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7" r:id="rId2"/>
    <p:sldId id="258" r:id="rId3"/>
    <p:sldId id="259" r:id="rId4"/>
  </p:sldIdLst>
  <p:sldSz cx="16256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512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autoAdjust="0"/>
  </p:normalViewPr>
  <p:slideViewPr>
    <p:cSldViewPr snapToGrid="0">
      <p:cViewPr varScale="1">
        <p:scale>
          <a:sx n="40" d="100"/>
          <a:sy n="40" d="100"/>
        </p:scale>
        <p:origin x="1572" y="96"/>
      </p:cViewPr>
      <p:guideLst>
        <p:guide orient="horz" pos="3840"/>
        <p:guide pos="5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4" d="100"/>
          <a:sy n="84" d="100"/>
        </p:scale>
        <p:origin x="391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737E04-CC53-4BEC-914F-BB18BF6C7D14}" type="datetimeFigureOut">
              <a:rPr kumimoji="1" lang="ja-JP" altLang="en-US" smtClean="0"/>
              <a:t>2023/12/29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E4554-C2E0-4960-9A35-123FB534F8DC}" type="slidenum">
              <a:rPr kumimoji="1" lang="ja-JP" altLang="en-US" smtClean="0"/>
              <a:t>‹#›</a:t>
            </a:fld>
            <a:endParaRPr kumimoji="1" lang="ja-JP" altLang="en-US"/>
          </a:p>
        </p:txBody>
      </p:sp>
    </p:spTree>
    <p:extLst>
      <p:ext uri="{BB962C8B-B14F-4D97-AF65-F5344CB8AC3E}">
        <p14:creationId xmlns:p14="http://schemas.microsoft.com/office/powerpoint/2010/main" val="12712186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995312"/>
            <a:ext cx="13817600" cy="4244622"/>
          </a:xfrm>
        </p:spPr>
        <p:txBody>
          <a:bodyPr anchor="b"/>
          <a:lstStyle>
            <a:lvl1pPr algn="ctr">
              <a:defRPr sz="10667"/>
            </a:lvl1pPr>
          </a:lstStyle>
          <a:p>
            <a:r>
              <a:rPr lang="ja-JP" altLang="en-US"/>
              <a:t>マスター タイトルの書式設定</a:t>
            </a:r>
            <a:endParaRPr lang="en-US" dirty="0"/>
          </a:p>
        </p:txBody>
      </p:sp>
      <p:sp>
        <p:nvSpPr>
          <p:cNvPr id="3" name="Subtitle 2"/>
          <p:cNvSpPr>
            <a:spLocks noGrp="1"/>
          </p:cNvSpPr>
          <p:nvPr>
            <p:ph type="subTitle" idx="1"/>
          </p:nvPr>
        </p:nvSpPr>
        <p:spPr>
          <a:xfrm>
            <a:off x="2032000" y="6403623"/>
            <a:ext cx="12192000" cy="2943577"/>
          </a:xfrm>
        </p:spPr>
        <p:txBody>
          <a:bodyPr/>
          <a:lstStyle>
            <a:lvl1pPr marL="0" indent="0" algn="ctr">
              <a:buNone/>
              <a:defRPr sz="4267"/>
            </a:lvl1pPr>
            <a:lvl2pPr marL="812810" indent="0" algn="ctr">
              <a:buNone/>
              <a:defRPr sz="3556"/>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2192871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1181687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33201" y="649111"/>
            <a:ext cx="3505200" cy="103321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17601" y="649111"/>
            <a:ext cx="10312400" cy="103321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4218095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53396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09134" y="3039537"/>
            <a:ext cx="14020800" cy="5071532"/>
          </a:xfrm>
        </p:spPr>
        <p:txBody>
          <a:bodyPr anchor="b"/>
          <a:lstStyle>
            <a:lvl1pPr>
              <a:defRPr sz="1066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09134" y="8159048"/>
            <a:ext cx="14020800" cy="2666999"/>
          </a:xfrm>
        </p:spPr>
        <p:txBody>
          <a:bodyPr/>
          <a:lstStyle>
            <a:lvl1pPr marL="0" indent="0">
              <a:buNone/>
              <a:defRPr sz="4267">
                <a:solidFill>
                  <a:schemeClr val="tx1"/>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77469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17600" y="3245556"/>
            <a:ext cx="690880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8229600" y="3245556"/>
            <a:ext cx="690880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3197231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19717" y="649114"/>
            <a:ext cx="14020800" cy="235655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19719" y="2988734"/>
            <a:ext cx="6877049"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ja-JP" altLang="en-US"/>
              <a:t>マスター テキストの書式設定</a:t>
            </a:r>
          </a:p>
        </p:txBody>
      </p:sp>
      <p:sp>
        <p:nvSpPr>
          <p:cNvPr id="4" name="Content Placeholder 3"/>
          <p:cNvSpPr>
            <a:spLocks noGrp="1"/>
          </p:cNvSpPr>
          <p:nvPr>
            <p:ph sz="half" idx="2"/>
          </p:nvPr>
        </p:nvSpPr>
        <p:spPr>
          <a:xfrm>
            <a:off x="1119719" y="4453467"/>
            <a:ext cx="6877049"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8229601" y="2988734"/>
            <a:ext cx="6910917"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ja-JP" altLang="en-US"/>
              <a:t>マスター テキストの書式設定</a:t>
            </a:r>
          </a:p>
        </p:txBody>
      </p:sp>
      <p:sp>
        <p:nvSpPr>
          <p:cNvPr id="6" name="Content Placeholder 5"/>
          <p:cNvSpPr>
            <a:spLocks noGrp="1"/>
          </p:cNvSpPr>
          <p:nvPr>
            <p:ph sz="quarter" idx="4"/>
          </p:nvPr>
        </p:nvSpPr>
        <p:spPr>
          <a:xfrm>
            <a:off x="8229601" y="4453467"/>
            <a:ext cx="6910917"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3220949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167625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3949536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ja-JP" altLang="en-US"/>
              <a:t>マスター タイトルの書式設定</a:t>
            </a:r>
            <a:endParaRPr lang="en-US" dirty="0"/>
          </a:p>
        </p:txBody>
      </p:sp>
      <p:sp>
        <p:nvSpPr>
          <p:cNvPr id="3" name="Content Placeholder 2"/>
          <p:cNvSpPr>
            <a:spLocks noGrp="1"/>
          </p:cNvSpPr>
          <p:nvPr>
            <p:ph idx="1"/>
          </p:nvPr>
        </p:nvSpPr>
        <p:spPr>
          <a:xfrm>
            <a:off x="6910917" y="1755425"/>
            <a:ext cx="8229600" cy="8664222"/>
          </a:xfrm>
        </p:spPr>
        <p:txBody>
          <a:bodyPr/>
          <a:lstStyle>
            <a:lvl1pPr>
              <a:defRPr sz="5689"/>
            </a:lvl1pPr>
            <a:lvl2pPr>
              <a:defRPr sz="4978"/>
            </a:lvl2pPr>
            <a:lvl3pPr>
              <a:defRPr sz="4267"/>
            </a:lvl3pPr>
            <a:lvl4pPr>
              <a:defRPr sz="3556"/>
            </a:lvl4pPr>
            <a:lvl5pPr>
              <a:defRPr sz="3556"/>
            </a:lvl5pPr>
            <a:lvl6pPr>
              <a:defRPr sz="3556"/>
            </a:lvl6pPr>
            <a:lvl7pPr>
              <a:defRPr sz="3556"/>
            </a:lvl7pPr>
            <a:lvl8pPr>
              <a:defRPr sz="3556"/>
            </a:lvl8pPr>
            <a:lvl9pPr>
              <a:defRPr sz="355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4172056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910917" y="1755425"/>
            <a:ext cx="8229600" cy="8664222"/>
          </a:xfrm>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5FDF55F-9117-45C2-8639-19764DF8AFE3}" type="datetimeFigureOut">
              <a:rPr kumimoji="1" lang="ja-JP" altLang="en-US" smtClean="0"/>
              <a:t>2023/12/29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2459778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7600" y="649114"/>
            <a:ext cx="14020800" cy="235655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17600" y="3245556"/>
            <a:ext cx="14020800" cy="77357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117600" y="11300181"/>
            <a:ext cx="3657600"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85FDF55F-9117-45C2-8639-19764DF8AFE3}" type="datetimeFigureOut">
              <a:rPr kumimoji="1" lang="ja-JP" altLang="en-US" smtClean="0"/>
              <a:t>2023/12/29</a:t>
            </a:fld>
            <a:endParaRPr kumimoji="1" lang="ja-JP" altLang="en-US"/>
          </a:p>
        </p:txBody>
      </p:sp>
      <p:sp>
        <p:nvSpPr>
          <p:cNvPr id="5" name="Footer Placeholder 4"/>
          <p:cNvSpPr>
            <a:spLocks noGrp="1"/>
          </p:cNvSpPr>
          <p:nvPr>
            <p:ph type="ftr" sz="quarter" idx="3"/>
          </p:nvPr>
        </p:nvSpPr>
        <p:spPr>
          <a:xfrm>
            <a:off x="5384800" y="11300181"/>
            <a:ext cx="5486400"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1480800" y="11300181"/>
            <a:ext cx="3657600"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CDAEEBF3-F0D7-40E1-AD88-8DD4AA22AB9E}" type="slidenum">
              <a:rPr kumimoji="1" lang="ja-JP" altLang="en-US" smtClean="0"/>
              <a:t>‹#›</a:t>
            </a:fld>
            <a:endParaRPr kumimoji="1" lang="ja-JP" altLang="en-US"/>
          </a:p>
        </p:txBody>
      </p:sp>
    </p:spTree>
    <p:extLst>
      <p:ext uri="{BB962C8B-B14F-4D97-AF65-F5344CB8AC3E}">
        <p14:creationId xmlns:p14="http://schemas.microsoft.com/office/powerpoint/2010/main" val="39701191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25620" rtl="0" eaLnBrk="1" latinLnBrk="0" hangingPunct="1">
        <a:lnSpc>
          <a:spcPct val="90000"/>
        </a:lnSpc>
        <a:spcBef>
          <a:spcPct val="0"/>
        </a:spcBef>
        <a:buNone/>
        <a:defRPr kumimoji="1" sz="7822" kern="1200">
          <a:solidFill>
            <a:schemeClr val="tx1"/>
          </a:solidFill>
          <a:latin typeface="+mj-lt"/>
          <a:ea typeface="+mj-ea"/>
          <a:cs typeface="+mj-cs"/>
        </a:defRPr>
      </a:lvl1pPr>
    </p:titleStyle>
    <p:bodyStyle>
      <a:lvl1pPr marL="406405" indent="-406405" algn="l" defTabSz="1625620" rtl="0" eaLnBrk="1" latinLnBrk="0" hangingPunct="1">
        <a:lnSpc>
          <a:spcPct val="90000"/>
        </a:lnSpc>
        <a:spcBef>
          <a:spcPts val="1778"/>
        </a:spcBef>
        <a:buFont typeface="Arial" panose="020B0604020202020204" pitchFamily="34" charset="0"/>
        <a:buChar char="•"/>
        <a:defRPr kumimoji="1" sz="4978" kern="1200">
          <a:solidFill>
            <a:schemeClr val="tx1"/>
          </a:solidFill>
          <a:latin typeface="+mn-lt"/>
          <a:ea typeface="+mn-ea"/>
          <a:cs typeface="+mn-cs"/>
        </a:defRPr>
      </a:lvl1pPr>
      <a:lvl2pPr marL="1219215" indent="-406405" algn="l" defTabSz="1625620" rtl="0" eaLnBrk="1" latinLnBrk="0" hangingPunct="1">
        <a:lnSpc>
          <a:spcPct val="90000"/>
        </a:lnSpc>
        <a:spcBef>
          <a:spcPts val="889"/>
        </a:spcBef>
        <a:buFont typeface="Arial" panose="020B0604020202020204" pitchFamily="34" charset="0"/>
        <a:buChar char="•"/>
        <a:defRPr kumimoji="1" sz="4267" kern="1200">
          <a:solidFill>
            <a:schemeClr val="tx1"/>
          </a:solidFill>
          <a:latin typeface="+mn-lt"/>
          <a:ea typeface="+mn-ea"/>
          <a:cs typeface="+mn-cs"/>
        </a:defRPr>
      </a:lvl2pPr>
      <a:lvl3pPr marL="2032025" indent="-406405" algn="l" defTabSz="1625620" rtl="0" eaLnBrk="1" latinLnBrk="0" hangingPunct="1">
        <a:lnSpc>
          <a:spcPct val="90000"/>
        </a:lnSpc>
        <a:spcBef>
          <a:spcPts val="889"/>
        </a:spcBef>
        <a:buFont typeface="Arial" panose="020B0604020202020204" pitchFamily="34" charset="0"/>
        <a:buChar char="•"/>
        <a:defRPr kumimoji="1" sz="3556" kern="1200">
          <a:solidFill>
            <a:schemeClr val="tx1"/>
          </a:solidFill>
          <a:latin typeface="+mn-lt"/>
          <a:ea typeface="+mn-ea"/>
          <a:cs typeface="+mn-cs"/>
        </a:defRPr>
      </a:lvl3pPr>
      <a:lvl4pPr marL="284483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4pPr>
      <a:lvl5pPr marL="365764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5pPr>
      <a:lvl6pPr marL="447045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6pPr>
      <a:lvl7pPr marL="528326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7pPr>
      <a:lvl8pPr marL="609607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8pPr>
      <a:lvl9pPr marL="6908886" indent="-406405" algn="l" defTabSz="1625620" rtl="0" eaLnBrk="1" latinLnBrk="0" hangingPunct="1">
        <a:lnSpc>
          <a:spcPct val="90000"/>
        </a:lnSpc>
        <a:spcBef>
          <a:spcPts val="889"/>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en-US"/>
      </a:defPPr>
      <a:lvl1pPr marL="0" algn="l" defTabSz="1625620" rtl="0" eaLnBrk="1" latinLnBrk="0" hangingPunct="1">
        <a:defRPr kumimoji="1" sz="3200" kern="1200">
          <a:solidFill>
            <a:schemeClr val="tx1"/>
          </a:solidFill>
          <a:latin typeface="+mn-lt"/>
          <a:ea typeface="+mn-ea"/>
          <a:cs typeface="+mn-cs"/>
        </a:defRPr>
      </a:lvl1pPr>
      <a:lvl2pPr marL="812810" algn="l" defTabSz="1625620" rtl="0" eaLnBrk="1" latinLnBrk="0" hangingPunct="1">
        <a:defRPr kumimoji="1" sz="3200" kern="1200">
          <a:solidFill>
            <a:schemeClr val="tx1"/>
          </a:solidFill>
          <a:latin typeface="+mn-lt"/>
          <a:ea typeface="+mn-ea"/>
          <a:cs typeface="+mn-cs"/>
        </a:defRPr>
      </a:lvl2pPr>
      <a:lvl3pPr marL="1625620" algn="l" defTabSz="1625620" rtl="0" eaLnBrk="1" latinLnBrk="0" hangingPunct="1">
        <a:defRPr kumimoji="1" sz="3200" kern="1200">
          <a:solidFill>
            <a:schemeClr val="tx1"/>
          </a:solidFill>
          <a:latin typeface="+mn-lt"/>
          <a:ea typeface="+mn-ea"/>
          <a:cs typeface="+mn-cs"/>
        </a:defRPr>
      </a:lvl3pPr>
      <a:lvl4pPr marL="2438430" algn="l" defTabSz="1625620" rtl="0" eaLnBrk="1" latinLnBrk="0" hangingPunct="1">
        <a:defRPr kumimoji="1" sz="3200" kern="1200">
          <a:solidFill>
            <a:schemeClr val="tx1"/>
          </a:solidFill>
          <a:latin typeface="+mn-lt"/>
          <a:ea typeface="+mn-ea"/>
          <a:cs typeface="+mn-cs"/>
        </a:defRPr>
      </a:lvl4pPr>
      <a:lvl5pPr marL="3251241" algn="l" defTabSz="1625620" rtl="0" eaLnBrk="1" latinLnBrk="0" hangingPunct="1">
        <a:defRPr kumimoji="1" sz="3200" kern="1200">
          <a:solidFill>
            <a:schemeClr val="tx1"/>
          </a:solidFill>
          <a:latin typeface="+mn-lt"/>
          <a:ea typeface="+mn-ea"/>
          <a:cs typeface="+mn-cs"/>
        </a:defRPr>
      </a:lvl5pPr>
      <a:lvl6pPr marL="4064051" algn="l" defTabSz="1625620" rtl="0" eaLnBrk="1" latinLnBrk="0" hangingPunct="1">
        <a:defRPr kumimoji="1" sz="3200" kern="1200">
          <a:solidFill>
            <a:schemeClr val="tx1"/>
          </a:solidFill>
          <a:latin typeface="+mn-lt"/>
          <a:ea typeface="+mn-ea"/>
          <a:cs typeface="+mn-cs"/>
        </a:defRPr>
      </a:lvl6pPr>
      <a:lvl7pPr marL="4876861" algn="l" defTabSz="1625620" rtl="0" eaLnBrk="1" latinLnBrk="0" hangingPunct="1">
        <a:defRPr kumimoji="1" sz="3200" kern="1200">
          <a:solidFill>
            <a:schemeClr val="tx1"/>
          </a:solidFill>
          <a:latin typeface="+mn-lt"/>
          <a:ea typeface="+mn-ea"/>
          <a:cs typeface="+mn-cs"/>
        </a:defRPr>
      </a:lvl7pPr>
      <a:lvl8pPr marL="5689671" algn="l" defTabSz="1625620" rtl="0" eaLnBrk="1" latinLnBrk="0" hangingPunct="1">
        <a:defRPr kumimoji="1" sz="3200" kern="1200">
          <a:solidFill>
            <a:schemeClr val="tx1"/>
          </a:solidFill>
          <a:latin typeface="+mn-lt"/>
          <a:ea typeface="+mn-ea"/>
          <a:cs typeface="+mn-cs"/>
        </a:defRPr>
      </a:lvl8pPr>
      <a:lvl9pPr marL="6502481" algn="l" defTabSz="1625620" rtl="0" eaLnBrk="1" latinLnBrk="0" hangingPunct="1">
        <a:defRPr kumimoji="1"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F98E879-738A-0176-397D-EDF0B15F3D52}"/>
              </a:ext>
            </a:extLst>
          </p:cNvPr>
          <p:cNvSpPr txBox="1"/>
          <p:nvPr/>
        </p:nvSpPr>
        <p:spPr>
          <a:xfrm>
            <a:off x="3155196" y="484490"/>
            <a:ext cx="11688839" cy="748988"/>
          </a:xfrm>
          <a:prstGeom prst="rect">
            <a:avLst/>
          </a:prstGeom>
          <a:noFill/>
        </p:spPr>
        <p:txBody>
          <a:bodyPr wrap="square">
            <a:spAutoFit/>
          </a:bodyPr>
          <a:lstStyle/>
          <a:p>
            <a:r>
              <a:rPr lang="ja-JP" altLang="en-US" sz="4267" dirty="0"/>
              <a:t>  社会の変化と学校について女性目線で考える</a:t>
            </a:r>
          </a:p>
        </p:txBody>
      </p:sp>
      <p:sp>
        <p:nvSpPr>
          <p:cNvPr id="6" name="テキスト ボックス 5">
            <a:extLst>
              <a:ext uri="{FF2B5EF4-FFF2-40B4-BE49-F238E27FC236}">
                <a16:creationId xmlns:a16="http://schemas.microsoft.com/office/drawing/2014/main" id="{4398D127-E3F7-7A0E-8C9A-2EB622B7D470}"/>
              </a:ext>
            </a:extLst>
          </p:cNvPr>
          <p:cNvSpPr txBox="1"/>
          <p:nvPr/>
        </p:nvSpPr>
        <p:spPr>
          <a:xfrm>
            <a:off x="3155196" y="1918768"/>
            <a:ext cx="12508089" cy="2062296"/>
          </a:xfrm>
          <a:prstGeom prst="rect">
            <a:avLst/>
          </a:prstGeom>
          <a:noFill/>
        </p:spPr>
        <p:txBody>
          <a:bodyPr wrap="square">
            <a:spAutoFit/>
          </a:bodyPr>
          <a:lstStyle/>
          <a:p>
            <a:r>
              <a:rPr lang="ja-JP" altLang="en-US" sz="4267" dirty="0"/>
              <a:t>女性に対する社会問題が多く割話題となっている。この様な社会の変化に対して学校も変化する必要がある。</a:t>
            </a:r>
          </a:p>
        </p:txBody>
      </p:sp>
      <p:sp>
        <p:nvSpPr>
          <p:cNvPr id="10" name="テキスト ボックス 9">
            <a:extLst>
              <a:ext uri="{FF2B5EF4-FFF2-40B4-BE49-F238E27FC236}">
                <a16:creationId xmlns:a16="http://schemas.microsoft.com/office/drawing/2014/main" id="{A7EA05D9-2DDC-4E5E-1E96-02D4A72BC494}"/>
              </a:ext>
            </a:extLst>
          </p:cNvPr>
          <p:cNvSpPr txBox="1"/>
          <p:nvPr/>
        </p:nvSpPr>
        <p:spPr>
          <a:xfrm>
            <a:off x="3155197" y="4449727"/>
            <a:ext cx="12412578" cy="1405641"/>
          </a:xfrm>
          <a:prstGeom prst="rect">
            <a:avLst/>
          </a:prstGeom>
          <a:noFill/>
        </p:spPr>
        <p:txBody>
          <a:bodyPr wrap="square">
            <a:spAutoFit/>
          </a:bodyPr>
          <a:lstStyle/>
          <a:p>
            <a:r>
              <a:rPr lang="ja-JP" altLang="en-US" sz="4267" dirty="0"/>
              <a:t>・女性として社会で働く・出産することに対してどの様な障害があるのかを聞く。</a:t>
            </a:r>
          </a:p>
        </p:txBody>
      </p:sp>
      <p:sp>
        <p:nvSpPr>
          <p:cNvPr id="12" name="テキスト ボックス 11">
            <a:extLst>
              <a:ext uri="{FF2B5EF4-FFF2-40B4-BE49-F238E27FC236}">
                <a16:creationId xmlns:a16="http://schemas.microsoft.com/office/drawing/2014/main" id="{2BF58A5D-5F0A-8B49-D369-0EA762ABA4FA}"/>
              </a:ext>
            </a:extLst>
          </p:cNvPr>
          <p:cNvSpPr txBox="1"/>
          <p:nvPr/>
        </p:nvSpPr>
        <p:spPr>
          <a:xfrm>
            <a:off x="3069524" y="5863870"/>
            <a:ext cx="12076266" cy="1405641"/>
          </a:xfrm>
          <a:prstGeom prst="rect">
            <a:avLst/>
          </a:prstGeom>
          <a:noFill/>
        </p:spPr>
        <p:txBody>
          <a:bodyPr wrap="square">
            <a:spAutoFit/>
          </a:bodyPr>
          <a:lstStyle/>
          <a:p>
            <a:r>
              <a:rPr lang="ja-JP" altLang="en-US" sz="4267" dirty="0"/>
              <a:t>・女性であることに対して否定的な意見のみではなく、肯定的な意見を取り入れたい。</a:t>
            </a:r>
          </a:p>
        </p:txBody>
      </p:sp>
      <p:sp>
        <p:nvSpPr>
          <p:cNvPr id="14" name="テキスト ボックス 13">
            <a:extLst>
              <a:ext uri="{FF2B5EF4-FFF2-40B4-BE49-F238E27FC236}">
                <a16:creationId xmlns:a16="http://schemas.microsoft.com/office/drawing/2014/main" id="{EA91199D-5B9B-032C-36AB-D3BE5A410E71}"/>
              </a:ext>
            </a:extLst>
          </p:cNvPr>
          <p:cNvSpPr txBox="1"/>
          <p:nvPr/>
        </p:nvSpPr>
        <p:spPr>
          <a:xfrm>
            <a:off x="3069524" y="7426430"/>
            <a:ext cx="12076266" cy="3375604"/>
          </a:xfrm>
          <a:prstGeom prst="rect">
            <a:avLst/>
          </a:prstGeom>
          <a:noFill/>
        </p:spPr>
        <p:txBody>
          <a:bodyPr wrap="square">
            <a:spAutoFit/>
          </a:bodyPr>
          <a:lstStyle/>
          <a:p>
            <a:r>
              <a:rPr lang="ja-JP" altLang="en-US" sz="4267" dirty="0"/>
              <a:t>・家庭内での性差について表面的に現れにくいため家庭に対して調査を行う。</a:t>
            </a:r>
            <a:endParaRPr lang="en-US" altLang="ja-JP" sz="4267" dirty="0"/>
          </a:p>
          <a:p>
            <a:r>
              <a:rPr lang="ja-JP" altLang="en-US" sz="4267" dirty="0"/>
              <a:t>・男性だから家事をしない。女性であるから家事をしているのではないことをこの調査を通して示したい。</a:t>
            </a:r>
          </a:p>
        </p:txBody>
      </p:sp>
      <p:sp>
        <p:nvSpPr>
          <p:cNvPr id="18" name="四角形: 角を丸くする 17">
            <a:extLst>
              <a:ext uri="{FF2B5EF4-FFF2-40B4-BE49-F238E27FC236}">
                <a16:creationId xmlns:a16="http://schemas.microsoft.com/office/drawing/2014/main" id="{0315BDC1-2CEE-07BF-7502-CD64A442B649}"/>
              </a:ext>
            </a:extLst>
          </p:cNvPr>
          <p:cNvSpPr/>
          <p:nvPr/>
        </p:nvSpPr>
        <p:spPr>
          <a:xfrm>
            <a:off x="366484" y="241655"/>
            <a:ext cx="2693201" cy="1362560"/>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4267" dirty="0"/>
              <a:t>テーマ</a:t>
            </a:r>
          </a:p>
        </p:txBody>
      </p:sp>
      <p:sp>
        <p:nvSpPr>
          <p:cNvPr id="19" name="四角形: 角を丸くする 18">
            <a:extLst>
              <a:ext uri="{FF2B5EF4-FFF2-40B4-BE49-F238E27FC236}">
                <a16:creationId xmlns:a16="http://schemas.microsoft.com/office/drawing/2014/main" id="{421B11D9-6510-49DF-E8DB-55CA031DBBF8}"/>
              </a:ext>
            </a:extLst>
          </p:cNvPr>
          <p:cNvSpPr/>
          <p:nvPr/>
        </p:nvSpPr>
        <p:spPr>
          <a:xfrm>
            <a:off x="379174" y="1971919"/>
            <a:ext cx="2693203" cy="2188634"/>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4267" dirty="0"/>
              <a:t>テーマの説明</a:t>
            </a:r>
          </a:p>
        </p:txBody>
      </p:sp>
      <p:sp>
        <p:nvSpPr>
          <p:cNvPr id="20" name="四角形: 角を丸くする 19">
            <a:extLst>
              <a:ext uri="{FF2B5EF4-FFF2-40B4-BE49-F238E27FC236}">
                <a16:creationId xmlns:a16="http://schemas.microsoft.com/office/drawing/2014/main" id="{0A85FB7A-5A8C-ECD5-C82B-E191AC0A3835}"/>
              </a:ext>
            </a:extLst>
          </p:cNvPr>
          <p:cNvSpPr/>
          <p:nvPr/>
        </p:nvSpPr>
        <p:spPr>
          <a:xfrm>
            <a:off x="366483" y="4686875"/>
            <a:ext cx="2693203" cy="2188634"/>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4267" dirty="0"/>
              <a:t>調査</a:t>
            </a:r>
            <a:endParaRPr kumimoji="1" lang="en-US" altLang="ja-JP" sz="4267" dirty="0"/>
          </a:p>
          <a:p>
            <a:pPr algn="ctr"/>
            <a:r>
              <a:rPr kumimoji="1" lang="ja-JP" altLang="en-US" sz="4267" dirty="0"/>
              <a:t>内容</a:t>
            </a:r>
          </a:p>
        </p:txBody>
      </p:sp>
      <p:sp>
        <p:nvSpPr>
          <p:cNvPr id="3" name="矢印: 下 2">
            <a:extLst>
              <a:ext uri="{FF2B5EF4-FFF2-40B4-BE49-F238E27FC236}">
                <a16:creationId xmlns:a16="http://schemas.microsoft.com/office/drawing/2014/main" id="{94BAF9DD-1859-5014-5048-6B097B240FAB}"/>
              </a:ext>
            </a:extLst>
          </p:cNvPr>
          <p:cNvSpPr/>
          <p:nvPr/>
        </p:nvSpPr>
        <p:spPr>
          <a:xfrm>
            <a:off x="7744393" y="10958953"/>
            <a:ext cx="2510443" cy="1360096"/>
          </a:xfrm>
          <a:prstGeom prst="down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33197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5">
            <a:extLst>
              <a:ext uri="{FF2B5EF4-FFF2-40B4-BE49-F238E27FC236}">
                <a16:creationId xmlns:a16="http://schemas.microsoft.com/office/drawing/2014/main" id="{9A620ED5-FDCF-F50A-7144-477F316E125E}"/>
              </a:ext>
            </a:extLst>
          </p:cNvPr>
          <p:cNvSpPr txBox="1"/>
          <p:nvPr/>
        </p:nvSpPr>
        <p:spPr>
          <a:xfrm>
            <a:off x="7648245" y="1869130"/>
            <a:ext cx="731290" cy="748988"/>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4267" dirty="0"/>
              <a:t>　</a:t>
            </a:r>
          </a:p>
        </p:txBody>
      </p:sp>
      <p:sp>
        <p:nvSpPr>
          <p:cNvPr id="4" name="四角形: 角を丸くする 3">
            <a:extLst>
              <a:ext uri="{FF2B5EF4-FFF2-40B4-BE49-F238E27FC236}">
                <a16:creationId xmlns:a16="http://schemas.microsoft.com/office/drawing/2014/main" id="{A484C37F-6844-8021-A113-350EFFEE49CC}"/>
              </a:ext>
            </a:extLst>
          </p:cNvPr>
          <p:cNvSpPr/>
          <p:nvPr/>
        </p:nvSpPr>
        <p:spPr>
          <a:xfrm>
            <a:off x="152038" y="591248"/>
            <a:ext cx="2693203" cy="2188634"/>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4267" dirty="0"/>
              <a:t>授業</a:t>
            </a:r>
            <a:endParaRPr kumimoji="1" lang="en-US" altLang="ja-JP" sz="4267" dirty="0"/>
          </a:p>
          <a:p>
            <a:pPr algn="ctr"/>
            <a:r>
              <a:rPr kumimoji="1" lang="ja-JP" altLang="en-US" sz="4267" dirty="0"/>
              <a:t>内容</a:t>
            </a:r>
          </a:p>
        </p:txBody>
      </p:sp>
      <p:sp>
        <p:nvSpPr>
          <p:cNvPr id="5" name="テキスト ボックス 4">
            <a:extLst>
              <a:ext uri="{FF2B5EF4-FFF2-40B4-BE49-F238E27FC236}">
                <a16:creationId xmlns:a16="http://schemas.microsoft.com/office/drawing/2014/main" id="{8BC4D8F9-3662-F4AB-D22D-214D81B1356B}"/>
              </a:ext>
            </a:extLst>
          </p:cNvPr>
          <p:cNvSpPr txBox="1"/>
          <p:nvPr/>
        </p:nvSpPr>
        <p:spPr>
          <a:xfrm flipH="1">
            <a:off x="3071651" y="591248"/>
            <a:ext cx="12572902" cy="9285491"/>
          </a:xfrm>
          <a:prstGeom prst="rect">
            <a:avLst/>
          </a:prstGeom>
          <a:noFill/>
        </p:spPr>
        <p:txBody>
          <a:bodyPr wrap="square" rtlCol="0">
            <a:spAutoFit/>
          </a:bodyPr>
          <a:lstStyle/>
          <a:p>
            <a:r>
              <a:rPr kumimoji="1" lang="ja-JP" altLang="en-US" sz="4267" dirty="0"/>
              <a:t>単元：</a:t>
            </a:r>
            <a:endParaRPr kumimoji="1" lang="en-US" altLang="ja-JP" sz="4267" dirty="0"/>
          </a:p>
          <a:p>
            <a:r>
              <a:rPr kumimoji="1" lang="ja-JP" altLang="en-US" sz="4267" dirty="0"/>
              <a:t>社会の変化・個人としての変化を自分目線・社会目線で考える。その中で自身が所属している学校・家庭でどの様な取り組みを行うことができるのかについて考える。</a:t>
            </a:r>
            <a:endParaRPr kumimoji="1" lang="en-US" altLang="ja-JP" sz="4267" dirty="0"/>
          </a:p>
          <a:p>
            <a:r>
              <a:rPr kumimoji="1" lang="ja-JP" altLang="en-US" sz="4267" dirty="0"/>
              <a:t>本時の授業：</a:t>
            </a:r>
            <a:endParaRPr kumimoji="1" lang="en-US" altLang="ja-JP" sz="4267" dirty="0"/>
          </a:p>
          <a:p>
            <a:r>
              <a:rPr kumimoji="1" lang="ja-JP" altLang="en-US" sz="4267" dirty="0"/>
              <a:t>自身の性に対して生きづらさを考える。</a:t>
            </a:r>
            <a:endParaRPr kumimoji="1" lang="en-US" altLang="ja-JP" sz="4267" dirty="0"/>
          </a:p>
          <a:p>
            <a:r>
              <a:rPr kumimoji="1" lang="ja-JP" altLang="en-US" sz="4267" dirty="0"/>
              <a:t>グループとして自身の生きづらさを共有する</a:t>
            </a:r>
            <a:endParaRPr kumimoji="1" lang="en-US" altLang="ja-JP" sz="4267" dirty="0"/>
          </a:p>
          <a:p>
            <a:r>
              <a:rPr kumimoji="1" lang="en-US" altLang="ja-JP" sz="4267" dirty="0"/>
              <a:t>(</a:t>
            </a:r>
            <a:r>
              <a:rPr kumimoji="1" lang="ja-JP" altLang="en-US" sz="4267" dirty="0"/>
              <a:t>同性のみのグループ→異性も居るグループ</a:t>
            </a:r>
            <a:r>
              <a:rPr kumimoji="1" lang="en-US" altLang="ja-JP" sz="4267" dirty="0"/>
              <a:t>)</a:t>
            </a:r>
          </a:p>
          <a:p>
            <a:r>
              <a:rPr kumimoji="1" lang="ja-JP" altLang="en-US" sz="4267" dirty="0"/>
              <a:t>次回以降授業への展開：</a:t>
            </a:r>
            <a:endParaRPr kumimoji="1" lang="en-US" altLang="ja-JP" sz="4267" dirty="0"/>
          </a:p>
          <a:p>
            <a:r>
              <a:rPr kumimoji="1" lang="ja-JP" altLang="en-US" sz="4267" dirty="0"/>
              <a:t>社会で、家庭でどの様な変化が起きているのかを探求し、これからどの様な制度が確率されるべきであるのか、これからどのように自身が振る舞うべきかについて探求を行う</a:t>
            </a:r>
            <a:endParaRPr kumimoji="1" lang="en-US" altLang="ja-JP" sz="4267" dirty="0"/>
          </a:p>
        </p:txBody>
      </p:sp>
      <p:sp>
        <p:nvSpPr>
          <p:cNvPr id="11" name="矢印: 下 10">
            <a:extLst>
              <a:ext uri="{FF2B5EF4-FFF2-40B4-BE49-F238E27FC236}">
                <a16:creationId xmlns:a16="http://schemas.microsoft.com/office/drawing/2014/main" id="{BDAB8AE9-A560-D3AB-63D4-7EBCB0BDAE03}"/>
              </a:ext>
            </a:extLst>
          </p:cNvPr>
          <p:cNvSpPr/>
          <p:nvPr/>
        </p:nvSpPr>
        <p:spPr>
          <a:xfrm>
            <a:off x="7464829" y="10322870"/>
            <a:ext cx="2510443" cy="1360096"/>
          </a:xfrm>
          <a:prstGeom prst="downArrow">
            <a:avLst/>
          </a:prstGeom>
          <a:solidFill>
            <a:schemeClr val="accent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7908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角を丸くする 1">
            <a:extLst>
              <a:ext uri="{FF2B5EF4-FFF2-40B4-BE49-F238E27FC236}">
                <a16:creationId xmlns:a16="http://schemas.microsoft.com/office/drawing/2014/main" id="{5442AD91-AC04-C996-4DB4-97D67EC9A2C0}"/>
              </a:ext>
            </a:extLst>
          </p:cNvPr>
          <p:cNvSpPr/>
          <p:nvPr/>
        </p:nvSpPr>
        <p:spPr>
          <a:xfrm>
            <a:off x="185311" y="7424642"/>
            <a:ext cx="2884212" cy="1050437"/>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4267" dirty="0"/>
              <a:t>探求方法</a:t>
            </a:r>
            <a:endParaRPr kumimoji="1" lang="en-US" altLang="ja-JP" sz="4267" dirty="0"/>
          </a:p>
        </p:txBody>
      </p:sp>
      <p:sp>
        <p:nvSpPr>
          <p:cNvPr id="3" name="テキスト ボックス 2">
            <a:extLst>
              <a:ext uri="{FF2B5EF4-FFF2-40B4-BE49-F238E27FC236}">
                <a16:creationId xmlns:a16="http://schemas.microsoft.com/office/drawing/2014/main" id="{7AC9E1F4-C70B-DDE7-64A6-0AFD998988E3}"/>
              </a:ext>
            </a:extLst>
          </p:cNvPr>
          <p:cNvSpPr txBox="1"/>
          <p:nvPr/>
        </p:nvSpPr>
        <p:spPr>
          <a:xfrm>
            <a:off x="3146959" y="7470810"/>
            <a:ext cx="12214962" cy="2062296"/>
          </a:xfrm>
          <a:prstGeom prst="rect">
            <a:avLst/>
          </a:prstGeom>
          <a:noFill/>
        </p:spPr>
        <p:txBody>
          <a:bodyPr wrap="square" rtlCol="0">
            <a:spAutoFit/>
          </a:bodyPr>
          <a:lstStyle/>
          <a:p>
            <a:r>
              <a:rPr kumimoji="1" lang="ja-JP" altLang="en-US" sz="4267" dirty="0"/>
              <a:t>男女共同参画白書</a:t>
            </a:r>
            <a:endParaRPr kumimoji="1" lang="en-US" altLang="ja-JP" sz="4267" dirty="0"/>
          </a:p>
          <a:p>
            <a:r>
              <a:rPr kumimoji="1" lang="ja-JP" altLang="en-US" sz="4267" dirty="0"/>
              <a:t>話を聞く</a:t>
            </a:r>
            <a:endParaRPr kumimoji="1" lang="en-US" altLang="ja-JP" sz="4267" dirty="0"/>
          </a:p>
          <a:p>
            <a:r>
              <a:rPr kumimoji="1" lang="ja-JP" altLang="en-US" sz="4267" dirty="0"/>
              <a:t>　</a:t>
            </a:r>
            <a:r>
              <a:rPr kumimoji="1" lang="en-US" altLang="ja-JP" sz="4267" dirty="0"/>
              <a:t>(</a:t>
            </a:r>
            <a:r>
              <a:rPr kumimoji="1" lang="ja-JP" altLang="en-US" sz="4267" dirty="0"/>
              <a:t>馬居優子さん・佐藤風さん・身近な人たち</a:t>
            </a:r>
          </a:p>
        </p:txBody>
      </p:sp>
      <p:sp>
        <p:nvSpPr>
          <p:cNvPr id="4" name="テキスト ボックス 3">
            <a:extLst>
              <a:ext uri="{FF2B5EF4-FFF2-40B4-BE49-F238E27FC236}">
                <a16:creationId xmlns:a16="http://schemas.microsoft.com/office/drawing/2014/main" id="{CF5BF4D4-CD58-3D46-0875-A12545E1E0FE}"/>
              </a:ext>
            </a:extLst>
          </p:cNvPr>
          <p:cNvSpPr txBox="1"/>
          <p:nvPr/>
        </p:nvSpPr>
        <p:spPr>
          <a:xfrm>
            <a:off x="8721493" y="7424642"/>
            <a:ext cx="4011034" cy="748988"/>
          </a:xfrm>
          <a:prstGeom prst="rect">
            <a:avLst/>
          </a:prstGeom>
          <a:noFill/>
        </p:spPr>
        <p:txBody>
          <a:bodyPr wrap="none" rtlCol="0">
            <a:spAutoFit/>
          </a:bodyPr>
          <a:lstStyle/>
          <a:p>
            <a:r>
              <a:rPr kumimoji="1" lang="ja-JP" altLang="en-US" sz="4267" dirty="0"/>
              <a:t>女性活躍推進法</a:t>
            </a:r>
          </a:p>
        </p:txBody>
      </p:sp>
      <p:sp>
        <p:nvSpPr>
          <p:cNvPr id="5" name="四角形: 角を丸くする 4">
            <a:extLst>
              <a:ext uri="{FF2B5EF4-FFF2-40B4-BE49-F238E27FC236}">
                <a16:creationId xmlns:a16="http://schemas.microsoft.com/office/drawing/2014/main" id="{5972A075-A1A3-B06C-AA08-816DDE0AF975}"/>
              </a:ext>
            </a:extLst>
          </p:cNvPr>
          <p:cNvSpPr/>
          <p:nvPr/>
        </p:nvSpPr>
        <p:spPr>
          <a:xfrm>
            <a:off x="280815" y="868225"/>
            <a:ext cx="2693203" cy="2188634"/>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4267" dirty="0"/>
              <a:t>探求のゴール</a:t>
            </a:r>
            <a:endParaRPr kumimoji="1" lang="en-US" altLang="ja-JP" sz="4267" dirty="0"/>
          </a:p>
        </p:txBody>
      </p:sp>
      <p:sp>
        <p:nvSpPr>
          <p:cNvPr id="6" name="テキスト ボックス 5">
            <a:extLst>
              <a:ext uri="{FF2B5EF4-FFF2-40B4-BE49-F238E27FC236}">
                <a16:creationId xmlns:a16="http://schemas.microsoft.com/office/drawing/2014/main" id="{221BA9B9-1AAD-3A75-6C51-583667849149}"/>
              </a:ext>
            </a:extLst>
          </p:cNvPr>
          <p:cNvSpPr txBox="1"/>
          <p:nvPr/>
        </p:nvSpPr>
        <p:spPr>
          <a:xfrm>
            <a:off x="3069523" y="868225"/>
            <a:ext cx="12292397" cy="5345566"/>
          </a:xfrm>
          <a:prstGeom prst="rect">
            <a:avLst/>
          </a:prstGeom>
          <a:noFill/>
        </p:spPr>
        <p:txBody>
          <a:bodyPr wrap="square" rtlCol="0">
            <a:spAutoFit/>
          </a:bodyPr>
          <a:lstStyle/>
          <a:p>
            <a:r>
              <a:rPr kumimoji="1" lang="ja-JP" altLang="en-US" sz="4267" dirty="0"/>
              <a:t>探求を通して男性・女性両者がお互いに尊重し合う関係を築く。</a:t>
            </a:r>
            <a:endParaRPr kumimoji="1" lang="en-US" altLang="ja-JP" sz="4267" dirty="0"/>
          </a:p>
          <a:p>
            <a:r>
              <a:rPr kumimoji="1" lang="ja-JP" altLang="en-US" sz="4267" dirty="0"/>
              <a:t>社会制度等自身を取り巻く制度や構造としての問題点等に対して考察を行う。</a:t>
            </a:r>
            <a:endParaRPr kumimoji="1" lang="en-US" altLang="ja-JP" sz="4267" dirty="0"/>
          </a:p>
          <a:p>
            <a:r>
              <a:rPr kumimoji="1" lang="ja-JP" altLang="en-US" sz="4267" dirty="0"/>
              <a:t>自身の将来を考える中で障害となる要素になること、助けになる情報を手にする。</a:t>
            </a:r>
            <a:endParaRPr kumimoji="1" lang="en-US" altLang="ja-JP" sz="4267" dirty="0"/>
          </a:p>
          <a:p>
            <a:r>
              <a:rPr kumimoji="1" lang="ja-JP" altLang="en-US" sz="4267" dirty="0"/>
              <a:t>女性として生きること、男性として生きることに対してそれまでよりも深く考える・探求を行う</a:t>
            </a:r>
          </a:p>
        </p:txBody>
      </p:sp>
    </p:spTree>
    <p:extLst>
      <p:ext uri="{BB962C8B-B14F-4D97-AF65-F5344CB8AC3E}">
        <p14:creationId xmlns:p14="http://schemas.microsoft.com/office/powerpoint/2010/main" val="23088341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86</TotalTime>
  <Words>387</Words>
  <Application>Microsoft Office PowerPoint</Application>
  <PresentationFormat>ユーザー設定</PresentationFormat>
  <Paragraphs>31</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B1-2104神谷　希美</dc:creator>
  <cp:lastModifiedBy>居 馬</cp:lastModifiedBy>
  <cp:revision>4</cp:revision>
  <dcterms:created xsi:type="dcterms:W3CDTF">2023-12-04T15:37:04Z</dcterms:created>
  <dcterms:modified xsi:type="dcterms:W3CDTF">2023-12-29T06:04:57Z</dcterms:modified>
</cp:coreProperties>
</file>