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4"/>
  </p:notesMasterIdLst>
  <p:sldIdLst>
    <p:sldId id="1261" r:id="rId2"/>
    <p:sldId id="1262" r:id="rId3"/>
    <p:sldId id="1270" r:id="rId4"/>
    <p:sldId id="1271" r:id="rId5"/>
    <p:sldId id="1212" r:id="rId6"/>
    <p:sldId id="260" r:id="rId7"/>
    <p:sldId id="268" r:id="rId8"/>
    <p:sldId id="1232" r:id="rId9"/>
    <p:sldId id="1224" r:id="rId10"/>
    <p:sldId id="1217" r:id="rId11"/>
    <p:sldId id="1259" r:id="rId12"/>
    <p:sldId id="1272" r:id="rId13"/>
    <p:sldId id="286" r:id="rId14"/>
    <p:sldId id="1219" r:id="rId15"/>
    <p:sldId id="267" r:id="rId16"/>
    <p:sldId id="272" r:id="rId17"/>
    <p:sldId id="1240" r:id="rId18"/>
    <p:sldId id="1265" r:id="rId19"/>
    <p:sldId id="1241" r:id="rId20"/>
    <p:sldId id="1242" r:id="rId21"/>
    <p:sldId id="1263" r:id="rId22"/>
    <p:sldId id="1245" r:id="rId23"/>
    <p:sldId id="1277" r:id="rId24"/>
    <p:sldId id="1246" r:id="rId25"/>
    <p:sldId id="1248" r:id="rId26"/>
    <p:sldId id="1249" r:id="rId27"/>
    <p:sldId id="1250" r:id="rId28"/>
    <p:sldId id="1279" r:id="rId29"/>
    <p:sldId id="262" r:id="rId30"/>
    <p:sldId id="1220" r:id="rId31"/>
    <p:sldId id="1221" r:id="rId32"/>
    <p:sldId id="1222" r:id="rId33"/>
    <p:sldId id="1223" r:id="rId34"/>
    <p:sldId id="1226" r:id="rId35"/>
    <p:sldId id="1252" r:id="rId36"/>
    <p:sldId id="1280" r:id="rId37"/>
    <p:sldId id="1254" r:id="rId38"/>
    <p:sldId id="1266" r:id="rId39"/>
    <p:sldId id="1256" r:id="rId40"/>
    <p:sldId id="1264" r:id="rId41"/>
    <p:sldId id="1276" r:id="rId42"/>
    <p:sldId id="1281" r:id="rId43"/>
  </p:sldIdLst>
  <p:sldSz cx="9144000" cy="6858000" type="screen4x3"/>
  <p:notesSz cx="6796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66FF66"/>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70" autoAdjust="0"/>
  </p:normalViewPr>
  <p:slideViewPr>
    <p:cSldViewPr snapToGrid="0">
      <p:cViewPr varScale="1">
        <p:scale>
          <a:sx n="75" d="100"/>
          <a:sy n="75" d="100"/>
        </p:scale>
        <p:origin x="1416" y="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0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93513294205099"/>
          <c:y val="0.11016232167813331"/>
          <c:w val="0.46110540557345059"/>
          <c:h val="0.86324374329831699"/>
        </c:manualLayout>
      </c:layout>
      <c:barChart>
        <c:barDir val="bar"/>
        <c:grouping val="clustered"/>
        <c:varyColors val="0"/>
        <c:ser>
          <c:idx val="0"/>
          <c:order val="0"/>
          <c:spPr>
            <a:solidFill>
              <a:srgbClr val="FFFFCC"/>
            </a:solidFill>
            <a:ln w="28575">
              <a:solidFill>
                <a:schemeClr val="tx1"/>
              </a:solidFill>
            </a:ln>
            <a:effectLst/>
          </c:spPr>
          <c:invertIfNegative val="0"/>
          <c:dLbls>
            <c:dLbl>
              <c:idx val="7"/>
              <c:layout>
                <c:manualLayout>
                  <c:x val="-1.1009811233724818E-16"/>
                  <c:y val="1.5754740688310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33-425B-BB6A-381DCC99585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70C0"/>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内のグラフ]Sheet1'!$R$7:$R$15</c:f>
              <c:strCache>
                <c:ptCount val="9"/>
                <c:pt idx="0">
                  <c:v>ｲﾝﾀｰﾈｯﾄ資料収集（教室）</c:v>
                </c:pt>
                <c:pt idx="1">
                  <c:v>画像や動画等の共有（教室）</c:v>
                </c:pt>
                <c:pt idx="2">
                  <c:v>YouTubeの閲覧（オンエア）</c:v>
                </c:pt>
                <c:pt idx="3">
                  <c:v>家庭に持ち帰り使用（家庭）</c:v>
                </c:pt>
                <c:pt idx="4">
                  <c:v>オンライン授業（オンエア）</c:v>
                </c:pt>
                <c:pt idx="5">
                  <c:v>家庭学習の提出（家庭）</c:v>
                </c:pt>
                <c:pt idx="6">
                  <c:v>学習過程記録分析（教室）</c:v>
                </c:pt>
                <c:pt idx="7">
                  <c:v>保護者のサポート（教室）</c:v>
                </c:pt>
                <c:pt idx="8">
                  <c:v>学習記録保護者共有（家庭）</c:v>
                </c:pt>
              </c:strCache>
            </c:strRef>
          </c:cat>
          <c:val>
            <c:numRef>
              <c:f>'[Microsoft PowerPoint 内のグラフ]Sheet1'!$S$7:$S$15</c:f>
              <c:numCache>
                <c:formatCode>0.0_);[Red]\(0.0\)</c:formatCode>
                <c:ptCount val="9"/>
                <c:pt idx="0">
                  <c:v>95.2</c:v>
                </c:pt>
                <c:pt idx="1">
                  <c:v>92.9</c:v>
                </c:pt>
                <c:pt idx="2">
                  <c:v>64.099999999999994</c:v>
                </c:pt>
                <c:pt idx="3">
                  <c:v>62.3</c:v>
                </c:pt>
                <c:pt idx="4">
                  <c:v>61.9</c:v>
                </c:pt>
                <c:pt idx="5">
                  <c:v>52</c:v>
                </c:pt>
                <c:pt idx="6">
                  <c:v>51.4</c:v>
                </c:pt>
                <c:pt idx="7">
                  <c:v>49.8</c:v>
                </c:pt>
                <c:pt idx="8">
                  <c:v>18.7</c:v>
                </c:pt>
              </c:numCache>
            </c:numRef>
          </c:val>
          <c:extLst>
            <c:ext xmlns:c16="http://schemas.microsoft.com/office/drawing/2014/chart" uri="{C3380CC4-5D6E-409C-BE32-E72D297353CC}">
              <c16:uniqueId val="{00000000-A79E-4590-B08A-D93AC01742CD}"/>
            </c:ext>
          </c:extLst>
        </c:ser>
        <c:ser>
          <c:idx val="1"/>
          <c:order val="1"/>
          <c:spPr>
            <a:solidFill>
              <a:srgbClr val="CCFFFF"/>
            </a:solidFill>
            <a:ln w="28575">
              <a:solidFill>
                <a:schemeClr val="tx1"/>
              </a:solidFill>
            </a:ln>
            <a:effectLst/>
          </c:spPr>
          <c:invertIfNegative val="0"/>
          <c:dLbls>
            <c:dLbl>
              <c:idx val="4"/>
              <c:layout>
                <c:manualLayout>
                  <c:x val="3.0027104781828258E-3"/>
                  <c:y val="-1.125338620593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33-425B-BB6A-381DCC99585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7030A0"/>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内のグラフ]Sheet1'!$R$7:$R$15</c:f>
              <c:strCache>
                <c:ptCount val="9"/>
                <c:pt idx="0">
                  <c:v>ｲﾝﾀｰﾈｯﾄ資料収集（教室）</c:v>
                </c:pt>
                <c:pt idx="1">
                  <c:v>画像や動画等の共有（教室）</c:v>
                </c:pt>
                <c:pt idx="2">
                  <c:v>YouTubeの閲覧（オンエア）</c:v>
                </c:pt>
                <c:pt idx="3">
                  <c:v>家庭に持ち帰り使用（家庭）</c:v>
                </c:pt>
                <c:pt idx="4">
                  <c:v>オンライン授業（オンエア）</c:v>
                </c:pt>
                <c:pt idx="5">
                  <c:v>家庭学習の提出（家庭）</c:v>
                </c:pt>
                <c:pt idx="6">
                  <c:v>学習過程記録分析（教室）</c:v>
                </c:pt>
                <c:pt idx="7">
                  <c:v>保護者のサポート（教室）</c:v>
                </c:pt>
                <c:pt idx="8">
                  <c:v>学習記録保護者共有（家庭）</c:v>
                </c:pt>
              </c:strCache>
            </c:strRef>
          </c:cat>
          <c:val>
            <c:numRef>
              <c:f>'[Microsoft PowerPoint 内のグラフ]Sheet1'!$T$7:$T$15</c:f>
              <c:numCache>
                <c:formatCode>0.0_);[Red]\(0.0\)</c:formatCode>
                <c:ptCount val="9"/>
                <c:pt idx="0">
                  <c:v>66.599999999999994</c:v>
                </c:pt>
                <c:pt idx="1">
                  <c:v>55.3</c:v>
                </c:pt>
                <c:pt idx="2">
                  <c:v>13.2</c:v>
                </c:pt>
                <c:pt idx="3">
                  <c:v>27.9</c:v>
                </c:pt>
                <c:pt idx="4">
                  <c:v>24.4</c:v>
                </c:pt>
                <c:pt idx="5">
                  <c:v>22.4</c:v>
                </c:pt>
                <c:pt idx="6">
                  <c:v>34.299999999999997</c:v>
                </c:pt>
                <c:pt idx="7">
                  <c:v>54.9</c:v>
                </c:pt>
                <c:pt idx="8">
                  <c:v>23.2</c:v>
                </c:pt>
              </c:numCache>
            </c:numRef>
          </c:val>
          <c:extLst>
            <c:ext xmlns:c16="http://schemas.microsoft.com/office/drawing/2014/chart" uri="{C3380CC4-5D6E-409C-BE32-E72D297353CC}">
              <c16:uniqueId val="{00000001-A79E-4590-B08A-D93AC01742CD}"/>
            </c:ext>
          </c:extLst>
        </c:ser>
        <c:dLbls>
          <c:showLegendKey val="0"/>
          <c:showVal val="1"/>
          <c:showCatName val="0"/>
          <c:showSerName val="0"/>
          <c:showPercent val="0"/>
          <c:showBubbleSize val="0"/>
        </c:dLbls>
        <c:gapWidth val="75"/>
        <c:axId val="1665589039"/>
        <c:axId val="1665583215"/>
      </c:barChart>
      <c:catAx>
        <c:axId val="16655890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665583215"/>
        <c:crosses val="autoZero"/>
        <c:auto val="1"/>
        <c:lblAlgn val="ctr"/>
        <c:lblOffset val="100"/>
        <c:noMultiLvlLbl val="0"/>
      </c:catAx>
      <c:valAx>
        <c:axId val="1665583215"/>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665589039"/>
        <c:crosses val="autoZero"/>
        <c:crossBetween val="between"/>
      </c:valAx>
      <c:spPr>
        <a:noFill/>
        <a:ln>
          <a:noFill/>
        </a:ln>
        <a:effectLst/>
      </c:spPr>
    </c:plotArea>
    <c:plotVisOnly val="1"/>
    <c:dispBlanksAs val="gap"/>
    <c:showDLblsOverMax val="0"/>
  </c:chart>
  <c:spPr>
    <a:noFill/>
    <a:ln w="28575">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549629156649"/>
          <c:y val="7.7231654365386357E-2"/>
          <c:w val="0.75258150684062952"/>
          <c:h val="0.92126969996955954"/>
        </c:manualLayout>
      </c:layout>
      <c:barChart>
        <c:barDir val="bar"/>
        <c:grouping val="stacked"/>
        <c:varyColors val="0"/>
        <c:ser>
          <c:idx val="0"/>
          <c:order val="0"/>
          <c:tx>
            <c:strRef>
              <c:f>'[Microsoft PowerPoint 内のグラフ]Sheet1'!$Q$51</c:f>
              <c:strCache>
                <c:ptCount val="1"/>
                <c:pt idx="0">
                  <c:v>活用しやすい</c:v>
                </c:pt>
              </c:strCache>
            </c:strRef>
          </c:tx>
          <c:spPr>
            <a:solidFill>
              <a:srgbClr val="CCFFCC"/>
            </a:solidFill>
            <a:ln w="38100">
              <a:solidFill>
                <a:srgbClr val="00B050"/>
              </a:solidFill>
            </a:ln>
            <a:effectLst/>
          </c:spPr>
          <c:invertIfNegative val="0"/>
          <c:dLbls>
            <c:dLbl>
              <c:idx val="0"/>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00B05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7724-4565-8DDA-0594DD178317}"/>
                </c:ext>
              </c:extLst>
            </c:dLbl>
            <c:dLbl>
              <c:idx val="1"/>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00B05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7724-4565-8DDA-0594DD178317}"/>
                </c:ext>
              </c:extLst>
            </c:dLbl>
            <c:dLbl>
              <c:idx val="2"/>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00B05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7724-4565-8DDA-0594DD178317}"/>
                </c:ext>
              </c:extLst>
            </c:dLbl>
            <c:dLbl>
              <c:idx val="3"/>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C0000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7724-4565-8DDA-0594DD178317}"/>
                </c:ext>
              </c:extLst>
            </c:dLbl>
            <c:dLbl>
              <c:idx val="4"/>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0070C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7724-4565-8DDA-0594DD178317}"/>
                </c:ext>
              </c:extLst>
            </c:dLbl>
            <c:dLbl>
              <c:idx val="5"/>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rgbClr val="0070C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5-7724-4565-8DDA-0594DD178317}"/>
                </c:ext>
              </c:extLst>
            </c:dLbl>
            <c:dLbl>
              <c:idx val="7"/>
              <c:layout>
                <c:manualLayout>
                  <c:x val="-2.8946225495467261E-17"/>
                  <c:y val="-4.4256730856350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19-4141-B7CE-C37F538F05A8}"/>
                </c:ext>
              </c:extLst>
            </c:dLbl>
            <c:dLbl>
              <c:idx val="9"/>
              <c:spPr>
                <a:solidFill>
                  <a:schemeClr val="bg1"/>
                </a:solidFill>
                <a:ln>
                  <a:solidFill>
                    <a:srgbClr val="FF0000"/>
                  </a:solidFill>
                </a:ln>
                <a:effectLst/>
              </c:spPr>
              <c:txPr>
                <a:bodyPr rot="0" spcFirstLastPara="1" vertOverflow="ellipsis" vert="horz" wrap="square" anchor="ctr" anchorCtr="1"/>
                <a:lstStyle/>
                <a:p>
                  <a:pPr>
                    <a:defRPr sz="2000" b="1" i="0" u="none" strike="noStrike" kern="1200" baseline="0">
                      <a:solidFill>
                        <a:srgbClr val="FF0000"/>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DF19-4141-B7CE-C37F538F05A8}"/>
                </c:ext>
              </c:extLst>
            </c:dLbl>
            <c:spPr>
              <a:solidFill>
                <a:schemeClr val="bg1"/>
              </a:solidFill>
              <a:ln>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ＭＳ 明朝" panose="02020609040205080304" pitchFamily="17" charset="-128"/>
                    <a:ea typeface="ＭＳ 明朝" panose="02020609040205080304" pitchFamily="17"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内のグラフ]Sheet1'!$P$52:$P$65</c:f>
              <c:strCache>
                <c:ptCount val="14"/>
                <c:pt idx="0">
                  <c:v>総合的学習</c:v>
                </c:pt>
                <c:pt idx="1">
                  <c:v>社会</c:v>
                </c:pt>
                <c:pt idx="2">
                  <c:v>理科</c:v>
                </c:pt>
                <c:pt idx="3">
                  <c:v>算数</c:v>
                </c:pt>
                <c:pt idx="4">
                  <c:v>外国語</c:v>
                </c:pt>
                <c:pt idx="5">
                  <c:v>外国語活動</c:v>
                </c:pt>
                <c:pt idx="6">
                  <c:v>体育（保健）</c:v>
                </c:pt>
                <c:pt idx="7">
                  <c:v>生活</c:v>
                </c:pt>
                <c:pt idx="8">
                  <c:v>特別活動</c:v>
                </c:pt>
                <c:pt idx="9">
                  <c:v>国語</c:v>
                </c:pt>
                <c:pt idx="10">
                  <c:v>図画工作</c:v>
                </c:pt>
                <c:pt idx="11">
                  <c:v>家庭</c:v>
                </c:pt>
                <c:pt idx="12">
                  <c:v>音楽</c:v>
                </c:pt>
                <c:pt idx="13">
                  <c:v>道徳</c:v>
                </c:pt>
              </c:strCache>
            </c:strRef>
          </c:cat>
          <c:val>
            <c:numRef>
              <c:f>'[Microsoft PowerPoint 内のグラフ]Sheet1'!$Q$52:$Q$65</c:f>
              <c:numCache>
                <c:formatCode>General</c:formatCode>
                <c:ptCount val="14"/>
                <c:pt idx="0">
                  <c:v>46.1</c:v>
                </c:pt>
                <c:pt idx="1">
                  <c:v>37.4</c:v>
                </c:pt>
                <c:pt idx="2">
                  <c:v>33.6</c:v>
                </c:pt>
                <c:pt idx="3">
                  <c:v>27</c:v>
                </c:pt>
                <c:pt idx="4">
                  <c:v>24.4</c:v>
                </c:pt>
                <c:pt idx="5">
                  <c:v>22.7</c:v>
                </c:pt>
                <c:pt idx="6">
                  <c:v>18.7</c:v>
                </c:pt>
                <c:pt idx="7">
                  <c:v>15.2</c:v>
                </c:pt>
                <c:pt idx="8">
                  <c:v>15.1</c:v>
                </c:pt>
                <c:pt idx="9">
                  <c:v>14</c:v>
                </c:pt>
                <c:pt idx="10">
                  <c:v>10.4</c:v>
                </c:pt>
                <c:pt idx="11">
                  <c:v>9.6999999999999993</c:v>
                </c:pt>
                <c:pt idx="12">
                  <c:v>9</c:v>
                </c:pt>
                <c:pt idx="13">
                  <c:v>7.1</c:v>
                </c:pt>
              </c:numCache>
            </c:numRef>
          </c:val>
          <c:extLst>
            <c:ext xmlns:c16="http://schemas.microsoft.com/office/drawing/2014/chart" uri="{C3380CC4-5D6E-409C-BE32-E72D297353CC}">
              <c16:uniqueId val="{00000000-F760-4953-A4E2-8DB7AEB5754A}"/>
            </c:ext>
          </c:extLst>
        </c:ser>
        <c:ser>
          <c:idx val="1"/>
          <c:order val="1"/>
          <c:tx>
            <c:strRef>
              <c:f>'[Microsoft PowerPoint 内のグラフ]Sheet1'!$R$51</c:f>
              <c:strCache>
                <c:ptCount val="1"/>
                <c:pt idx="0">
                  <c:v>どちらかといえば活用しやすい</c:v>
                </c:pt>
              </c:strCache>
            </c:strRef>
          </c:tx>
          <c:spPr>
            <a:solidFill>
              <a:srgbClr val="FFFFCC"/>
            </a:solidFill>
            <a:ln w="28575">
              <a:solidFill>
                <a:schemeClr val="accent2"/>
              </a:solidFill>
            </a:ln>
            <a:effectLst/>
          </c:spPr>
          <c:invertIfNegative val="0"/>
          <c:dLbls>
            <c:dLbl>
              <c:idx val="2"/>
              <c:layout>
                <c:manualLayout>
                  <c:x val="1.6596627591409847E-2"/>
                  <c:y val="2.2108638367261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5F-4622-91ED-7D8B1743361F}"/>
                </c:ext>
              </c:extLst>
            </c:dLbl>
            <c:dLbl>
              <c:idx val="3"/>
              <c:layout>
                <c:manualLayout>
                  <c:x val="5.4768871051652374E-2"/>
                  <c:y val="5.22251300014048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5F-4622-91ED-7D8B1743361F}"/>
                </c:ext>
              </c:extLst>
            </c:dLbl>
            <c:dLbl>
              <c:idx val="7"/>
              <c:layout>
                <c:manualLayout>
                  <c:x val="3.1533592423678709E-2"/>
                  <c:y val="4.4217276734523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5F-4622-91ED-7D8B1743361F}"/>
                </c:ext>
              </c:extLst>
            </c:dLbl>
            <c:dLbl>
              <c:idx val="8"/>
              <c:layout>
                <c:manualLayout>
                  <c:x val="1.82562903505508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5F-4622-91ED-7D8B1743361F}"/>
                </c:ext>
              </c:extLst>
            </c:dLbl>
            <c:dLbl>
              <c:idx val="10"/>
              <c:layout>
                <c:manualLayout>
                  <c:x val="5.4768871051652436E-2"/>
                  <c:y val="2.2108638367261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5F-4622-91ED-7D8B1743361F}"/>
                </c:ext>
              </c:extLst>
            </c:dLbl>
            <c:dLbl>
              <c:idx val="11"/>
              <c:layout>
                <c:manualLayout>
                  <c:x val="8.298313795704923E-2"/>
                  <c:y val="2.2108638367261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5F-4622-91ED-7D8B1743361F}"/>
                </c:ext>
              </c:extLst>
            </c:dLbl>
            <c:dLbl>
              <c:idx val="12"/>
              <c:layout>
                <c:manualLayout>
                  <c:x val="7.9663812438767259E-2"/>
                  <c:y val="-4.4217276734522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5F-4622-91ED-7D8B1743361F}"/>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内のグラフ]Sheet1'!$P$52:$P$65</c:f>
              <c:strCache>
                <c:ptCount val="14"/>
                <c:pt idx="0">
                  <c:v>総合的学習</c:v>
                </c:pt>
                <c:pt idx="1">
                  <c:v>社会</c:v>
                </c:pt>
                <c:pt idx="2">
                  <c:v>理科</c:v>
                </c:pt>
                <c:pt idx="3">
                  <c:v>算数</c:v>
                </c:pt>
                <c:pt idx="4">
                  <c:v>外国語</c:v>
                </c:pt>
                <c:pt idx="5">
                  <c:v>外国語活動</c:v>
                </c:pt>
                <c:pt idx="6">
                  <c:v>体育（保健）</c:v>
                </c:pt>
                <c:pt idx="7">
                  <c:v>生活</c:v>
                </c:pt>
                <c:pt idx="8">
                  <c:v>特別活動</c:v>
                </c:pt>
                <c:pt idx="9">
                  <c:v>国語</c:v>
                </c:pt>
                <c:pt idx="10">
                  <c:v>図画工作</c:v>
                </c:pt>
                <c:pt idx="11">
                  <c:v>家庭</c:v>
                </c:pt>
                <c:pt idx="12">
                  <c:v>音楽</c:v>
                </c:pt>
                <c:pt idx="13">
                  <c:v>道徳</c:v>
                </c:pt>
              </c:strCache>
            </c:strRef>
          </c:cat>
          <c:val>
            <c:numRef>
              <c:f>'[Microsoft PowerPoint 内のグラフ]Sheet1'!$R$52:$R$65</c:f>
              <c:numCache>
                <c:formatCode>General</c:formatCode>
                <c:ptCount val="14"/>
                <c:pt idx="0">
                  <c:v>30.1</c:v>
                </c:pt>
                <c:pt idx="1">
                  <c:v>40.5</c:v>
                </c:pt>
                <c:pt idx="2">
                  <c:v>41.2</c:v>
                </c:pt>
                <c:pt idx="3">
                  <c:v>44.4</c:v>
                </c:pt>
                <c:pt idx="4">
                  <c:v>35</c:v>
                </c:pt>
                <c:pt idx="5">
                  <c:v>35</c:v>
                </c:pt>
                <c:pt idx="6">
                  <c:v>46.4</c:v>
                </c:pt>
                <c:pt idx="7">
                  <c:v>32.200000000000003</c:v>
                </c:pt>
                <c:pt idx="8">
                  <c:v>35.299999999999997</c:v>
                </c:pt>
                <c:pt idx="9">
                  <c:v>47.1</c:v>
                </c:pt>
                <c:pt idx="10">
                  <c:v>37.5</c:v>
                </c:pt>
                <c:pt idx="11">
                  <c:v>34.299999999999997</c:v>
                </c:pt>
                <c:pt idx="12">
                  <c:v>35.299999999999997</c:v>
                </c:pt>
                <c:pt idx="13">
                  <c:v>27.5</c:v>
                </c:pt>
              </c:numCache>
            </c:numRef>
          </c:val>
          <c:extLst>
            <c:ext xmlns:c16="http://schemas.microsoft.com/office/drawing/2014/chart" uri="{C3380CC4-5D6E-409C-BE32-E72D297353CC}">
              <c16:uniqueId val="{00000001-F760-4953-A4E2-8DB7AEB5754A}"/>
            </c:ext>
          </c:extLst>
        </c:ser>
        <c:dLbls>
          <c:showLegendKey val="0"/>
          <c:showVal val="1"/>
          <c:showCatName val="0"/>
          <c:showSerName val="0"/>
          <c:showPercent val="0"/>
          <c:showBubbleSize val="0"/>
        </c:dLbls>
        <c:gapWidth val="75"/>
        <c:overlap val="100"/>
        <c:axId val="1911713919"/>
        <c:axId val="1911716831"/>
      </c:barChart>
      <c:catAx>
        <c:axId val="19117139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1911716831"/>
        <c:crosses val="autoZero"/>
        <c:auto val="1"/>
        <c:lblAlgn val="ctr"/>
        <c:lblOffset val="100"/>
        <c:noMultiLvlLbl val="0"/>
      </c:catAx>
      <c:valAx>
        <c:axId val="1911716831"/>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911713919"/>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34933995098907E-2"/>
          <c:y val="0.17970699433992801"/>
          <c:w val="0.93825242066418635"/>
          <c:h val="0.38420460327681022"/>
        </c:manualLayout>
      </c:layout>
      <c:barChart>
        <c:barDir val="col"/>
        <c:grouping val="clustered"/>
        <c:varyColors val="0"/>
        <c:ser>
          <c:idx val="0"/>
          <c:order val="0"/>
          <c:tx>
            <c:strRef>
              <c:f>Sheet1!$H$24</c:f>
              <c:strCache>
                <c:ptCount val="1"/>
                <c:pt idx="0">
                  <c:v>活用しやすい</c:v>
                </c:pt>
              </c:strCache>
            </c:strRef>
          </c:tx>
          <c:spPr>
            <a:pattFill prst="ltUpDiag">
              <a:fgClr>
                <a:schemeClr val="tx1"/>
              </a:fgClr>
              <a:bgClr>
                <a:schemeClr val="bg1"/>
              </a:bgClr>
            </a:pattFill>
            <a:ln w="38100">
              <a:solidFill>
                <a:schemeClr val="tx1"/>
              </a:solidFill>
            </a:ln>
            <a:effectLst/>
          </c:spPr>
          <c:invertIfNegative val="0"/>
          <c:dPt>
            <c:idx val="3"/>
            <c:invertIfNegative val="0"/>
            <c:bubble3D val="0"/>
            <c:spPr>
              <a:pattFill prst="ltUpDiag">
                <a:fgClr>
                  <a:schemeClr val="tx1"/>
                </a:fgClr>
                <a:bgClr>
                  <a:schemeClr val="bg1"/>
                </a:bgClr>
              </a:pattFill>
              <a:ln w="38100">
                <a:solidFill>
                  <a:srgbClr val="FF0000"/>
                </a:solidFill>
              </a:ln>
              <a:effectLst/>
            </c:spPr>
            <c:extLst>
              <c:ext xmlns:c16="http://schemas.microsoft.com/office/drawing/2014/chart" uri="{C3380CC4-5D6E-409C-BE32-E72D297353CC}">
                <c16:uniqueId val="{00000000-383A-4BD8-A344-93FCC78C2C5A}"/>
              </c:ext>
            </c:extLst>
          </c:dPt>
          <c:dPt>
            <c:idx val="10"/>
            <c:invertIfNegative val="0"/>
            <c:bubble3D val="0"/>
            <c:spPr>
              <a:pattFill prst="ltUpDiag">
                <a:fgClr>
                  <a:schemeClr val="tx1"/>
                </a:fgClr>
                <a:bgClr>
                  <a:schemeClr val="bg1"/>
                </a:bgClr>
              </a:pattFill>
              <a:ln w="38100">
                <a:solidFill>
                  <a:srgbClr val="FF0000"/>
                </a:solidFill>
              </a:ln>
              <a:effectLst/>
            </c:spPr>
            <c:extLst>
              <c:ext xmlns:c16="http://schemas.microsoft.com/office/drawing/2014/chart" uri="{C3380CC4-5D6E-409C-BE32-E72D297353CC}">
                <c16:uniqueId val="{00000001-383A-4BD8-A344-93FCC78C2C5A}"/>
              </c:ext>
            </c:extLst>
          </c:dPt>
          <c:dLbls>
            <c:dLbl>
              <c:idx val="3"/>
              <c:layout>
                <c:manualLayout>
                  <c:x val="4.773793602214439E-3"/>
                  <c:y val="-2.0502405803956618E-2"/>
                </c:manualLayout>
              </c:layout>
              <c:spPr>
                <a:noFill/>
                <a:ln>
                  <a:solidFill>
                    <a:srgbClr val="FF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3A-4BD8-A344-93FCC78C2C5A}"/>
                </c:ext>
              </c:extLst>
            </c:dLbl>
            <c:dLbl>
              <c:idx val="9"/>
              <c:spPr>
                <a:noFill/>
                <a:ln>
                  <a:solidFill>
                    <a:srgbClr val="FF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383A-4BD8-A344-93FCC78C2C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Sheet1!$G$25:$G$38</c:f>
              <c:strCache>
                <c:ptCount val="14"/>
                <c:pt idx="0">
                  <c:v>総合的学習</c:v>
                </c:pt>
                <c:pt idx="1">
                  <c:v>社会</c:v>
                </c:pt>
                <c:pt idx="2">
                  <c:v>理科</c:v>
                </c:pt>
                <c:pt idx="3">
                  <c:v>算数</c:v>
                </c:pt>
                <c:pt idx="4">
                  <c:v>外国語</c:v>
                </c:pt>
                <c:pt idx="5">
                  <c:v>外国語活動</c:v>
                </c:pt>
                <c:pt idx="6">
                  <c:v>体育（保健）</c:v>
                </c:pt>
                <c:pt idx="7">
                  <c:v>生活</c:v>
                </c:pt>
                <c:pt idx="8">
                  <c:v>特別活動</c:v>
                </c:pt>
                <c:pt idx="9">
                  <c:v>国語</c:v>
                </c:pt>
                <c:pt idx="10">
                  <c:v>図画工作</c:v>
                </c:pt>
                <c:pt idx="11">
                  <c:v>家庭</c:v>
                </c:pt>
                <c:pt idx="12">
                  <c:v>音楽</c:v>
                </c:pt>
                <c:pt idx="13">
                  <c:v>道徳</c:v>
                </c:pt>
              </c:strCache>
            </c:strRef>
          </c:cat>
          <c:val>
            <c:numRef>
              <c:f>Sheet1!$H$25:$H$38</c:f>
              <c:numCache>
                <c:formatCode>General</c:formatCode>
                <c:ptCount val="14"/>
                <c:pt idx="0">
                  <c:v>46.1</c:v>
                </c:pt>
                <c:pt idx="1">
                  <c:v>37.4</c:v>
                </c:pt>
                <c:pt idx="2">
                  <c:v>33.6</c:v>
                </c:pt>
                <c:pt idx="3">
                  <c:v>27</c:v>
                </c:pt>
                <c:pt idx="4">
                  <c:v>24.4</c:v>
                </c:pt>
                <c:pt idx="5">
                  <c:v>22.7</c:v>
                </c:pt>
                <c:pt idx="6">
                  <c:v>18.7</c:v>
                </c:pt>
                <c:pt idx="7">
                  <c:v>15.2</c:v>
                </c:pt>
                <c:pt idx="8">
                  <c:v>15.1</c:v>
                </c:pt>
                <c:pt idx="9">
                  <c:v>14</c:v>
                </c:pt>
                <c:pt idx="10">
                  <c:v>10.4</c:v>
                </c:pt>
                <c:pt idx="11">
                  <c:v>9.6999999999999993</c:v>
                </c:pt>
                <c:pt idx="12">
                  <c:v>9</c:v>
                </c:pt>
                <c:pt idx="13">
                  <c:v>7.1</c:v>
                </c:pt>
              </c:numCache>
            </c:numRef>
          </c:val>
          <c:extLst>
            <c:ext xmlns:c16="http://schemas.microsoft.com/office/drawing/2014/chart" uri="{C3380CC4-5D6E-409C-BE32-E72D297353CC}">
              <c16:uniqueId val="{00000000-BC23-4B6F-9948-4C76167521BC}"/>
            </c:ext>
          </c:extLst>
        </c:ser>
        <c:dLbls>
          <c:showLegendKey val="0"/>
          <c:showVal val="1"/>
          <c:showCatName val="0"/>
          <c:showSerName val="0"/>
          <c:showPercent val="0"/>
          <c:showBubbleSize val="0"/>
        </c:dLbls>
        <c:gapWidth val="75"/>
        <c:axId val="495925551"/>
        <c:axId val="495923471"/>
      </c:barChart>
      <c:catAx>
        <c:axId val="4959255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495923471"/>
        <c:crosses val="autoZero"/>
        <c:auto val="1"/>
        <c:lblAlgn val="ctr"/>
        <c:lblOffset val="100"/>
        <c:noMultiLvlLbl val="0"/>
      </c:catAx>
      <c:valAx>
        <c:axId val="4959234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495925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19196290556387E-2"/>
          <c:y val="0.1029793928037714"/>
          <c:w val="0.86454421661436631"/>
          <c:h val="0.50420578600700972"/>
        </c:manualLayout>
      </c:layout>
      <c:barChart>
        <c:barDir val="col"/>
        <c:grouping val="clustered"/>
        <c:varyColors val="0"/>
        <c:ser>
          <c:idx val="0"/>
          <c:order val="0"/>
          <c:tx>
            <c:strRef>
              <c:f>Sheet2!$I$26</c:f>
              <c:strCache>
                <c:ptCount val="1"/>
                <c:pt idx="0">
                  <c:v>授業総時間</c:v>
                </c:pt>
              </c:strCache>
            </c:strRef>
          </c:tx>
          <c:spPr>
            <a:noFill/>
            <a:ln w="28575">
              <a:solidFill>
                <a:schemeClr val="tx1"/>
              </a:solid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E16D-4C94-A065-D1E7ECAE9CF1}"/>
                </c:ext>
              </c:extLst>
            </c:dLbl>
            <c:dLbl>
              <c:idx val="1"/>
              <c:layout>
                <c:manualLayout>
                  <c:x val="-4.4701436640817273E-3"/>
                  <c:y val="2.9767475500430067E-2"/>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BC-4776-8DB7-7103C512B47D}"/>
                </c:ext>
              </c:extLst>
            </c:dLbl>
            <c:dLbl>
              <c:idx val="2"/>
              <c:layout>
                <c:manualLayout>
                  <c:x val="-4.4701436640817273E-3"/>
                  <c:y val="2.9767475500430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BC-4776-8DB7-7103C512B4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Sheet2!$H$27:$H$40</c:f>
              <c:strCache>
                <c:ptCount val="14"/>
                <c:pt idx="0">
                  <c:v>国語</c:v>
                </c:pt>
                <c:pt idx="1">
                  <c:v>算数</c:v>
                </c:pt>
                <c:pt idx="2">
                  <c:v>体育</c:v>
                </c:pt>
                <c:pt idx="3">
                  <c:v>理科</c:v>
                </c:pt>
                <c:pt idx="4">
                  <c:v>社会</c:v>
                </c:pt>
                <c:pt idx="5">
                  <c:v>音楽</c:v>
                </c:pt>
                <c:pt idx="6">
                  <c:v>図画工作</c:v>
                </c:pt>
                <c:pt idx="7">
                  <c:v>総合的学習</c:v>
                </c:pt>
                <c:pt idx="8">
                  <c:v>道徳</c:v>
                </c:pt>
                <c:pt idx="9">
                  <c:v>特別活動</c:v>
                </c:pt>
                <c:pt idx="10">
                  <c:v>生活</c:v>
                </c:pt>
                <c:pt idx="11">
                  <c:v>外国語</c:v>
                </c:pt>
                <c:pt idx="12">
                  <c:v>家庭</c:v>
                </c:pt>
                <c:pt idx="13">
                  <c:v>外国語活動</c:v>
                </c:pt>
              </c:strCache>
            </c:strRef>
          </c:cat>
          <c:val>
            <c:numRef>
              <c:f>Sheet2!$I$27:$I$40</c:f>
              <c:numCache>
                <c:formatCode>General</c:formatCode>
                <c:ptCount val="14"/>
                <c:pt idx="0">
                  <c:v>1461</c:v>
                </c:pt>
                <c:pt idx="1">
                  <c:v>1011</c:v>
                </c:pt>
                <c:pt idx="2">
                  <c:v>597</c:v>
                </c:pt>
                <c:pt idx="3">
                  <c:v>405</c:v>
                </c:pt>
                <c:pt idx="4">
                  <c:v>365</c:v>
                </c:pt>
                <c:pt idx="5">
                  <c:v>358</c:v>
                </c:pt>
                <c:pt idx="6">
                  <c:v>358</c:v>
                </c:pt>
                <c:pt idx="7">
                  <c:v>280</c:v>
                </c:pt>
                <c:pt idx="8">
                  <c:v>209</c:v>
                </c:pt>
                <c:pt idx="9">
                  <c:v>209</c:v>
                </c:pt>
                <c:pt idx="10">
                  <c:v>207</c:v>
                </c:pt>
                <c:pt idx="11">
                  <c:v>140</c:v>
                </c:pt>
                <c:pt idx="12">
                  <c:v>115</c:v>
                </c:pt>
                <c:pt idx="13">
                  <c:v>70</c:v>
                </c:pt>
              </c:numCache>
            </c:numRef>
          </c:val>
          <c:extLst>
            <c:ext xmlns:c16="http://schemas.microsoft.com/office/drawing/2014/chart" uri="{C3380CC4-5D6E-409C-BE32-E72D297353CC}">
              <c16:uniqueId val="{00000000-31F2-4FA2-83EA-22AE373CE446}"/>
            </c:ext>
          </c:extLst>
        </c:ser>
        <c:dLbls>
          <c:showLegendKey val="0"/>
          <c:showVal val="1"/>
          <c:showCatName val="0"/>
          <c:showSerName val="0"/>
          <c:showPercent val="0"/>
          <c:showBubbleSize val="0"/>
        </c:dLbls>
        <c:gapWidth val="75"/>
        <c:axId val="1924473648"/>
        <c:axId val="1924466160"/>
      </c:barChart>
      <c:catAx>
        <c:axId val="1924473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1924466160"/>
        <c:crosses val="autoZero"/>
        <c:auto val="1"/>
        <c:lblAlgn val="ctr"/>
        <c:lblOffset val="100"/>
        <c:noMultiLvlLbl val="0"/>
      </c:catAx>
      <c:valAx>
        <c:axId val="1924466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2447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0.27731</cdr:x>
      <cdr:y>0.12921</cdr:y>
    </cdr:from>
    <cdr:to>
      <cdr:x>0.45273</cdr:x>
      <cdr:y>0.25621</cdr:y>
    </cdr:to>
    <cdr:sp macro="" textlink="">
      <cdr:nvSpPr>
        <cdr:cNvPr id="2" name="テキスト ボックス 1">
          <a:extLst xmlns:a="http://schemas.openxmlformats.org/drawingml/2006/main">
            <a:ext uri="{FF2B5EF4-FFF2-40B4-BE49-F238E27FC236}">
              <a16:creationId xmlns:a16="http://schemas.microsoft.com/office/drawing/2014/main" id="{B754DF42-4EA6-48B3-93FF-E4E4B22FF1BF}"/>
            </a:ext>
          </a:extLst>
        </cdr:cNvPr>
        <cdr:cNvSpPr txBox="1"/>
      </cdr:nvSpPr>
      <cdr:spPr>
        <a:xfrm xmlns:a="http://schemas.openxmlformats.org/drawingml/2006/main">
          <a:off x="2214694" y="385893"/>
          <a:ext cx="1400962" cy="3792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4971" cy="498056"/>
          </a:xfrm>
          <a:prstGeom prst="rect">
            <a:avLst/>
          </a:prstGeom>
        </p:spPr>
        <p:txBody>
          <a:bodyPr vert="horz" lIns="91422" tIns="45712" rIns="91422"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546" y="0"/>
            <a:ext cx="2944971" cy="498056"/>
          </a:xfrm>
          <a:prstGeom prst="rect">
            <a:avLst/>
          </a:prstGeom>
        </p:spPr>
        <p:txBody>
          <a:bodyPr vert="horz" lIns="91422" tIns="45712" rIns="91422" bIns="45712" rtlCol="0"/>
          <a:lstStyle>
            <a:lvl1pPr algn="r">
              <a:defRPr sz="1200"/>
            </a:lvl1pPr>
          </a:lstStyle>
          <a:p>
            <a:fld id="{B5346627-E9A4-4E7A-8442-51E9F6A66ACD}" type="datetimeFigureOut">
              <a:rPr kumimoji="1" lang="ja-JP" altLang="en-US" smtClean="0"/>
              <a:t>2023/12/2</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5638" cy="3349625"/>
          </a:xfrm>
          <a:prstGeom prst="rect">
            <a:avLst/>
          </a:prstGeom>
          <a:noFill/>
          <a:ln w="12700">
            <a:solidFill>
              <a:prstClr val="black"/>
            </a:solidFill>
          </a:ln>
        </p:spPr>
        <p:txBody>
          <a:bodyPr vert="horz" lIns="91422" tIns="45712" rIns="91422" bIns="45712" rtlCol="0" anchor="ctr"/>
          <a:lstStyle/>
          <a:p>
            <a:endParaRPr lang="ja-JP" altLang="en-US"/>
          </a:p>
        </p:txBody>
      </p:sp>
      <p:sp>
        <p:nvSpPr>
          <p:cNvPr id="5" name="ノート プレースホルダー 4"/>
          <p:cNvSpPr>
            <a:spLocks noGrp="1"/>
          </p:cNvSpPr>
          <p:nvPr>
            <p:ph type="body" sz="quarter" idx="3"/>
          </p:nvPr>
        </p:nvSpPr>
        <p:spPr>
          <a:xfrm>
            <a:off x="679609" y="4777196"/>
            <a:ext cx="5436870" cy="3908614"/>
          </a:xfrm>
          <a:prstGeom prst="rect">
            <a:avLst/>
          </a:prstGeom>
        </p:spPr>
        <p:txBody>
          <a:bodyPr vert="horz" lIns="91422" tIns="45712" rIns="91422"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6"/>
            <a:ext cx="2944971" cy="498055"/>
          </a:xfrm>
          <a:prstGeom prst="rect">
            <a:avLst/>
          </a:prstGeom>
        </p:spPr>
        <p:txBody>
          <a:bodyPr vert="horz" lIns="91422" tIns="45712" rIns="91422"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546" y="9428586"/>
            <a:ext cx="2944971" cy="498055"/>
          </a:xfrm>
          <a:prstGeom prst="rect">
            <a:avLst/>
          </a:prstGeom>
        </p:spPr>
        <p:txBody>
          <a:bodyPr vert="horz" lIns="91422" tIns="45712" rIns="91422" bIns="45712" rtlCol="0" anchor="b"/>
          <a:lstStyle>
            <a:lvl1pPr algn="r">
              <a:defRPr sz="1200"/>
            </a:lvl1pPr>
          </a:lstStyle>
          <a:p>
            <a:fld id="{BAAFC11D-8DFB-4D7D-B0E3-5BD461209122}" type="slidenum">
              <a:rPr kumimoji="1" lang="ja-JP" altLang="en-US" smtClean="0"/>
              <a:t>‹#›</a:t>
            </a:fld>
            <a:endParaRPr kumimoji="1" lang="ja-JP" altLang="en-US"/>
          </a:p>
        </p:txBody>
      </p:sp>
    </p:spTree>
    <p:extLst>
      <p:ext uri="{BB962C8B-B14F-4D97-AF65-F5344CB8AC3E}">
        <p14:creationId xmlns:p14="http://schemas.microsoft.com/office/powerpoint/2010/main" val="18211904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AFC11D-8DFB-4D7D-B0E3-5BD461209122}" type="slidenum">
              <a:rPr kumimoji="1" lang="ja-JP" altLang="en-US" smtClean="0"/>
              <a:t>22</a:t>
            </a:fld>
            <a:endParaRPr kumimoji="1" lang="ja-JP" altLang="en-US"/>
          </a:p>
        </p:txBody>
      </p:sp>
    </p:spTree>
    <p:extLst>
      <p:ext uri="{BB962C8B-B14F-4D97-AF65-F5344CB8AC3E}">
        <p14:creationId xmlns:p14="http://schemas.microsoft.com/office/powerpoint/2010/main" val="55970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7F6BB6-1E57-49B0-9206-30D567DF2403}" type="datetime1">
              <a:rPr kumimoji="1" lang="ja-JP" altLang="en-US" smtClean="0"/>
              <a:t>2023/12/2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184636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E0039-E8C1-4C90-AF47-9C675A856104}" type="datetime1">
              <a:rPr kumimoji="1" lang="ja-JP" altLang="en-US" smtClean="0"/>
              <a:t>2023/12/2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155003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D60E9C-7B77-4BE3-AC00-1FBBA397388F}" type="datetime1">
              <a:rPr kumimoji="1" lang="ja-JP" altLang="en-US" smtClean="0"/>
              <a:t>2023/12/2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42725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448F31-84E5-4C42-9B77-28D533F6C2A6}" type="datetime1">
              <a:rPr kumimoji="1" lang="ja-JP" altLang="en-US" smtClean="0"/>
              <a:t>2023/12/2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174362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1CC75A-8915-4F86-BDD1-BC218490401C}" type="datetime1">
              <a:rPr kumimoji="1" lang="ja-JP" altLang="en-US" smtClean="0"/>
              <a:t>2023/12/2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374995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49055A-4FC0-4019-8464-B1CD2EA37840}" type="datetime1">
              <a:rPr kumimoji="1" lang="ja-JP" altLang="en-US" smtClean="0"/>
              <a:t>2023/12/2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48055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ED487C-8B63-45D8-BFC4-45A9ED83257E}" type="datetime1">
              <a:rPr kumimoji="1" lang="ja-JP" altLang="en-US" smtClean="0"/>
              <a:t>2023/12/2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365876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BFB9E3-E2B1-401F-A3E2-F61270E44447}" type="datetime1">
              <a:rPr kumimoji="1" lang="ja-JP" altLang="en-US" smtClean="0"/>
              <a:t>2023/12/2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364876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2A172-85BA-4EDD-8400-9475BACC1606}" type="datetime1">
              <a:rPr kumimoji="1" lang="ja-JP" altLang="en-US" smtClean="0"/>
              <a:t>2023/12/2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158571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DDC4ED-B2CB-4A55-BE2C-7A0733BC9595}" type="datetime1">
              <a:rPr kumimoji="1" lang="ja-JP" altLang="en-US" smtClean="0"/>
              <a:t>2023/12/2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304728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42F141-7ADF-4AFF-9017-0CBE6E046A19}" type="datetime1">
              <a:rPr kumimoji="1" lang="ja-JP" altLang="en-US" smtClean="0"/>
              <a:t>2023/12/2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333390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0AD1F-8562-496E-83B9-CAFE7C70BF8A}" type="datetime1">
              <a:rPr kumimoji="1" lang="ja-JP" altLang="en-US" smtClean="0"/>
              <a:t>2023/12/2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4E541-9752-4AE7-BAEC-239F55242FF7}" type="slidenum">
              <a:rPr kumimoji="1" lang="ja-JP" altLang="en-US" smtClean="0"/>
              <a:t>‹#›</a:t>
            </a:fld>
            <a:endParaRPr kumimoji="1" lang="ja-JP" altLang="en-US"/>
          </a:p>
        </p:txBody>
      </p:sp>
    </p:spTree>
    <p:extLst>
      <p:ext uri="{BB962C8B-B14F-4D97-AF65-F5344CB8AC3E}">
        <p14:creationId xmlns:p14="http://schemas.microsoft.com/office/powerpoint/2010/main" val="208628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u-ken.jp/kanko.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uer-labo.jp/category/room/gakkou/gakkou01" TargetMode="External"/><Relationship Id="rId7" Type="http://schemas.openxmlformats.org/officeDocument/2006/relationships/hyperlink" Target="https://www.uer-labo.jp/room/gakkou/gakkou03/2022/05/14/3987" TargetMode="External"/><Relationship Id="rId2" Type="http://schemas.openxmlformats.org/officeDocument/2006/relationships/hyperlink" Target="https://www.uer-labo.jp/" TargetMode="External"/><Relationship Id="rId1" Type="http://schemas.openxmlformats.org/officeDocument/2006/relationships/slideLayout" Target="../slideLayouts/slideLayout2.xml"/><Relationship Id="rId6" Type="http://schemas.openxmlformats.org/officeDocument/2006/relationships/hyperlink" Target="https://www.uer-labo.jp/room/gakkou/gakkou05/2021/05/13/2381" TargetMode="External"/><Relationship Id="rId5" Type="http://schemas.openxmlformats.org/officeDocument/2006/relationships/hyperlink" Target="https://www.uer-labo.jp/room/gakkou/gakkou05/2021/03/10/1677" TargetMode="External"/><Relationship Id="rId4" Type="http://schemas.openxmlformats.org/officeDocument/2006/relationships/hyperlink" Target="https://www.uer-labo.jp/room/2021/12/18/242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294A1497-9B02-6385-845C-98E67C7957F3}"/>
              </a:ext>
            </a:extLst>
          </p:cNvPr>
          <p:cNvSpPr/>
          <p:nvPr/>
        </p:nvSpPr>
        <p:spPr>
          <a:xfrm>
            <a:off x="2961368" y="4044649"/>
            <a:ext cx="5922636" cy="2658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2D761B6-B163-2C12-0E87-DB3284614B73}"/>
              </a:ext>
            </a:extLst>
          </p:cNvPr>
          <p:cNvSpPr/>
          <p:nvPr/>
        </p:nvSpPr>
        <p:spPr>
          <a:xfrm>
            <a:off x="2961368" y="2715011"/>
            <a:ext cx="5823187" cy="12080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ACF64E0-ED7E-5132-448B-E61650A989A1}"/>
              </a:ext>
            </a:extLst>
          </p:cNvPr>
          <p:cNvSpPr/>
          <p:nvPr/>
        </p:nvSpPr>
        <p:spPr>
          <a:xfrm>
            <a:off x="6636016" y="82259"/>
            <a:ext cx="2291657" cy="32555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0F6E82A-366E-5942-954A-CB8677D170C9}"/>
              </a:ext>
            </a:extLst>
          </p:cNvPr>
          <p:cNvSpPr/>
          <p:nvPr/>
        </p:nvSpPr>
        <p:spPr>
          <a:xfrm>
            <a:off x="2743200" y="75588"/>
            <a:ext cx="3248297" cy="34256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96844B0-76C1-5DD3-18F3-B15DB614B008}"/>
              </a:ext>
            </a:extLst>
          </p:cNvPr>
          <p:cNvSpPr/>
          <p:nvPr/>
        </p:nvSpPr>
        <p:spPr>
          <a:xfrm>
            <a:off x="1175659" y="501724"/>
            <a:ext cx="6870636" cy="795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2871659-97A5-F300-810A-6C86E4A45D06}"/>
              </a:ext>
            </a:extLst>
          </p:cNvPr>
          <p:cNvSpPr/>
          <p:nvPr/>
        </p:nvSpPr>
        <p:spPr>
          <a:xfrm>
            <a:off x="481521" y="1381079"/>
            <a:ext cx="8180958" cy="1241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D6ADCA4-47D0-C98B-BCD9-3EE229BC6622}"/>
              </a:ext>
            </a:extLst>
          </p:cNvPr>
          <p:cNvSpPr txBox="1"/>
          <p:nvPr/>
        </p:nvSpPr>
        <p:spPr>
          <a:xfrm>
            <a:off x="420309" y="1399206"/>
            <a:ext cx="8272704" cy="1200329"/>
          </a:xfrm>
          <a:prstGeom prst="rect">
            <a:avLst/>
          </a:prstGeom>
          <a:noFill/>
        </p:spPr>
        <p:txBody>
          <a:bodyPr wrap="square">
            <a:spAutoFit/>
          </a:bodyPr>
          <a:lstStyle/>
          <a:p>
            <a:r>
              <a:rPr lang="ja-JP" altLang="ja-JP" sz="36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「１人１台」</a:t>
            </a:r>
            <a:r>
              <a:rPr lang="en-US" altLang="ja-JP" sz="32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(PC</a:t>
            </a:r>
            <a:r>
              <a:rPr lang="ja-JP" altLang="en-US" sz="32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タブレット≠端末</a:t>
            </a:r>
            <a:r>
              <a:rPr lang="en-US" altLang="ja-JP" sz="32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36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36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36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36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公立小学校の優位性と脆弱性</a:t>
            </a:r>
            <a:endParaRPr lang="ja-JP" altLang="ja-JP" sz="36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F50838C-FBA8-BEC4-ABA1-687199B8ABF4}"/>
              </a:ext>
            </a:extLst>
          </p:cNvPr>
          <p:cNvSpPr txBox="1"/>
          <p:nvPr/>
        </p:nvSpPr>
        <p:spPr>
          <a:xfrm>
            <a:off x="1092332" y="528066"/>
            <a:ext cx="6876009" cy="769441"/>
          </a:xfrm>
          <a:prstGeom prst="rect">
            <a:avLst/>
          </a:prstGeom>
          <a:noFill/>
        </p:spPr>
        <p:txBody>
          <a:bodyPr wrap="square">
            <a:spAutoFit/>
          </a:bodyPr>
          <a:lstStyle/>
          <a:p>
            <a:pPr algn="ctr"/>
            <a:r>
              <a:rPr lang="ja-JP" altLang="ja-JP" sz="24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小学校教員の教育観と学校教育</a:t>
            </a:r>
            <a:r>
              <a:rPr lang="en-US" altLang="ja-JP" sz="24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ja-JP" sz="24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の課題</a:t>
            </a:r>
            <a:endParaRPr lang="en-US" altLang="ja-JP" sz="24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―小学校教員全国調査（</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2021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）からー</a:t>
            </a:r>
            <a:endPar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3B361903-4149-2D7B-D393-4CF5FAEEB829}"/>
              </a:ext>
            </a:extLst>
          </p:cNvPr>
          <p:cNvSpPr txBox="1"/>
          <p:nvPr/>
        </p:nvSpPr>
        <p:spPr>
          <a:xfrm>
            <a:off x="2904794" y="89700"/>
            <a:ext cx="2925108" cy="338554"/>
          </a:xfrm>
          <a:prstGeom prst="rect">
            <a:avLst/>
          </a:prstGeom>
          <a:noFill/>
        </p:spPr>
        <p:txBody>
          <a:bodyPr wrap="square" rtlCol="0">
            <a:spAutoFit/>
          </a:bodyPr>
          <a:lstStyle/>
          <a:p>
            <a:r>
              <a:rPr kumimoji="1" lang="ja-JP" altLang="en-US" sz="1600" b="1" dirty="0">
                <a:solidFill>
                  <a:srgbClr val="0070C0"/>
                </a:solidFill>
                <a:latin typeface="ＭＳ ゴシック" panose="020B0609070205080204" pitchFamily="49" charset="-128"/>
                <a:ea typeface="ＭＳ ゴシック" panose="020B0609070205080204" pitchFamily="49" charset="-128"/>
              </a:rPr>
              <a:t>日本教育社会学会第</a:t>
            </a:r>
            <a:r>
              <a:rPr kumimoji="1" lang="en-US" altLang="ja-JP" sz="1600" b="1" dirty="0">
                <a:solidFill>
                  <a:srgbClr val="0070C0"/>
                </a:solidFill>
                <a:latin typeface="ＭＳ ゴシック" panose="020B0609070205080204" pitchFamily="49" charset="-128"/>
                <a:ea typeface="ＭＳ ゴシック" panose="020B0609070205080204" pitchFamily="49" charset="-128"/>
              </a:rPr>
              <a:t>74</a:t>
            </a:r>
            <a:r>
              <a:rPr kumimoji="1" lang="ja-JP" altLang="en-US" sz="1600" b="1" dirty="0">
                <a:solidFill>
                  <a:srgbClr val="0070C0"/>
                </a:solidFill>
                <a:latin typeface="ＭＳ ゴシック" panose="020B0609070205080204" pitchFamily="49" charset="-128"/>
                <a:ea typeface="ＭＳ ゴシック" panose="020B0609070205080204" pitchFamily="49" charset="-128"/>
              </a:rPr>
              <a:t>回大会</a:t>
            </a:r>
          </a:p>
        </p:txBody>
      </p:sp>
      <p:sp>
        <p:nvSpPr>
          <p:cNvPr id="15" name="テキスト ボックス 14">
            <a:extLst>
              <a:ext uri="{FF2B5EF4-FFF2-40B4-BE49-F238E27FC236}">
                <a16:creationId xmlns:a16="http://schemas.microsoft.com/office/drawing/2014/main" id="{FDB19E79-98B7-E193-2428-AFF257ECA75D}"/>
              </a:ext>
            </a:extLst>
          </p:cNvPr>
          <p:cNvSpPr txBox="1"/>
          <p:nvPr/>
        </p:nvSpPr>
        <p:spPr>
          <a:xfrm>
            <a:off x="3086446" y="2691948"/>
            <a:ext cx="5797558" cy="1231106"/>
          </a:xfrm>
          <a:prstGeom prst="rect">
            <a:avLst/>
          </a:prstGeom>
          <a:noFill/>
        </p:spPr>
        <p:txBody>
          <a:bodyPr wrap="square" rtlCol="0">
            <a:spAutoFit/>
          </a:bodyPr>
          <a:lstStyle/>
          <a:p>
            <a:r>
              <a:rPr kumimoji="1" lang="ja-JP" altLang="en-US" sz="2400" b="1" dirty="0">
                <a:solidFill>
                  <a:srgbClr val="0070C0"/>
                </a:solidFill>
                <a:latin typeface="ＭＳ 明朝" panose="02020609040205080304" pitchFamily="17" charset="-128"/>
                <a:ea typeface="ＭＳ 明朝" panose="02020609040205080304" pitchFamily="17" charset="-128"/>
              </a:rPr>
              <a:t>馬居政幸</a:t>
            </a:r>
            <a:endParaRPr kumimoji="1" lang="en-US" altLang="ja-JP" sz="2400" b="1" dirty="0">
              <a:solidFill>
                <a:srgbClr val="0070C0"/>
              </a:solidFill>
              <a:latin typeface="ＭＳ 明朝" panose="02020609040205080304" pitchFamily="17" charset="-128"/>
              <a:ea typeface="ＭＳ 明朝" panose="02020609040205080304" pitchFamily="17" charset="-128"/>
            </a:endParaRPr>
          </a:p>
          <a:p>
            <a:r>
              <a:rPr lang="ja-JP" altLang="en-US" b="1" dirty="0">
                <a:solidFill>
                  <a:srgbClr val="0070C0"/>
                </a:solidFill>
                <a:latin typeface="ＭＳ 明朝" panose="02020609040205080304" pitchFamily="17" charset="-128"/>
                <a:ea typeface="ＭＳ 明朝" panose="02020609040205080304" pitchFamily="17" charset="-128"/>
              </a:rPr>
              <a:t>　</a:t>
            </a:r>
            <a:r>
              <a:rPr lang="ja-JP" altLang="en-US" sz="1600" b="1" dirty="0">
                <a:solidFill>
                  <a:srgbClr val="0070C0"/>
                </a:solidFill>
                <a:latin typeface="ＭＳ 明朝" panose="02020609040205080304" pitchFamily="17" charset="-128"/>
                <a:ea typeface="ＭＳ 明朝" panose="02020609040205080304" pitchFamily="17" charset="-128"/>
              </a:rPr>
              <a:t>静岡大学名誉教授</a:t>
            </a:r>
            <a:endParaRPr lang="en-US" altLang="ja-JP" sz="1600" b="1" dirty="0">
              <a:solidFill>
                <a:srgbClr val="0070C0"/>
              </a:solidFill>
              <a:latin typeface="ＭＳ 明朝" panose="02020609040205080304" pitchFamily="17" charset="-128"/>
              <a:ea typeface="ＭＳ 明朝" panose="02020609040205080304" pitchFamily="17" charset="-128"/>
            </a:endParaRPr>
          </a:p>
          <a:p>
            <a:r>
              <a:rPr lang="ja-JP" altLang="en-US" sz="1600" b="1" dirty="0">
                <a:solidFill>
                  <a:srgbClr val="0070C0"/>
                </a:solidFill>
                <a:latin typeface="ＭＳ 明朝" panose="02020609040205080304" pitchFamily="17" charset="-128"/>
                <a:ea typeface="ＭＳ 明朝" panose="02020609040205080304" pitchFamily="17" charset="-128"/>
              </a:rPr>
              <a:t>　静岡県立大学</a:t>
            </a:r>
            <a:r>
              <a:rPr lang="ja-JP" altLang="en-US" sz="1600" b="1" dirty="0">
                <a:solidFill>
                  <a:srgbClr val="0070C0"/>
                </a:solidFill>
              </a:rPr>
              <a:t>講師</a:t>
            </a:r>
            <a:r>
              <a:rPr lang="ja-JP" altLang="en-US" sz="1400" b="1" dirty="0">
                <a:solidFill>
                  <a:srgbClr val="0070C0"/>
                </a:solidFill>
              </a:rPr>
              <a:t>（非常勤、総合的学習・探求教育法担当</a:t>
            </a:r>
            <a:r>
              <a:rPr lang="ja-JP" altLang="en-US" sz="1400" b="1" dirty="0">
                <a:solidFill>
                  <a:srgbClr val="0070C0"/>
                </a:solidFill>
                <a:latin typeface="ＭＳ 明朝" panose="02020609040205080304" pitchFamily="17" charset="-128"/>
                <a:ea typeface="ＭＳ 明朝" panose="02020609040205080304" pitchFamily="17" charset="-128"/>
              </a:rPr>
              <a:t>）</a:t>
            </a:r>
            <a:endParaRPr lang="en-US" altLang="ja-JP" sz="1400" b="1" dirty="0">
              <a:solidFill>
                <a:srgbClr val="0070C0"/>
              </a:solidFill>
              <a:latin typeface="ＭＳ 明朝" panose="02020609040205080304" pitchFamily="17" charset="-128"/>
              <a:ea typeface="ＭＳ 明朝" panose="02020609040205080304" pitchFamily="17" charset="-128"/>
            </a:endParaRPr>
          </a:p>
          <a:p>
            <a:r>
              <a:rPr lang="en-US" altLang="ja-JP" sz="1600" b="1" dirty="0">
                <a:solidFill>
                  <a:srgbClr val="0070C0"/>
                </a:solidFill>
                <a:latin typeface="ＭＳ 明朝" panose="02020609040205080304" pitchFamily="17" charset="-128"/>
                <a:ea typeface="ＭＳ 明朝" panose="02020609040205080304" pitchFamily="17" charset="-128"/>
              </a:rPr>
              <a:t>  </a:t>
            </a:r>
            <a:r>
              <a:rPr lang="ja-JP" altLang="en-US" sz="1600" b="1" dirty="0">
                <a:solidFill>
                  <a:srgbClr val="0070C0"/>
                </a:solidFill>
                <a:latin typeface="ＭＳ 明朝" panose="02020609040205080304" pitchFamily="17" charset="-128"/>
                <a:ea typeface="ＭＳ 明朝" panose="02020609040205080304" pitchFamily="17" charset="-128"/>
              </a:rPr>
              <a:t>馬居教育調査研究所主催</a:t>
            </a:r>
            <a:endParaRPr lang="ja-JP" altLang="en-US" b="1" dirty="0">
              <a:solidFill>
                <a:srgbClr val="0070C0"/>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116EAB8D-F12B-5CD5-A127-6ABC3DD17542}"/>
              </a:ext>
            </a:extLst>
          </p:cNvPr>
          <p:cNvSpPr txBox="1"/>
          <p:nvPr/>
        </p:nvSpPr>
        <p:spPr>
          <a:xfrm>
            <a:off x="6460741" y="107294"/>
            <a:ext cx="2683259"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Ⅳ</a:t>
            </a:r>
            <a:r>
              <a:rPr kumimoji="1" lang="ja-JP" altLang="en-US"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ー</a:t>
            </a:r>
            <a:r>
              <a:rPr kumimoji="1" lang="en-US" altLang="ja-JP"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部会　</a:t>
            </a:r>
            <a:r>
              <a:rPr kumimoji="1" lang="en-US" altLang="ja-JP"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9</a:t>
            </a:r>
            <a:r>
              <a:rPr kumimoji="1" lang="ja-JP" altLang="en-US"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11</a:t>
            </a:r>
            <a:r>
              <a:rPr kumimoji="1" lang="ja-JP" altLang="en-US" sz="16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日　</a:t>
            </a:r>
            <a:endParaRPr kumimoji="0" lang="ja-JP" altLang="en-US" sz="1600" b="0"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D569CC9-137E-9684-0FD8-734B090069A6}"/>
              </a:ext>
            </a:extLst>
          </p:cNvPr>
          <p:cNvSpPr txBox="1"/>
          <p:nvPr/>
        </p:nvSpPr>
        <p:spPr>
          <a:xfrm>
            <a:off x="5150868" y="2722983"/>
            <a:ext cx="3633687" cy="461665"/>
          </a:xfrm>
          <a:prstGeom prst="rect">
            <a:avLst/>
          </a:prstGeom>
          <a:noFill/>
        </p:spPr>
        <p:txBody>
          <a:bodyPr wrap="none" rtlCol="0">
            <a:spAutoFit/>
          </a:bodyPr>
          <a:lstStyle/>
          <a:p>
            <a:r>
              <a:rPr lang="en-US" altLang="ja-JP" sz="2400" b="1" i="0" dirty="0">
                <a:solidFill>
                  <a:srgbClr val="0070C0"/>
                </a:solidFill>
                <a:effectLst/>
                <a:latin typeface="Google Sans"/>
              </a:rPr>
              <a:t>umaimasayuki@gmail.com</a:t>
            </a:r>
            <a:endParaRPr kumimoji="1" lang="ja-JP" altLang="en-US" sz="2400" b="1" dirty="0">
              <a:solidFill>
                <a:srgbClr val="0070C0"/>
              </a:solidFill>
            </a:endParaRPr>
          </a:p>
        </p:txBody>
      </p:sp>
      <p:pic>
        <p:nvPicPr>
          <p:cNvPr id="13" name="図 12">
            <a:extLst>
              <a:ext uri="{FF2B5EF4-FFF2-40B4-BE49-F238E27FC236}">
                <a16:creationId xmlns:a16="http://schemas.microsoft.com/office/drawing/2014/main" id="{EB5DAE69-19C7-4E80-F2CE-AB0E85455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91" y="2767813"/>
            <a:ext cx="2732590" cy="3859723"/>
          </a:xfrm>
          <a:prstGeom prst="rect">
            <a:avLst/>
          </a:prstGeom>
          <a:ln>
            <a:solidFill>
              <a:srgbClr val="00B0F0"/>
            </a:solidFill>
          </a:ln>
        </p:spPr>
      </p:pic>
      <p:sp>
        <p:nvSpPr>
          <p:cNvPr id="17" name="テキスト ボックス 16">
            <a:extLst>
              <a:ext uri="{FF2B5EF4-FFF2-40B4-BE49-F238E27FC236}">
                <a16:creationId xmlns:a16="http://schemas.microsoft.com/office/drawing/2014/main" id="{1EA03331-20E6-A2D0-0A32-1150C922C41D}"/>
              </a:ext>
            </a:extLst>
          </p:cNvPr>
          <p:cNvSpPr txBox="1"/>
          <p:nvPr/>
        </p:nvSpPr>
        <p:spPr>
          <a:xfrm>
            <a:off x="3329591" y="4102794"/>
            <a:ext cx="4943180" cy="1200329"/>
          </a:xfrm>
          <a:prstGeom prst="rect">
            <a:avLst/>
          </a:prstGeom>
          <a:noFill/>
        </p:spPr>
        <p:txBody>
          <a:bodyPr wrap="square">
            <a:spAutoFit/>
          </a:bodyPr>
          <a:lstStyle/>
          <a:p>
            <a:pPr algn="l"/>
            <a:r>
              <a:rPr lang="ja-JP" altLang="ja-JP" sz="18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『小学校教員の教育観とこれから校教育</a:t>
            </a:r>
            <a:endParaRPr lang="en-US" altLang="ja-JP" sz="18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l"/>
            <a:r>
              <a:rPr lang="en-US" altLang="ja-JP"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ーデジタル化の流れの中でー　　　</a:t>
            </a:r>
            <a:r>
              <a:rPr lang="ja-JP" altLang="ja-JP" sz="18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8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l"/>
            <a:r>
              <a:rPr lang="ja-JP" altLang="ja-JP" sz="16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（中央教育研究所調査報告</a:t>
            </a:r>
            <a:r>
              <a:rPr lang="ja-JP" altLang="en-US" sz="16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6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98</a:t>
            </a:r>
            <a:r>
              <a:rPr lang="en-US" altLang="ja-JP" sz="1600"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 2022.8.30 </a:t>
            </a:r>
            <a:endParaRPr lang="ja-JP" altLang="ja-JP" sz="16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b="1" u="sng" kern="100" dirty="0">
                <a:solidFill>
                  <a:srgbClr val="0563C1"/>
                </a:solidFill>
                <a:effectLst/>
                <a:latin typeface="ＭＳ ゴシック" panose="020B06090702050802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altLang="ja-JP" sz="1600" b="1" u="sng" kern="100" dirty="0">
                <a:solidFill>
                  <a:srgbClr val="0070C0"/>
                </a:solidFill>
                <a:effectLst/>
                <a:latin typeface="ＭＳ ゴシック" panose="020B06090702050802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https://chu-ken.jp/kanko.html</a:t>
            </a:r>
            <a:endParaRPr lang="ja-JP" altLang="en-US" b="1" dirty="0">
              <a:solidFill>
                <a:srgbClr val="0070C0"/>
              </a:solidFill>
            </a:endParaRPr>
          </a:p>
        </p:txBody>
      </p:sp>
      <p:sp>
        <p:nvSpPr>
          <p:cNvPr id="18" name="テキスト ボックス 17">
            <a:extLst>
              <a:ext uri="{FF2B5EF4-FFF2-40B4-BE49-F238E27FC236}">
                <a16:creationId xmlns:a16="http://schemas.microsoft.com/office/drawing/2014/main" id="{BDCE613C-BFB7-C684-B5EC-65A825628E95}"/>
              </a:ext>
            </a:extLst>
          </p:cNvPr>
          <p:cNvSpPr txBox="1"/>
          <p:nvPr/>
        </p:nvSpPr>
        <p:spPr>
          <a:xfrm flipH="1">
            <a:off x="3217528" y="5276009"/>
            <a:ext cx="5444951" cy="1384995"/>
          </a:xfrm>
          <a:prstGeom prst="rect">
            <a:avLst/>
          </a:prstGeom>
          <a:noFill/>
        </p:spPr>
        <p:txBody>
          <a:bodyPr wrap="square" rtlCol="0">
            <a:spAutoFit/>
          </a:bodyPr>
          <a:lstStyle/>
          <a:p>
            <a:r>
              <a:rPr kumimoji="1" lang="ja-JP" altLang="en-US" sz="1400" b="1" dirty="0">
                <a:solidFill>
                  <a:srgbClr val="0070C0"/>
                </a:solidFill>
                <a:latin typeface="ＭＳ ゴシック" panose="020B0609070205080204" pitchFamily="49" charset="-128"/>
                <a:ea typeface="ＭＳ ゴシック" panose="020B0609070205080204" pitchFamily="49" charset="-128"/>
              </a:rPr>
              <a:t>◆馬居執筆の章（単著）とコラム（単著・編著）◆</a:t>
            </a:r>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0070C0"/>
                </a:solidFill>
                <a:latin typeface="ＭＳ ゴシック" panose="020B0609070205080204" pitchFamily="49" charset="-128"/>
                <a:ea typeface="ＭＳ ゴシック" panose="020B0609070205080204" pitchFamily="49" charset="-128"/>
              </a:rPr>
              <a:t>　第５章「</a:t>
            </a:r>
            <a:r>
              <a:rPr kumimoji="1" lang="en-US" altLang="ja-JP" sz="1400" b="1" dirty="0">
                <a:solidFill>
                  <a:srgbClr val="0070C0"/>
                </a:solidFill>
                <a:latin typeface="ＭＳ ゴシック" panose="020B0609070205080204" pitchFamily="49" charset="-128"/>
                <a:ea typeface="ＭＳ ゴシック" panose="020B0609070205080204" pitchFamily="49" charset="-128"/>
              </a:rPr>
              <a:t>1</a:t>
            </a:r>
            <a:r>
              <a:rPr kumimoji="1" lang="ja-JP" altLang="en-US" sz="1400" b="1" dirty="0">
                <a:solidFill>
                  <a:srgbClr val="0070C0"/>
                </a:solidFill>
                <a:latin typeface="ＭＳ ゴシック" panose="020B0609070205080204" pitchFamily="49" charset="-128"/>
                <a:ea typeface="ＭＳ ゴシック" panose="020B0609070205080204" pitchFamily="49" charset="-128"/>
              </a:rPr>
              <a:t>人</a:t>
            </a:r>
            <a:r>
              <a:rPr kumimoji="1" lang="en-US" altLang="ja-JP" sz="1400" b="1" dirty="0">
                <a:solidFill>
                  <a:srgbClr val="0070C0"/>
                </a:solidFill>
                <a:latin typeface="ＭＳ ゴシック" panose="020B0609070205080204" pitchFamily="49" charset="-128"/>
                <a:ea typeface="ＭＳ ゴシック" panose="020B0609070205080204" pitchFamily="49" charset="-128"/>
              </a:rPr>
              <a:t>1</a:t>
            </a:r>
            <a:r>
              <a:rPr kumimoji="1" lang="ja-JP" altLang="en-US" sz="1400" b="1" dirty="0">
                <a:solidFill>
                  <a:srgbClr val="0070C0"/>
                </a:solidFill>
                <a:latin typeface="ＭＳ ゴシック" panose="020B0609070205080204" pitchFamily="49" charset="-128"/>
                <a:ea typeface="ＭＳ ゴシック" panose="020B0609070205080204" pitchFamily="49" charset="-128"/>
              </a:rPr>
              <a:t>台」（</a:t>
            </a:r>
            <a:r>
              <a:rPr kumimoji="1" lang="en-US" altLang="ja-JP" sz="1400" b="1" dirty="0">
                <a:solidFill>
                  <a:srgbClr val="0070C0"/>
                </a:solidFill>
                <a:latin typeface="ＭＳ ゴシック" panose="020B0609070205080204" pitchFamily="49" charset="-128"/>
                <a:ea typeface="ＭＳ ゴシック" panose="020B0609070205080204" pitchFamily="49" charset="-128"/>
              </a:rPr>
              <a:t>PC</a:t>
            </a:r>
            <a:r>
              <a:rPr kumimoji="1" lang="ja-JP" altLang="en-US" sz="1400" b="1" dirty="0">
                <a:solidFill>
                  <a:srgbClr val="0070C0"/>
                </a:solidFill>
                <a:latin typeface="ＭＳ ゴシック" panose="020B0609070205080204" pitchFamily="49" charset="-128"/>
                <a:ea typeface="ＭＳ ゴシック" panose="020B0609070205080204" pitchFamily="49" charset="-128"/>
              </a:rPr>
              <a:t>タブレット≠端末）による公立小学校の</a:t>
            </a:r>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0070C0"/>
                </a:solidFill>
                <a:latin typeface="ＭＳ ゴシック" panose="020B0609070205080204" pitchFamily="49" charset="-128"/>
                <a:ea typeface="ＭＳ ゴシック" panose="020B0609070205080204" pitchFamily="49" charset="-128"/>
              </a:rPr>
              <a:t>　　　　脆弱性の顕在化</a:t>
            </a:r>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0070C0"/>
                </a:solidFill>
                <a:latin typeface="ＭＳ ゴシック" panose="020B0609070205080204" pitchFamily="49" charset="-128"/>
                <a:ea typeface="ＭＳ ゴシック" panose="020B0609070205080204" pitchFamily="49" charset="-128"/>
              </a:rPr>
              <a:t>　コラム（単著）：１人１台配布</a:t>
            </a:r>
            <a:r>
              <a:rPr kumimoji="1" lang="en-US" altLang="ja-JP" sz="1400" b="1" dirty="0">
                <a:solidFill>
                  <a:srgbClr val="0070C0"/>
                </a:solidFill>
                <a:latin typeface="ＭＳ ゴシック" panose="020B0609070205080204" pitchFamily="49" charset="-128"/>
                <a:ea typeface="ＭＳ ゴシック" panose="020B0609070205080204" pitchFamily="49" charset="-128"/>
              </a:rPr>
              <a:t>PC</a:t>
            </a:r>
            <a:r>
              <a:rPr kumimoji="1" lang="ja-JP" altLang="en-US" sz="1400" b="1" dirty="0">
                <a:solidFill>
                  <a:srgbClr val="0070C0"/>
                </a:solidFill>
                <a:latin typeface="ＭＳ ゴシック" panose="020B0609070205080204" pitchFamily="49" charset="-128"/>
                <a:ea typeface="ＭＳ ゴシック" panose="020B0609070205080204" pitchFamily="49" charset="-128"/>
              </a:rPr>
              <a:t>タブレットの</a:t>
            </a:r>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0070C0"/>
                </a:solidFill>
                <a:latin typeface="ＭＳ ゴシック" panose="020B0609070205080204" pitchFamily="49" charset="-128"/>
                <a:ea typeface="ＭＳ ゴシック" panose="020B0609070205080204" pitchFamily="49" charset="-128"/>
              </a:rPr>
              <a:t>　　　　　　　　　　　呼び名の変遷から見えてきたこと</a:t>
            </a:r>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400" b="1" dirty="0">
                <a:solidFill>
                  <a:srgbClr val="0070C0"/>
                </a:solidFill>
                <a:latin typeface="ＭＳ ゴシック" panose="020B0609070205080204" pitchFamily="49" charset="-128"/>
                <a:ea typeface="ＭＳ ゴシック" panose="020B0609070205080204" pitchFamily="49" charset="-128"/>
              </a:rPr>
              <a:t>　コラム（編著）：学校教育Ｄ</a:t>
            </a:r>
            <a:r>
              <a:rPr kumimoji="1" lang="en-US" altLang="ja-JP" sz="1400" b="1" dirty="0">
                <a:solidFill>
                  <a:srgbClr val="0070C0"/>
                </a:solidFill>
                <a:latin typeface="ＭＳ ゴシック" panose="020B0609070205080204" pitchFamily="49" charset="-128"/>
                <a:ea typeface="ＭＳ ゴシック" panose="020B0609070205080204" pitchFamily="49" charset="-128"/>
              </a:rPr>
              <a:t>Ⅹ</a:t>
            </a:r>
            <a:r>
              <a:rPr kumimoji="1" lang="ja-JP" altLang="en-US" sz="1400" b="1" dirty="0">
                <a:solidFill>
                  <a:srgbClr val="0070C0"/>
                </a:solidFill>
                <a:latin typeface="ＭＳ ゴシック" panose="020B0609070205080204" pitchFamily="49" charset="-128"/>
                <a:ea typeface="ＭＳ ゴシック" panose="020B0609070205080204" pitchFamily="49" charset="-128"/>
              </a:rPr>
              <a:t>の課題と可能性</a:t>
            </a:r>
          </a:p>
        </p:txBody>
      </p:sp>
      <p:sp>
        <p:nvSpPr>
          <p:cNvPr id="10" name="スライド番号プレースホルダー 9">
            <a:extLst>
              <a:ext uri="{FF2B5EF4-FFF2-40B4-BE49-F238E27FC236}">
                <a16:creationId xmlns:a16="http://schemas.microsoft.com/office/drawing/2014/main" id="{547BFA20-49E1-5A93-F1B0-23E1C8F76E48}"/>
              </a:ext>
            </a:extLst>
          </p:cNvPr>
          <p:cNvSpPr>
            <a:spLocks noGrp="1"/>
          </p:cNvSpPr>
          <p:nvPr>
            <p:ph type="sldNum" sz="quarter" idx="12"/>
          </p:nvPr>
        </p:nvSpPr>
        <p:spPr>
          <a:xfrm>
            <a:off x="8693013" y="6457684"/>
            <a:ext cx="381982"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0D70C7D2-F095-D0C5-78BE-3D226A2DE154}"/>
              </a:ext>
            </a:extLst>
          </p:cNvPr>
          <p:cNvSpPr txBox="1"/>
          <p:nvPr/>
        </p:nvSpPr>
        <p:spPr>
          <a:xfrm>
            <a:off x="5759046" y="3558106"/>
            <a:ext cx="3225563" cy="369332"/>
          </a:xfrm>
          <a:prstGeom prst="rect">
            <a:avLst/>
          </a:prstGeom>
          <a:noFill/>
        </p:spPr>
        <p:txBody>
          <a:bodyPr wrap="none" rtlCol="0">
            <a:spAutoFit/>
          </a:bodyPr>
          <a:lstStyle/>
          <a:p>
            <a:r>
              <a:rPr lang="en-US" altLang="ja-JP" sz="1800" b="1" dirty="0">
                <a:solidFill>
                  <a:srgbClr val="0070C0"/>
                </a:solidFill>
                <a:latin typeface="ＭＳ 明朝" panose="02020609040205080304" pitchFamily="17" charset="-128"/>
                <a:ea typeface="ＭＳ 明朝" panose="02020609040205080304" pitchFamily="17" charset="-128"/>
              </a:rPr>
              <a:t>https://www.uer-labo.jp/</a:t>
            </a:r>
            <a:r>
              <a:rPr lang="ja-JP" altLang="en-US" b="1" dirty="0">
                <a:solidFill>
                  <a:srgbClr val="0070C0"/>
                </a:solidFill>
                <a:latin typeface="ＭＳ 明朝" panose="02020609040205080304" pitchFamily="17" charset="-128"/>
                <a:ea typeface="ＭＳ 明朝" panose="02020609040205080304" pitchFamily="17" charset="-128"/>
              </a:rPr>
              <a:t>　</a:t>
            </a:r>
            <a:endParaRPr kumimoji="1" lang="ja-JP" altLang="en-US" dirty="0">
              <a:solidFill>
                <a:srgbClr val="0070C0"/>
              </a:solidFill>
            </a:endParaRPr>
          </a:p>
        </p:txBody>
      </p:sp>
    </p:spTree>
    <p:extLst>
      <p:ext uri="{BB962C8B-B14F-4D97-AF65-F5344CB8AC3E}">
        <p14:creationId xmlns:p14="http://schemas.microsoft.com/office/powerpoint/2010/main" val="169411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CB3FFFE-B42D-9C27-F869-A75496CF5F05}"/>
              </a:ext>
            </a:extLst>
          </p:cNvPr>
          <p:cNvSpPr/>
          <p:nvPr/>
        </p:nvSpPr>
        <p:spPr>
          <a:xfrm>
            <a:off x="88303" y="600121"/>
            <a:ext cx="8881463" cy="505875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03FB6E9-C5C2-C9FC-9C71-ED0DA2E84C57}"/>
              </a:ext>
            </a:extLst>
          </p:cNvPr>
          <p:cNvSpPr/>
          <p:nvPr/>
        </p:nvSpPr>
        <p:spPr>
          <a:xfrm>
            <a:off x="7244796" y="540872"/>
            <a:ext cx="1654565" cy="20271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端子 12">
            <a:extLst>
              <a:ext uri="{FF2B5EF4-FFF2-40B4-BE49-F238E27FC236}">
                <a16:creationId xmlns:a16="http://schemas.microsoft.com/office/drawing/2014/main" id="{4254AF65-FA5F-D8B0-CA10-8821BF603F49}"/>
              </a:ext>
            </a:extLst>
          </p:cNvPr>
          <p:cNvSpPr/>
          <p:nvPr/>
        </p:nvSpPr>
        <p:spPr>
          <a:xfrm>
            <a:off x="184968" y="5822641"/>
            <a:ext cx="8904077" cy="875212"/>
          </a:xfrm>
          <a:prstGeom prst="flowChartTerminator">
            <a:avLst/>
          </a:prstGeom>
          <a:solidFill>
            <a:srgbClr val="FFFFCC"/>
          </a:solid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1">
            <a:extLst>
              <a:ext uri="{FF2B5EF4-FFF2-40B4-BE49-F238E27FC236}">
                <a16:creationId xmlns:a16="http://schemas.microsoft.com/office/drawing/2014/main" id="{1F0F40BC-5A38-45D3-8B03-A4EA22F515F3}"/>
              </a:ext>
            </a:extLst>
          </p:cNvPr>
          <p:cNvSpPr txBox="1"/>
          <p:nvPr/>
        </p:nvSpPr>
        <p:spPr>
          <a:xfrm>
            <a:off x="1996217" y="1860575"/>
            <a:ext cx="4991812" cy="412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ja-JP" sz="2200" b="1" dirty="0">
                <a:effectLst/>
                <a:ea typeface="ＭＳ 明朝" panose="02020609040205080304" pitchFamily="17" charset="-128"/>
                <a:cs typeface="Times New Roman" panose="02020603050405020304" pitchFamily="18" charset="0"/>
              </a:rPr>
              <a:t>教員のニーズと世論のニーズのズレ</a:t>
            </a:r>
            <a:endParaRPr lang="ja-JP" sz="2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3EDFA012-1B4D-47A0-BC90-8770C806C3C0}"/>
              </a:ext>
            </a:extLst>
          </p:cNvPr>
          <p:cNvSpPr txBox="1"/>
          <p:nvPr/>
        </p:nvSpPr>
        <p:spPr>
          <a:xfrm>
            <a:off x="254627" y="2551614"/>
            <a:ext cx="8693710" cy="1015663"/>
          </a:xfrm>
          <a:prstGeom prst="rect">
            <a:avLst/>
          </a:prstGeom>
          <a:solidFill>
            <a:schemeClr val="bg1"/>
          </a:solidFill>
          <a:ln>
            <a:noFill/>
          </a:ln>
        </p:spPr>
        <p:txBody>
          <a:bodyPr wrap="square">
            <a:spAutoFit/>
          </a:bodyPr>
          <a:lstStyle/>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配布決定者</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機関</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、制度設計責任者、</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発注担当者、教育委員会責任者</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学校の責任者、学級の責任者、学習者、保護者</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合意の手順なく</a:t>
            </a:r>
            <a:endPar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1C74992-B260-4A9A-881C-C5A8F296FF13}"/>
              </a:ext>
            </a:extLst>
          </p:cNvPr>
          <p:cNvSpPr txBox="1"/>
          <p:nvPr/>
        </p:nvSpPr>
        <p:spPr>
          <a:xfrm>
            <a:off x="1017418" y="3821559"/>
            <a:ext cx="6707735" cy="707886"/>
          </a:xfrm>
          <a:prstGeom prst="rect">
            <a:avLst/>
          </a:prstGeom>
          <a:solidFill>
            <a:schemeClr val="bg1"/>
          </a:solidFill>
          <a:ln>
            <a:noFill/>
          </a:ln>
        </p:spPr>
        <p:txBody>
          <a:bodyPr wrap="square">
            <a:spAutoFit/>
          </a:bodyPr>
          <a:lstStyle/>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全ての子ども</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に手渡す</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高度な機器を、精密な制度設計</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（既存システムとの整合性</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の検証</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）なく</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無償</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配布</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した</a:t>
            </a:r>
            <a:endParaRPr lang="ja-JP" altLang="en-US" sz="2000" b="1" dirty="0"/>
          </a:p>
        </p:txBody>
      </p:sp>
      <p:sp>
        <p:nvSpPr>
          <p:cNvPr id="5" name="テキスト ボックス 1">
            <a:extLst>
              <a:ext uri="{FF2B5EF4-FFF2-40B4-BE49-F238E27FC236}">
                <a16:creationId xmlns:a16="http://schemas.microsoft.com/office/drawing/2014/main" id="{B810D229-B8E3-40BA-A65F-EE57C9D35C53}"/>
              </a:ext>
            </a:extLst>
          </p:cNvPr>
          <p:cNvSpPr txBox="1"/>
          <p:nvPr/>
        </p:nvSpPr>
        <p:spPr>
          <a:xfrm>
            <a:off x="1617597" y="838341"/>
            <a:ext cx="5816922" cy="9528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「１人１台・タブレット」</a:t>
            </a:r>
            <a:endParaRPr lang="en-US"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できること</a:t>
            </a:r>
            <a:r>
              <a:rPr lang="ja-JP" altLang="en-US"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必要なこと</a:t>
            </a:r>
            <a:r>
              <a:rPr lang="ja-JP" altLang="en-US"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のズレ</a:t>
            </a:r>
          </a:p>
        </p:txBody>
      </p:sp>
      <p:sp>
        <p:nvSpPr>
          <p:cNvPr id="12" name="フローチャート: 端子 11">
            <a:extLst>
              <a:ext uri="{FF2B5EF4-FFF2-40B4-BE49-F238E27FC236}">
                <a16:creationId xmlns:a16="http://schemas.microsoft.com/office/drawing/2014/main" id="{EE364237-B27B-4D21-9BBE-1525BC6D97AB}"/>
              </a:ext>
            </a:extLst>
          </p:cNvPr>
          <p:cNvSpPr/>
          <p:nvPr/>
        </p:nvSpPr>
        <p:spPr>
          <a:xfrm>
            <a:off x="1489165" y="1867617"/>
            <a:ext cx="6235988" cy="389578"/>
          </a:xfrm>
          <a:prstGeom prst="flowChartTerminator">
            <a:avLst/>
          </a:prstGeom>
          <a:noFill/>
          <a:ln w="19050" cmpd="dbl">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1899862F-C8E7-483D-806F-8E5DCED142AA}"/>
              </a:ext>
            </a:extLst>
          </p:cNvPr>
          <p:cNvSpPr txBox="1"/>
          <p:nvPr/>
        </p:nvSpPr>
        <p:spPr>
          <a:xfrm>
            <a:off x="835045" y="4905715"/>
            <a:ext cx="7339927" cy="584775"/>
          </a:xfrm>
          <a:prstGeom prst="rect">
            <a:avLst/>
          </a:prstGeom>
          <a:noFill/>
        </p:spPr>
        <p:txBody>
          <a:bodyPr wrap="square">
            <a:spAutoFit/>
          </a:bodyPr>
          <a:lstStyle/>
          <a:p>
            <a:r>
              <a:rPr lang="ja-JP" altLang="ja-JP" sz="3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日本の公教育</a:t>
            </a:r>
            <a:r>
              <a:rPr lang="ja-JP" altLang="en-US" sz="3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史上、唯一無二の出来事</a:t>
            </a:r>
            <a:endParaRPr lang="ja-JP" altLang="en-US" sz="3200" dirty="0">
              <a:solidFill>
                <a:srgbClr val="0070C0"/>
              </a:solidFill>
            </a:endParaRPr>
          </a:p>
        </p:txBody>
      </p:sp>
      <p:sp>
        <p:nvSpPr>
          <p:cNvPr id="15" name="矢印: 下 14">
            <a:extLst>
              <a:ext uri="{FF2B5EF4-FFF2-40B4-BE49-F238E27FC236}">
                <a16:creationId xmlns:a16="http://schemas.microsoft.com/office/drawing/2014/main" id="{6EB206AF-9533-44CF-8AC4-FEAD532B6554}"/>
              </a:ext>
            </a:extLst>
          </p:cNvPr>
          <p:cNvSpPr/>
          <p:nvPr/>
        </p:nvSpPr>
        <p:spPr>
          <a:xfrm>
            <a:off x="3556932" y="4558526"/>
            <a:ext cx="1535194" cy="236223"/>
          </a:xfrm>
          <a:prstGeom prst="downArrow">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矢印: 下 20">
            <a:extLst>
              <a:ext uri="{FF2B5EF4-FFF2-40B4-BE49-F238E27FC236}">
                <a16:creationId xmlns:a16="http://schemas.microsoft.com/office/drawing/2014/main" id="{445D7B1B-0DF2-AD6D-3DB2-3750D936E482}"/>
              </a:ext>
            </a:extLst>
          </p:cNvPr>
          <p:cNvSpPr/>
          <p:nvPr/>
        </p:nvSpPr>
        <p:spPr>
          <a:xfrm>
            <a:off x="3556931" y="2293307"/>
            <a:ext cx="1535194" cy="231924"/>
          </a:xfrm>
          <a:prstGeom prst="downArrow">
            <a:avLst>
              <a:gd name="adj1" fmla="val 50000"/>
              <a:gd name="adj2" fmla="val 44311"/>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矢印: 下 21">
            <a:extLst>
              <a:ext uri="{FF2B5EF4-FFF2-40B4-BE49-F238E27FC236}">
                <a16:creationId xmlns:a16="http://schemas.microsoft.com/office/drawing/2014/main" id="{0F8ADABE-B56E-459F-C0AC-574A64722CF1}"/>
              </a:ext>
            </a:extLst>
          </p:cNvPr>
          <p:cNvSpPr/>
          <p:nvPr/>
        </p:nvSpPr>
        <p:spPr>
          <a:xfrm>
            <a:off x="3571674" y="3563963"/>
            <a:ext cx="1628708" cy="278472"/>
          </a:xfrm>
          <a:prstGeom prst="downArrow">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四角形: 角を丸くする 1">
            <a:extLst>
              <a:ext uri="{FF2B5EF4-FFF2-40B4-BE49-F238E27FC236}">
                <a16:creationId xmlns:a16="http://schemas.microsoft.com/office/drawing/2014/main" id="{98546AD3-589F-E2B6-2930-58AA8C8049A4}"/>
              </a:ext>
            </a:extLst>
          </p:cNvPr>
          <p:cNvSpPr/>
          <p:nvPr/>
        </p:nvSpPr>
        <p:spPr>
          <a:xfrm>
            <a:off x="1578608" y="847288"/>
            <a:ext cx="5947795" cy="753976"/>
          </a:xfrm>
          <a:prstGeom prst="roundRect">
            <a:avLst/>
          </a:prstGeom>
          <a:noFill/>
          <a:ln w="57150" cmpd="dbl">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sp>
        <p:nvSpPr>
          <p:cNvPr id="24" name="矢印: 下 23">
            <a:extLst>
              <a:ext uri="{FF2B5EF4-FFF2-40B4-BE49-F238E27FC236}">
                <a16:creationId xmlns:a16="http://schemas.microsoft.com/office/drawing/2014/main" id="{B3611853-CEEA-EBF9-0961-C099EF29A966}"/>
              </a:ext>
            </a:extLst>
          </p:cNvPr>
          <p:cNvSpPr/>
          <p:nvPr/>
        </p:nvSpPr>
        <p:spPr>
          <a:xfrm>
            <a:off x="3584803" y="1612209"/>
            <a:ext cx="1535194" cy="228858"/>
          </a:xfrm>
          <a:prstGeom prst="downArrow">
            <a:avLst>
              <a:gd name="adj1" fmla="val 50000"/>
              <a:gd name="adj2" fmla="val 44311"/>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四角形: 角を丸くする 24">
            <a:extLst>
              <a:ext uri="{FF2B5EF4-FFF2-40B4-BE49-F238E27FC236}">
                <a16:creationId xmlns:a16="http://schemas.microsoft.com/office/drawing/2014/main" id="{AA927D41-4655-10F6-7FC6-0C18F973A182}"/>
              </a:ext>
            </a:extLst>
          </p:cNvPr>
          <p:cNvSpPr/>
          <p:nvPr/>
        </p:nvSpPr>
        <p:spPr>
          <a:xfrm>
            <a:off x="702835" y="4826914"/>
            <a:ext cx="7699342" cy="669392"/>
          </a:xfrm>
          <a:prstGeom prst="roundRect">
            <a:avLst/>
          </a:prstGeom>
          <a:no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2FD38D0F-6BCE-CFE6-47B6-B8E88D3DA76A}"/>
              </a:ext>
            </a:extLst>
          </p:cNvPr>
          <p:cNvSpPr/>
          <p:nvPr/>
        </p:nvSpPr>
        <p:spPr>
          <a:xfrm>
            <a:off x="195663" y="2532136"/>
            <a:ext cx="8598713" cy="105059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48E3E44-D0AA-EF24-C758-0F2644A952EB}"/>
              </a:ext>
            </a:extLst>
          </p:cNvPr>
          <p:cNvSpPr/>
          <p:nvPr/>
        </p:nvSpPr>
        <p:spPr>
          <a:xfrm>
            <a:off x="936569" y="3829786"/>
            <a:ext cx="6775919" cy="70788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94205085-8C9D-9745-330F-3FB954F3C915}"/>
              </a:ext>
            </a:extLst>
          </p:cNvPr>
          <p:cNvSpPr/>
          <p:nvPr/>
        </p:nvSpPr>
        <p:spPr>
          <a:xfrm>
            <a:off x="3603688" y="5541421"/>
            <a:ext cx="1535194" cy="254872"/>
          </a:xfrm>
          <a:prstGeom prst="downArrow">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786EC8B5-5B53-BEF7-956C-6CED0AC3BA73}"/>
              </a:ext>
            </a:extLst>
          </p:cNvPr>
          <p:cNvSpPr txBox="1"/>
          <p:nvPr/>
        </p:nvSpPr>
        <p:spPr>
          <a:xfrm>
            <a:off x="205652" y="5785548"/>
            <a:ext cx="8693709" cy="885755"/>
          </a:xfrm>
          <a:prstGeom prst="rect">
            <a:avLst/>
          </a:prstGeom>
          <a:noFill/>
        </p:spPr>
        <p:txBody>
          <a:bodyPr wrap="square">
            <a:spAutoFit/>
          </a:bodyPr>
          <a:lstStyle/>
          <a:p>
            <a:pPr algn="ctr">
              <a:lnSpc>
                <a:spcPts val="3200"/>
              </a:lnSpc>
            </a:pPr>
            <a:r>
              <a:rPr lang="ja-JP" altLang="en-US" sz="2400" b="1" i="0" u="none" strike="noStrike" baseline="0" dirty="0">
                <a:solidFill>
                  <a:srgbClr val="0070C0"/>
                </a:solidFill>
                <a:latin typeface="ＭＳ ゴシック" panose="020B0609070205080204" pitchFamily="49" charset="-128"/>
                <a:ea typeface="ＭＳ ゴシック" panose="020B0609070205080204" pitchFamily="49" charset="-128"/>
              </a:rPr>
              <a:t>Ｑ６児童配布端末機器を用いた</a:t>
            </a:r>
            <a:endParaRPr lang="en-US" altLang="ja-JP" sz="2400" b="1" i="0" u="none" strike="noStrike" baseline="0" dirty="0">
              <a:solidFill>
                <a:srgbClr val="0070C0"/>
              </a:solidFill>
              <a:latin typeface="ＭＳ ゴシック" panose="020B0609070205080204" pitchFamily="49" charset="-128"/>
              <a:ea typeface="ＭＳ ゴシック" panose="020B0609070205080204" pitchFamily="49" charset="-128"/>
            </a:endParaRPr>
          </a:p>
          <a:p>
            <a:pPr algn="ctr">
              <a:lnSpc>
                <a:spcPts val="3200"/>
              </a:lnSpc>
            </a:pPr>
            <a:r>
              <a:rPr lang="ja-JP" altLang="en-US" sz="2400" b="1" i="0" u="none" strike="noStrike" baseline="0" dirty="0">
                <a:solidFill>
                  <a:srgbClr val="0070C0"/>
                </a:solidFill>
                <a:latin typeface="ＭＳ ゴシック" panose="020B0609070205080204" pitchFamily="49" charset="-128"/>
                <a:ea typeface="ＭＳ ゴシック" panose="020B0609070205080204" pitchFamily="49" charset="-128"/>
              </a:rPr>
              <a:t>学習活動の各教科領域等における活用の差異は</a:t>
            </a:r>
            <a:endParaRPr lang="ja-JP" altLang="en-US" sz="2400" dirty="0">
              <a:solidFill>
                <a:srgbClr val="0070C0"/>
              </a:solidFill>
            </a:endParaRPr>
          </a:p>
        </p:txBody>
      </p:sp>
      <p:sp>
        <p:nvSpPr>
          <p:cNvPr id="3" name="スライド番号プレースホルダー 2">
            <a:extLst>
              <a:ext uri="{FF2B5EF4-FFF2-40B4-BE49-F238E27FC236}">
                <a16:creationId xmlns:a16="http://schemas.microsoft.com/office/drawing/2014/main" id="{AB8DB8FB-9978-28F6-BB18-D71C85A8E27C}"/>
              </a:ext>
            </a:extLst>
          </p:cNvPr>
          <p:cNvSpPr>
            <a:spLocks noGrp="1"/>
          </p:cNvSpPr>
          <p:nvPr>
            <p:ph type="sldNum" sz="quarter" idx="12"/>
          </p:nvPr>
        </p:nvSpPr>
        <p:spPr>
          <a:xfrm>
            <a:off x="8615495" y="6496488"/>
            <a:ext cx="452868"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10</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DB6C750-65AE-B04A-87D7-D94825D7DE50}"/>
              </a:ext>
            </a:extLst>
          </p:cNvPr>
          <p:cNvSpPr txBox="1"/>
          <p:nvPr/>
        </p:nvSpPr>
        <p:spPr>
          <a:xfrm>
            <a:off x="7292221" y="506553"/>
            <a:ext cx="1670787" cy="2923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300" b="1" dirty="0">
                <a:latin typeface="ＭＳ ゴシック" panose="020B0609070205080204" pitchFamily="49" charset="-128"/>
                <a:ea typeface="ＭＳ ゴシック" panose="020B0609070205080204" pitchFamily="49" charset="-128"/>
              </a:rPr>
              <a:t>研究報告№</a:t>
            </a:r>
            <a:r>
              <a:rPr lang="en-US" altLang="ja-JP" sz="1300" b="1" dirty="0">
                <a:latin typeface="ＭＳ ゴシック" panose="020B0609070205080204" pitchFamily="49" charset="-128"/>
                <a:ea typeface="ＭＳ ゴシック" panose="020B0609070205080204" pitchFamily="49" charset="-128"/>
              </a:rPr>
              <a:t>98 </a:t>
            </a:r>
            <a:r>
              <a:rPr lang="ja-JP" altLang="en-US" sz="1300" b="1" dirty="0">
                <a:latin typeface="ＭＳ ゴシック" panose="020B0609070205080204" pitchFamily="49" charset="-128"/>
                <a:ea typeface="ＭＳ ゴシック" panose="020B0609070205080204" pitchFamily="49" charset="-128"/>
              </a:rPr>
              <a:t>第</a:t>
            </a:r>
            <a:r>
              <a:rPr lang="en-US" altLang="ja-JP" sz="1300" b="1" dirty="0">
                <a:latin typeface="ＭＳ ゴシック" panose="020B0609070205080204" pitchFamily="49" charset="-128"/>
                <a:ea typeface="ＭＳ ゴシック" panose="020B0609070205080204" pitchFamily="49" charset="-128"/>
              </a:rPr>
              <a:t>5</a:t>
            </a:r>
            <a:r>
              <a:rPr lang="ja-JP" altLang="en-US" sz="1300" b="1" dirty="0">
                <a:latin typeface="ＭＳ ゴシック" panose="020B0609070205080204" pitchFamily="49" charset="-128"/>
                <a:ea typeface="ＭＳ ゴシック" panose="020B0609070205080204" pitchFamily="49" charset="-128"/>
              </a:rPr>
              <a:t>章</a:t>
            </a:r>
          </a:p>
        </p:txBody>
      </p:sp>
      <p:sp>
        <p:nvSpPr>
          <p:cNvPr id="17" name="テキスト ボックス 16">
            <a:extLst>
              <a:ext uri="{FF2B5EF4-FFF2-40B4-BE49-F238E27FC236}">
                <a16:creationId xmlns:a16="http://schemas.microsoft.com/office/drawing/2014/main" id="{4678D04C-9859-5E61-51D7-37E97240792C}"/>
              </a:ext>
            </a:extLst>
          </p:cNvPr>
          <p:cNvSpPr txBox="1"/>
          <p:nvPr/>
        </p:nvSpPr>
        <p:spPr>
          <a:xfrm>
            <a:off x="24656" y="165713"/>
            <a:ext cx="9055697" cy="430887"/>
          </a:xfrm>
          <a:prstGeom prst="rect">
            <a:avLst/>
          </a:prstGeom>
          <a:noFill/>
        </p:spPr>
        <p:txBody>
          <a:bodyPr wrap="square">
            <a:spAutoFit/>
          </a:bodyPr>
          <a:lstStyle/>
          <a:p>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a:t>
            </a:r>
            <a:r>
              <a:rPr lang="en-US" altLang="ja-JP"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5-3 </a:t>
            </a:r>
            <a:r>
              <a:rPr lang="en-US"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とても必要」にズレが生じる社会的文脈</a:t>
            </a:r>
            <a:r>
              <a:rPr lang="ja-JP" altLang="en-US" sz="22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のモデル図</a:t>
            </a:r>
            <a:endParaRPr lang="ja-JP" altLang="en-US" sz="2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3619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BE80ADD-DC4F-E8D9-BCEB-37DCB7195962}"/>
              </a:ext>
            </a:extLst>
          </p:cNvPr>
          <p:cNvSpPr>
            <a:spLocks noGrp="1"/>
          </p:cNvSpPr>
          <p:nvPr>
            <p:ph type="sldNum" sz="quarter" idx="12"/>
          </p:nvPr>
        </p:nvSpPr>
        <p:spPr>
          <a:xfrm>
            <a:off x="8604324" y="6492875"/>
            <a:ext cx="477339" cy="365125"/>
          </a:xfrm>
        </p:spPr>
        <p:txBody>
          <a:bodyPr/>
          <a:lstStyle/>
          <a:p>
            <a:fld id="{5CB4E541-9752-4AE7-BAEC-239F55242FF7}" type="slidenum">
              <a:rPr kumimoji="1" lang="ja-JP" altLang="en-US" sz="1800" b="1" smtClean="0"/>
              <a:t>11</a:t>
            </a:fld>
            <a:endParaRPr kumimoji="1" lang="ja-JP" altLang="en-US" sz="1800" b="1" dirty="0"/>
          </a:p>
        </p:txBody>
      </p:sp>
      <p:sp>
        <p:nvSpPr>
          <p:cNvPr id="6" name="テキスト ボックス 5">
            <a:extLst>
              <a:ext uri="{FF2B5EF4-FFF2-40B4-BE49-F238E27FC236}">
                <a16:creationId xmlns:a16="http://schemas.microsoft.com/office/drawing/2014/main" id="{9F0E61AA-816A-A7BC-F751-2DC15AC43280}"/>
              </a:ext>
            </a:extLst>
          </p:cNvPr>
          <p:cNvSpPr txBox="1"/>
          <p:nvPr/>
        </p:nvSpPr>
        <p:spPr>
          <a:xfrm>
            <a:off x="371761" y="968167"/>
            <a:ext cx="8512179" cy="5387052"/>
          </a:xfrm>
          <a:prstGeom prst="rect">
            <a:avLst/>
          </a:prstGeom>
          <a:noFill/>
          <a:ln>
            <a:noFill/>
          </a:ln>
        </p:spPr>
        <p:txBody>
          <a:bodyPr wrap="square">
            <a:spAutoFit/>
          </a:bodyPr>
          <a:lstStyle/>
          <a:p>
            <a:pPr indent="133350" algn="l">
              <a:lnSpc>
                <a:spcPts val="26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Q5-</a:t>
            </a:r>
            <a:r>
              <a:rPr lang="ja-JP" altLang="en-US"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１</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en-US"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Q5-2</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の調査結果が、上記モデル図を実証する数値と見なせるなら、本</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の課題である</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a:t>
            </a:r>
            <a:r>
              <a:rPr lang="en-US"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の是非と可否」を問い直すためのデータ（エビデンス）としても活用</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したい。その際に必要となる配慮事項を付記しておこう。</a:t>
            </a:r>
          </a:p>
          <a:p>
            <a:pPr indent="133350" algn="l">
              <a:lnSpc>
                <a:spcPts val="2600"/>
              </a:lnSpc>
            </a:pP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その一つは、「１人１台」配布の合意がなくても、</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Q5-</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２の</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インターネット</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資料収集や画像・動画等の閲覧を</a:t>
            </a:r>
            <a:r>
              <a:rPr lang="ja-JP" altLang="ja-JP" sz="2000" b="1" u="sng"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「とても必要」</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と回答する小学校教員が６割を超えている事実</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への注目である。小学校教員が培ってきた教材開発や資料活用の方法も含めて、</a:t>
            </a:r>
            <a:r>
              <a:rPr lang="ja-JP"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授業づくりに内在する</a:t>
            </a:r>
            <a:r>
              <a:rPr lang="en-US"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機器活用とリンク可能な知見と技能の掘り起こしと再評価</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が求められる。</a:t>
            </a:r>
          </a:p>
          <a:p>
            <a:pPr indent="133350">
              <a:lnSpc>
                <a:spcPts val="2600"/>
              </a:lnSpc>
            </a:pP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その二つは、</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Q5-</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２</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「やや必要」</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を加えれば、教育活動９種の項目</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機能）の全てを「必要」と評価する教員が６割を超えるデータ（エビデンス）に転換</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することにも注目したい。すでにと位置付けたい。</a:t>
            </a:r>
            <a:r>
              <a:rPr lang="ja-JP"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小学校教員の多数派の評価の軸に、「１人１台」を活かす視線と意欲の種は植えられていることを示唆する数値</a:t>
            </a:r>
            <a:endPar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lnSpc>
                <a:spcPts val="2600"/>
              </a:lnSpc>
            </a:pP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この２つの数値</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に潜在する</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可能性の扉を開く鍵を、３番目の問いである</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Q</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６の数値に求めたい。</a:t>
            </a:r>
          </a:p>
        </p:txBody>
      </p:sp>
      <p:sp>
        <p:nvSpPr>
          <p:cNvPr id="5" name="四角形: 角を丸くする 4">
            <a:extLst>
              <a:ext uri="{FF2B5EF4-FFF2-40B4-BE49-F238E27FC236}">
                <a16:creationId xmlns:a16="http://schemas.microsoft.com/office/drawing/2014/main" id="{3CF0AC5A-A7D3-2104-B292-7C59C2BD2AB1}"/>
              </a:ext>
            </a:extLst>
          </p:cNvPr>
          <p:cNvSpPr/>
          <p:nvPr/>
        </p:nvSpPr>
        <p:spPr>
          <a:xfrm>
            <a:off x="371761" y="176169"/>
            <a:ext cx="8142445" cy="543009"/>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3D53130-796E-3EE5-1A0E-70A7289F6704}"/>
              </a:ext>
            </a:extLst>
          </p:cNvPr>
          <p:cNvSpPr txBox="1"/>
          <p:nvPr/>
        </p:nvSpPr>
        <p:spPr>
          <a:xfrm>
            <a:off x="388713" y="239924"/>
            <a:ext cx="8108540" cy="415498"/>
          </a:xfrm>
          <a:prstGeom prst="rect">
            <a:avLst/>
          </a:prstGeom>
          <a:noFill/>
        </p:spPr>
        <p:txBody>
          <a:bodyPr wrap="square">
            <a:spAutoFit/>
          </a:bodyPr>
          <a:lstStyle/>
          <a:p>
            <a:r>
              <a:rPr lang="ja-JP" altLang="en-US"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とても必要</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にズレが生じる社会的文脈</a:t>
            </a:r>
            <a:r>
              <a:rPr lang="ja-JP" altLang="en-US"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lang="ja-JP" altLang="en-US" sz="2200" b="1" dirty="0">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F0769C87-9D8A-88B0-D192-A1BDC178143E}"/>
              </a:ext>
            </a:extLst>
          </p:cNvPr>
          <p:cNvSpPr/>
          <p:nvPr/>
        </p:nvSpPr>
        <p:spPr>
          <a:xfrm>
            <a:off x="216602" y="856834"/>
            <a:ext cx="8710796" cy="566969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B0F0"/>
                </a:solidFill>
              </a:ln>
            </a:endParaRPr>
          </a:p>
        </p:txBody>
      </p:sp>
    </p:spTree>
    <p:extLst>
      <p:ext uri="{BB962C8B-B14F-4D97-AF65-F5344CB8AC3E}">
        <p14:creationId xmlns:p14="http://schemas.microsoft.com/office/powerpoint/2010/main" val="55869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901DA33A-56EE-19A8-A21A-C56268181241}"/>
              </a:ext>
            </a:extLst>
          </p:cNvPr>
          <p:cNvSpPr/>
          <p:nvPr/>
        </p:nvSpPr>
        <p:spPr>
          <a:xfrm>
            <a:off x="176169" y="1206386"/>
            <a:ext cx="8825218" cy="5538364"/>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020C37A-813D-B3A3-E142-220B73F9390A}"/>
              </a:ext>
            </a:extLst>
          </p:cNvPr>
          <p:cNvSpPr/>
          <p:nvPr/>
        </p:nvSpPr>
        <p:spPr>
          <a:xfrm>
            <a:off x="283333" y="210877"/>
            <a:ext cx="8161441" cy="919321"/>
          </a:xfrm>
          <a:prstGeom prst="roundRect">
            <a:avLst/>
          </a:prstGeom>
          <a:solidFill>
            <a:srgbClr val="CC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2FD745A-5952-45E9-E567-A145E518D075}"/>
              </a:ext>
            </a:extLst>
          </p:cNvPr>
          <p:cNvSpPr>
            <a:spLocks noGrp="1"/>
          </p:cNvSpPr>
          <p:nvPr>
            <p:ph type="sldNum" sz="quarter" idx="12"/>
          </p:nvPr>
        </p:nvSpPr>
        <p:spPr>
          <a:xfrm>
            <a:off x="8657439" y="6504910"/>
            <a:ext cx="466679"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12</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AD58C2A7-CED1-8FA4-640F-5256945F41CB}"/>
              </a:ext>
            </a:extLst>
          </p:cNvPr>
          <p:cNvSpPr txBox="1"/>
          <p:nvPr/>
        </p:nvSpPr>
        <p:spPr>
          <a:xfrm>
            <a:off x="699226" y="287064"/>
            <a:ext cx="7420183" cy="830997"/>
          </a:xfrm>
          <a:prstGeom prst="rect">
            <a:avLst/>
          </a:prstGeom>
          <a:noFill/>
        </p:spPr>
        <p:txBody>
          <a:bodyPr wrap="square" rtlCol="0">
            <a:spAutoFit/>
          </a:bodyPr>
          <a:lstStyle/>
          <a:p>
            <a:r>
              <a:rPr lang="ja-JP" altLang="en-US" sz="2400" b="1" dirty="0">
                <a:solidFill>
                  <a:srgbClr val="0070C0"/>
                </a:solidFill>
                <a:latin typeface="ＭＳ ゴシック" panose="020B0609070205080204" pitchFamily="49" charset="-128"/>
                <a:ea typeface="ＭＳ ゴシック" panose="020B0609070205080204" pitchFamily="49" charset="-128"/>
              </a:rPr>
              <a:t>２．</a:t>
            </a:r>
            <a:r>
              <a:rPr lang="ja-JP" altLang="en-US" sz="2400" b="1" i="0" u="none" strike="noStrike" baseline="0" dirty="0">
                <a:solidFill>
                  <a:srgbClr val="0070C0"/>
                </a:solidFill>
                <a:latin typeface="ＭＳ ゴシック" panose="020B0609070205080204" pitchFamily="49" charset="-128"/>
                <a:ea typeface="ＭＳ ゴシック" panose="020B0609070205080204" pitchFamily="49" charset="-128"/>
              </a:rPr>
              <a:t>教科等別</a:t>
            </a:r>
            <a:r>
              <a:rPr lang="en-US" altLang="ja-JP" sz="2400" b="1" i="0" u="none" strike="noStrike" baseline="0" dirty="0">
                <a:solidFill>
                  <a:srgbClr val="0070C0"/>
                </a:solidFill>
                <a:latin typeface="ＭＳ ゴシック" panose="020B0609070205080204" pitchFamily="49" charset="-128"/>
                <a:ea typeface="ＭＳ ゴシック" panose="020B0609070205080204" pitchFamily="49" charset="-128"/>
              </a:rPr>
              <a:t>14</a:t>
            </a:r>
            <a:r>
              <a:rPr lang="ja-JP" altLang="en-US" sz="2400" b="1" i="0" u="none" strike="noStrike" baseline="0" dirty="0">
                <a:solidFill>
                  <a:srgbClr val="0070C0"/>
                </a:solidFill>
                <a:latin typeface="ＭＳ ゴシック" panose="020B0609070205080204" pitchFamily="49" charset="-128"/>
                <a:ea typeface="ＭＳ ゴシック" panose="020B0609070205080204" pitchFamily="49" charset="-128"/>
              </a:rPr>
              <a:t>種の「活用しやすい」の</a:t>
            </a:r>
            <a:endParaRPr lang="en-US" altLang="ja-JP" sz="2400" b="1" i="0" u="none" strike="noStrike" baseline="0" dirty="0">
              <a:solidFill>
                <a:srgbClr val="0070C0"/>
              </a:solidFill>
              <a:latin typeface="ＭＳ ゴシック" panose="020B0609070205080204" pitchFamily="49" charset="-128"/>
              <a:ea typeface="ＭＳ ゴシック" panose="020B0609070205080204" pitchFamily="49" charset="-128"/>
            </a:endParaRPr>
          </a:p>
          <a:p>
            <a:r>
              <a:rPr lang="ja-JP" altLang="en-US" sz="2400" b="1" i="0" u="none" strike="noStrike" baseline="0" dirty="0">
                <a:solidFill>
                  <a:srgbClr val="0070C0"/>
                </a:solidFill>
                <a:latin typeface="ＭＳ ゴシック" panose="020B0609070205080204" pitchFamily="49" charset="-128"/>
                <a:ea typeface="ＭＳ ゴシック" panose="020B0609070205080204" pitchFamily="49" charset="-128"/>
              </a:rPr>
              <a:t>　　　　　　　　　　　割合から見えてくるのは</a:t>
            </a:r>
          </a:p>
        </p:txBody>
      </p:sp>
      <p:sp>
        <p:nvSpPr>
          <p:cNvPr id="8" name="テキスト ボックス 7">
            <a:extLst>
              <a:ext uri="{FF2B5EF4-FFF2-40B4-BE49-F238E27FC236}">
                <a16:creationId xmlns:a16="http://schemas.microsoft.com/office/drawing/2014/main" id="{E6FBF1CC-BD8C-FE0B-0358-B6C6CCD95C02}"/>
              </a:ext>
            </a:extLst>
          </p:cNvPr>
          <p:cNvSpPr txBox="1"/>
          <p:nvPr/>
        </p:nvSpPr>
        <p:spPr>
          <a:xfrm>
            <a:off x="283333" y="1421090"/>
            <a:ext cx="8435236" cy="400110"/>
          </a:xfrm>
          <a:prstGeom prst="rect">
            <a:avLst/>
          </a:prstGeom>
          <a:noFill/>
        </p:spPr>
        <p:txBody>
          <a:bodyPr wrap="square" rtlCol="0">
            <a:spAutoFit/>
          </a:bodyPr>
          <a:lstStyle/>
          <a:p>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１）調査結果を</a:t>
            </a:r>
            <a:r>
              <a:rPr lang="en-US" altLang="ja-JP"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活用しやすい</a:t>
            </a:r>
            <a:r>
              <a:rPr lang="en-US" altLang="ja-JP" sz="2000" b="1" kern="100" dirty="0">
                <a:solidFill>
                  <a:srgbClr val="00B05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solidFill>
                  <a:srgbClr val="00B050"/>
                </a:solidFill>
                <a:latin typeface="ＭＳ ゴシック" panose="020B0609070205080204" pitchFamily="49" charset="-128"/>
                <a:ea typeface="ＭＳ ゴシック" panose="020B0609070205080204" pitchFamily="49" charset="-128"/>
                <a:cs typeface="Times New Roman" panose="02020603050405020304" pitchFamily="18" charset="0"/>
              </a:rPr>
              <a:t>グリーン</a:t>
            </a:r>
            <a:r>
              <a:rPr lang="en-US" altLang="ja-JP" sz="2000" b="1" kern="100" dirty="0">
                <a:solidFill>
                  <a:srgbClr val="00B05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ja-JP"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選択率</a:t>
            </a:r>
            <a:r>
              <a:rPr lang="ja-JP" altLang="en-US"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順位</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で並</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べると</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9436FA1A-4494-E0D4-655A-93CEFCC8C191}"/>
              </a:ext>
            </a:extLst>
          </p:cNvPr>
          <p:cNvSpPr txBox="1"/>
          <p:nvPr/>
        </p:nvSpPr>
        <p:spPr>
          <a:xfrm>
            <a:off x="0" y="3293518"/>
            <a:ext cx="6643535" cy="707886"/>
          </a:xfrm>
          <a:prstGeom prst="rect">
            <a:avLst/>
          </a:prstGeom>
          <a:noFill/>
          <a:ln>
            <a:noFill/>
          </a:ln>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　４）教科等</a:t>
            </a:r>
            <a:r>
              <a:rPr lang="en-US" altLang="ja-JP" sz="2000" b="1" dirty="0">
                <a:latin typeface="ＭＳ ゴシック" panose="020B0609070205080204" pitchFamily="49" charset="-128"/>
                <a:ea typeface="ＭＳ ゴシック" panose="020B0609070205080204" pitchFamily="49" charset="-128"/>
              </a:rPr>
              <a:t>14</a:t>
            </a:r>
            <a:r>
              <a:rPr lang="ja-JP" altLang="en-US" sz="2000" b="1" dirty="0">
                <a:latin typeface="ＭＳ ゴシック" panose="020B0609070205080204" pitchFamily="49" charset="-128"/>
                <a:ea typeface="ＭＳ ゴシック" panose="020B0609070205080204" pitchFamily="49" charset="-128"/>
              </a:rPr>
              <a:t>種の</a:t>
            </a:r>
            <a:r>
              <a:rPr lang="ja-JP" altLang="en-US" sz="2000" b="1" i="0" u="none" strike="noStrike" baseline="0" dirty="0">
                <a:latin typeface="ＭＳ ゴシック" panose="020B0609070205080204" pitchFamily="49" charset="-128"/>
                <a:ea typeface="ＭＳ ゴシック" panose="020B0609070205080204" pitchFamily="49" charset="-128"/>
              </a:rPr>
              <a:t>パワーバランスが示唆する</a:t>
            </a:r>
            <a:endParaRPr lang="en-US" altLang="ja-JP" sz="2000" b="1" i="0" u="none" strike="noStrike" baseline="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i="0" u="none" strike="noStrike" baseline="0" dirty="0">
                <a:latin typeface="ＭＳ ゴシック" panose="020B0609070205080204" pitchFamily="49" charset="-128"/>
                <a:ea typeface="ＭＳ ゴシック" panose="020B0609070205080204" pitchFamily="49" charset="-128"/>
              </a:rPr>
              <a:t>小学校教員の判断基</a:t>
            </a:r>
            <a:r>
              <a:rPr lang="ja-JP" altLang="en-US" b="1" i="0" u="none" strike="noStrike" baseline="0" dirty="0">
                <a:latin typeface="ＭＳ ゴシック" panose="020B0609070205080204" pitchFamily="49" charset="-128"/>
                <a:ea typeface="ＭＳ ゴシック" panose="020B0609070205080204" pitchFamily="49" charset="-128"/>
              </a:rPr>
              <a:t>順 </a:t>
            </a:r>
            <a:r>
              <a:rPr lang="en-US" altLang="ja-JP" sz="1600" b="1" i="0" u="none" strike="noStrike" baseline="0" dirty="0">
                <a:latin typeface="ＭＳ ゴシック" panose="020B0609070205080204" pitchFamily="49" charset="-128"/>
                <a:ea typeface="ＭＳ ゴシック" panose="020B0609070205080204" pitchFamily="49" charset="-128"/>
              </a:rPr>
              <a:t>(</a:t>
            </a:r>
            <a:r>
              <a:rPr lang="ja-JP" altLang="en-US" sz="1600" b="1" i="0" u="none" strike="noStrike" baseline="0" dirty="0">
                <a:latin typeface="ＭＳ ゴシック" panose="020B0609070205080204" pitchFamily="49" charset="-128"/>
                <a:ea typeface="ＭＳ ゴシック" panose="020B0609070205080204" pitchFamily="49" charset="-128"/>
              </a:rPr>
              <a:t>その１）</a:t>
            </a:r>
            <a:endParaRPr lang="ja-JP" altLang="en-US" sz="2000" b="1"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B98765CD-312B-F992-18BC-AF26736CF6D5}"/>
              </a:ext>
            </a:extLst>
          </p:cNvPr>
          <p:cNvSpPr txBox="1"/>
          <p:nvPr/>
        </p:nvSpPr>
        <p:spPr>
          <a:xfrm>
            <a:off x="250490" y="4046161"/>
            <a:ext cx="6974923" cy="707886"/>
          </a:xfrm>
          <a:prstGeom prst="rect">
            <a:avLst/>
          </a:prstGeom>
          <a:noFill/>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５）教科等</a:t>
            </a:r>
            <a:r>
              <a:rPr lang="en-US" altLang="ja-JP" sz="2000" b="1" dirty="0">
                <a:latin typeface="ＭＳ ゴシック" panose="020B0609070205080204" pitchFamily="49" charset="-128"/>
                <a:ea typeface="ＭＳ ゴシック" panose="020B0609070205080204" pitchFamily="49" charset="-128"/>
              </a:rPr>
              <a:t>14</a:t>
            </a:r>
            <a:r>
              <a:rPr lang="ja-JP" altLang="en-US" sz="2000" b="1" dirty="0">
                <a:latin typeface="ＭＳ ゴシック" panose="020B0609070205080204" pitchFamily="49" charset="-128"/>
                <a:ea typeface="ＭＳ ゴシック" panose="020B0609070205080204" pitchFamily="49" charset="-128"/>
              </a:rPr>
              <a:t>種の</a:t>
            </a:r>
            <a:r>
              <a:rPr lang="ja-JP" altLang="en-US" sz="2000" b="1" i="0" u="none" strike="noStrike" baseline="0" dirty="0">
                <a:latin typeface="ＭＳ ゴシック" panose="020B0609070205080204" pitchFamily="49" charset="-128"/>
                <a:ea typeface="ＭＳ ゴシック" panose="020B0609070205080204" pitchFamily="49" charset="-128"/>
              </a:rPr>
              <a:t>パワーバランスが示唆する</a:t>
            </a:r>
            <a:endParaRPr lang="en-US" altLang="ja-JP" sz="2000" b="1" i="0" u="none" strike="noStrike" baseline="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i="0" u="none" strike="noStrike" baseline="0" dirty="0">
                <a:latin typeface="ＭＳ ゴシック" panose="020B0609070205080204" pitchFamily="49" charset="-128"/>
                <a:ea typeface="ＭＳ ゴシック" panose="020B0609070205080204" pitchFamily="49" charset="-128"/>
              </a:rPr>
              <a:t>小学校教員の判断基順 </a:t>
            </a:r>
            <a:r>
              <a:rPr lang="en-US" altLang="ja-JP" sz="2000" b="1" i="0" u="none" strike="noStrike" baseline="0" dirty="0">
                <a:latin typeface="ＭＳ ゴシック" panose="020B0609070205080204" pitchFamily="49" charset="-128"/>
                <a:ea typeface="ＭＳ ゴシック" panose="020B0609070205080204" pitchFamily="49" charset="-128"/>
              </a:rPr>
              <a:t>(</a:t>
            </a:r>
            <a:r>
              <a:rPr lang="ja-JP" altLang="en-US" sz="2000" b="1" i="0" u="none" strike="noStrike" baseline="0" dirty="0">
                <a:latin typeface="ＭＳ ゴシック" panose="020B0609070205080204" pitchFamily="49" charset="-128"/>
                <a:ea typeface="ＭＳ ゴシック" panose="020B0609070205080204" pitchFamily="49" charset="-128"/>
              </a:rPr>
              <a:t>その２）</a:t>
            </a:r>
            <a:endParaRPr lang="ja-JP" altLang="en-US" sz="2400" b="1" dirty="0">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9C3E24A-445B-6051-A5B7-F7A8AC33E966}"/>
              </a:ext>
            </a:extLst>
          </p:cNvPr>
          <p:cNvSpPr txBox="1"/>
          <p:nvPr/>
        </p:nvSpPr>
        <p:spPr>
          <a:xfrm>
            <a:off x="298873" y="4734845"/>
            <a:ext cx="6421249" cy="707886"/>
          </a:xfrm>
          <a:prstGeom prst="rect">
            <a:avLst/>
          </a:prstGeom>
          <a:noFill/>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６）教科等</a:t>
            </a:r>
            <a:r>
              <a:rPr lang="en-US" altLang="ja-JP" sz="2000" b="1" dirty="0">
                <a:latin typeface="ＭＳ ゴシック" panose="020B0609070205080204" pitchFamily="49" charset="-128"/>
                <a:ea typeface="ＭＳ ゴシック" panose="020B0609070205080204" pitchFamily="49" charset="-128"/>
              </a:rPr>
              <a:t>14</a:t>
            </a:r>
            <a:r>
              <a:rPr lang="ja-JP" altLang="en-US" sz="2000" b="1" dirty="0">
                <a:latin typeface="ＭＳ ゴシック" panose="020B0609070205080204" pitchFamily="49" charset="-128"/>
                <a:ea typeface="ＭＳ ゴシック" panose="020B0609070205080204" pitchFamily="49" charset="-128"/>
              </a:rPr>
              <a:t>種の</a:t>
            </a:r>
            <a:r>
              <a:rPr lang="ja-JP" altLang="en-US" sz="2000" b="1" i="0" u="none" strike="noStrike" baseline="0" dirty="0">
                <a:latin typeface="ＭＳ ゴシック" panose="020B0609070205080204" pitchFamily="49" charset="-128"/>
                <a:ea typeface="ＭＳ ゴシック" panose="020B0609070205080204" pitchFamily="49" charset="-128"/>
              </a:rPr>
              <a:t>パワーバランスが示唆する</a:t>
            </a:r>
            <a:endParaRPr lang="en-US" altLang="ja-JP" sz="2000" b="1" i="0" u="none" strike="noStrike" baseline="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i="0" u="none" strike="noStrike" baseline="0" dirty="0">
                <a:latin typeface="ＭＳ ゴシック" panose="020B0609070205080204" pitchFamily="49" charset="-128"/>
                <a:ea typeface="ＭＳ ゴシック" panose="020B0609070205080204" pitchFamily="49" charset="-128"/>
              </a:rPr>
              <a:t>小学校教員の判断基順</a:t>
            </a:r>
            <a:r>
              <a:rPr lang="en-US" altLang="ja-JP" sz="2000" b="1" dirty="0">
                <a:latin typeface="ＭＳ ゴシック" panose="020B0609070205080204" pitchFamily="49" charset="-128"/>
                <a:ea typeface="ＭＳ ゴシック" panose="020B0609070205080204" pitchFamily="49" charset="-128"/>
              </a:rPr>
              <a:t> </a:t>
            </a:r>
            <a:r>
              <a:rPr lang="en-US" altLang="ja-JP" sz="1600" b="1" i="0" u="none" strike="noStrike" baseline="0" dirty="0">
                <a:latin typeface="ＭＳ ゴシック" panose="020B0609070205080204" pitchFamily="49" charset="-128"/>
                <a:ea typeface="ＭＳ ゴシック" panose="020B0609070205080204" pitchFamily="49" charset="-128"/>
              </a:rPr>
              <a:t>(</a:t>
            </a:r>
            <a:r>
              <a:rPr lang="ja-JP" altLang="en-US" sz="1600" b="1" i="0" u="none" strike="noStrike" baseline="0" dirty="0">
                <a:latin typeface="ＭＳ ゴシック" panose="020B0609070205080204" pitchFamily="49" charset="-128"/>
                <a:ea typeface="ＭＳ ゴシック" panose="020B0609070205080204" pitchFamily="49" charset="-128"/>
              </a:rPr>
              <a:t>その３）</a:t>
            </a:r>
            <a:endParaRPr lang="ja-JP" altLang="en-US" b="1"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8F4800C1-55BD-1282-776D-3EDE9C7CCB54}"/>
              </a:ext>
            </a:extLst>
          </p:cNvPr>
          <p:cNvSpPr txBox="1"/>
          <p:nvPr/>
        </p:nvSpPr>
        <p:spPr>
          <a:xfrm>
            <a:off x="298873" y="5411293"/>
            <a:ext cx="6974923" cy="707886"/>
          </a:xfrm>
          <a:prstGeom prst="rect">
            <a:avLst/>
          </a:prstGeom>
          <a:noFill/>
          <a:ln w="28575">
            <a:noFill/>
          </a:ln>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７）</a:t>
            </a:r>
            <a:r>
              <a:rPr lang="en-US" altLang="ja-JP" sz="2000" b="1" i="0" u="none" strike="noStrike" baseline="0" dirty="0">
                <a:latin typeface="ＭＳ ゴシック" panose="020B0609070205080204" pitchFamily="49" charset="-128"/>
                <a:ea typeface="ＭＳ ゴシック" panose="020B0609070205080204" pitchFamily="49" charset="-128"/>
              </a:rPr>
              <a:t>14</a:t>
            </a:r>
            <a:r>
              <a:rPr lang="ja-JP" altLang="en-US" sz="2000" b="1" i="0" u="none" strike="noStrike" baseline="0" dirty="0">
                <a:latin typeface="ＭＳ ゴシック" panose="020B0609070205080204" pitchFamily="49" charset="-128"/>
                <a:ea typeface="ＭＳ ゴシック" panose="020B0609070205080204" pitchFamily="49" charset="-128"/>
              </a:rPr>
              <a:t>種の教科等のパワーバランスが示唆する</a:t>
            </a:r>
            <a:endParaRPr lang="en-US" altLang="ja-JP" sz="2000" b="1" i="0" u="none" strike="noStrike" baseline="0"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i="0" u="none" strike="noStrike" baseline="0" dirty="0">
                <a:latin typeface="ＭＳ ゴシック" panose="020B0609070205080204" pitchFamily="49" charset="-128"/>
                <a:ea typeface="ＭＳ ゴシック" panose="020B0609070205080204" pitchFamily="49" charset="-128"/>
              </a:rPr>
              <a:t>小学校教員の判断基順（</a:t>
            </a:r>
            <a:r>
              <a:rPr lang="ja-JP" altLang="en-US" sz="1600" b="1" i="0" u="none" strike="noStrike" baseline="0" dirty="0">
                <a:latin typeface="ＭＳ ゴシック" panose="020B0609070205080204" pitchFamily="49" charset="-128"/>
                <a:ea typeface="ＭＳ ゴシック" panose="020B0609070205080204" pitchFamily="49" charset="-128"/>
              </a:rPr>
              <a:t>その４</a:t>
            </a:r>
            <a:r>
              <a:rPr lang="ja-JP" altLang="en-US" b="1" i="0" u="none" strike="noStrike" baseline="0" dirty="0">
                <a:latin typeface="ＭＳ ゴシック" panose="020B0609070205080204" pitchFamily="49" charset="-128"/>
                <a:ea typeface="ＭＳ ゴシック" panose="020B0609070205080204" pitchFamily="49" charset="-128"/>
              </a:rPr>
              <a:t>）</a:t>
            </a:r>
            <a:endParaRPr lang="ja-JP" altLang="en-US" sz="2400" b="1"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D3E20904-2ACB-2C7E-F859-DD343FD9114B}"/>
              </a:ext>
            </a:extLst>
          </p:cNvPr>
          <p:cNvSpPr txBox="1"/>
          <p:nvPr/>
        </p:nvSpPr>
        <p:spPr>
          <a:xfrm>
            <a:off x="298873" y="6069100"/>
            <a:ext cx="7167501" cy="707886"/>
          </a:xfrm>
          <a:prstGeom prst="rect">
            <a:avLst/>
          </a:prstGeom>
          <a:noFill/>
          <a:ln w="12700">
            <a:noFill/>
          </a:ln>
        </p:spPr>
        <p:txBody>
          <a:bodyPr wrap="square">
            <a:spAutoFit/>
          </a:bodyPr>
          <a:lstStyle/>
          <a:p>
            <a:r>
              <a:rPr lang="ja-JP" altLang="en-US" sz="2000" b="1" dirty="0"/>
              <a:t>８）</a:t>
            </a:r>
            <a:r>
              <a:rPr lang="en-US" altLang="ja-JP" sz="2000" b="1" dirty="0"/>
              <a:t>14</a:t>
            </a:r>
            <a:r>
              <a:rPr lang="ja-JP" altLang="en-US" sz="2000" b="1" dirty="0"/>
              <a:t>種の教科等のパワーバランスが示唆する</a:t>
            </a:r>
            <a:endParaRPr lang="en-US" altLang="ja-JP" sz="2000" b="1" dirty="0"/>
          </a:p>
          <a:p>
            <a:r>
              <a:rPr lang="ja-JP" altLang="en-US" sz="2000" b="1" dirty="0"/>
              <a:t>　　　　　　　　　　小学校教員の判断基順</a:t>
            </a:r>
            <a:r>
              <a:rPr lang="ja-JP" altLang="en-US" sz="1600" b="1" dirty="0"/>
              <a:t>（その５） </a:t>
            </a:r>
            <a:endParaRPr lang="ja-JP" altLang="en-US" sz="2000" b="1" dirty="0"/>
          </a:p>
        </p:txBody>
      </p:sp>
      <p:sp>
        <p:nvSpPr>
          <p:cNvPr id="2" name="テキスト ボックス 1">
            <a:extLst>
              <a:ext uri="{FF2B5EF4-FFF2-40B4-BE49-F238E27FC236}">
                <a16:creationId xmlns:a16="http://schemas.microsoft.com/office/drawing/2014/main" id="{B12FED20-8C6C-A27C-E19D-A2090B712873}"/>
              </a:ext>
            </a:extLst>
          </p:cNvPr>
          <p:cNvSpPr txBox="1"/>
          <p:nvPr/>
        </p:nvSpPr>
        <p:spPr>
          <a:xfrm>
            <a:off x="7466374" y="2398481"/>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13</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EA6C734E-E7FA-0799-9E92-C8B143C7B8F0}"/>
              </a:ext>
            </a:extLst>
          </p:cNvPr>
          <p:cNvSpPr txBox="1"/>
          <p:nvPr/>
        </p:nvSpPr>
        <p:spPr>
          <a:xfrm>
            <a:off x="7449959" y="2759615"/>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16</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F5756331-F0F7-DC46-2DC3-EDAB80BBCFAF}"/>
              </a:ext>
            </a:extLst>
          </p:cNvPr>
          <p:cNvSpPr txBox="1"/>
          <p:nvPr/>
        </p:nvSpPr>
        <p:spPr>
          <a:xfrm>
            <a:off x="7400759" y="3686599"/>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17</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58C6177D-DDD8-E379-BF77-EC9ECB70420D}"/>
              </a:ext>
            </a:extLst>
          </p:cNvPr>
          <p:cNvSpPr txBox="1"/>
          <p:nvPr/>
        </p:nvSpPr>
        <p:spPr>
          <a:xfrm>
            <a:off x="7414906" y="426033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19</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5C143324-B41C-EBCC-1299-9103E1D8445B}"/>
              </a:ext>
            </a:extLst>
          </p:cNvPr>
          <p:cNvSpPr txBox="1"/>
          <p:nvPr/>
        </p:nvSpPr>
        <p:spPr>
          <a:xfrm>
            <a:off x="7414906" y="5015551"/>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20</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4A89838F-CB5B-D06E-CD14-EDBF71F15DEC}"/>
              </a:ext>
            </a:extLst>
          </p:cNvPr>
          <p:cNvSpPr txBox="1"/>
          <p:nvPr/>
        </p:nvSpPr>
        <p:spPr>
          <a:xfrm>
            <a:off x="7414269" y="5700360"/>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21</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D007A59B-F386-FB7F-F8EF-B1C9E6400C8A}"/>
              </a:ext>
            </a:extLst>
          </p:cNvPr>
          <p:cNvSpPr txBox="1"/>
          <p:nvPr/>
        </p:nvSpPr>
        <p:spPr>
          <a:xfrm>
            <a:off x="7449959" y="6276587"/>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22</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AAF075E4-14D2-E5DF-05F2-649A84AF0EE5}"/>
              </a:ext>
            </a:extLst>
          </p:cNvPr>
          <p:cNvSpPr txBox="1"/>
          <p:nvPr/>
        </p:nvSpPr>
        <p:spPr>
          <a:xfrm>
            <a:off x="298873" y="2731108"/>
            <a:ext cx="7220982" cy="400110"/>
          </a:xfrm>
          <a:prstGeom prst="rect">
            <a:avLst/>
          </a:prstGeom>
          <a:noFill/>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３）</a:t>
            </a:r>
            <a:r>
              <a:rPr lang="en-US" altLang="ja-JP" sz="2000" b="1" i="0" u="none" strike="noStrike" baseline="0" dirty="0">
                <a:latin typeface="ＭＳ ゴシック" panose="020B0609070205080204" pitchFamily="49" charset="-128"/>
                <a:ea typeface="ＭＳ ゴシック" panose="020B0609070205080204" pitchFamily="49" charset="-128"/>
              </a:rPr>
              <a:t>14</a:t>
            </a:r>
            <a:r>
              <a:rPr lang="ja-JP" altLang="en-US" sz="2000" b="1" i="0" u="none" strike="noStrike" baseline="0" dirty="0">
                <a:latin typeface="ＭＳ ゴシック" panose="020B0609070205080204" pitchFamily="49" charset="-128"/>
                <a:ea typeface="ＭＳ ゴシック" panose="020B0609070205080204" pitchFamily="49" charset="-128"/>
              </a:rPr>
              <a:t>種の教科等のパワーバランスと小学校教員の判断基順</a:t>
            </a:r>
            <a:endParaRPr lang="ja-JP" altLang="en-US" sz="2000" b="1" dirty="0">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2ACFC859-015E-208E-C31A-29B3DB92B75A}"/>
              </a:ext>
            </a:extLst>
          </p:cNvPr>
          <p:cNvSpPr txBox="1"/>
          <p:nvPr/>
        </p:nvSpPr>
        <p:spPr>
          <a:xfrm>
            <a:off x="298873" y="2069947"/>
            <a:ext cx="8435236" cy="400110"/>
          </a:xfrm>
          <a:prstGeom prst="rect">
            <a:avLst/>
          </a:prstGeom>
          <a:noFill/>
        </p:spPr>
        <p:txBody>
          <a:bodyPr wrap="square" rtlCol="0">
            <a:spAutoFit/>
          </a:bodyPr>
          <a:lstStyle/>
          <a:p>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選択率順位で並ぶ「活用しやすい</a:t>
            </a:r>
            <a:r>
              <a:rPr lang="en-US" altLang="ja-JP"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グリーン</a:t>
            </a:r>
            <a:r>
              <a:rPr lang="en-US" altLang="ja-JP"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の数値</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に注目</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すると</a:t>
            </a:r>
            <a:endParaRPr kumimoji="1" lang="ja-JP" altLang="en-US" dirty="0">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D66FB418-241A-E85F-FAD7-BB6E1A01D9CA}"/>
              </a:ext>
            </a:extLst>
          </p:cNvPr>
          <p:cNvSpPr txBox="1"/>
          <p:nvPr/>
        </p:nvSpPr>
        <p:spPr>
          <a:xfrm>
            <a:off x="7466374" y="1746430"/>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13</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6538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38CA8A8-A54F-4B6A-A5D1-CF9252DA7B2B}"/>
              </a:ext>
            </a:extLst>
          </p:cNvPr>
          <p:cNvSpPr txBox="1"/>
          <p:nvPr/>
        </p:nvSpPr>
        <p:spPr>
          <a:xfrm>
            <a:off x="362245" y="498879"/>
            <a:ext cx="8604067" cy="584775"/>
          </a:xfrm>
          <a:prstGeom prst="rect">
            <a:avLst/>
          </a:prstGeom>
          <a:noFill/>
          <a:ln w="28575">
            <a:noFill/>
          </a:ln>
        </p:spPr>
        <p:txBody>
          <a:bodyPr wrap="square">
            <a:spAutoFit/>
          </a:bodyPr>
          <a:lstStyle/>
          <a:p>
            <a:pPr algn="l"/>
            <a:r>
              <a:rPr lang="ja-JP" altLang="en-US" sz="1500" b="1" i="0" u="none" strike="noStrike" baseline="0" dirty="0">
                <a:latin typeface="ＭＳ ゴシック" panose="020B0609070205080204" pitchFamily="49" charset="-128"/>
                <a:ea typeface="ＭＳ ゴシック" panose="020B0609070205080204" pitchFamily="49" charset="-128"/>
              </a:rPr>
              <a:t>Ｑ６　</a:t>
            </a:r>
            <a:r>
              <a:rPr lang="ja-JP" altLang="en-US" sz="1600" b="1" i="0" u="none" strike="noStrike" baseline="0" dirty="0">
                <a:solidFill>
                  <a:srgbClr val="C00000"/>
                </a:solidFill>
                <a:latin typeface="ＭＳ ゴシック" panose="020B0609070205080204" pitchFamily="49" charset="-128"/>
                <a:ea typeface="ＭＳ ゴシック" panose="020B0609070205080204" pitchFamily="49" charset="-128"/>
              </a:rPr>
              <a:t>児童に配布された端末機器を用いて学習活動を行う際</a:t>
            </a:r>
            <a:r>
              <a:rPr lang="ja-JP" altLang="en-US" sz="1600" b="1" i="0" u="none" strike="noStrike" baseline="0" dirty="0">
                <a:latin typeface="ＭＳ ゴシック" panose="020B0609070205080204" pitchFamily="49" charset="-128"/>
                <a:ea typeface="ＭＳ ゴシック" panose="020B0609070205080204" pitchFamily="49" charset="-128"/>
              </a:rPr>
              <a:t>に、各教科領域等によって</a:t>
            </a:r>
            <a:br>
              <a:rPr lang="en-US" altLang="ja-JP" sz="1600" b="1" i="0" u="none" strike="noStrike" baseline="0" dirty="0">
                <a:latin typeface="ＭＳ ゴシック" panose="020B0609070205080204" pitchFamily="49" charset="-128"/>
                <a:ea typeface="ＭＳ ゴシック" panose="020B0609070205080204" pitchFamily="49" charset="-128"/>
              </a:rPr>
            </a:br>
            <a:r>
              <a:rPr lang="ja-JP" altLang="en-US" sz="1600" b="1" i="0" u="none" strike="noStrike" baseline="0" dirty="0">
                <a:latin typeface="ＭＳ ゴシック" panose="020B0609070205080204" pitchFamily="49" charset="-128"/>
                <a:ea typeface="ＭＳ ゴシック" panose="020B0609070205080204" pitchFamily="49" charset="-128"/>
              </a:rPr>
              <a:t>　　活用のしやすさに差があるでしょうか。それぞれの教科等にあてはまる番号１つに〇を</a:t>
            </a:r>
            <a:endParaRPr lang="ja-JP" altLang="en-US" sz="1500" b="1" dirty="0">
              <a:solidFill>
                <a:srgbClr val="0070C0"/>
              </a:solidFill>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59D6034F-2B64-43D7-B909-4F21B94AA88E}"/>
              </a:ext>
            </a:extLst>
          </p:cNvPr>
          <p:cNvGraphicFramePr>
            <a:graphicFrameLocks noGrp="1"/>
          </p:cNvGraphicFramePr>
          <p:nvPr>
            <p:extLst>
              <p:ext uri="{D42A27DB-BD31-4B8C-83A1-F6EECF244321}">
                <p14:modId xmlns:p14="http://schemas.microsoft.com/office/powerpoint/2010/main" val="538604955"/>
              </p:ext>
            </p:extLst>
          </p:nvPr>
        </p:nvGraphicFramePr>
        <p:xfrm>
          <a:off x="569496" y="1402781"/>
          <a:ext cx="7551048" cy="5116325"/>
        </p:xfrm>
        <a:graphic>
          <a:graphicData uri="http://schemas.openxmlformats.org/drawingml/2006/table">
            <a:tbl>
              <a:tblPr/>
              <a:tblGrid>
                <a:gridCol w="1225837">
                  <a:extLst>
                    <a:ext uri="{9D8B030D-6E8A-4147-A177-3AD203B41FA5}">
                      <a16:colId xmlns:a16="http://schemas.microsoft.com/office/drawing/2014/main" val="82389906"/>
                    </a:ext>
                  </a:extLst>
                </a:gridCol>
                <a:gridCol w="933349">
                  <a:extLst>
                    <a:ext uri="{9D8B030D-6E8A-4147-A177-3AD203B41FA5}">
                      <a16:colId xmlns:a16="http://schemas.microsoft.com/office/drawing/2014/main" val="576558172"/>
                    </a:ext>
                  </a:extLst>
                </a:gridCol>
                <a:gridCol w="1143152">
                  <a:extLst>
                    <a:ext uri="{9D8B030D-6E8A-4147-A177-3AD203B41FA5}">
                      <a16:colId xmlns:a16="http://schemas.microsoft.com/office/drawing/2014/main" val="4172452329"/>
                    </a:ext>
                  </a:extLst>
                </a:gridCol>
                <a:gridCol w="1114572">
                  <a:extLst>
                    <a:ext uri="{9D8B030D-6E8A-4147-A177-3AD203B41FA5}">
                      <a16:colId xmlns:a16="http://schemas.microsoft.com/office/drawing/2014/main" val="2778640646"/>
                    </a:ext>
                  </a:extLst>
                </a:gridCol>
                <a:gridCol w="1047888">
                  <a:extLst>
                    <a:ext uri="{9D8B030D-6E8A-4147-A177-3AD203B41FA5}">
                      <a16:colId xmlns:a16="http://schemas.microsoft.com/office/drawing/2014/main" val="3073325912"/>
                    </a:ext>
                  </a:extLst>
                </a:gridCol>
                <a:gridCol w="1124099">
                  <a:extLst>
                    <a:ext uri="{9D8B030D-6E8A-4147-A177-3AD203B41FA5}">
                      <a16:colId xmlns:a16="http://schemas.microsoft.com/office/drawing/2014/main" val="585509564"/>
                    </a:ext>
                  </a:extLst>
                </a:gridCol>
                <a:gridCol w="962151">
                  <a:extLst>
                    <a:ext uri="{9D8B030D-6E8A-4147-A177-3AD203B41FA5}">
                      <a16:colId xmlns:a16="http://schemas.microsoft.com/office/drawing/2014/main" val="4264296923"/>
                    </a:ext>
                  </a:extLst>
                </a:gridCol>
              </a:tblGrid>
              <a:tr h="718456">
                <a:tc>
                  <a:txBody>
                    <a:bodyPr/>
                    <a:lstStyle/>
                    <a:p>
                      <a:pPr algn="ctr" fontAlgn="ctr"/>
                      <a:r>
                        <a:rPr lang="ja-JP" altLang="en-US" sz="1400" b="1"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70C0"/>
                          </a:solidFill>
                          <a:effectLst/>
                          <a:latin typeface="ＭＳ ゴシック" panose="020B0609070205080204" pitchFamily="49" charset="-128"/>
                          <a:ea typeface="ＭＳ ゴシック" panose="020B0609070205080204" pitchFamily="49" charset="-128"/>
                        </a:rPr>
                        <a:t>活用しやすい</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500" b="1" i="0" u="none" strike="noStrike" dirty="0">
                          <a:solidFill>
                            <a:srgbClr val="0070C0"/>
                          </a:solidFill>
                          <a:effectLst/>
                          <a:latin typeface="ＭＳ ゴシック" panose="020B0609070205080204" pitchFamily="49" charset="-128"/>
                          <a:ea typeface="ＭＳ ゴシック" panose="020B0609070205080204" pitchFamily="49" charset="-128"/>
                        </a:rPr>
                        <a:t>どちらかといえば活用しやすい</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500" b="1" i="0" u="none" strike="noStrike" dirty="0">
                          <a:solidFill>
                            <a:srgbClr val="000000"/>
                          </a:solidFill>
                          <a:effectLst/>
                          <a:latin typeface="ＭＳ ゴシック" panose="020B0609070205080204" pitchFamily="49" charset="-128"/>
                          <a:ea typeface="ＭＳ ゴシック" panose="020B0609070205080204" pitchFamily="49" charset="-128"/>
                        </a:rPr>
                        <a:t>どちらかといえば活用しにくい</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rPr>
                        <a:t>活用しにくい</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rPr>
                        <a:t>活用したことはない</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無答・</a:t>
                      </a:r>
                      <a:endParaRPr lang="en-US" altLang="ja-JP" sz="1600" b="1" i="0" u="none" strike="noStrike" dirty="0">
                        <a:solidFill>
                          <a:schemeClr val="tx1"/>
                        </a:solidFill>
                        <a:effectLst/>
                        <a:latin typeface="ＭＳ ゴシック" panose="020B0609070205080204" pitchFamily="49" charset="-128"/>
                        <a:ea typeface="ＭＳ ゴシック" panose="020B0609070205080204" pitchFamily="49" charset="-128"/>
                      </a:endParaRPr>
                    </a:p>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不明</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738567"/>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国語</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14.0</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47.1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24.2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3.4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6.4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4.8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625989"/>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社会</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37.4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40.5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3.3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0.5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7.6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10.7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34703"/>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算数</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27.0</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44.4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2.9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5.9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4.7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711769"/>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理科</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33.6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41.2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0.5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7.6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12.2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778353"/>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生活</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15.2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32.2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14.9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3.5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15.5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18.6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481269"/>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音楽</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9.0</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35.3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24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4.7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17.2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9.8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985868"/>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図画工作</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10.4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37.5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23.7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5.6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15.5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7.3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984851"/>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家庭</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9.7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34.3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17.2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17.8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584744"/>
                  </a:ext>
                </a:extLst>
              </a:tr>
              <a:tr h="316584">
                <a:tc>
                  <a:txBody>
                    <a:bodyPr/>
                    <a:lstStyle/>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体育</a:t>
                      </a:r>
                      <a:r>
                        <a:rPr lang="en-US" altLang="ja-JP" sz="1600" b="1"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保健）</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18.7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46.4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13.2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2.9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12.2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6.6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981522"/>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外国語</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24.4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35.0</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11.4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13.8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14.4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267737"/>
                  </a:ext>
                </a:extLst>
              </a:tr>
              <a:tr h="309062">
                <a:tc>
                  <a:txBody>
                    <a:bodyPr/>
                    <a:lstStyle/>
                    <a:p>
                      <a:pPr algn="ctr" fontAlgn="ctr"/>
                      <a:r>
                        <a:rPr lang="ja-JP" altLang="en-US" sz="1800" b="1" i="0" u="none" strike="noStrike" dirty="0">
                          <a:solidFill>
                            <a:schemeClr val="tx1"/>
                          </a:solidFill>
                          <a:effectLst/>
                          <a:latin typeface="ＭＳ ゴシック" panose="020B0609070205080204" pitchFamily="49" charset="-128"/>
                          <a:ea typeface="ＭＳ ゴシック" panose="020B0609070205080204" pitchFamily="49" charset="-128"/>
                        </a:rPr>
                        <a:t>道徳</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7.1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27.5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27.7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9.3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22.7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5.8</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262121"/>
                  </a:ext>
                </a:extLst>
              </a:tr>
              <a:tr h="309062">
                <a:tc>
                  <a:txBody>
                    <a:bodyPr/>
                    <a:lstStyle/>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外国語活動</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22.7</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35.0</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15.2</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682685"/>
                  </a:ext>
                </a:extLst>
              </a:tr>
              <a:tr h="309062">
                <a:tc>
                  <a:txBody>
                    <a:bodyPr/>
                    <a:lstStyle/>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総合的学習</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46.1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30.1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0.4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8.4</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10.5</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42793"/>
                  </a:ext>
                </a:extLst>
              </a:tr>
              <a:tr h="309062">
                <a:tc>
                  <a:txBody>
                    <a:bodyPr/>
                    <a:lstStyle/>
                    <a:p>
                      <a:pPr algn="ctr" fontAlgn="ctr"/>
                      <a:r>
                        <a:rPr lang="ja-JP" altLang="en-US" sz="1600" b="1" i="0" u="none" strike="noStrike" dirty="0">
                          <a:solidFill>
                            <a:schemeClr val="tx1"/>
                          </a:solidFill>
                          <a:effectLst/>
                          <a:latin typeface="ＭＳ ゴシック" panose="020B0609070205080204" pitchFamily="49" charset="-128"/>
                          <a:ea typeface="ＭＳ ゴシック" panose="020B0609070205080204" pitchFamily="49" charset="-128"/>
                        </a:rPr>
                        <a:t>特別活動</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70C0"/>
                          </a:solidFill>
                          <a:effectLst/>
                          <a:latin typeface="ＭＳ ゴシック" panose="020B0609070205080204" pitchFamily="49" charset="-128"/>
                          <a:ea typeface="ＭＳ ゴシック" panose="020B0609070205080204" pitchFamily="49" charset="-128"/>
                        </a:rPr>
                        <a:t>15.1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1800" b="1" i="0" u="none" strike="noStrike" dirty="0">
                          <a:solidFill>
                            <a:srgbClr val="0070C0"/>
                          </a:solidFill>
                          <a:effectLst/>
                          <a:latin typeface="ＭＳ ゴシック" panose="020B0609070205080204" pitchFamily="49" charset="-128"/>
                          <a:ea typeface="ＭＳ ゴシック" panose="020B0609070205080204" pitchFamily="49" charset="-128"/>
                        </a:rPr>
                        <a:t>35.3</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800" b="1" i="0" u="none" strike="noStrike">
                          <a:solidFill>
                            <a:srgbClr val="000000"/>
                          </a:solidFill>
                          <a:effectLst/>
                          <a:latin typeface="ＭＳ ゴシック" panose="020B0609070205080204" pitchFamily="49" charset="-128"/>
                          <a:ea typeface="ＭＳ ゴシック" panose="020B0609070205080204" pitchFamily="49" charset="-128"/>
                        </a:rPr>
                        <a:t>19.1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4.1</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ＭＳ ゴシック" panose="020B0609070205080204" pitchFamily="49" charset="-128"/>
                          <a:ea typeface="ＭＳ ゴシック" panose="020B0609070205080204" pitchFamily="49" charset="-128"/>
                        </a:rPr>
                        <a:t>18.6</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800" b="1" i="0" u="none" strike="noStrike" dirty="0">
                          <a:solidFill>
                            <a:srgbClr val="000000"/>
                          </a:solidFill>
                          <a:effectLst/>
                          <a:latin typeface="ＭＳ ゴシック" panose="020B0609070205080204" pitchFamily="49" charset="-128"/>
                          <a:ea typeface="ＭＳ ゴシック" panose="020B0609070205080204" pitchFamily="49" charset="-128"/>
                        </a:rPr>
                        <a:t>7.9</a:t>
                      </a:r>
                    </a:p>
                  </a:txBody>
                  <a:tcPr marL="9145" marR="9145" marT="9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800612"/>
                  </a:ext>
                </a:extLst>
              </a:tr>
            </a:tbl>
          </a:graphicData>
        </a:graphic>
      </p:graphicFrame>
      <p:sp>
        <p:nvSpPr>
          <p:cNvPr id="7" name="テキスト ボックス 6">
            <a:extLst>
              <a:ext uri="{FF2B5EF4-FFF2-40B4-BE49-F238E27FC236}">
                <a16:creationId xmlns:a16="http://schemas.microsoft.com/office/drawing/2014/main" id="{15248DAD-8DA4-4D94-8580-5D85D00FF03E}"/>
              </a:ext>
            </a:extLst>
          </p:cNvPr>
          <p:cNvSpPr txBox="1"/>
          <p:nvPr/>
        </p:nvSpPr>
        <p:spPr>
          <a:xfrm>
            <a:off x="8387740" y="1535240"/>
            <a:ext cx="439024" cy="4247317"/>
          </a:xfrm>
          <a:prstGeom prst="rect">
            <a:avLst/>
          </a:prstGeom>
          <a:solidFill>
            <a:schemeClr val="bg1"/>
          </a:solidFill>
          <a:ln w="28575">
            <a:solidFill>
              <a:srgbClr val="FF0000"/>
            </a:solidFill>
          </a:ln>
        </p:spPr>
        <p:txBody>
          <a:bodyPr wrap="square">
            <a:spAutoFit/>
          </a:bodyPr>
          <a:lstStyle/>
          <a:p>
            <a:r>
              <a:rPr lang="ja-JP" altLang="ja-JP" b="1" dirty="0">
                <a:effectLst/>
                <a:ea typeface="ＭＳ 明朝" panose="02020609040205080304" pitchFamily="17" charset="-128"/>
                <a:cs typeface="Times New Roman" panose="02020603050405020304" pitchFamily="18" charset="0"/>
              </a:rPr>
              <a:t>活用</a:t>
            </a:r>
            <a:r>
              <a:rPr lang="ja-JP" altLang="en-US" b="1" dirty="0">
                <a:effectLst/>
                <a:ea typeface="ＭＳ 明朝" panose="02020609040205080304" pitchFamily="17" charset="-128"/>
                <a:cs typeface="Times New Roman" panose="02020603050405020304" pitchFamily="18" charset="0"/>
              </a:rPr>
              <a:t>しやすさ</a:t>
            </a:r>
            <a:r>
              <a:rPr lang="ja-JP" altLang="ja-JP" b="1" dirty="0">
                <a:effectLst/>
                <a:ea typeface="ＭＳ 明朝" panose="02020609040205080304" pitchFamily="17" charset="-128"/>
                <a:cs typeface="Times New Roman" panose="02020603050405020304" pitchFamily="18" charset="0"/>
              </a:rPr>
              <a:t>の</a:t>
            </a:r>
            <a:r>
              <a:rPr lang="ja-JP" altLang="en-US" b="1" dirty="0">
                <a:effectLst/>
                <a:ea typeface="ＭＳ 明朝" panose="02020609040205080304" pitchFamily="17" charset="-128"/>
                <a:cs typeface="Times New Roman" panose="02020603050405020304" pitchFamily="18" charset="0"/>
              </a:rPr>
              <a:t>回答</a:t>
            </a:r>
            <a:r>
              <a:rPr lang="ja-JP" altLang="ja-JP" b="1" dirty="0">
                <a:effectLst/>
                <a:ea typeface="ＭＳ 明朝" panose="02020609040205080304" pitchFamily="17" charset="-128"/>
                <a:cs typeface="Times New Roman" panose="02020603050405020304" pitchFamily="18" charset="0"/>
              </a:rPr>
              <a:t>は経験が前提</a:t>
            </a:r>
            <a:endParaRPr lang="ja-JP" altLang="en-US" b="1" dirty="0"/>
          </a:p>
        </p:txBody>
      </p:sp>
      <p:cxnSp>
        <p:nvCxnSpPr>
          <p:cNvPr id="4" name="直線矢印コネクタ 3">
            <a:extLst>
              <a:ext uri="{FF2B5EF4-FFF2-40B4-BE49-F238E27FC236}">
                <a16:creationId xmlns:a16="http://schemas.microsoft.com/office/drawing/2014/main" id="{1C0E62A5-2980-49A9-A9AE-693413283010}"/>
              </a:ext>
            </a:extLst>
          </p:cNvPr>
          <p:cNvCxnSpPr>
            <a:cxnSpLocks/>
          </p:cNvCxnSpPr>
          <p:nvPr/>
        </p:nvCxnSpPr>
        <p:spPr>
          <a:xfrm flipH="1" flipV="1">
            <a:off x="6938641" y="1794773"/>
            <a:ext cx="1472204" cy="1346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2775D731-3123-4A53-8920-3644EDD7AAD0}"/>
              </a:ext>
            </a:extLst>
          </p:cNvPr>
          <p:cNvSpPr>
            <a:spLocks noGrp="1"/>
          </p:cNvSpPr>
          <p:nvPr>
            <p:ph type="sldNum" sz="quarter" idx="12"/>
          </p:nvPr>
        </p:nvSpPr>
        <p:spPr>
          <a:xfrm>
            <a:off x="8607252" y="6519106"/>
            <a:ext cx="439024" cy="365125"/>
          </a:xfrm>
        </p:spPr>
        <p:txBody>
          <a:bodyPr/>
          <a:lstStyle/>
          <a:p>
            <a:fld id="{052ACFBA-F2F3-4BF8-9D66-DF8154345AB1}" type="slidenum">
              <a:rPr kumimoji="1" lang="ja-JP" altLang="en-US" sz="1600" b="1" smtClean="0">
                <a:solidFill>
                  <a:schemeClr val="tx1"/>
                </a:solidFill>
                <a:latin typeface="ＭＳ ゴシック" panose="020B0609070205080204" pitchFamily="49" charset="-128"/>
                <a:ea typeface="ＭＳ ゴシック" panose="020B0609070205080204" pitchFamily="49" charset="-128"/>
              </a:rPr>
              <a:t>13</a:t>
            </a:fld>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FF6B45CB-580D-A5F6-EA43-0D2AF4CB1120}"/>
              </a:ext>
            </a:extLst>
          </p:cNvPr>
          <p:cNvSpPr txBox="1"/>
          <p:nvPr/>
        </p:nvSpPr>
        <p:spPr>
          <a:xfrm>
            <a:off x="457199" y="936228"/>
            <a:ext cx="7130107" cy="451855"/>
          </a:xfrm>
          <a:prstGeom prst="rect">
            <a:avLst/>
          </a:prstGeom>
          <a:noFill/>
        </p:spPr>
        <p:txBody>
          <a:bodyPr wrap="square">
            <a:spAutoFit/>
          </a:bodyPr>
          <a:lstStyle/>
          <a:p>
            <a:pPr>
              <a:lnSpc>
                <a:spcPct val="150000"/>
              </a:lnSpc>
            </a:pPr>
            <a:r>
              <a:rPr lang="ja-JP" altLang="en-US"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表</a:t>
            </a:r>
            <a:r>
              <a:rPr lang="en-US" altLang="ja-JP"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5-2</a:t>
            </a:r>
            <a:r>
              <a:rPr lang="ja-JP" altLang="en-US"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「１人１台」</a:t>
            </a:r>
            <a:r>
              <a:rPr lang="en-US" altLang="ja-JP"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PC</a:t>
            </a:r>
            <a:r>
              <a:rPr lang="ja-JP" altLang="ja-JP"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タブレットの教科等別</a:t>
            </a:r>
            <a:r>
              <a:rPr lang="en-US" altLang="ja-JP"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altLang="ja-JP"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活用</a:t>
            </a:r>
            <a:r>
              <a:rPr lang="ja-JP" altLang="en-US"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altLang="ja-JP" b="1" kern="100" dirty="0">
                <a:solidFill>
                  <a:srgbClr val="0070C0"/>
                </a:solidFill>
                <a:effectLst/>
                <a:latin typeface="Century" panose="02040604050505020304" pitchFamily="18" charset="0"/>
                <a:ea typeface="ＭＳ ゴシック" panose="020B0609070205080204" pitchFamily="49" charset="-128"/>
                <a:cs typeface="Times New Roman" panose="02020603050405020304" pitchFamily="18" charset="0"/>
              </a:rPr>
              <a:t>の順位別一覧</a:t>
            </a:r>
            <a:endParaRPr lang="ja-JP" altLang="ja-JP"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DC0C802F-BFDB-94AF-90D5-99B16AA5E6C1}"/>
              </a:ext>
            </a:extLst>
          </p:cNvPr>
          <p:cNvSpPr/>
          <p:nvPr/>
        </p:nvSpPr>
        <p:spPr>
          <a:xfrm>
            <a:off x="1888127" y="2115082"/>
            <a:ext cx="771183" cy="4423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5A8B626-5A37-EFD5-4E73-AE6D7E42539F}"/>
              </a:ext>
            </a:extLst>
          </p:cNvPr>
          <p:cNvSpPr/>
          <p:nvPr/>
        </p:nvSpPr>
        <p:spPr>
          <a:xfrm>
            <a:off x="2859205" y="2115082"/>
            <a:ext cx="851294" cy="4383411"/>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33DCDE1-12C8-84AA-2079-DA38CC531F97}"/>
              </a:ext>
            </a:extLst>
          </p:cNvPr>
          <p:cNvSpPr txBox="1"/>
          <p:nvPr/>
        </p:nvSpPr>
        <p:spPr>
          <a:xfrm>
            <a:off x="701657" y="1289431"/>
            <a:ext cx="958917" cy="400110"/>
          </a:xfrm>
          <a:prstGeom prst="rect">
            <a:avLst/>
          </a:prstGeom>
          <a:noFill/>
        </p:spPr>
        <p:txBody>
          <a:bodyPr wrap="none" rtlCol="0">
            <a:spAutoFit/>
          </a:bodyPr>
          <a:lstStyle/>
          <a:p>
            <a:r>
              <a:rPr kumimoji="1" lang="ja-JP" altLang="en-US" sz="2000" b="1" dirty="0">
                <a:latin typeface="ＭＳ ゴシック" panose="020B0609070205080204" pitchFamily="49" charset="-128"/>
                <a:ea typeface="ＭＳ ゴシック" panose="020B0609070205080204" pitchFamily="49" charset="-128"/>
              </a:rPr>
              <a:t>教科等</a:t>
            </a:r>
          </a:p>
        </p:txBody>
      </p:sp>
      <p:sp>
        <p:nvSpPr>
          <p:cNvPr id="9" name="テキスト ボックス 8">
            <a:extLst>
              <a:ext uri="{FF2B5EF4-FFF2-40B4-BE49-F238E27FC236}">
                <a16:creationId xmlns:a16="http://schemas.microsoft.com/office/drawing/2014/main" id="{4B299C23-036F-34E2-4812-9FFE58241521}"/>
              </a:ext>
            </a:extLst>
          </p:cNvPr>
          <p:cNvSpPr txBox="1"/>
          <p:nvPr/>
        </p:nvSpPr>
        <p:spPr>
          <a:xfrm>
            <a:off x="7330184" y="1075443"/>
            <a:ext cx="1845042" cy="307777"/>
          </a:xfrm>
          <a:prstGeom prst="rect">
            <a:avLst/>
          </a:prstGeom>
          <a:noFill/>
        </p:spPr>
        <p:txBody>
          <a:bodyPr wrap="square" rtlCol="0">
            <a:spAutoFit/>
          </a:bodyPr>
          <a:lstStyle/>
          <a:p>
            <a:r>
              <a:rPr kumimoji="1" lang="ja-JP" altLang="en-US" sz="1400" b="1" dirty="0">
                <a:latin typeface="ＭＳ ゴシック" panose="020B0609070205080204" pitchFamily="49" charset="-128"/>
                <a:ea typeface="ＭＳ ゴシック" panose="020B0609070205080204" pitchFamily="49" charset="-128"/>
              </a:rPr>
              <a:t>研究報告</a:t>
            </a:r>
            <a:r>
              <a:rPr kumimoji="1" lang="ja-JP" altLang="en-US" sz="1200" b="1" dirty="0">
                <a:latin typeface="ＭＳ ゴシック" panose="020B0609070205080204" pitchFamily="49" charset="-128"/>
                <a:ea typeface="ＭＳ ゴシック" panose="020B0609070205080204" pitchFamily="49" charset="-128"/>
              </a:rPr>
              <a:t>№</a:t>
            </a:r>
            <a:r>
              <a:rPr kumimoji="1" lang="en-US" altLang="ja-JP" sz="1400" b="1" dirty="0">
                <a:latin typeface="ＭＳ ゴシック" panose="020B0609070205080204" pitchFamily="49" charset="-128"/>
                <a:ea typeface="ＭＳ ゴシック" panose="020B0609070205080204" pitchFamily="49" charset="-128"/>
              </a:rPr>
              <a:t>98</a:t>
            </a:r>
            <a:r>
              <a:rPr kumimoji="1" lang="ja-JP" altLang="en-US" sz="1400" b="1" dirty="0">
                <a:latin typeface="ＭＳ ゴシック" panose="020B0609070205080204" pitchFamily="49" charset="-128"/>
                <a:ea typeface="ＭＳ ゴシック" panose="020B0609070205080204" pitchFamily="49" charset="-128"/>
              </a:rPr>
              <a:t> 第</a:t>
            </a:r>
            <a:r>
              <a:rPr kumimoji="1" lang="en-US" altLang="ja-JP" sz="1400" b="1" dirty="0">
                <a:latin typeface="ＭＳ ゴシック" panose="020B0609070205080204" pitchFamily="49" charset="-128"/>
                <a:ea typeface="ＭＳ ゴシック" panose="020B0609070205080204" pitchFamily="49" charset="-128"/>
              </a:rPr>
              <a:t>5</a:t>
            </a:r>
            <a:r>
              <a:rPr kumimoji="1" lang="ja-JP" altLang="en-US" sz="1400" b="1" dirty="0">
                <a:latin typeface="ＭＳ ゴシック" panose="020B0609070205080204" pitchFamily="49" charset="-128"/>
                <a:ea typeface="ＭＳ ゴシック" panose="020B0609070205080204" pitchFamily="49" charset="-128"/>
              </a:rPr>
              <a:t>章</a:t>
            </a:r>
            <a:r>
              <a:rPr kumimoji="1" lang="en-US" altLang="ja-JP" sz="1400" b="1" dirty="0">
                <a:latin typeface="ＭＳ ゴシック" panose="020B0609070205080204" pitchFamily="49" charset="-128"/>
                <a:ea typeface="ＭＳ ゴシック" panose="020B0609070205080204" pitchFamily="49" charset="-128"/>
              </a:rPr>
              <a:t>         </a:t>
            </a:r>
            <a:endParaRPr kumimoji="1"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912EAB5D-692F-B3D2-DB87-24BC78CE329F}"/>
              </a:ext>
            </a:extLst>
          </p:cNvPr>
          <p:cNvSpPr/>
          <p:nvPr/>
        </p:nvSpPr>
        <p:spPr>
          <a:xfrm>
            <a:off x="6196542" y="2135696"/>
            <a:ext cx="851294" cy="438341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6AE74E7-6C15-9606-8348-C1804DD775EF}"/>
              </a:ext>
            </a:extLst>
          </p:cNvPr>
          <p:cNvSpPr/>
          <p:nvPr/>
        </p:nvSpPr>
        <p:spPr>
          <a:xfrm>
            <a:off x="177688" y="77897"/>
            <a:ext cx="8788623" cy="447256"/>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0086548-09C9-330F-B4B8-A9C09342B271}"/>
              </a:ext>
            </a:extLst>
          </p:cNvPr>
          <p:cNvSpPr txBox="1"/>
          <p:nvPr/>
        </p:nvSpPr>
        <p:spPr>
          <a:xfrm>
            <a:off x="451548" y="78156"/>
            <a:ext cx="8425460" cy="400110"/>
          </a:xfrm>
          <a:prstGeom prst="rect">
            <a:avLst/>
          </a:prstGeom>
          <a:noFill/>
        </p:spPr>
        <p:txBody>
          <a:bodyPr wrap="square" rtlCol="0">
            <a:spAutoFit/>
          </a:bodyPr>
          <a:lstStyle/>
          <a:p>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選択率順位で並ぶ「活用しやすい</a:t>
            </a:r>
            <a:r>
              <a:rPr lang="ja-JP" altLang="en-US"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（グリーン</a:t>
            </a:r>
            <a:r>
              <a:rPr lang="en-US" altLang="ja-JP"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」に注目</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してほしい</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0814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吹き出し: 四角形 38">
            <a:extLst>
              <a:ext uri="{FF2B5EF4-FFF2-40B4-BE49-F238E27FC236}">
                <a16:creationId xmlns:a16="http://schemas.microsoft.com/office/drawing/2014/main" id="{805EC7F5-F23E-C3B0-1C48-E28199BFC0F5}"/>
              </a:ext>
            </a:extLst>
          </p:cNvPr>
          <p:cNvSpPr/>
          <p:nvPr/>
        </p:nvSpPr>
        <p:spPr>
          <a:xfrm>
            <a:off x="6962822" y="4022394"/>
            <a:ext cx="1653816" cy="1041355"/>
          </a:xfrm>
          <a:prstGeom prst="wedgeRectCallout">
            <a:avLst>
              <a:gd name="adj1" fmla="val -95526"/>
              <a:gd name="adj2" fmla="val -6059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吹き出し: 四角形 37">
            <a:extLst>
              <a:ext uri="{FF2B5EF4-FFF2-40B4-BE49-F238E27FC236}">
                <a16:creationId xmlns:a16="http://schemas.microsoft.com/office/drawing/2014/main" id="{8760ED26-D1D0-C6F3-726D-34F73BD0B57A}"/>
              </a:ext>
            </a:extLst>
          </p:cNvPr>
          <p:cNvSpPr/>
          <p:nvPr/>
        </p:nvSpPr>
        <p:spPr>
          <a:xfrm>
            <a:off x="7098271" y="2830114"/>
            <a:ext cx="1346250" cy="833719"/>
          </a:xfrm>
          <a:prstGeom prst="wedgeRectCallout">
            <a:avLst>
              <a:gd name="adj1" fmla="val -224599"/>
              <a:gd name="adj2" fmla="val -193078"/>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AE76A952-ADC4-604A-888A-4F2BC913789F}"/>
              </a:ext>
            </a:extLst>
          </p:cNvPr>
          <p:cNvGraphicFramePr>
            <a:graphicFrameLocks/>
          </p:cNvGraphicFramePr>
          <p:nvPr>
            <p:extLst>
              <p:ext uri="{D42A27DB-BD31-4B8C-83A1-F6EECF244321}">
                <p14:modId xmlns:p14="http://schemas.microsoft.com/office/powerpoint/2010/main" val="556924851"/>
              </p:ext>
            </p:extLst>
          </p:nvPr>
        </p:nvGraphicFramePr>
        <p:xfrm>
          <a:off x="151776" y="866114"/>
          <a:ext cx="8043558" cy="573924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a:extLst>
              <a:ext uri="{FF2B5EF4-FFF2-40B4-BE49-F238E27FC236}">
                <a16:creationId xmlns:a16="http://schemas.microsoft.com/office/drawing/2014/main" id="{FEB95695-7821-C62D-6748-7A86F7A24015}"/>
              </a:ext>
            </a:extLst>
          </p:cNvPr>
          <p:cNvSpPr txBox="1"/>
          <p:nvPr/>
        </p:nvSpPr>
        <p:spPr>
          <a:xfrm>
            <a:off x="7151009" y="1645495"/>
            <a:ext cx="729699"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77.9</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6" name="テキスト ボックス 1">
            <a:extLst>
              <a:ext uri="{FF2B5EF4-FFF2-40B4-BE49-F238E27FC236}">
                <a16:creationId xmlns:a16="http://schemas.microsoft.com/office/drawing/2014/main" id="{FEB95695-7821-C62D-6748-7A86F7A24015}"/>
              </a:ext>
            </a:extLst>
          </p:cNvPr>
          <p:cNvSpPr txBox="1"/>
          <p:nvPr/>
        </p:nvSpPr>
        <p:spPr>
          <a:xfrm>
            <a:off x="5272566" y="5079430"/>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47.9</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7" name="テキスト ボックス 1">
            <a:extLst>
              <a:ext uri="{FF2B5EF4-FFF2-40B4-BE49-F238E27FC236}">
                <a16:creationId xmlns:a16="http://schemas.microsoft.com/office/drawing/2014/main" id="{FEB95695-7821-C62D-6748-7A86F7A24015}"/>
              </a:ext>
            </a:extLst>
          </p:cNvPr>
          <p:cNvSpPr txBox="1"/>
          <p:nvPr/>
        </p:nvSpPr>
        <p:spPr>
          <a:xfrm>
            <a:off x="5998672" y="4686346"/>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61.1</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8" name="テキスト ボックス 1">
            <a:extLst>
              <a:ext uri="{FF2B5EF4-FFF2-40B4-BE49-F238E27FC236}">
                <a16:creationId xmlns:a16="http://schemas.microsoft.com/office/drawing/2014/main" id="{FEB95695-7821-C62D-6748-7A86F7A24015}"/>
              </a:ext>
            </a:extLst>
          </p:cNvPr>
          <p:cNvSpPr txBox="1"/>
          <p:nvPr/>
        </p:nvSpPr>
        <p:spPr>
          <a:xfrm>
            <a:off x="5295990" y="4328928"/>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50.4</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9" name="テキスト ボックス 1">
            <a:extLst>
              <a:ext uri="{FF2B5EF4-FFF2-40B4-BE49-F238E27FC236}">
                <a16:creationId xmlns:a16="http://schemas.microsoft.com/office/drawing/2014/main" id="{FEB95695-7821-C62D-6748-7A86F7A24015}"/>
              </a:ext>
            </a:extLst>
          </p:cNvPr>
          <p:cNvSpPr txBox="1"/>
          <p:nvPr/>
        </p:nvSpPr>
        <p:spPr>
          <a:xfrm>
            <a:off x="5225733" y="3917870"/>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47.4</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0" name="テキスト ボックス 1">
            <a:extLst>
              <a:ext uri="{FF2B5EF4-FFF2-40B4-BE49-F238E27FC236}">
                <a16:creationId xmlns:a16="http://schemas.microsoft.com/office/drawing/2014/main" id="{FEB95695-7821-C62D-6748-7A86F7A24015}"/>
              </a:ext>
            </a:extLst>
          </p:cNvPr>
          <p:cNvSpPr txBox="1"/>
          <p:nvPr/>
        </p:nvSpPr>
        <p:spPr>
          <a:xfrm>
            <a:off x="6290167" y="3524158"/>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65.0</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1" name="テキスト ボックス 1">
            <a:extLst>
              <a:ext uri="{FF2B5EF4-FFF2-40B4-BE49-F238E27FC236}">
                <a16:creationId xmlns:a16="http://schemas.microsoft.com/office/drawing/2014/main" id="{FEB95695-7821-C62D-6748-7A86F7A24015}"/>
              </a:ext>
            </a:extLst>
          </p:cNvPr>
          <p:cNvSpPr txBox="1"/>
          <p:nvPr/>
        </p:nvSpPr>
        <p:spPr>
          <a:xfrm>
            <a:off x="5889492" y="2792062"/>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59.4</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2" name="テキスト ボックス 1">
            <a:extLst>
              <a:ext uri="{FF2B5EF4-FFF2-40B4-BE49-F238E27FC236}">
                <a16:creationId xmlns:a16="http://schemas.microsoft.com/office/drawing/2014/main" id="{FEB95695-7821-C62D-6748-7A86F7A24015}"/>
              </a:ext>
            </a:extLst>
          </p:cNvPr>
          <p:cNvSpPr txBox="1"/>
          <p:nvPr/>
        </p:nvSpPr>
        <p:spPr>
          <a:xfrm>
            <a:off x="5799659" y="3182429"/>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57.7</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3" name="テキスト ボックス 1">
            <a:extLst>
              <a:ext uri="{FF2B5EF4-FFF2-40B4-BE49-F238E27FC236}">
                <a16:creationId xmlns:a16="http://schemas.microsoft.com/office/drawing/2014/main" id="{FEB95695-7821-C62D-6748-7A86F7A24015}"/>
              </a:ext>
            </a:extLst>
          </p:cNvPr>
          <p:cNvSpPr txBox="1"/>
          <p:nvPr/>
        </p:nvSpPr>
        <p:spPr>
          <a:xfrm>
            <a:off x="6716558" y="2384856"/>
            <a:ext cx="642191"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71.4</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4" name="テキスト ボックス 1">
            <a:extLst>
              <a:ext uri="{FF2B5EF4-FFF2-40B4-BE49-F238E27FC236}">
                <a16:creationId xmlns:a16="http://schemas.microsoft.com/office/drawing/2014/main" id="{FEB95695-7821-C62D-6748-7A86F7A24015}"/>
              </a:ext>
            </a:extLst>
          </p:cNvPr>
          <p:cNvSpPr txBox="1"/>
          <p:nvPr/>
        </p:nvSpPr>
        <p:spPr>
          <a:xfrm>
            <a:off x="6962822" y="2005196"/>
            <a:ext cx="729699"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74.8</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5" name="テキスト ボックス 1">
            <a:extLst>
              <a:ext uri="{FF2B5EF4-FFF2-40B4-BE49-F238E27FC236}">
                <a16:creationId xmlns:a16="http://schemas.microsoft.com/office/drawing/2014/main" id="{5B9B0A8F-6439-D3EB-7C6B-7BD3E887A508}"/>
              </a:ext>
            </a:extLst>
          </p:cNvPr>
          <p:cNvSpPr txBox="1"/>
          <p:nvPr/>
        </p:nvSpPr>
        <p:spPr>
          <a:xfrm>
            <a:off x="5295041" y="5397251"/>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44.0</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6" name="テキスト ボックス 1">
            <a:extLst>
              <a:ext uri="{FF2B5EF4-FFF2-40B4-BE49-F238E27FC236}">
                <a16:creationId xmlns:a16="http://schemas.microsoft.com/office/drawing/2014/main" id="{BBD3FE22-7D4E-5DA8-2C29-8EFDBF962A62}"/>
              </a:ext>
            </a:extLst>
          </p:cNvPr>
          <p:cNvSpPr txBox="1"/>
          <p:nvPr/>
        </p:nvSpPr>
        <p:spPr>
          <a:xfrm>
            <a:off x="5271151" y="5824488"/>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44.3</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7" name="テキスト ボックス 1">
            <a:extLst>
              <a:ext uri="{FF2B5EF4-FFF2-40B4-BE49-F238E27FC236}">
                <a16:creationId xmlns:a16="http://schemas.microsoft.com/office/drawing/2014/main" id="{2A457AC4-C003-4943-6345-96B901CFE3FC}"/>
              </a:ext>
            </a:extLst>
          </p:cNvPr>
          <p:cNvSpPr txBox="1"/>
          <p:nvPr/>
        </p:nvSpPr>
        <p:spPr>
          <a:xfrm>
            <a:off x="4272841" y="6190178"/>
            <a:ext cx="528508" cy="3020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34.6</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18" name="テキスト ボックス 1">
            <a:extLst>
              <a:ext uri="{FF2B5EF4-FFF2-40B4-BE49-F238E27FC236}">
                <a16:creationId xmlns:a16="http://schemas.microsoft.com/office/drawing/2014/main" id="{2D98A168-A459-7F24-4D8C-B81CF6FF0DDB}"/>
              </a:ext>
            </a:extLst>
          </p:cNvPr>
          <p:cNvSpPr txBox="1"/>
          <p:nvPr/>
        </p:nvSpPr>
        <p:spPr>
          <a:xfrm>
            <a:off x="7037654" y="1238721"/>
            <a:ext cx="729699" cy="2961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b="1" dirty="0">
                <a:solidFill>
                  <a:srgbClr val="0070C0"/>
                </a:solidFill>
                <a:latin typeface="ＭＳ ゴシック" panose="020B0609070205080204" pitchFamily="49" charset="-128"/>
                <a:ea typeface="ＭＳ ゴシック" panose="020B0609070205080204" pitchFamily="49" charset="-128"/>
              </a:rPr>
              <a:t>76.2</a:t>
            </a:r>
            <a:endParaRPr lang="ja-JP" altLang="en-US" sz="1800" b="1" dirty="0">
              <a:solidFill>
                <a:srgbClr val="0070C0"/>
              </a:solidFill>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07E2C3FA-572A-8CDE-E641-ECCDDAFCDE4E}"/>
              </a:ext>
            </a:extLst>
          </p:cNvPr>
          <p:cNvSpPr/>
          <p:nvPr/>
        </p:nvSpPr>
        <p:spPr>
          <a:xfrm>
            <a:off x="300654" y="764100"/>
            <a:ext cx="8519467" cy="591691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CE908170-3D4F-6BAD-F6A8-EE5FB8A26277}"/>
              </a:ext>
            </a:extLst>
          </p:cNvPr>
          <p:cNvCxnSpPr>
            <a:cxnSpLocks/>
          </p:cNvCxnSpPr>
          <p:nvPr/>
        </p:nvCxnSpPr>
        <p:spPr>
          <a:xfrm flipH="1">
            <a:off x="5227275" y="1206250"/>
            <a:ext cx="36031" cy="547476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252213C-81D1-00FC-EE57-11CFC3D05AA2}"/>
              </a:ext>
            </a:extLst>
          </p:cNvPr>
          <p:cNvSpPr/>
          <p:nvPr/>
        </p:nvSpPr>
        <p:spPr>
          <a:xfrm>
            <a:off x="5034516" y="844475"/>
            <a:ext cx="421547" cy="2929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68F53FDC-E881-DFF5-42C0-C0490D049798}"/>
              </a:ext>
            </a:extLst>
          </p:cNvPr>
          <p:cNvSpPr/>
          <p:nvPr/>
        </p:nvSpPr>
        <p:spPr>
          <a:xfrm>
            <a:off x="3717539" y="846697"/>
            <a:ext cx="421547" cy="292962"/>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cxnSp>
        <p:nvCxnSpPr>
          <p:cNvPr id="26" name="直線コネクタ 25">
            <a:extLst>
              <a:ext uri="{FF2B5EF4-FFF2-40B4-BE49-F238E27FC236}">
                <a16:creationId xmlns:a16="http://schemas.microsoft.com/office/drawing/2014/main" id="{A57E6025-CB10-36ED-E294-21CE6087A80B}"/>
              </a:ext>
            </a:extLst>
          </p:cNvPr>
          <p:cNvCxnSpPr>
            <a:cxnSpLocks/>
          </p:cNvCxnSpPr>
          <p:nvPr/>
        </p:nvCxnSpPr>
        <p:spPr>
          <a:xfrm>
            <a:off x="3881268" y="1238721"/>
            <a:ext cx="0" cy="536663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9070C52-DE5A-BE9F-8DD6-5451FD7A9E7E}"/>
              </a:ext>
            </a:extLst>
          </p:cNvPr>
          <p:cNvCxnSpPr>
            <a:cxnSpLocks/>
          </p:cNvCxnSpPr>
          <p:nvPr/>
        </p:nvCxnSpPr>
        <p:spPr>
          <a:xfrm flipH="1">
            <a:off x="2389704" y="1413203"/>
            <a:ext cx="2762624" cy="5192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C12C2688-3528-8C46-00C1-B53E488037D6}"/>
              </a:ext>
            </a:extLst>
          </p:cNvPr>
          <p:cNvSpPr/>
          <p:nvPr/>
        </p:nvSpPr>
        <p:spPr>
          <a:xfrm>
            <a:off x="6397128" y="866113"/>
            <a:ext cx="421547" cy="2929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B9184921-717F-F65E-58F5-9B0524F8FF60}"/>
              </a:ext>
            </a:extLst>
          </p:cNvPr>
          <p:cNvCxnSpPr>
            <a:cxnSpLocks/>
          </p:cNvCxnSpPr>
          <p:nvPr/>
        </p:nvCxnSpPr>
        <p:spPr>
          <a:xfrm>
            <a:off x="6691514" y="1225501"/>
            <a:ext cx="11414" cy="545551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4CAB6-B9A8-CDD3-AB1E-BBA2B982EC50}"/>
              </a:ext>
            </a:extLst>
          </p:cNvPr>
          <p:cNvSpPr txBox="1"/>
          <p:nvPr/>
        </p:nvSpPr>
        <p:spPr>
          <a:xfrm>
            <a:off x="7245436" y="2923123"/>
            <a:ext cx="1050346" cy="646331"/>
          </a:xfrm>
          <a:prstGeom prst="rect">
            <a:avLst/>
          </a:prstGeom>
          <a:solidFill>
            <a:schemeClr val="bg1"/>
          </a:solidFill>
          <a:ln w="19050">
            <a:solidFill>
              <a:srgbClr val="00B050"/>
            </a:solidFill>
          </a:ln>
        </p:spPr>
        <p:txBody>
          <a:bodyPr wrap="square">
            <a:spAutoFit/>
          </a:bodyPr>
          <a:lstStyle/>
          <a:p>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活用</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しやすい</a:t>
            </a:r>
            <a:endParaRPr lang="ja-JP" altLang="en-US" dirty="0"/>
          </a:p>
        </p:txBody>
      </p:sp>
      <p:sp>
        <p:nvSpPr>
          <p:cNvPr id="37" name="テキスト ボックス 36">
            <a:extLst>
              <a:ext uri="{FF2B5EF4-FFF2-40B4-BE49-F238E27FC236}">
                <a16:creationId xmlns:a16="http://schemas.microsoft.com/office/drawing/2014/main" id="{03410F99-F6AC-ADB8-B2EA-AC3604857A6A}"/>
              </a:ext>
            </a:extLst>
          </p:cNvPr>
          <p:cNvSpPr txBox="1"/>
          <p:nvPr/>
        </p:nvSpPr>
        <p:spPr>
          <a:xfrm>
            <a:off x="7120990" y="4088244"/>
            <a:ext cx="1369427" cy="923330"/>
          </a:xfrm>
          <a:prstGeom prst="rect">
            <a:avLst/>
          </a:prstGeom>
          <a:solidFill>
            <a:schemeClr val="bg1"/>
          </a:solidFill>
          <a:ln w="28575">
            <a:solidFill>
              <a:schemeClr val="accent2"/>
            </a:solidFill>
          </a:ln>
        </p:spPr>
        <p:txBody>
          <a:bodyPr wrap="square" rtlCol="0">
            <a:spAutoFit/>
          </a:bodyPr>
          <a:lstStyle/>
          <a:p>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どちらかといえば活用しやすい</a:t>
            </a:r>
            <a:endParaRPr kumimoji="1" lang="ja-JP" altLang="en-US" dirty="0"/>
          </a:p>
        </p:txBody>
      </p:sp>
      <p:sp>
        <p:nvSpPr>
          <p:cNvPr id="22" name="テキスト ボックス 21">
            <a:extLst>
              <a:ext uri="{FF2B5EF4-FFF2-40B4-BE49-F238E27FC236}">
                <a16:creationId xmlns:a16="http://schemas.microsoft.com/office/drawing/2014/main" id="{DCADD0FC-73EA-58FC-4058-F4B1622B5C97}"/>
              </a:ext>
            </a:extLst>
          </p:cNvPr>
          <p:cNvSpPr txBox="1"/>
          <p:nvPr/>
        </p:nvSpPr>
        <p:spPr>
          <a:xfrm>
            <a:off x="253659" y="120791"/>
            <a:ext cx="6437856" cy="938719"/>
          </a:xfrm>
          <a:prstGeom prst="rect">
            <a:avLst/>
          </a:prstGeom>
          <a:noFill/>
        </p:spPr>
        <p:txBody>
          <a:bodyPr wrap="square" rtlCol="0">
            <a:spAutoFit/>
          </a:bodyPr>
          <a:lstStyle/>
          <a:p>
            <a:r>
              <a:rPr lang="ja-JP" altLang="ja-JP"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図</a:t>
            </a:r>
            <a:r>
              <a:rPr lang="en-US" altLang="ja-JP"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5-4 </a:t>
            </a:r>
            <a:r>
              <a:rPr lang="ja-JP" altLang="en-US" b="0" i="0" u="none" strike="noStrike" baseline="0" dirty="0">
                <a:solidFill>
                  <a:srgbClr val="0070C0"/>
                </a:solidFill>
                <a:latin typeface="ＭＳ ゴシック" panose="020B0609070205080204" pitchFamily="49" charset="-128"/>
                <a:ea typeface="ＭＳ ゴシック" panose="020B0609070205080204" pitchFamily="49" charset="-128"/>
              </a:rPr>
              <a:t>教科等別</a:t>
            </a:r>
            <a:r>
              <a:rPr lang="en-US" altLang="ja-JP" b="0" i="0" u="none" strike="noStrike" baseline="0" dirty="0">
                <a:solidFill>
                  <a:srgbClr val="0070C0"/>
                </a:solidFill>
                <a:latin typeface="ＭＳ ゴシック" panose="020B0609070205080204" pitchFamily="49" charset="-128"/>
                <a:ea typeface="ＭＳ ゴシック" panose="020B0609070205080204" pitchFamily="49" charset="-128"/>
              </a:rPr>
              <a:t>14</a:t>
            </a:r>
            <a:r>
              <a:rPr lang="ja-JP" altLang="en-US" b="0" i="0" u="none" strike="noStrike" baseline="0" dirty="0">
                <a:solidFill>
                  <a:srgbClr val="0070C0"/>
                </a:solidFill>
                <a:latin typeface="ＭＳ ゴシック" panose="020B0609070205080204" pitchFamily="49" charset="-128"/>
                <a:ea typeface="ＭＳ ゴシック" panose="020B0609070205080204" pitchFamily="49" charset="-128"/>
              </a:rPr>
              <a:t>種の「活用しやすい」の順位別と</a:t>
            </a:r>
            <a:endParaRPr lang="en-US" altLang="ja-JP" b="0" i="0" u="none" strike="noStrike" baseline="0" dirty="0">
              <a:solidFill>
                <a:srgbClr val="0070C0"/>
              </a:solidFill>
              <a:latin typeface="ＭＳ ゴシック" panose="020B0609070205080204" pitchFamily="49" charset="-128"/>
              <a:ea typeface="ＭＳ ゴシック" panose="020B0609070205080204" pitchFamily="49" charset="-128"/>
            </a:endParaRPr>
          </a:p>
          <a:p>
            <a:r>
              <a:rPr lang="ja-JP" altLang="en-US" b="0" i="0" u="none" strike="noStrike" baseline="0" dirty="0">
                <a:solidFill>
                  <a:srgbClr val="0070C0"/>
                </a:solidFill>
                <a:latin typeface="ＭＳ ゴシック" panose="020B0609070205080204" pitchFamily="49" charset="-128"/>
                <a:ea typeface="ＭＳ ゴシック" panose="020B0609070205080204" pitchFamily="49" charset="-128"/>
              </a:rPr>
              <a:t>  「どちらかといえば活用しやすい」の積み上げグラフ一覧図</a:t>
            </a:r>
            <a:r>
              <a:rPr lang="ja-JP" altLang="en-US" sz="1900" b="0" i="0" u="none" strike="noStrike" baseline="0" dirty="0">
                <a:solidFill>
                  <a:srgbClr val="0070C0"/>
                </a:solidFill>
                <a:latin typeface="ＭＳ ゴシック" panose="020B0609070205080204" pitchFamily="49" charset="-128"/>
                <a:ea typeface="ＭＳ ゴシック" panose="020B0609070205080204" pitchFamily="49" charset="-128"/>
              </a:rPr>
              <a:t> </a:t>
            </a:r>
            <a:endParaRPr kumimoji="1" lang="ja-JP" altLang="en-US" sz="1900" dirty="0">
              <a:solidFill>
                <a:srgbClr val="0070C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7F68BE2A-F4AA-2C62-4A1A-0FA3E50FEF7C}"/>
              </a:ext>
            </a:extLst>
          </p:cNvPr>
          <p:cNvSpPr>
            <a:spLocks noGrp="1"/>
          </p:cNvSpPr>
          <p:nvPr>
            <p:ph type="sldNum" sz="quarter" idx="12"/>
          </p:nvPr>
        </p:nvSpPr>
        <p:spPr>
          <a:xfrm>
            <a:off x="8525322" y="6492875"/>
            <a:ext cx="636046"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14</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20" name="正方形/長方形 19">
            <a:extLst>
              <a:ext uri="{FF2B5EF4-FFF2-40B4-BE49-F238E27FC236}">
                <a16:creationId xmlns:a16="http://schemas.microsoft.com/office/drawing/2014/main" id="{37A9BD4D-75E8-69A9-F3FF-23D55B68A19A}"/>
              </a:ext>
            </a:extLst>
          </p:cNvPr>
          <p:cNvSpPr/>
          <p:nvPr/>
        </p:nvSpPr>
        <p:spPr>
          <a:xfrm>
            <a:off x="1118646" y="2439747"/>
            <a:ext cx="596796" cy="3523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AD01B04-EDEF-D487-EC9C-AA685F4B21CF}"/>
              </a:ext>
            </a:extLst>
          </p:cNvPr>
          <p:cNvSpPr/>
          <p:nvPr/>
        </p:nvSpPr>
        <p:spPr>
          <a:xfrm>
            <a:off x="1131673" y="4727115"/>
            <a:ext cx="596796" cy="3523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0DA6768-C80F-0FAA-38A8-6438E2254F92}"/>
              </a:ext>
            </a:extLst>
          </p:cNvPr>
          <p:cNvSpPr/>
          <p:nvPr/>
        </p:nvSpPr>
        <p:spPr>
          <a:xfrm>
            <a:off x="1118645" y="2056265"/>
            <a:ext cx="596796" cy="35231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662358A-DC1B-073F-0D3D-785EFDFCDB46}"/>
              </a:ext>
            </a:extLst>
          </p:cNvPr>
          <p:cNvSpPr txBox="1"/>
          <p:nvPr/>
        </p:nvSpPr>
        <p:spPr>
          <a:xfrm>
            <a:off x="6916656" y="465535"/>
            <a:ext cx="1926689" cy="307777"/>
          </a:xfrm>
          <a:prstGeom prst="rect">
            <a:avLst/>
          </a:prstGeom>
          <a:noFill/>
        </p:spPr>
        <p:txBody>
          <a:bodyPr wrap="square" rtlCol="0">
            <a:spAutoFit/>
          </a:bodyPr>
          <a:lstStyle/>
          <a:p>
            <a:r>
              <a:rPr lang="zh-TW" altLang="en-US" sz="1400" b="1" dirty="0">
                <a:latin typeface="ＭＳ ゴシック" panose="020B0609070205080204" pitchFamily="49" charset="-128"/>
                <a:ea typeface="ＭＳ ゴシック" panose="020B0609070205080204" pitchFamily="49" charset="-128"/>
              </a:rPr>
              <a:t>研究報告№</a:t>
            </a:r>
            <a:r>
              <a:rPr lang="en-US" altLang="zh-TW" sz="1400" b="1" dirty="0">
                <a:latin typeface="ＭＳ ゴシック" panose="020B0609070205080204" pitchFamily="49" charset="-128"/>
                <a:ea typeface="ＭＳ ゴシック" panose="020B0609070205080204" pitchFamily="49" charset="-128"/>
              </a:rPr>
              <a:t>98 </a:t>
            </a:r>
            <a:r>
              <a:rPr lang="zh-TW" altLang="en-US" sz="1400" b="1" dirty="0">
                <a:latin typeface="ＭＳ ゴシック" panose="020B0609070205080204" pitchFamily="49" charset="-128"/>
                <a:ea typeface="ＭＳ ゴシック" panose="020B0609070205080204" pitchFamily="49" charset="-128"/>
              </a:rPr>
              <a:t>第</a:t>
            </a:r>
            <a:r>
              <a:rPr lang="en-US" altLang="zh-TW" sz="1400" b="1" dirty="0">
                <a:latin typeface="ＭＳ ゴシック" panose="020B0609070205080204" pitchFamily="49" charset="-128"/>
                <a:ea typeface="ＭＳ ゴシック" panose="020B0609070205080204" pitchFamily="49" charset="-128"/>
              </a:rPr>
              <a:t>5</a:t>
            </a:r>
            <a:r>
              <a:rPr lang="zh-TW" altLang="en-US" sz="1400" b="1" dirty="0">
                <a:latin typeface="ＭＳ ゴシック" panose="020B0609070205080204" pitchFamily="49" charset="-128"/>
                <a:ea typeface="ＭＳ ゴシック" panose="020B0609070205080204" pitchFamily="49" charset="-128"/>
              </a:rPr>
              <a:t>章　</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1847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7436A4E-4F36-084A-47A1-566766086ADA}"/>
              </a:ext>
            </a:extLst>
          </p:cNvPr>
          <p:cNvSpPr/>
          <p:nvPr/>
        </p:nvSpPr>
        <p:spPr>
          <a:xfrm>
            <a:off x="1619074" y="6436248"/>
            <a:ext cx="5058563" cy="365125"/>
          </a:xfrm>
          <a:prstGeom prst="roundRect">
            <a:avLst/>
          </a:prstGeom>
          <a:solidFill>
            <a:srgbClr val="FFFF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3" name="四角形: 角を丸くする 2">
            <a:extLst>
              <a:ext uri="{FF2B5EF4-FFF2-40B4-BE49-F238E27FC236}">
                <a16:creationId xmlns:a16="http://schemas.microsoft.com/office/drawing/2014/main" id="{87A46EFD-D9EC-75A7-8061-AFDC54CF5DA4}"/>
              </a:ext>
            </a:extLst>
          </p:cNvPr>
          <p:cNvSpPr/>
          <p:nvPr/>
        </p:nvSpPr>
        <p:spPr>
          <a:xfrm>
            <a:off x="200284" y="105626"/>
            <a:ext cx="8559757" cy="637758"/>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5B945FF-015C-1C33-E0B2-CFDE2D7A38FB}"/>
              </a:ext>
            </a:extLst>
          </p:cNvPr>
          <p:cNvSpPr txBox="1"/>
          <p:nvPr/>
        </p:nvSpPr>
        <p:spPr>
          <a:xfrm>
            <a:off x="4497781" y="883282"/>
            <a:ext cx="4143114" cy="2615909"/>
          </a:xfrm>
          <a:prstGeom prst="rect">
            <a:avLst/>
          </a:prstGeom>
          <a:solidFill>
            <a:schemeClr val="bg1"/>
          </a:solidFill>
          <a:ln>
            <a:noFill/>
          </a:ln>
        </p:spPr>
        <p:txBody>
          <a:bodyPr wrap="square">
            <a:spAutoFit/>
          </a:bodyPr>
          <a:lstStyle/>
          <a:p>
            <a:pPr indent="133985" algn="just">
              <a:lnSpc>
                <a:spcPts val="25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総合的学習</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46.1%</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②</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社会</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37.4%</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lnSpc>
                <a:spcPts val="25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理科</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33.6%</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⑤</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算数</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27.0%</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lnSpc>
                <a:spcPts val="25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⑤</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外国語</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24.4%</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が上位５位だが</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lnSpc>
                <a:spcPts val="2500"/>
              </a:lnSpc>
            </a:pP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国語</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14.0%</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lnSpc>
                <a:spcPts val="2500"/>
              </a:lnSpc>
            </a:pP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なぜか。答えは教科書の有無と学習方法の差異だが、ここでは</a:t>
            </a:r>
            <a:r>
              <a:rPr lang="ja-JP" altLang="ja-JP"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西本の知見との関係で、学力調査対象教科の国語と算数に焦点を絞</a:t>
            </a:r>
            <a:r>
              <a:rPr lang="ja-JP" altLang="en-US"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りたい</a:t>
            </a:r>
            <a:r>
              <a:rPr lang="ja-JP" altLang="ja-JP"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3F6D34D-6403-774B-5A11-EDB16AD22B70}"/>
              </a:ext>
            </a:extLst>
          </p:cNvPr>
          <p:cNvSpPr txBox="1"/>
          <p:nvPr/>
        </p:nvSpPr>
        <p:spPr>
          <a:xfrm>
            <a:off x="200285" y="3558217"/>
            <a:ext cx="8559757" cy="2620269"/>
          </a:xfrm>
          <a:prstGeom prst="rect">
            <a:avLst/>
          </a:prstGeom>
          <a:noFill/>
          <a:ln>
            <a:solidFill>
              <a:schemeClr val="tx1"/>
            </a:solidFill>
          </a:ln>
        </p:spPr>
        <p:txBody>
          <a:bodyPr wrap="square">
            <a:spAutoFit/>
          </a:bodyPr>
          <a:lstStyle/>
          <a:p>
            <a:pPr indent="133985" algn="just">
              <a:lnSpc>
                <a:spcPts val="2500"/>
              </a:lnSpc>
            </a:pP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算数は４位だが数値は</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27.0%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と低い。国語は教科等</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番目の</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14.0%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と更に低い。国語と算数は共に「１人１台」へ</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対応が遅れ、</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教員の力量と努力の不足を示すエビデンスとみることも可能な数値</a:t>
            </a:r>
            <a:r>
              <a:rPr lang="ja-JP" altLang="en-US"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lnSpc>
                <a:spcPts val="2500"/>
              </a:lnSpc>
            </a:pP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だが、</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我々の判断は異なる</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「１人１台」が教科等の特性に応じた学習ツールとしての検討がなされないままに実施されたことを示唆するエビデンスとみなしたい。</a:t>
            </a:r>
            <a:r>
              <a:rPr lang="ja-JP" altLang="en-US" sz="2000" b="1" u="sng"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同時にそのことは、現行の文科省の学力学習状況調査には、「１人１台」によって培われる学力（資質・能力）は考慮されていない可能性を示唆することも確認しておきたい。</a:t>
            </a:r>
            <a:r>
              <a:rPr lang="ja-JP"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6AE0CAC9-A0BD-3929-7855-8DF9CB4E8A5B}"/>
              </a:ext>
            </a:extLst>
          </p:cNvPr>
          <p:cNvPicPr>
            <a:picLocks noChangeAspect="1"/>
          </p:cNvPicPr>
          <p:nvPr/>
        </p:nvPicPr>
        <p:blipFill>
          <a:blip r:embed="rId2"/>
          <a:stretch>
            <a:fillRect/>
          </a:stretch>
        </p:blipFill>
        <p:spPr>
          <a:xfrm>
            <a:off x="238061" y="802410"/>
            <a:ext cx="4031936" cy="2707024"/>
          </a:xfrm>
          <a:prstGeom prst="rect">
            <a:avLst/>
          </a:prstGeom>
        </p:spPr>
      </p:pic>
      <p:sp>
        <p:nvSpPr>
          <p:cNvPr id="2" name="スライド番号プレースホルダー 1">
            <a:extLst>
              <a:ext uri="{FF2B5EF4-FFF2-40B4-BE49-F238E27FC236}">
                <a16:creationId xmlns:a16="http://schemas.microsoft.com/office/drawing/2014/main" id="{E939E8EF-3B23-6FEE-33F0-21C7BD744F7F}"/>
              </a:ext>
            </a:extLst>
          </p:cNvPr>
          <p:cNvSpPr>
            <a:spLocks noGrp="1"/>
          </p:cNvSpPr>
          <p:nvPr>
            <p:ph type="sldNum" sz="quarter" idx="12"/>
          </p:nvPr>
        </p:nvSpPr>
        <p:spPr>
          <a:xfrm>
            <a:off x="8439336" y="6387249"/>
            <a:ext cx="484632"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15</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32CAC528-9D12-7809-B031-859F3F98983A}"/>
              </a:ext>
            </a:extLst>
          </p:cNvPr>
          <p:cNvSpPr txBox="1"/>
          <p:nvPr/>
        </p:nvSpPr>
        <p:spPr>
          <a:xfrm>
            <a:off x="238061" y="224450"/>
            <a:ext cx="8559758" cy="400110"/>
          </a:xfrm>
          <a:prstGeom prst="rect">
            <a:avLst/>
          </a:prstGeom>
          <a:noFill/>
        </p:spPr>
        <p:txBody>
          <a:bodyPr wrap="square" rtlCol="0">
            <a:spAutoFit/>
          </a:bodyPr>
          <a:lstStyle/>
          <a:p>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選択率順位で並ぶ「活用しやすい</a:t>
            </a:r>
            <a:r>
              <a:rPr lang="ja-JP" altLang="en-US"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（グリーン</a:t>
            </a:r>
            <a:r>
              <a:rPr lang="en-US" altLang="ja-JP" sz="2000" b="1" kern="100" dirty="0">
                <a:solidFill>
                  <a:srgbClr val="00B05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の数値</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に注目する</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458CEB1-8F97-149F-0CE0-71B3844DA90F}"/>
              </a:ext>
            </a:extLst>
          </p:cNvPr>
          <p:cNvSpPr txBox="1"/>
          <p:nvPr/>
        </p:nvSpPr>
        <p:spPr>
          <a:xfrm>
            <a:off x="1795244" y="6401263"/>
            <a:ext cx="4731391" cy="400110"/>
          </a:xfrm>
          <a:prstGeom prst="rect">
            <a:avLst/>
          </a:prstGeom>
          <a:noFill/>
          <a:ln>
            <a:noFill/>
          </a:ln>
        </p:spPr>
        <p:txBody>
          <a:bodyPr wrap="square" rtlCol="0">
            <a:spAutoFit/>
          </a:bodyPr>
          <a:lstStyle/>
          <a:p>
            <a:r>
              <a:rPr kumimoji="1" lang="ja-JP" altLang="en-US" b="1" dirty="0">
                <a:solidFill>
                  <a:srgbClr val="0070C0"/>
                </a:solidFill>
              </a:rPr>
              <a:t>　研究報告</a:t>
            </a:r>
            <a:r>
              <a:rPr kumimoji="1" lang="ja-JP" altLang="en-US" sz="2000" b="1" dirty="0">
                <a:solidFill>
                  <a:srgbClr val="0070C0"/>
                </a:solidFill>
              </a:rPr>
              <a:t>№</a:t>
            </a:r>
            <a:r>
              <a:rPr kumimoji="1" lang="en-US" altLang="ja-JP" sz="2000" b="1" dirty="0">
                <a:solidFill>
                  <a:srgbClr val="0070C0"/>
                </a:solidFill>
              </a:rPr>
              <a:t>98</a:t>
            </a:r>
            <a:r>
              <a:rPr kumimoji="1" lang="ja-JP" altLang="en-US" sz="2000" b="1" dirty="0">
                <a:solidFill>
                  <a:srgbClr val="0070C0"/>
                </a:solidFill>
              </a:rPr>
              <a:t>　</a:t>
            </a:r>
            <a:r>
              <a:rPr kumimoji="1" lang="ja-JP" altLang="en-US" b="1" dirty="0">
                <a:solidFill>
                  <a:srgbClr val="0070C0"/>
                </a:solidFill>
              </a:rPr>
              <a:t>第５章での展開に注目を</a:t>
            </a:r>
          </a:p>
        </p:txBody>
      </p:sp>
      <p:sp>
        <p:nvSpPr>
          <p:cNvPr id="5" name="正方形/長方形 4">
            <a:extLst>
              <a:ext uri="{FF2B5EF4-FFF2-40B4-BE49-F238E27FC236}">
                <a16:creationId xmlns:a16="http://schemas.microsoft.com/office/drawing/2014/main" id="{E076E638-11EF-526A-72B0-04CD0F7172F9}"/>
              </a:ext>
            </a:extLst>
          </p:cNvPr>
          <p:cNvSpPr/>
          <p:nvPr/>
        </p:nvSpPr>
        <p:spPr>
          <a:xfrm>
            <a:off x="4353886" y="834283"/>
            <a:ext cx="4381236" cy="2674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8EEBEC70-AF64-3675-563C-9610F4692E3D}"/>
              </a:ext>
            </a:extLst>
          </p:cNvPr>
          <p:cNvSpPr/>
          <p:nvPr/>
        </p:nvSpPr>
        <p:spPr>
          <a:xfrm>
            <a:off x="3524249" y="6178486"/>
            <a:ext cx="969373" cy="232250"/>
          </a:xfrm>
          <a:prstGeom prst="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33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EEF8AB29-5E49-4706-9E4F-E0D065226751}"/>
              </a:ext>
            </a:extLst>
          </p:cNvPr>
          <p:cNvSpPr/>
          <p:nvPr/>
        </p:nvSpPr>
        <p:spPr>
          <a:xfrm>
            <a:off x="226502" y="1165181"/>
            <a:ext cx="8674218" cy="535507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D5D1C2A-3D71-93CF-8A6E-B3DB468399D6}"/>
              </a:ext>
            </a:extLst>
          </p:cNvPr>
          <p:cNvSpPr/>
          <p:nvPr/>
        </p:nvSpPr>
        <p:spPr>
          <a:xfrm>
            <a:off x="226502" y="142614"/>
            <a:ext cx="8800052" cy="525082"/>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2382E49-EEDD-4146-B113-5E934441CF81}"/>
              </a:ext>
            </a:extLst>
          </p:cNvPr>
          <p:cNvSpPr txBox="1"/>
          <p:nvPr/>
        </p:nvSpPr>
        <p:spPr>
          <a:xfrm>
            <a:off x="2106067" y="768491"/>
            <a:ext cx="6601705" cy="400110"/>
          </a:xfrm>
          <a:prstGeom prst="rect">
            <a:avLst/>
          </a:prstGeom>
          <a:noFill/>
          <a:ln>
            <a:solidFill>
              <a:srgbClr val="66FF66"/>
            </a:solidFill>
          </a:ln>
        </p:spPr>
        <p:txBody>
          <a:bodyPr wrap="square" rtlCol="0">
            <a:spAutoFit/>
          </a:bodyPr>
          <a:lstStyle/>
          <a:p>
            <a:r>
              <a:rPr kumimoji="1" lang="ja-JP" altLang="en-US" sz="2000" b="1" dirty="0"/>
              <a:t>表</a:t>
            </a:r>
            <a:r>
              <a:rPr kumimoji="1" lang="en-US" altLang="ja-JP" sz="2000" b="1" dirty="0"/>
              <a:t>5-3 </a:t>
            </a:r>
            <a:r>
              <a:rPr kumimoji="1" lang="ja-JP" altLang="en-US" sz="2000" b="1" dirty="0"/>
              <a:t>小学校の各教科等に配分された学年別事業時間数</a:t>
            </a:r>
          </a:p>
        </p:txBody>
      </p:sp>
      <p:sp>
        <p:nvSpPr>
          <p:cNvPr id="3" name="スライド番号プレースホルダー 2">
            <a:extLst>
              <a:ext uri="{FF2B5EF4-FFF2-40B4-BE49-F238E27FC236}">
                <a16:creationId xmlns:a16="http://schemas.microsoft.com/office/drawing/2014/main" id="{E0EE414C-AB3F-4D63-A698-4CD88BF544DA}"/>
              </a:ext>
            </a:extLst>
          </p:cNvPr>
          <p:cNvSpPr>
            <a:spLocks noGrp="1"/>
          </p:cNvSpPr>
          <p:nvPr>
            <p:ph type="sldNum" sz="quarter" idx="12"/>
          </p:nvPr>
        </p:nvSpPr>
        <p:spPr>
          <a:xfrm>
            <a:off x="8498047" y="6500916"/>
            <a:ext cx="528507" cy="357084"/>
          </a:xfrm>
        </p:spPr>
        <p:txBody>
          <a:bodyPr/>
          <a:lstStyle/>
          <a:p>
            <a:fld id="{052ACFBA-F2F3-4BF8-9D66-DF8154345AB1}" type="slidenum">
              <a:rPr kumimoji="1" lang="ja-JP" altLang="en-US" sz="1800" b="1" smtClean="0">
                <a:solidFill>
                  <a:schemeClr val="tx1"/>
                </a:solidFill>
                <a:latin typeface="ＭＳ 明朝" panose="02020609040205080304" pitchFamily="17" charset="-128"/>
                <a:ea typeface="ＭＳ 明朝" panose="02020609040205080304" pitchFamily="17" charset="-128"/>
              </a:rPr>
              <a:t>16</a:t>
            </a:fld>
            <a:endParaRPr kumimoji="1" lang="ja-JP" altLang="en-US" sz="2800" b="1" dirty="0">
              <a:solidFill>
                <a:schemeClr val="tx1"/>
              </a:solidFill>
              <a:latin typeface="ＭＳ 明朝" panose="02020609040205080304" pitchFamily="17" charset="-128"/>
              <a:ea typeface="ＭＳ 明朝" panose="02020609040205080304" pitchFamily="17" charset="-128"/>
            </a:endParaRPr>
          </a:p>
        </p:txBody>
      </p:sp>
      <p:pic>
        <p:nvPicPr>
          <p:cNvPr id="11" name="図 10">
            <a:extLst>
              <a:ext uri="{FF2B5EF4-FFF2-40B4-BE49-F238E27FC236}">
                <a16:creationId xmlns:a16="http://schemas.microsoft.com/office/drawing/2014/main" id="{1B4BFE6A-8484-DEA5-DD3A-909952230E55}"/>
              </a:ext>
            </a:extLst>
          </p:cNvPr>
          <p:cNvPicPr>
            <a:picLocks noChangeAspect="1"/>
          </p:cNvPicPr>
          <p:nvPr/>
        </p:nvPicPr>
        <p:blipFill>
          <a:blip r:embed="rId2"/>
          <a:stretch>
            <a:fillRect/>
          </a:stretch>
        </p:blipFill>
        <p:spPr>
          <a:xfrm>
            <a:off x="347711" y="1362558"/>
            <a:ext cx="8360061" cy="5089863"/>
          </a:xfrm>
          <a:prstGeom prst="rect">
            <a:avLst/>
          </a:prstGeom>
          <a:ln>
            <a:noFill/>
          </a:ln>
        </p:spPr>
      </p:pic>
      <p:sp>
        <p:nvSpPr>
          <p:cNvPr id="7" name="テキスト ボックス 6">
            <a:extLst>
              <a:ext uri="{FF2B5EF4-FFF2-40B4-BE49-F238E27FC236}">
                <a16:creationId xmlns:a16="http://schemas.microsoft.com/office/drawing/2014/main" id="{2E5ACEDA-6443-B738-3CAA-779757357E2E}"/>
              </a:ext>
            </a:extLst>
          </p:cNvPr>
          <p:cNvSpPr txBox="1"/>
          <p:nvPr/>
        </p:nvSpPr>
        <p:spPr>
          <a:xfrm>
            <a:off x="174986" y="159035"/>
            <a:ext cx="8532786" cy="461665"/>
          </a:xfrm>
          <a:prstGeom prst="rect">
            <a:avLst/>
          </a:prstGeom>
          <a:noFill/>
        </p:spPr>
        <p:txBody>
          <a:bodyPr wrap="square">
            <a:spAutoFit/>
          </a:bodyPr>
          <a:lstStyle/>
          <a:p>
            <a:r>
              <a:rPr lang="ja-JP" altLang="en-US" sz="2400" b="1" i="0" u="none" strike="noStrike" baseline="0" dirty="0">
                <a:latin typeface="ＭＳ ゴシック" panose="020B0609070205080204" pitchFamily="49" charset="-128"/>
                <a:ea typeface="ＭＳ ゴシック" panose="020B0609070205080204" pitchFamily="49" charset="-128"/>
              </a:rPr>
              <a:t>３）</a:t>
            </a:r>
            <a:r>
              <a:rPr lang="en-US" altLang="ja-JP" sz="2400" b="1" i="0" u="none" strike="noStrike" baseline="0" dirty="0">
                <a:latin typeface="ＭＳ ゴシック" panose="020B0609070205080204" pitchFamily="49" charset="-128"/>
                <a:ea typeface="ＭＳ ゴシック" panose="020B0609070205080204" pitchFamily="49" charset="-128"/>
              </a:rPr>
              <a:t>14</a:t>
            </a:r>
            <a:r>
              <a:rPr lang="ja-JP" altLang="en-US" sz="2400" b="1" i="0" u="none" strike="noStrike" baseline="0" dirty="0">
                <a:latin typeface="ＭＳ ゴシック" panose="020B0609070205080204" pitchFamily="49" charset="-128"/>
                <a:ea typeface="ＭＳ ゴシック" panose="020B0609070205080204" pitchFamily="49" charset="-128"/>
              </a:rPr>
              <a:t>種の教科等のパワーバランスと小学校教員の判断基順</a:t>
            </a:r>
            <a:endParaRPr lang="ja-JP" altLang="en-US" sz="2400" b="1"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B5F86C8D-4B59-92B9-73D2-26828627FA11}"/>
              </a:ext>
            </a:extLst>
          </p:cNvPr>
          <p:cNvSpPr txBox="1"/>
          <p:nvPr/>
        </p:nvSpPr>
        <p:spPr>
          <a:xfrm>
            <a:off x="117013" y="876608"/>
            <a:ext cx="2110263" cy="323165"/>
          </a:xfrm>
          <a:prstGeom prst="rect">
            <a:avLst/>
          </a:prstGeom>
          <a:noFill/>
        </p:spPr>
        <p:txBody>
          <a:bodyPr wrap="square">
            <a:spAutoFit/>
          </a:bodyPr>
          <a:lstStyle/>
          <a:p>
            <a:r>
              <a:rPr kumimoji="1" lang="ja-JP" altLang="en-US" sz="1500" b="1" dirty="0">
                <a:latin typeface="ＭＳ ゴシック" panose="020B0609070205080204" pitchFamily="49" charset="-128"/>
                <a:ea typeface="ＭＳ ゴシック" panose="020B0609070205080204" pitchFamily="49" charset="-128"/>
              </a:rPr>
              <a:t>研究報告№</a:t>
            </a:r>
            <a:r>
              <a:rPr kumimoji="1" lang="en-US" altLang="ja-JP" sz="1500" b="1" dirty="0">
                <a:latin typeface="ＭＳ ゴシック" panose="020B0609070205080204" pitchFamily="49" charset="-128"/>
                <a:ea typeface="ＭＳ ゴシック" panose="020B0609070205080204" pitchFamily="49" charset="-128"/>
              </a:rPr>
              <a:t>98 </a:t>
            </a:r>
            <a:r>
              <a:rPr kumimoji="1" lang="ja-JP" altLang="en-US" sz="1500" b="1" dirty="0">
                <a:latin typeface="ＭＳ ゴシック" panose="020B0609070205080204" pitchFamily="49" charset="-128"/>
                <a:ea typeface="ＭＳ ゴシック" panose="020B0609070205080204" pitchFamily="49" charset="-128"/>
              </a:rPr>
              <a:t>第５章</a:t>
            </a:r>
            <a:endParaRPr kumimoji="1" lang="en-US" altLang="ja-JP"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9966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CE7C29-6920-B44C-2EE6-CA84A879EC49}"/>
              </a:ext>
            </a:extLst>
          </p:cNvPr>
          <p:cNvSpPr>
            <a:spLocks noGrp="1"/>
          </p:cNvSpPr>
          <p:nvPr>
            <p:ph type="sldNum" sz="quarter" idx="12"/>
          </p:nvPr>
        </p:nvSpPr>
        <p:spPr>
          <a:xfrm>
            <a:off x="6943255" y="6454206"/>
            <a:ext cx="2057400"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17</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F699C752-EC97-E0D7-C3CD-3CC3219DEEB2}"/>
              </a:ext>
            </a:extLst>
          </p:cNvPr>
          <p:cNvSpPr txBox="1"/>
          <p:nvPr/>
        </p:nvSpPr>
        <p:spPr>
          <a:xfrm>
            <a:off x="290557" y="715517"/>
            <a:ext cx="8614161" cy="5474640"/>
          </a:xfrm>
          <a:prstGeom prst="rect">
            <a:avLst/>
          </a:prstGeom>
          <a:noFill/>
          <a:ln w="28575">
            <a:solidFill>
              <a:srgbClr val="00B050"/>
            </a:solidFill>
          </a:ln>
        </p:spPr>
        <p:txBody>
          <a:bodyPr wrap="square">
            <a:spAutoFit/>
          </a:bodyPr>
          <a:lstStyle/>
          <a:p>
            <a:pPr algn="just">
              <a:lnSpc>
                <a:spcPts val="2700"/>
              </a:lnSpc>
            </a:pPr>
            <a:r>
              <a:rPr lang="ja-JP" altLang="en-US"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表</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5-3</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種の教科等が、どの学年に何時間配分されるかを示す一覧表</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である。小学校学習指導要領（平成</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29</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年告示）の</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頁において、「学校教育法施行規則（抄）」の「別表第一（第五一条関係）」と位置付けられた一覧表をもとに作成した。出所を記したのは、この数値が</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法に準じた強制力をもって、日本の公立小学校の全学年の一年間の時間割と教育課程を統制</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する時間軸になるからである。そのことは、配分された</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時間数の多寡によって、小学校教育の教科等間のパワーバランスが形成される</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ことを意味する。</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26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学年すべてに時間が配分される教科等を時間数の順位で記すと、</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国語</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(1461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時間）、算数</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(1011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時間）、体育</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(597</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時間）、音楽</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(358</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時間）、図画工作</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(358</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学力調査対象教科の国語</a:t>
            </a:r>
            <a:r>
              <a:rPr lang="en-US"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1461</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時間と算数</a:t>
            </a:r>
            <a:r>
              <a:rPr lang="en-US"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1011</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時間が抜きん出て多い。</a:t>
            </a:r>
            <a:endParaRPr lang="en-US"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26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それに対して、「活用しやすい」割合が最も多い</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総合的学習</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への配分時間数は、３、４、５、６学年各７</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0</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時間の</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総計</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280</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時間（全体の８位、国語の</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19.2</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。２番目の社会はどうか。配分学年は総合と同じ３学年からだが、合計は</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365</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時間と少し多い。</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種全体の傾向を確認するために、配分時間総数順位と「活用しやすい」選択率の順位を上下に置いた</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5-5</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を作成した。</a:t>
            </a:r>
          </a:p>
        </p:txBody>
      </p:sp>
      <p:sp>
        <p:nvSpPr>
          <p:cNvPr id="5" name="テキスト ボックス 4">
            <a:extLst>
              <a:ext uri="{FF2B5EF4-FFF2-40B4-BE49-F238E27FC236}">
                <a16:creationId xmlns:a16="http://schemas.microsoft.com/office/drawing/2014/main" id="{71CC0BEB-782E-CAB6-2498-4F0B0E903597}"/>
              </a:ext>
            </a:extLst>
          </p:cNvPr>
          <p:cNvSpPr txBox="1"/>
          <p:nvPr/>
        </p:nvSpPr>
        <p:spPr>
          <a:xfrm>
            <a:off x="3234931" y="6172148"/>
            <a:ext cx="5988328" cy="369332"/>
          </a:xfrm>
          <a:prstGeom prst="rect">
            <a:avLst/>
          </a:prstGeom>
          <a:noFill/>
        </p:spPr>
        <p:txBody>
          <a:bodyPr wrap="square">
            <a:spAutoFit/>
          </a:bodyPr>
          <a:lstStyle/>
          <a:p>
            <a:r>
              <a:rPr kumimoji="1" lang="ja-JP" altLang="en-US" b="1" dirty="0">
                <a:latin typeface="ＭＳ ゴシック" panose="020B0609070205080204" pitchFamily="49" charset="-128"/>
                <a:ea typeface="ＭＳ ゴシック" panose="020B0609070205080204" pitchFamily="49" charset="-128"/>
              </a:rPr>
              <a:t>研究報告№</a:t>
            </a:r>
            <a:r>
              <a:rPr kumimoji="1" lang="en-US" altLang="ja-JP" b="1" dirty="0">
                <a:latin typeface="ＭＳ ゴシック" panose="020B0609070205080204" pitchFamily="49" charset="-128"/>
                <a:ea typeface="ＭＳ ゴシック" panose="020B0609070205080204" pitchFamily="49" charset="-128"/>
              </a:rPr>
              <a:t>98</a:t>
            </a:r>
            <a:r>
              <a:rPr kumimoji="1" lang="ja-JP" altLang="en-US" b="1" dirty="0">
                <a:latin typeface="ＭＳ ゴシック" panose="020B0609070205080204" pitchFamily="49" charset="-128"/>
                <a:ea typeface="ＭＳ ゴシック" panose="020B0609070205080204" pitchFamily="49" charset="-128"/>
              </a:rPr>
              <a:t>　</a:t>
            </a:r>
            <a:r>
              <a:rPr kumimoji="1" lang="en-US" altLang="ja-JP" b="1" dirty="0">
                <a:latin typeface="ＭＳ ゴシック" panose="020B0609070205080204" pitchFamily="49" charset="-128"/>
                <a:ea typeface="ＭＳ ゴシック" panose="020B0609070205080204" pitchFamily="49" charset="-128"/>
              </a:rPr>
              <a:t>60</a:t>
            </a:r>
            <a:r>
              <a:rPr kumimoji="1" lang="ja-JP" altLang="en-US" b="1" dirty="0">
                <a:latin typeface="ＭＳ ゴシック" panose="020B0609070205080204" pitchFamily="49" charset="-128"/>
                <a:ea typeface="ＭＳ ゴシック" panose="020B0609070205080204" pitchFamily="49" charset="-128"/>
              </a:rPr>
              <a:t>～</a:t>
            </a:r>
            <a:r>
              <a:rPr kumimoji="1" lang="en-US" altLang="ja-JP" b="1" dirty="0">
                <a:latin typeface="ＭＳ ゴシック" panose="020B0609070205080204" pitchFamily="49" charset="-128"/>
                <a:ea typeface="ＭＳ ゴシック" panose="020B0609070205080204" pitchFamily="49" charset="-128"/>
              </a:rPr>
              <a:t>61</a:t>
            </a:r>
            <a:r>
              <a:rPr kumimoji="1" lang="ja-JP" altLang="en-US" b="1" dirty="0">
                <a:latin typeface="ＭＳ ゴシック" panose="020B0609070205080204" pitchFamily="49" charset="-128"/>
                <a:ea typeface="ＭＳ ゴシック" panose="020B0609070205080204" pitchFamily="49" charset="-128"/>
              </a:rPr>
              <a:t>ページより転載（一部加筆修正）</a:t>
            </a:r>
            <a:r>
              <a:rPr kumimoji="1" lang="ja-JP" altLang="en-US" b="1" dirty="0"/>
              <a:t>　</a:t>
            </a:r>
            <a:endParaRPr lang="ja-JP" altLang="en-US" dirty="0"/>
          </a:p>
        </p:txBody>
      </p:sp>
      <p:sp>
        <p:nvSpPr>
          <p:cNvPr id="3" name="四角形: 角を丸くする 2">
            <a:extLst>
              <a:ext uri="{FF2B5EF4-FFF2-40B4-BE49-F238E27FC236}">
                <a16:creationId xmlns:a16="http://schemas.microsoft.com/office/drawing/2014/main" id="{111763CC-AEA0-787F-0555-496A909E3411}"/>
              </a:ext>
            </a:extLst>
          </p:cNvPr>
          <p:cNvSpPr/>
          <p:nvPr/>
        </p:nvSpPr>
        <p:spPr>
          <a:xfrm>
            <a:off x="100668" y="158293"/>
            <a:ext cx="8942664" cy="456651"/>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D4B53C4-2BC7-02A2-B2CB-7D90E1192CB0}"/>
              </a:ext>
            </a:extLst>
          </p:cNvPr>
          <p:cNvSpPr txBox="1"/>
          <p:nvPr/>
        </p:nvSpPr>
        <p:spPr>
          <a:xfrm>
            <a:off x="126305" y="183383"/>
            <a:ext cx="8942664" cy="400110"/>
          </a:xfrm>
          <a:prstGeom prst="rect">
            <a:avLst/>
          </a:prstGeom>
          <a:noFill/>
          <a:ln>
            <a:noFill/>
          </a:ln>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４）教科等</a:t>
            </a:r>
            <a:r>
              <a:rPr lang="en-US" altLang="ja-JP" sz="2000" b="1" dirty="0">
                <a:latin typeface="ＭＳ ゴシック" panose="020B0609070205080204" pitchFamily="49" charset="-128"/>
                <a:ea typeface="ＭＳ ゴシック" panose="020B0609070205080204" pitchFamily="49" charset="-128"/>
              </a:rPr>
              <a:t>14</a:t>
            </a:r>
            <a:r>
              <a:rPr lang="ja-JP" altLang="en-US" sz="2000" b="1" dirty="0">
                <a:latin typeface="ＭＳ ゴシック" panose="020B0609070205080204" pitchFamily="49" charset="-128"/>
                <a:ea typeface="ＭＳ ゴシック" panose="020B0609070205080204" pitchFamily="49" charset="-128"/>
              </a:rPr>
              <a:t>種の</a:t>
            </a:r>
            <a:r>
              <a:rPr lang="ja-JP" altLang="en-US" sz="2000" b="1" i="0" u="none" strike="noStrike" baseline="0" dirty="0">
                <a:latin typeface="ＭＳ ゴシック" panose="020B0609070205080204" pitchFamily="49" charset="-128"/>
                <a:ea typeface="ＭＳ ゴシック" panose="020B0609070205080204" pitchFamily="49" charset="-128"/>
              </a:rPr>
              <a:t>パワーバランスが示唆する小学校教員の判断基</a:t>
            </a:r>
            <a:r>
              <a:rPr lang="ja-JP" altLang="en-US" b="1" i="0" u="none" strike="noStrike" baseline="0" dirty="0">
                <a:latin typeface="ＭＳ ゴシック" panose="020B0609070205080204" pitchFamily="49" charset="-128"/>
                <a:ea typeface="ＭＳ ゴシック" panose="020B0609070205080204" pitchFamily="49" charset="-128"/>
              </a:rPr>
              <a:t>順 </a:t>
            </a:r>
            <a:r>
              <a:rPr lang="en-US" altLang="ja-JP" sz="1600" b="1" i="0" u="none" strike="noStrike" baseline="0" dirty="0">
                <a:latin typeface="ＭＳ ゴシック" panose="020B0609070205080204" pitchFamily="49" charset="-128"/>
                <a:ea typeface="ＭＳ ゴシック" panose="020B0609070205080204" pitchFamily="49" charset="-128"/>
              </a:rPr>
              <a:t>(</a:t>
            </a:r>
            <a:r>
              <a:rPr lang="ja-JP" altLang="en-US" sz="1600" b="1" i="0" u="none" strike="noStrike" baseline="0" dirty="0">
                <a:latin typeface="ＭＳ ゴシック" panose="020B0609070205080204" pitchFamily="49" charset="-128"/>
                <a:ea typeface="ＭＳ ゴシック" panose="020B0609070205080204" pitchFamily="49" charset="-128"/>
              </a:rPr>
              <a:t>その１）</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335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C1BB1A0-1D8A-4BB4-1DBF-69A299FB3273}"/>
              </a:ext>
            </a:extLst>
          </p:cNvPr>
          <p:cNvSpPr/>
          <p:nvPr/>
        </p:nvSpPr>
        <p:spPr>
          <a:xfrm>
            <a:off x="174389" y="492486"/>
            <a:ext cx="8795221" cy="626143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思考の吹き出し: 雲形 10">
            <a:extLst>
              <a:ext uri="{FF2B5EF4-FFF2-40B4-BE49-F238E27FC236}">
                <a16:creationId xmlns:a16="http://schemas.microsoft.com/office/drawing/2014/main" id="{C7105C2C-5C59-181E-E3F4-5DD8A9D74F15}"/>
              </a:ext>
            </a:extLst>
          </p:cNvPr>
          <p:cNvSpPr/>
          <p:nvPr/>
        </p:nvSpPr>
        <p:spPr>
          <a:xfrm>
            <a:off x="2687901" y="778525"/>
            <a:ext cx="6008018" cy="1008024"/>
          </a:xfrm>
          <a:prstGeom prst="cloudCallout">
            <a:avLst>
              <a:gd name="adj1" fmla="val -447"/>
              <a:gd name="adj2" fmla="val 311145"/>
            </a:avLst>
          </a:prstGeom>
          <a:solidFill>
            <a:srgbClr val="FFFFCC"/>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CFFFF"/>
                </a:solidFill>
              </a:ln>
            </a:endParaRPr>
          </a:p>
        </p:txBody>
      </p:sp>
      <p:sp>
        <p:nvSpPr>
          <p:cNvPr id="17" name="正方形/長方形 16">
            <a:extLst>
              <a:ext uri="{FF2B5EF4-FFF2-40B4-BE49-F238E27FC236}">
                <a16:creationId xmlns:a16="http://schemas.microsoft.com/office/drawing/2014/main" id="{6742C10E-696A-4D06-8222-294234E372E6}"/>
              </a:ext>
            </a:extLst>
          </p:cNvPr>
          <p:cNvSpPr/>
          <p:nvPr/>
        </p:nvSpPr>
        <p:spPr>
          <a:xfrm>
            <a:off x="348779" y="596563"/>
            <a:ext cx="8795221" cy="626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graphicFrame>
        <p:nvGraphicFramePr>
          <p:cNvPr id="13" name="グラフ 12">
            <a:extLst>
              <a:ext uri="{FF2B5EF4-FFF2-40B4-BE49-F238E27FC236}">
                <a16:creationId xmlns:a16="http://schemas.microsoft.com/office/drawing/2014/main" id="{EC6DB531-64D3-452C-BE85-54A625E23FA0}"/>
              </a:ext>
            </a:extLst>
          </p:cNvPr>
          <p:cNvGraphicFramePr>
            <a:graphicFrameLocks/>
          </p:cNvGraphicFramePr>
          <p:nvPr>
            <p:extLst>
              <p:ext uri="{D42A27DB-BD31-4B8C-83A1-F6EECF244321}">
                <p14:modId xmlns:p14="http://schemas.microsoft.com/office/powerpoint/2010/main" val="1656759230"/>
              </p:ext>
            </p:extLst>
          </p:nvPr>
        </p:nvGraphicFramePr>
        <p:xfrm>
          <a:off x="1115363" y="3978445"/>
          <a:ext cx="7981074" cy="27670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a:extLst>
              <a:ext uri="{FF2B5EF4-FFF2-40B4-BE49-F238E27FC236}">
                <a16:creationId xmlns:a16="http://schemas.microsoft.com/office/drawing/2014/main" id="{5145075F-4F9A-4211-97C8-53F5DBD0631F}"/>
              </a:ext>
            </a:extLst>
          </p:cNvPr>
          <p:cNvGraphicFramePr>
            <a:graphicFrameLocks/>
          </p:cNvGraphicFramePr>
          <p:nvPr/>
        </p:nvGraphicFramePr>
        <p:xfrm>
          <a:off x="1017347" y="746001"/>
          <a:ext cx="8554003" cy="276702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矢印コネクタ 3">
            <a:extLst>
              <a:ext uri="{FF2B5EF4-FFF2-40B4-BE49-F238E27FC236}">
                <a16:creationId xmlns:a16="http://schemas.microsoft.com/office/drawing/2014/main" id="{8FFB5EB6-8C2D-4BA7-BC3C-D8125D973748}"/>
              </a:ext>
            </a:extLst>
          </p:cNvPr>
          <p:cNvCxnSpPr>
            <a:cxnSpLocks/>
          </p:cNvCxnSpPr>
          <p:nvPr/>
        </p:nvCxnSpPr>
        <p:spPr>
          <a:xfrm flipH="1">
            <a:off x="2353209" y="2938633"/>
            <a:ext cx="1501816" cy="155915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5984B50B-F0ED-4F38-B32A-81316C162576}"/>
              </a:ext>
            </a:extLst>
          </p:cNvPr>
          <p:cNvCxnSpPr>
            <a:cxnSpLocks/>
          </p:cNvCxnSpPr>
          <p:nvPr/>
        </p:nvCxnSpPr>
        <p:spPr>
          <a:xfrm flipH="1">
            <a:off x="3855025" y="3126394"/>
            <a:ext cx="3632892" cy="180298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FD60B25B-D1E8-488A-96F7-0E91CB321EC3}"/>
              </a:ext>
            </a:extLst>
          </p:cNvPr>
          <p:cNvCxnSpPr>
            <a:cxnSpLocks/>
          </p:cNvCxnSpPr>
          <p:nvPr/>
        </p:nvCxnSpPr>
        <p:spPr>
          <a:xfrm flipH="1">
            <a:off x="1844382" y="3144309"/>
            <a:ext cx="3560204" cy="12566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34F0990-CA3A-4AA5-9D1E-1A4CABDE82C2}"/>
              </a:ext>
            </a:extLst>
          </p:cNvPr>
          <p:cNvCxnSpPr>
            <a:cxnSpLocks/>
          </p:cNvCxnSpPr>
          <p:nvPr/>
        </p:nvCxnSpPr>
        <p:spPr>
          <a:xfrm flipH="1">
            <a:off x="2832049" y="2998892"/>
            <a:ext cx="417571" cy="16340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9B84F74-9D32-4138-8910-9864364B0DEA}"/>
              </a:ext>
            </a:extLst>
          </p:cNvPr>
          <p:cNvCxnSpPr>
            <a:cxnSpLocks/>
          </p:cNvCxnSpPr>
          <p:nvPr/>
        </p:nvCxnSpPr>
        <p:spPr>
          <a:xfrm>
            <a:off x="2314019" y="2958421"/>
            <a:ext cx="954455" cy="167456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11DB9172-E858-4C14-9E5C-42DEB2F30950}"/>
              </a:ext>
            </a:extLst>
          </p:cNvPr>
          <p:cNvCxnSpPr>
            <a:cxnSpLocks/>
          </p:cNvCxnSpPr>
          <p:nvPr/>
        </p:nvCxnSpPr>
        <p:spPr>
          <a:xfrm flipH="1">
            <a:off x="4513649" y="3404634"/>
            <a:ext cx="3984349" cy="13628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57EEB08-F97D-4BEF-9AC4-6355F1D62FF6}"/>
              </a:ext>
            </a:extLst>
          </p:cNvPr>
          <p:cNvCxnSpPr>
            <a:cxnSpLocks/>
          </p:cNvCxnSpPr>
          <p:nvPr/>
        </p:nvCxnSpPr>
        <p:spPr>
          <a:xfrm flipH="1">
            <a:off x="7637727" y="2958421"/>
            <a:ext cx="359779" cy="20359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A4BB84D-6FBC-4022-8B9F-5CB9E4215BA6}"/>
              </a:ext>
            </a:extLst>
          </p:cNvPr>
          <p:cNvCxnSpPr>
            <a:cxnSpLocks/>
          </p:cNvCxnSpPr>
          <p:nvPr/>
        </p:nvCxnSpPr>
        <p:spPr>
          <a:xfrm>
            <a:off x="1791814" y="3050170"/>
            <a:ext cx="4575924" cy="194421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A75FFBE0-9614-4036-B257-C3863BB5F234}"/>
              </a:ext>
            </a:extLst>
          </p:cNvPr>
          <p:cNvCxnSpPr>
            <a:cxnSpLocks/>
          </p:cNvCxnSpPr>
          <p:nvPr/>
        </p:nvCxnSpPr>
        <p:spPr>
          <a:xfrm>
            <a:off x="5897806" y="2938633"/>
            <a:ext cx="2798113" cy="210921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EE6DF8C-280F-474C-A101-5102EAE5F585}"/>
              </a:ext>
            </a:extLst>
          </p:cNvPr>
          <p:cNvSpPr txBox="1"/>
          <p:nvPr/>
        </p:nvSpPr>
        <p:spPr>
          <a:xfrm>
            <a:off x="462664" y="3616687"/>
            <a:ext cx="390164" cy="2862322"/>
          </a:xfrm>
          <a:prstGeom prst="rect">
            <a:avLst/>
          </a:prstGeom>
          <a:solidFill>
            <a:srgbClr val="CCFFFF"/>
          </a:solidFill>
          <a:ln>
            <a:solidFill>
              <a:schemeClr val="tx1"/>
            </a:solidFill>
          </a:ln>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活用しやすい割合順％　</a:t>
            </a:r>
          </a:p>
        </p:txBody>
      </p:sp>
      <p:cxnSp>
        <p:nvCxnSpPr>
          <p:cNvPr id="41" name="直線矢印コネクタ 40">
            <a:extLst>
              <a:ext uri="{FF2B5EF4-FFF2-40B4-BE49-F238E27FC236}">
                <a16:creationId xmlns:a16="http://schemas.microsoft.com/office/drawing/2014/main" id="{98F4BF86-48FC-4E26-8C4A-2AA0A3357C8C}"/>
              </a:ext>
            </a:extLst>
          </p:cNvPr>
          <p:cNvCxnSpPr>
            <a:cxnSpLocks/>
          </p:cNvCxnSpPr>
          <p:nvPr/>
        </p:nvCxnSpPr>
        <p:spPr>
          <a:xfrm flipH="1">
            <a:off x="5943848" y="3315756"/>
            <a:ext cx="559330" cy="17139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FD130BFD-C625-4CEA-9FF0-5A6B6353AAAC}"/>
              </a:ext>
            </a:extLst>
          </p:cNvPr>
          <p:cNvCxnSpPr>
            <a:cxnSpLocks/>
          </p:cNvCxnSpPr>
          <p:nvPr/>
        </p:nvCxnSpPr>
        <p:spPr>
          <a:xfrm flipH="1">
            <a:off x="5491834" y="2938633"/>
            <a:ext cx="1550606" cy="20965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20CF73FF-5F09-4B9A-8C5C-802D0522C6F7}"/>
              </a:ext>
            </a:extLst>
          </p:cNvPr>
          <p:cNvCxnSpPr>
            <a:cxnSpLocks/>
          </p:cNvCxnSpPr>
          <p:nvPr/>
        </p:nvCxnSpPr>
        <p:spPr>
          <a:xfrm>
            <a:off x="4479094" y="2868859"/>
            <a:ext cx="3528562" cy="2178989"/>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BB4DF545-948D-4FC4-BB70-04EE1FF587D4}"/>
              </a:ext>
            </a:extLst>
          </p:cNvPr>
          <p:cNvCxnSpPr>
            <a:cxnSpLocks/>
          </p:cNvCxnSpPr>
          <p:nvPr/>
        </p:nvCxnSpPr>
        <p:spPr>
          <a:xfrm>
            <a:off x="2864707" y="2998892"/>
            <a:ext cx="2101749" cy="1919413"/>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9A3BE12C-5362-4F2F-B1D0-C31DE5EF3E1A}"/>
              </a:ext>
            </a:extLst>
          </p:cNvPr>
          <p:cNvCxnSpPr>
            <a:cxnSpLocks/>
          </p:cNvCxnSpPr>
          <p:nvPr/>
        </p:nvCxnSpPr>
        <p:spPr>
          <a:xfrm>
            <a:off x="5046357" y="3399827"/>
            <a:ext cx="1933283" cy="164802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DA604498-CAE6-4A06-A06F-629F984C0FCB}"/>
              </a:ext>
            </a:extLst>
          </p:cNvPr>
          <p:cNvSpPr txBox="1"/>
          <p:nvPr/>
        </p:nvSpPr>
        <p:spPr>
          <a:xfrm>
            <a:off x="510227" y="753607"/>
            <a:ext cx="390164" cy="2031325"/>
          </a:xfrm>
          <a:prstGeom prst="rect">
            <a:avLst/>
          </a:prstGeom>
          <a:solidFill>
            <a:srgbClr val="FFFFCC"/>
          </a:solidFill>
          <a:ln>
            <a:solidFill>
              <a:schemeClr val="tx1"/>
            </a:solidFill>
          </a:ln>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総時間数多い順</a:t>
            </a:r>
          </a:p>
        </p:txBody>
      </p:sp>
      <p:cxnSp>
        <p:nvCxnSpPr>
          <p:cNvPr id="22" name="直線矢印コネクタ 21">
            <a:extLst>
              <a:ext uri="{FF2B5EF4-FFF2-40B4-BE49-F238E27FC236}">
                <a16:creationId xmlns:a16="http://schemas.microsoft.com/office/drawing/2014/main" id="{B7D8F2E6-9847-449A-8036-93CFA0506FCF}"/>
              </a:ext>
            </a:extLst>
          </p:cNvPr>
          <p:cNvCxnSpPr>
            <a:cxnSpLocks/>
          </p:cNvCxnSpPr>
          <p:nvPr/>
        </p:nvCxnSpPr>
        <p:spPr>
          <a:xfrm flipV="1">
            <a:off x="1443574" y="2985844"/>
            <a:ext cx="217465" cy="329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6922B31-F631-40CD-B115-F59F2C3E39D8}"/>
              </a:ext>
            </a:extLst>
          </p:cNvPr>
          <p:cNvCxnSpPr>
            <a:cxnSpLocks/>
          </p:cNvCxnSpPr>
          <p:nvPr/>
        </p:nvCxnSpPr>
        <p:spPr>
          <a:xfrm flipV="1">
            <a:off x="1409527" y="2938633"/>
            <a:ext cx="791282" cy="4611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5244051-4CBE-49D0-B509-45276BF1656E}"/>
              </a:ext>
            </a:extLst>
          </p:cNvPr>
          <p:cNvSpPr txBox="1"/>
          <p:nvPr/>
        </p:nvSpPr>
        <p:spPr>
          <a:xfrm>
            <a:off x="969784" y="2776435"/>
            <a:ext cx="426109" cy="1569660"/>
          </a:xfrm>
          <a:prstGeom prst="rect">
            <a:avLst/>
          </a:prstGeom>
          <a:noFill/>
          <a:ln w="28575">
            <a:solidFill>
              <a:srgbClr val="FF0000"/>
            </a:solidFill>
            <a:prstDash val="sysDash"/>
          </a:ln>
        </p:spPr>
        <p:txBody>
          <a:bodyPr wrap="square" rtlCol="0">
            <a:spAutoFit/>
          </a:bodyPr>
          <a:lstStyle/>
          <a:p>
            <a:r>
              <a:rPr kumimoji="1" lang="ja-JP" altLang="en-US" sz="1600" b="1" dirty="0">
                <a:solidFill>
                  <a:srgbClr val="0070C0"/>
                </a:solidFill>
                <a:latin typeface="ＭＳ 明朝" panose="02020609040205080304" pitchFamily="17" charset="-128"/>
                <a:ea typeface="ＭＳ 明朝" panose="02020609040205080304" pitchFamily="17" charset="-128"/>
              </a:rPr>
              <a:t>学力調査教科</a:t>
            </a:r>
          </a:p>
        </p:txBody>
      </p:sp>
      <p:sp>
        <p:nvSpPr>
          <p:cNvPr id="2" name="スライド番号プレースホルダー 1">
            <a:extLst>
              <a:ext uri="{FF2B5EF4-FFF2-40B4-BE49-F238E27FC236}">
                <a16:creationId xmlns:a16="http://schemas.microsoft.com/office/drawing/2014/main" id="{339EF89B-1A07-456E-B52A-56EE171CAED7}"/>
              </a:ext>
            </a:extLst>
          </p:cNvPr>
          <p:cNvSpPr>
            <a:spLocks noGrp="1"/>
          </p:cNvSpPr>
          <p:nvPr>
            <p:ph type="sldNum" sz="quarter" idx="12"/>
          </p:nvPr>
        </p:nvSpPr>
        <p:spPr>
          <a:xfrm>
            <a:off x="8598715" y="6365514"/>
            <a:ext cx="458089" cy="436220"/>
          </a:xfrm>
          <a:solidFill>
            <a:schemeClr val="bg1"/>
          </a:solidFill>
          <a:ln>
            <a:solidFill>
              <a:srgbClr val="00B050"/>
            </a:solidFill>
          </a:ln>
        </p:spPr>
        <p:txBody>
          <a:bodyPr/>
          <a:lstStyle/>
          <a:p>
            <a:fld id="{052ACFBA-F2F3-4BF8-9D66-DF8154345AB1}" type="slidenum">
              <a:rPr kumimoji="1" lang="ja-JP" altLang="en-US" sz="1800" b="1" smtClean="0">
                <a:solidFill>
                  <a:schemeClr val="tx1"/>
                </a:solidFill>
                <a:latin typeface="ＭＳ 明朝" panose="02020609040205080304" pitchFamily="17" charset="-128"/>
                <a:ea typeface="ＭＳ 明朝" panose="02020609040205080304" pitchFamily="17" charset="-128"/>
              </a:rPr>
              <a:t>18</a:t>
            </a:fld>
            <a:endParaRPr kumimoji="1" lang="ja-JP" altLang="en-US" b="1" dirty="0">
              <a:solidFill>
                <a:schemeClr val="tx1"/>
              </a:solidFill>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B6326C3D-1BAC-2261-0726-D035D7560DA0}"/>
              </a:ext>
            </a:extLst>
          </p:cNvPr>
          <p:cNvSpPr txBox="1"/>
          <p:nvPr/>
        </p:nvSpPr>
        <p:spPr>
          <a:xfrm>
            <a:off x="2970611" y="913639"/>
            <a:ext cx="5842264" cy="709810"/>
          </a:xfrm>
          <a:prstGeom prst="rect">
            <a:avLst/>
          </a:prstGeom>
          <a:noFill/>
          <a:ln>
            <a:solidFill>
              <a:srgbClr val="66FFFF"/>
            </a:solidFill>
          </a:ln>
        </p:spPr>
        <p:txBody>
          <a:bodyPr wrap="square">
            <a:spAutoFit/>
          </a:bodyPr>
          <a:lstStyle/>
          <a:p>
            <a:pPr>
              <a:lnSpc>
                <a:spcPts val="2500"/>
              </a:lnSpc>
            </a:pPr>
            <a:r>
              <a:rPr lang="ja-JP" altLang="en-US" b="1"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教科等別の総時間数順位</a:t>
            </a:r>
            <a:r>
              <a:rPr lang="ja-JP" altLang="en-US"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」との</a:t>
            </a:r>
            <a:r>
              <a:rPr lang="ja-JP"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「活用しやすい」</a:t>
            </a:r>
            <a:endParaRPr lang="en-US"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a:p>
            <a:pPr>
              <a:lnSpc>
                <a:spcPts val="2500"/>
              </a:lnSpc>
            </a:pPr>
            <a:r>
              <a:rPr lang="ja-JP" altLang="en-US" b="1"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選択率</a:t>
            </a:r>
            <a:r>
              <a:rPr lang="ja-JP" altLang="en-US"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順位</a:t>
            </a:r>
            <a:r>
              <a:rPr lang="ja-JP" altLang="en-US"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を結ぶ線の交叉に</a:t>
            </a:r>
            <a:r>
              <a:rPr lang="ja-JP" altLang="ja-JP" sz="1800" b="1"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注目を。</a:t>
            </a:r>
            <a:endParaRPr lang="ja-JP" altLang="en-US" dirty="0">
              <a:solidFill>
                <a:srgbClr val="0070C0"/>
              </a:solidFill>
            </a:endParaRPr>
          </a:p>
        </p:txBody>
      </p:sp>
      <p:sp>
        <p:nvSpPr>
          <p:cNvPr id="25" name="テキスト ボックス 24">
            <a:extLst>
              <a:ext uri="{FF2B5EF4-FFF2-40B4-BE49-F238E27FC236}">
                <a16:creationId xmlns:a16="http://schemas.microsoft.com/office/drawing/2014/main" id="{37179CD4-8320-910E-2C54-09BFCB23A308}"/>
              </a:ext>
            </a:extLst>
          </p:cNvPr>
          <p:cNvSpPr txBox="1"/>
          <p:nvPr/>
        </p:nvSpPr>
        <p:spPr>
          <a:xfrm>
            <a:off x="7637274" y="56310"/>
            <a:ext cx="1395750" cy="492443"/>
          </a:xfrm>
          <a:prstGeom prst="rect">
            <a:avLst/>
          </a:prstGeom>
          <a:noFill/>
        </p:spPr>
        <p:txBody>
          <a:bodyPr wrap="square">
            <a:spAutoFit/>
          </a:bodyPr>
          <a:lstStyle/>
          <a:p>
            <a:r>
              <a:rPr kumimoji="1" lang="ja-JP" altLang="en-US" sz="1400" b="1" dirty="0"/>
              <a:t>研究報告№</a:t>
            </a:r>
            <a:r>
              <a:rPr kumimoji="1" lang="en-US" altLang="ja-JP" sz="1400" b="1" dirty="0"/>
              <a:t>98</a:t>
            </a:r>
            <a:r>
              <a:rPr kumimoji="1" lang="ja-JP" altLang="en-US" sz="1400" b="1" dirty="0"/>
              <a:t>  </a:t>
            </a:r>
            <a:r>
              <a:rPr kumimoji="1" lang="ja-JP" altLang="en-US" sz="1200" b="1" dirty="0"/>
              <a:t>第５章</a:t>
            </a:r>
            <a:endParaRPr lang="ja-JP" altLang="en-US" sz="1400" b="1" dirty="0"/>
          </a:p>
        </p:txBody>
      </p:sp>
      <p:sp>
        <p:nvSpPr>
          <p:cNvPr id="27" name="テキスト ボックス 26">
            <a:extLst>
              <a:ext uri="{FF2B5EF4-FFF2-40B4-BE49-F238E27FC236}">
                <a16:creationId xmlns:a16="http://schemas.microsoft.com/office/drawing/2014/main" id="{FE69D295-1870-A9B9-EABA-371C6760F6B7}"/>
              </a:ext>
            </a:extLst>
          </p:cNvPr>
          <p:cNvSpPr txBox="1"/>
          <p:nvPr/>
        </p:nvSpPr>
        <p:spPr>
          <a:xfrm>
            <a:off x="23780" y="135736"/>
            <a:ext cx="7525175" cy="400110"/>
          </a:xfrm>
          <a:prstGeom prst="rect">
            <a:avLst/>
          </a:prstGeom>
          <a:noFill/>
          <a:ln>
            <a:noFill/>
          </a:ln>
        </p:spPr>
        <p:txBody>
          <a:bodyPr wrap="square">
            <a:spAutoFit/>
          </a:bodyPr>
          <a:lstStyle/>
          <a:p>
            <a:r>
              <a:rPr lang="ja-JP" altLang="ja-JP" sz="2000" b="1" dirty="0">
                <a:effectLst/>
                <a:ea typeface="ＭＳ ゴシック" panose="020B0609070205080204" pitchFamily="49" charset="-128"/>
                <a:cs typeface="Times New Roman" panose="02020603050405020304" pitchFamily="18" charset="0"/>
              </a:rPr>
              <a:t>図</a:t>
            </a:r>
            <a:r>
              <a:rPr lang="en-US" altLang="ja-JP" sz="2000" b="1" dirty="0">
                <a:effectLst/>
                <a:ea typeface="ＭＳ ゴシック" panose="020B0609070205080204" pitchFamily="49" charset="-128"/>
                <a:cs typeface="Times New Roman" panose="02020603050405020304" pitchFamily="18" charset="0"/>
              </a:rPr>
              <a:t>5-5 </a:t>
            </a:r>
            <a:r>
              <a:rPr lang="ja-JP" altLang="ja-JP" sz="2000" b="1" dirty="0">
                <a:effectLst/>
                <a:ea typeface="ＭＳ ゴシック" panose="020B0609070205080204" pitchFamily="49" charset="-128"/>
                <a:cs typeface="Times New Roman" panose="02020603050405020304" pitchFamily="18" charset="0"/>
              </a:rPr>
              <a:t>教科等別授業時間総数と「活用しやすい」の順位別一覧図</a:t>
            </a:r>
            <a:endParaRPr lang="ja-JP" altLang="en-US" sz="2000" dirty="0"/>
          </a:p>
        </p:txBody>
      </p:sp>
    </p:spTree>
    <p:extLst>
      <p:ext uri="{BB962C8B-B14F-4D97-AF65-F5344CB8AC3E}">
        <p14:creationId xmlns:p14="http://schemas.microsoft.com/office/powerpoint/2010/main" val="335858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B76B51-263C-82AE-A5A9-1C1478436DA4}"/>
              </a:ext>
            </a:extLst>
          </p:cNvPr>
          <p:cNvSpPr>
            <a:spLocks noGrp="1"/>
          </p:cNvSpPr>
          <p:nvPr>
            <p:ph type="sldNum" sz="quarter" idx="12"/>
          </p:nvPr>
        </p:nvSpPr>
        <p:spPr>
          <a:xfrm>
            <a:off x="8622763" y="6519430"/>
            <a:ext cx="521237"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19</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A34EFF41-BF2B-5FEC-4CD5-EB51A0FA9445}"/>
              </a:ext>
            </a:extLst>
          </p:cNvPr>
          <p:cNvSpPr txBox="1"/>
          <p:nvPr/>
        </p:nvSpPr>
        <p:spPr>
          <a:xfrm>
            <a:off x="316186" y="700884"/>
            <a:ext cx="8676307" cy="4051174"/>
          </a:xfrm>
          <a:prstGeom prst="rect">
            <a:avLst/>
          </a:prstGeom>
          <a:noFill/>
          <a:ln>
            <a:noFill/>
          </a:ln>
        </p:spPr>
        <p:txBody>
          <a:bodyPr wrap="square">
            <a:spAutoFit/>
          </a:bodyPr>
          <a:lstStyle/>
          <a:p>
            <a:pPr algn="l">
              <a:lnSpc>
                <a:spcPts val="26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5-5</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の上（配分時間数の多い教科等順）から下（「活用しやすい」割合の多い教科等順）に向かう矢印が左下がりと右下がりの教科等の特性を</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考察してみよう。</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6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総時間数最上位</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1461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時間で学力調査対象教科の国語は右下がり</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の矢印が最も長く、先に確認したように</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「活用しやすい」割合は</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位の</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6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同じ学力調査対象教科で国語に次いで多い</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1011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時間配分の算数も右下がり</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「活用しやすい」回答率ではベスト４の位置だが、</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27</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％という数値では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「活用しやすい」教科とみなすことは難しい</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6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「活用しやすい」</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位の社会</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(37.4%)</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と３位の理科</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(33.6%</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の場合はどうか。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配分時間では理科が</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405</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時間４位、社会が</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365</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時間５位</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。そのため矢印は順位が上がる左下がりだが、理科と社会の順位が配分時間と「活用しやすい」で逆転することに注目したい。</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53CBBB5-DCA4-8338-D4E7-F321D46C237F}"/>
              </a:ext>
            </a:extLst>
          </p:cNvPr>
          <p:cNvSpPr txBox="1"/>
          <p:nvPr/>
        </p:nvSpPr>
        <p:spPr>
          <a:xfrm>
            <a:off x="233842" y="4621803"/>
            <a:ext cx="8676307" cy="1780296"/>
          </a:xfrm>
          <a:prstGeom prst="rect">
            <a:avLst/>
          </a:prstGeom>
          <a:noFill/>
        </p:spPr>
        <p:txBody>
          <a:bodyPr wrap="square">
            <a:spAutoFit/>
          </a:bodyPr>
          <a:lstStyle/>
          <a:p>
            <a:pPr algn="l">
              <a:lnSpc>
                <a:spcPts val="27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同様に、</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左下がりの矢印が長いのは「活用しやすい」</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46.1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％でトップの総合的学習</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、その総時間数は先に確認したが</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280</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左下がり矢印が最も長いのは総時間数最小</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70</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の外国語活動</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（「活用しやすい」は６位</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22.7%</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）。次いで</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外国語</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、生活</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→8</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位）、特別活動</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位）、家庭</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(13</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と左下がりと真下の矢印の教科等が続く。</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97A18A6-72D4-D138-B61E-109FB422F1C8}"/>
              </a:ext>
            </a:extLst>
          </p:cNvPr>
          <p:cNvSpPr/>
          <p:nvPr/>
        </p:nvSpPr>
        <p:spPr>
          <a:xfrm>
            <a:off x="233845" y="602302"/>
            <a:ext cx="9162973" cy="586537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0CBF564-BA0A-4C49-AB4E-D086EDEBAE3D}"/>
              </a:ext>
            </a:extLst>
          </p:cNvPr>
          <p:cNvSpPr/>
          <p:nvPr/>
        </p:nvSpPr>
        <p:spPr>
          <a:xfrm>
            <a:off x="74486" y="162359"/>
            <a:ext cx="8877571" cy="465338"/>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C5BC6BC-B317-409B-1F08-399607983D3F}"/>
              </a:ext>
            </a:extLst>
          </p:cNvPr>
          <p:cNvSpPr/>
          <p:nvPr/>
        </p:nvSpPr>
        <p:spPr>
          <a:xfrm>
            <a:off x="2538133" y="6462364"/>
            <a:ext cx="6084629" cy="356618"/>
          </a:xfrm>
          <a:prstGeom prst="roundRect">
            <a:avLst/>
          </a:prstGeom>
          <a:no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94F5A55-66F0-489C-4B1C-F2C6D720EB12}"/>
              </a:ext>
            </a:extLst>
          </p:cNvPr>
          <p:cNvSpPr txBox="1"/>
          <p:nvPr/>
        </p:nvSpPr>
        <p:spPr>
          <a:xfrm>
            <a:off x="2634435" y="6456007"/>
            <a:ext cx="5988328" cy="369332"/>
          </a:xfrm>
          <a:prstGeom prst="rect">
            <a:avLst/>
          </a:prstGeom>
          <a:noFill/>
        </p:spPr>
        <p:txBody>
          <a:bodyPr wrap="square">
            <a:spAutoFit/>
          </a:bodyPr>
          <a:lstStyle/>
          <a:p>
            <a:r>
              <a:rPr kumimoji="1" lang="ja-JP" altLang="en-US" b="1" dirty="0">
                <a:latin typeface="ＭＳ ゴシック" panose="020B0609070205080204" pitchFamily="49" charset="-128"/>
                <a:ea typeface="ＭＳ ゴシック" panose="020B0609070205080204" pitchFamily="49" charset="-128"/>
              </a:rPr>
              <a:t>研究報告№</a:t>
            </a:r>
            <a:r>
              <a:rPr kumimoji="1" lang="en-US" altLang="ja-JP" b="1" dirty="0">
                <a:latin typeface="ＭＳ ゴシック" panose="020B0609070205080204" pitchFamily="49" charset="-128"/>
                <a:ea typeface="ＭＳ ゴシック" panose="020B0609070205080204" pitchFamily="49" charset="-128"/>
              </a:rPr>
              <a:t>98</a:t>
            </a:r>
            <a:r>
              <a:rPr kumimoji="1" lang="ja-JP" altLang="en-US" b="1" dirty="0">
                <a:latin typeface="ＭＳ ゴシック" panose="020B0609070205080204" pitchFamily="49" charset="-128"/>
                <a:ea typeface="ＭＳ ゴシック" panose="020B0609070205080204" pitchFamily="49" charset="-128"/>
              </a:rPr>
              <a:t>　</a:t>
            </a:r>
            <a:r>
              <a:rPr kumimoji="1" lang="en-US" altLang="ja-JP" b="1" dirty="0">
                <a:latin typeface="ＭＳ ゴシック" panose="020B0609070205080204" pitchFamily="49" charset="-128"/>
                <a:ea typeface="ＭＳ ゴシック" panose="020B0609070205080204" pitchFamily="49" charset="-128"/>
              </a:rPr>
              <a:t>61</a:t>
            </a:r>
            <a:r>
              <a:rPr kumimoji="1" lang="ja-JP" altLang="en-US" b="1" dirty="0">
                <a:latin typeface="ＭＳ ゴシック" panose="020B0609070205080204" pitchFamily="49" charset="-128"/>
                <a:ea typeface="ＭＳ ゴシック" panose="020B0609070205080204" pitchFamily="49" charset="-128"/>
              </a:rPr>
              <a:t>～</a:t>
            </a:r>
            <a:r>
              <a:rPr kumimoji="1" lang="en-US" altLang="ja-JP" b="1" dirty="0">
                <a:latin typeface="ＭＳ ゴシック" panose="020B0609070205080204" pitchFamily="49" charset="-128"/>
                <a:ea typeface="ＭＳ ゴシック" panose="020B0609070205080204" pitchFamily="49" charset="-128"/>
              </a:rPr>
              <a:t>62</a:t>
            </a:r>
            <a:r>
              <a:rPr kumimoji="1" lang="ja-JP" altLang="en-US" b="1" dirty="0">
                <a:latin typeface="ＭＳ ゴシック" panose="020B0609070205080204" pitchFamily="49" charset="-128"/>
                <a:ea typeface="ＭＳ ゴシック" panose="020B0609070205080204" pitchFamily="49" charset="-128"/>
              </a:rPr>
              <a:t>ページより転載（一部加筆修正）</a:t>
            </a:r>
            <a:r>
              <a:rPr kumimoji="1" lang="ja-JP" altLang="en-US" b="1" dirty="0"/>
              <a:t>　</a:t>
            </a:r>
            <a:endParaRPr lang="ja-JP" altLang="en-US" dirty="0"/>
          </a:p>
        </p:txBody>
      </p:sp>
      <p:sp>
        <p:nvSpPr>
          <p:cNvPr id="7" name="正方形/長方形 6">
            <a:extLst>
              <a:ext uri="{FF2B5EF4-FFF2-40B4-BE49-F238E27FC236}">
                <a16:creationId xmlns:a16="http://schemas.microsoft.com/office/drawing/2014/main" id="{EEF98139-40D6-B130-B718-4C48CAF5AD3C}"/>
              </a:ext>
            </a:extLst>
          </p:cNvPr>
          <p:cNvSpPr/>
          <p:nvPr/>
        </p:nvSpPr>
        <p:spPr>
          <a:xfrm>
            <a:off x="233843" y="679455"/>
            <a:ext cx="8759155" cy="57549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6D6110F-79AF-6263-BAB0-7638765CDCBD}"/>
              </a:ext>
            </a:extLst>
          </p:cNvPr>
          <p:cNvSpPr txBox="1"/>
          <p:nvPr/>
        </p:nvSpPr>
        <p:spPr>
          <a:xfrm>
            <a:off x="74486" y="197967"/>
            <a:ext cx="8737329" cy="384721"/>
          </a:xfrm>
          <a:prstGeom prst="rect">
            <a:avLst/>
          </a:prstGeom>
          <a:noFill/>
        </p:spPr>
        <p:txBody>
          <a:bodyPr wrap="square">
            <a:spAutoFit/>
          </a:bodyPr>
          <a:lstStyle/>
          <a:p>
            <a:r>
              <a:rPr lang="ja-JP" altLang="en-US" sz="1900" b="1" i="0" u="none" strike="noStrike" baseline="0" dirty="0">
                <a:latin typeface="ＭＳ ゴシック" panose="020B0609070205080204" pitchFamily="49" charset="-128"/>
                <a:ea typeface="ＭＳ ゴシック" panose="020B0609070205080204" pitchFamily="49" charset="-128"/>
              </a:rPr>
              <a:t>５）教科等</a:t>
            </a:r>
            <a:r>
              <a:rPr lang="en-US" altLang="ja-JP" sz="1900" b="1" dirty="0">
                <a:latin typeface="ＭＳ ゴシック" panose="020B0609070205080204" pitchFamily="49" charset="-128"/>
                <a:ea typeface="ＭＳ ゴシック" panose="020B0609070205080204" pitchFamily="49" charset="-128"/>
              </a:rPr>
              <a:t>14</a:t>
            </a:r>
            <a:r>
              <a:rPr lang="ja-JP" altLang="en-US" sz="1900" b="1" dirty="0">
                <a:latin typeface="ＭＳ ゴシック" panose="020B0609070205080204" pitchFamily="49" charset="-128"/>
                <a:ea typeface="ＭＳ ゴシック" panose="020B0609070205080204" pitchFamily="49" charset="-128"/>
              </a:rPr>
              <a:t>種の</a:t>
            </a:r>
            <a:r>
              <a:rPr lang="ja-JP" altLang="en-US" sz="1900" b="1" i="0" u="none" strike="noStrike" baseline="0" dirty="0">
                <a:latin typeface="ＭＳ ゴシック" panose="020B0609070205080204" pitchFamily="49" charset="-128"/>
                <a:ea typeface="ＭＳ ゴシック" panose="020B0609070205080204" pitchFamily="49" charset="-128"/>
              </a:rPr>
              <a:t>パワーバランスが示唆する小学校教員の判断基順 </a:t>
            </a:r>
            <a:r>
              <a:rPr lang="en-US" altLang="ja-JP" b="1" i="0" u="none" strike="noStrike" baseline="0" dirty="0">
                <a:latin typeface="ＭＳ ゴシック" panose="020B0609070205080204" pitchFamily="49" charset="-128"/>
                <a:ea typeface="ＭＳ ゴシック" panose="020B0609070205080204" pitchFamily="49" charset="-128"/>
              </a:rPr>
              <a:t>(</a:t>
            </a:r>
            <a:r>
              <a:rPr lang="ja-JP" altLang="en-US" b="1" i="0" u="none" strike="noStrike" baseline="0" dirty="0">
                <a:latin typeface="ＭＳ ゴシック" panose="020B0609070205080204" pitchFamily="49" charset="-128"/>
                <a:ea typeface="ＭＳ ゴシック" panose="020B0609070205080204" pitchFamily="49" charset="-128"/>
              </a:rPr>
              <a:t>その２）</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5218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端子 4">
            <a:extLst>
              <a:ext uri="{FF2B5EF4-FFF2-40B4-BE49-F238E27FC236}">
                <a16:creationId xmlns:a16="http://schemas.microsoft.com/office/drawing/2014/main" id="{304A5BC5-4077-BBEA-5B33-74D5472689A0}"/>
              </a:ext>
            </a:extLst>
          </p:cNvPr>
          <p:cNvSpPr/>
          <p:nvPr/>
        </p:nvSpPr>
        <p:spPr>
          <a:xfrm>
            <a:off x="1674761" y="134437"/>
            <a:ext cx="5900497" cy="660050"/>
          </a:xfrm>
          <a:prstGeom prst="flowChartTerminator">
            <a:avLst/>
          </a:prstGeom>
          <a:solidFill>
            <a:srgbClr val="CC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0135092-518F-7F5B-C3DF-ADC8FB0241B6}"/>
              </a:ext>
            </a:extLst>
          </p:cNvPr>
          <p:cNvSpPr/>
          <p:nvPr/>
        </p:nvSpPr>
        <p:spPr>
          <a:xfrm>
            <a:off x="196663" y="872456"/>
            <a:ext cx="8721419" cy="563402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4BF5629-519C-F33C-2A9B-FC1997D51EE8}"/>
              </a:ext>
            </a:extLst>
          </p:cNvPr>
          <p:cNvSpPr>
            <a:spLocks noGrp="1"/>
          </p:cNvSpPr>
          <p:nvPr>
            <p:ph type="sldNum" sz="quarter" idx="12"/>
          </p:nvPr>
        </p:nvSpPr>
        <p:spPr>
          <a:xfrm>
            <a:off x="8698971" y="6506479"/>
            <a:ext cx="433556"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6" name="スライド番号プレースホルダー 7">
            <a:extLst>
              <a:ext uri="{FF2B5EF4-FFF2-40B4-BE49-F238E27FC236}">
                <a16:creationId xmlns:a16="http://schemas.microsoft.com/office/drawing/2014/main" id="{B970C915-C874-8619-25BC-BDADA6999C83}"/>
              </a:ext>
            </a:extLst>
          </p:cNvPr>
          <p:cNvSpPr txBox="1">
            <a:spLocks/>
          </p:cNvSpPr>
          <p:nvPr/>
        </p:nvSpPr>
        <p:spPr>
          <a:xfrm>
            <a:off x="7212663" y="437044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B4E541-9752-4AE7-BAEC-239F55242FF7}" type="slidenum">
              <a:rPr kumimoji="1" lang="ja-JP" altLang="en-US" smtClean="0"/>
              <a:pPr/>
              <a:t>2</a:t>
            </a:fld>
            <a:endParaRPr kumimoji="1" lang="ja-JP" altLang="en-US"/>
          </a:p>
        </p:txBody>
      </p:sp>
      <p:sp>
        <p:nvSpPr>
          <p:cNvPr id="8" name="テキスト ボックス 7">
            <a:extLst>
              <a:ext uri="{FF2B5EF4-FFF2-40B4-BE49-F238E27FC236}">
                <a16:creationId xmlns:a16="http://schemas.microsoft.com/office/drawing/2014/main" id="{D03AA7AB-37ED-E0D1-1BF2-24552391E09D}"/>
              </a:ext>
            </a:extLst>
          </p:cNvPr>
          <p:cNvSpPr txBox="1"/>
          <p:nvPr/>
        </p:nvSpPr>
        <p:spPr>
          <a:xfrm>
            <a:off x="233752" y="2865653"/>
            <a:ext cx="8733312" cy="1569660"/>
          </a:xfrm>
          <a:prstGeom prst="rect">
            <a:avLst/>
          </a:prstGeom>
          <a:noFill/>
        </p:spPr>
        <p:txBody>
          <a:bodyPr wrap="square">
            <a:spAutoFit/>
          </a:bodyPr>
          <a:lstStyle/>
          <a:p>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２．そのため、</a:t>
            </a:r>
            <a:r>
              <a:rPr lang="ja-JP" altLang="ja-JP"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西本裕輝</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が</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「学力</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が高い</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都道府県の教員ほど</a:t>
            </a:r>
            <a:endParaRPr kumimoji="0" lang="en-US"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b="1" u="sng"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タブレット活用に慎重」</a:t>
            </a:r>
            <a:r>
              <a:rPr kumimoji="0" lang="ja-JP" altLang="ja-JP"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と</a:t>
            </a:r>
            <a:r>
              <a:rPr lang="ja-JP" altLang="ja-JP"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の知見</a:t>
            </a:r>
            <a:r>
              <a:rPr kumimoji="0" lang="ja-JP" altLang="ja-JP"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を析出</a:t>
            </a:r>
            <a:r>
              <a:rPr lang="ja-JP" altLang="ja-JP"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した問い</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の</a:t>
            </a:r>
            <a:r>
              <a:rPr lang="ja-JP" altLang="ja-JP"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選択肢</a:t>
            </a:r>
            <a:r>
              <a:rPr kumimoji="0" lang="ja-JP" altLang="ja-JP"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（機器の機能</a:t>
            </a:r>
            <a:r>
              <a:rPr lang="ja-JP" altLang="ja-JP"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）の構造と</a:t>
            </a: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回答の背景（</a:t>
            </a:r>
            <a:r>
              <a:rPr kumimoji="0" lang="ja-JP" altLang="en-US" sz="2400" b="1" i="0" u="sng"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「１人１台」を受け入</a:t>
            </a:r>
            <a:endParaRPr kumimoji="0" lang="en-US" altLang="ja-JP" sz="2400" b="1" i="0" u="sng"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r>
              <a:rPr kumimoji="0" lang="ja-JP" altLang="en-US" sz="2400" b="1" i="0" u="sng"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るかどうか迷う</a:t>
            </a:r>
            <a:r>
              <a:rPr lang="ja-JP" altLang="en-US" sz="2400" b="1" u="sng" kern="100" dirty="0">
                <a:solidFill>
                  <a:srgbClr val="00B050"/>
                </a:solidFill>
                <a:latin typeface="Century" panose="02040604050505020304" pitchFamily="18" charset="0"/>
                <a:ea typeface="ＭＳ 明朝" panose="02020609040205080304" pitchFamily="17" charset="-128"/>
                <a:cs typeface="Times New Roman" panose="02020603050405020304" pitchFamily="18" charset="0"/>
              </a:rPr>
              <a:t>社会的文脈</a:t>
            </a:r>
            <a:r>
              <a:rPr kumimoji="0" lang="en-US" altLang="ja-JP" sz="2400" b="1" i="0" u="sng" strike="noStrike" kern="100" cap="none" spc="0" normalizeH="0" baseline="0" noProof="0" dirty="0">
                <a:ln>
                  <a:noFill/>
                </a:ln>
                <a:solidFill>
                  <a:srgbClr val="00B050"/>
                </a:solidFill>
                <a:effectLst/>
                <a:uLnTx/>
                <a:uFillTx/>
                <a:latin typeface="Century" panose="02040604050505020304" pitchFamily="18" charset="0"/>
                <a:ea typeface="ＭＳ 明朝" panose="02020609040205080304" pitchFamily="17" charset="-128"/>
                <a:cs typeface="Times New Roman" panose="02020603050405020304" pitchFamily="18" charset="0"/>
              </a:rPr>
              <a:t>social context</a:t>
            </a:r>
            <a:r>
              <a:rPr kumimoji="0" lang="ja-JP" altLang="en-US" sz="2400" b="1" i="0" u="sng"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に</a:t>
            </a: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注目する。</a:t>
            </a:r>
            <a:endParaRPr kumimoji="0" lang="en-US" altLang="ja-JP"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D7952A5-3FE0-3494-49C3-667BFCB780DE}"/>
              </a:ext>
            </a:extLst>
          </p:cNvPr>
          <p:cNvSpPr txBox="1"/>
          <p:nvPr/>
        </p:nvSpPr>
        <p:spPr>
          <a:xfrm>
            <a:off x="223183" y="1096575"/>
            <a:ext cx="8824783" cy="1695079"/>
          </a:xfrm>
          <a:prstGeom prst="rect">
            <a:avLst/>
          </a:prstGeom>
          <a:noFill/>
        </p:spPr>
        <p:txBody>
          <a:bodyPr wrap="square">
            <a:spAutoFit/>
          </a:bodyPr>
          <a:lstStyle/>
          <a:p>
            <a:pPr marL="0" marR="0" lvl="0" indent="0" algn="just" defTabSz="457200" rtl="0" eaLnBrk="1" fontAlgn="auto" latinLnBrk="0" hangingPunct="1">
              <a:lnSpc>
                <a:spcPts val="32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１．</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｢１人１台｣（</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担任する</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教室の</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子ども</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たち一人ひとりが、</a:t>
            </a:r>
            <a:endParaRPr kumimoji="0" lang="en-US"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457200" rtl="0" eaLnBrk="1" fontAlgn="auto" latinLnBrk="0" hangingPunct="1">
              <a:lnSpc>
                <a:spcPts val="3200"/>
              </a:lnSpc>
              <a:spcBef>
                <a:spcPts val="0"/>
              </a:spcBef>
              <a:spcAft>
                <a:spcPts val="0"/>
              </a:spcAft>
              <a:buClrTx/>
              <a:buSzTx/>
              <a:buFontTx/>
              <a:buNone/>
              <a:tabLst/>
              <a:defRPr/>
            </a:pPr>
            <a:r>
              <a:rPr lang="ja-JP" altLang="en-US" sz="2400" b="1" u="sng"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自分の</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名前を記した</a:t>
            </a:r>
            <a:r>
              <a:rPr kumimoji="0" lang="en-US"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PC</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タブレットを手にする現実</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）に</a:t>
            </a:r>
            <a:endParaRPr kumimoji="0" lang="en-US"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457200" rtl="0" eaLnBrk="1" fontAlgn="auto" latinLnBrk="0" hangingPunct="1">
              <a:lnSpc>
                <a:spcPts val="3200"/>
              </a:lnSpc>
              <a:spcBef>
                <a:spcPts val="0"/>
              </a:spcBef>
              <a:spcAft>
                <a:spcPts val="0"/>
              </a:spcAft>
              <a:buClrTx/>
              <a:buSzTx/>
              <a:buFontTx/>
              <a:buNone/>
              <a:tabLst/>
              <a:defRPr/>
            </a:pPr>
            <a:r>
              <a:rPr lang="ja-JP" altLang="en-US" sz="2400" b="1" kern="100" dirty="0">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対峙する</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公立</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小学校教員</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の</a:t>
            </a:r>
            <a:r>
              <a:rPr kumimoji="0" lang="en-US"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PC</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活用状況</a:t>
            </a:r>
            <a:r>
              <a:rPr kumimoji="0" lang="en-US" altLang="ja-JP" b="1"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b="1"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授業</a:t>
            </a:r>
            <a:r>
              <a:rPr kumimoji="0" lang="en-US" altLang="ja-JP" b="1"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を問う</a:t>
            </a:r>
            <a:r>
              <a:rPr kumimoji="0" lang="ja-JP"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調査</a:t>
            </a:r>
            <a:r>
              <a:rPr kumimoji="0" lang="ja-JP" altLang="en-US"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結果</a:t>
            </a:r>
            <a:endParaRPr kumimoji="0" lang="en-US" altLang="ja-JP"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457200" rtl="0" eaLnBrk="1" fontAlgn="auto" latinLnBrk="0" hangingPunct="1">
              <a:lnSpc>
                <a:spcPts val="3200"/>
              </a:lnSpc>
              <a:spcBef>
                <a:spcPts val="0"/>
              </a:spcBef>
              <a:spcAft>
                <a:spcPts val="0"/>
              </a:spcAft>
              <a:buClrTx/>
              <a:buSzTx/>
              <a:buFontTx/>
              <a:buNone/>
              <a:tabLst/>
              <a:defRPr/>
            </a:pPr>
            <a:r>
              <a:rPr lang="ja-JP" altLang="en-US" sz="2400" b="1" kern="100" dirty="0">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400" b="1" u="sng"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学校教育</a:t>
            </a:r>
            <a:r>
              <a:rPr kumimoji="0" lang="en-US"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DX</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の</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是非を問う</a:t>
            </a:r>
            <a:r>
              <a:rPr kumimoji="0" lang="ja-JP" altLang="ja-JP"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課題</a:t>
            </a:r>
            <a:r>
              <a:rPr kumimoji="0" lang="ja-JP" altLang="en-US" sz="2400" b="1" i="0" u="sng"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2400" b="1" i="0" u="none" strike="noStrike" kern="100" cap="none" spc="0" normalizeH="0" baseline="0" noProof="0" dirty="0">
                <a:ln>
                  <a:noFill/>
                </a:ln>
                <a:effectLst/>
                <a:uLnTx/>
                <a:uFillTx/>
                <a:latin typeface="Century" panose="02040604050505020304" pitchFamily="18" charset="0"/>
                <a:ea typeface="ＭＳ 明朝" panose="02020609040205080304" pitchFamily="17" charset="-128"/>
                <a:cs typeface="Times New Roman" panose="02020603050405020304" pitchFamily="18" charset="0"/>
              </a:rPr>
              <a:t>の提示を試みる</a:t>
            </a: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0" lang="en-US" altLang="ja-JP" sz="16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485891C-244F-D0A5-142D-9234B059CDD4}"/>
              </a:ext>
            </a:extLst>
          </p:cNvPr>
          <p:cNvSpPr txBox="1"/>
          <p:nvPr/>
        </p:nvSpPr>
        <p:spPr>
          <a:xfrm>
            <a:off x="2195253" y="134437"/>
            <a:ext cx="5564563" cy="584775"/>
          </a:xfrm>
          <a:prstGeom prst="rect">
            <a:avLst/>
          </a:prstGeom>
          <a:noFill/>
        </p:spPr>
        <p:txBody>
          <a:bodyPr wrap="square" rtlCol="0">
            <a:spAutoFit/>
          </a:bodyPr>
          <a:lstStyle/>
          <a:p>
            <a:r>
              <a:rPr kumimoji="1" lang="ja-JP" altLang="en-US" sz="3200" b="1" dirty="0">
                <a:latin typeface="ＭＳ 明朝" panose="02020609040205080304" pitchFamily="17" charset="-128"/>
                <a:ea typeface="ＭＳ 明朝" panose="02020609040205080304" pitchFamily="17" charset="-128"/>
              </a:rPr>
              <a:t>はじめに・本発表の目的</a:t>
            </a:r>
          </a:p>
        </p:txBody>
      </p:sp>
      <p:sp>
        <p:nvSpPr>
          <p:cNvPr id="13" name="テキスト ボックス 12">
            <a:extLst>
              <a:ext uri="{FF2B5EF4-FFF2-40B4-BE49-F238E27FC236}">
                <a16:creationId xmlns:a16="http://schemas.microsoft.com/office/drawing/2014/main" id="{8E79CDD3-AD5B-E47B-A5BA-FCF1FF5EDE13}"/>
              </a:ext>
            </a:extLst>
          </p:cNvPr>
          <p:cNvSpPr txBox="1"/>
          <p:nvPr/>
        </p:nvSpPr>
        <p:spPr>
          <a:xfrm>
            <a:off x="246949" y="4534897"/>
            <a:ext cx="8552986" cy="1938992"/>
          </a:xfrm>
          <a:prstGeom prst="rect">
            <a:avLst/>
          </a:prstGeom>
          <a:noFill/>
        </p:spPr>
        <p:txBody>
          <a:bodyPr wrap="square">
            <a:spAutoFit/>
          </a:bodyPr>
          <a:lstStyle/>
          <a:p>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３．さらに、➀小学校教育を構成する</a:t>
            </a:r>
            <a:r>
              <a:rPr kumimoji="0" lang="en-US" altLang="ja-JP" sz="2400" b="1" i="0" u="none"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14</a:t>
            </a:r>
            <a:r>
              <a:rPr kumimoji="0" lang="ja-JP" altLang="en-US" sz="2400" b="1" i="0" u="none"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種の教科等</a:t>
            </a: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における「活用しやすさ」の回答様式の分析と</a:t>
            </a:r>
            <a:r>
              <a:rPr kumimoji="0" lang="ja-JP" altLang="en-US" sz="2400" b="1" i="0" u="none" strike="noStrike" kern="100" cap="none" spc="0" normalizeH="0" baseline="0" noProof="0" dirty="0">
                <a:ln>
                  <a:noFill/>
                </a:ln>
                <a:solidFill>
                  <a:srgbClr val="0070C0"/>
                </a:solidFill>
                <a:effectLst/>
                <a:uLnTx/>
                <a:uFillTx/>
                <a:latin typeface="Century" panose="02040604050505020304" pitchFamily="18" charset="0"/>
                <a:ea typeface="ＭＳ 明朝" panose="02020609040205080304" pitchFamily="17" charset="-128"/>
                <a:cs typeface="Times New Roman" panose="02020603050405020304" pitchFamily="18" charset="0"/>
              </a:rPr>
              <a:t>公立小学校を支える法制度の機能</a:t>
            </a:r>
            <a:r>
              <a:rPr kumimoji="0" lang="ja-JP" altLang="en-US" sz="2400" b="1"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を考察し、②「１人１台」が顕在化させた</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日本の</a:t>
            </a:r>
            <a:r>
              <a:rPr lang="ja-JP" altLang="en-US" sz="2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公立小学校の優位性と脆弱性</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を手掛かりに、</a:t>
            </a:r>
            <a:r>
              <a:rPr lang="ja-JP" altLang="en-US" sz="2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学校教育</a:t>
            </a:r>
            <a:r>
              <a:rPr lang="en-US" altLang="ja-JP" sz="2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DX</a:t>
            </a:r>
            <a:r>
              <a:rPr lang="ja-JP" altLang="en-US" sz="24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の是非を問う２種７項目の課題</a:t>
            </a:r>
            <a:r>
              <a:rPr lang="ja-JP" altLang="en-US" sz="24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を提起したい。</a:t>
            </a:r>
            <a:endParaRPr lang="ja-JP" altLang="en-US" sz="2400" dirty="0"/>
          </a:p>
        </p:txBody>
      </p:sp>
    </p:spTree>
    <p:extLst>
      <p:ext uri="{BB962C8B-B14F-4D97-AF65-F5344CB8AC3E}">
        <p14:creationId xmlns:p14="http://schemas.microsoft.com/office/powerpoint/2010/main" val="394971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CD18DF2A-9BB3-1841-E0D1-28E985DFB79A}"/>
              </a:ext>
            </a:extLst>
          </p:cNvPr>
          <p:cNvSpPr/>
          <p:nvPr/>
        </p:nvSpPr>
        <p:spPr>
          <a:xfrm>
            <a:off x="722720" y="5261611"/>
            <a:ext cx="7665943" cy="116586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F8D91B0-971D-0027-909F-BCFDB0F83581}"/>
              </a:ext>
            </a:extLst>
          </p:cNvPr>
          <p:cNvSpPr txBox="1"/>
          <p:nvPr/>
        </p:nvSpPr>
        <p:spPr>
          <a:xfrm>
            <a:off x="426898" y="2391763"/>
            <a:ext cx="8147429" cy="2557175"/>
          </a:xfrm>
          <a:prstGeom prst="rect">
            <a:avLst/>
          </a:prstGeom>
          <a:noFill/>
        </p:spPr>
        <p:txBody>
          <a:bodyPr wrap="square">
            <a:spAutoFit/>
          </a:bodyPr>
          <a:lstStyle/>
          <a:p>
            <a:pPr>
              <a:lnSpc>
                <a:spcPts val="28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右下がり矢印ではどうか。長さ（順位の移動幅）で見ると、国語（</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位）、音楽（</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→13</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位）、道徳（</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位）、体育（</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７位）、図画工作（</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位）、算数（</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位）の順になる。全て教科として教科書がある。しかし、この情報だけでは、左下がりと異なる明確な傾向を読み取ること</a:t>
            </a:r>
            <a:r>
              <a:rPr lang="ja-JP" altLang="ja-JP" sz="19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学習過程において、</a:t>
            </a:r>
            <a:r>
              <a:rPr lang="en-US" altLang="ja-JP" sz="19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タブレットを必要としないことが特性となる教科群</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ができない。</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8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ここでは、という位置付けにとどめておきたい。　</a:t>
            </a:r>
          </a:p>
        </p:txBody>
      </p:sp>
      <p:sp>
        <p:nvSpPr>
          <p:cNvPr id="14" name="テキスト ボックス 13">
            <a:extLst>
              <a:ext uri="{FF2B5EF4-FFF2-40B4-BE49-F238E27FC236}">
                <a16:creationId xmlns:a16="http://schemas.microsoft.com/office/drawing/2014/main" id="{E14324A3-B002-6D96-6283-F1B69C458AE5}"/>
              </a:ext>
            </a:extLst>
          </p:cNvPr>
          <p:cNvSpPr txBox="1"/>
          <p:nvPr/>
        </p:nvSpPr>
        <p:spPr>
          <a:xfrm>
            <a:off x="474889" y="965358"/>
            <a:ext cx="8194221" cy="1479957"/>
          </a:xfrm>
          <a:prstGeom prst="rect">
            <a:avLst/>
          </a:prstGeom>
          <a:noFill/>
        </p:spPr>
        <p:txBody>
          <a:bodyPr wrap="square">
            <a:spAutoFit/>
          </a:bodyPr>
          <a:lstStyle/>
          <a:p>
            <a:pPr algn="l">
              <a:lnSpc>
                <a:spcPts val="28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外国語の活動と学習、総合的学習、生活、そして社会と理科、さらに家庭と特別活動と並ぶと、その特性が見えてくる。</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活動を重視</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する教科と教科書のない活動や学習の時間として、各学校の特性に応じた</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教育課程の柔軟性</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が求められる教科等である。</a:t>
            </a:r>
            <a:endParaRPr lang="ja-JP" altLang="ja-JP" sz="19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EE1AFCB-03F5-FF90-153B-A376191D499A}"/>
              </a:ext>
            </a:extLst>
          </p:cNvPr>
          <p:cNvSpPr/>
          <p:nvPr/>
        </p:nvSpPr>
        <p:spPr>
          <a:xfrm>
            <a:off x="344511" y="993841"/>
            <a:ext cx="8324599" cy="402894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810FD70-C414-66A5-285E-FF37CC36D6D7}"/>
              </a:ext>
            </a:extLst>
          </p:cNvPr>
          <p:cNvSpPr txBox="1"/>
          <p:nvPr/>
        </p:nvSpPr>
        <p:spPr>
          <a:xfrm>
            <a:off x="5782828" y="688499"/>
            <a:ext cx="3332432" cy="307777"/>
          </a:xfrm>
          <a:prstGeom prst="rect">
            <a:avLst/>
          </a:prstGeom>
          <a:noFill/>
        </p:spPr>
        <p:txBody>
          <a:bodyPr wrap="square">
            <a:spAutoFit/>
          </a:bodyPr>
          <a:lstStyle/>
          <a:p>
            <a:r>
              <a:rPr kumimoji="1" lang="ja-JP" altLang="en-US" sz="1400" b="1" dirty="0">
                <a:latin typeface="ＭＳ ゴシック" panose="020B0609070205080204" pitchFamily="49" charset="-128"/>
                <a:ea typeface="ＭＳ ゴシック" panose="020B0609070205080204" pitchFamily="49" charset="-128"/>
              </a:rPr>
              <a:t>研究報告№</a:t>
            </a:r>
            <a:r>
              <a:rPr kumimoji="1" lang="en-US" altLang="ja-JP" sz="1400" b="1" dirty="0">
                <a:latin typeface="ＭＳ ゴシック" panose="020B0609070205080204" pitchFamily="49" charset="-128"/>
                <a:ea typeface="ＭＳ ゴシック" panose="020B0609070205080204" pitchFamily="49" charset="-128"/>
              </a:rPr>
              <a:t>98</a:t>
            </a:r>
            <a:r>
              <a:rPr kumimoji="1" lang="ja-JP" altLang="en-US" sz="1400" b="1" dirty="0">
                <a:latin typeface="ＭＳ ゴシック" panose="020B0609070205080204" pitchFamily="49" charset="-128"/>
                <a:ea typeface="ＭＳ ゴシック" panose="020B0609070205080204" pitchFamily="49" charset="-128"/>
              </a:rPr>
              <a:t>　第５章</a:t>
            </a:r>
            <a:r>
              <a:rPr kumimoji="1" lang="en-US" altLang="ja-JP" sz="1400" b="1" dirty="0">
                <a:latin typeface="ＭＳ ゴシック" panose="020B0609070205080204" pitchFamily="49" charset="-128"/>
                <a:ea typeface="ＭＳ ゴシック" panose="020B0609070205080204" pitchFamily="49" charset="-128"/>
              </a:rPr>
              <a:t>62</a:t>
            </a:r>
            <a:r>
              <a:rPr kumimoji="1" lang="ja-JP" altLang="en-US" sz="1400" b="1" dirty="0">
                <a:latin typeface="ＭＳ ゴシック" panose="020B0609070205080204" pitchFamily="49" charset="-128"/>
                <a:ea typeface="ＭＳ ゴシック" panose="020B0609070205080204" pitchFamily="49" charset="-128"/>
              </a:rPr>
              <a:t>ページより</a:t>
            </a:r>
            <a:endParaRPr lang="ja-JP" altLang="en-US" sz="1400" dirty="0"/>
          </a:p>
        </p:txBody>
      </p:sp>
      <p:sp>
        <p:nvSpPr>
          <p:cNvPr id="2" name="スライド番号プレースホルダー 1">
            <a:extLst>
              <a:ext uri="{FF2B5EF4-FFF2-40B4-BE49-F238E27FC236}">
                <a16:creationId xmlns:a16="http://schemas.microsoft.com/office/drawing/2014/main" id="{A2D3246B-B1C1-BBBC-22E9-9933F018E19C}"/>
              </a:ext>
            </a:extLst>
          </p:cNvPr>
          <p:cNvSpPr>
            <a:spLocks noGrp="1"/>
          </p:cNvSpPr>
          <p:nvPr>
            <p:ph type="sldNum" sz="quarter" idx="12"/>
          </p:nvPr>
        </p:nvSpPr>
        <p:spPr>
          <a:xfrm>
            <a:off x="8641493" y="6413953"/>
            <a:ext cx="421552" cy="365125"/>
          </a:xfrm>
        </p:spPr>
        <p:txBody>
          <a:bodyPr/>
          <a:lstStyle/>
          <a:p>
            <a:fld id="{5CB4E541-9752-4AE7-BAEC-239F55242FF7}" type="slidenum">
              <a:rPr kumimoji="1" lang="ja-JP" altLang="en-US" sz="1800" b="1" smtClean="0"/>
              <a:t>20</a:t>
            </a:fld>
            <a:endParaRPr kumimoji="1" lang="ja-JP" altLang="en-US" b="1" dirty="0"/>
          </a:p>
        </p:txBody>
      </p:sp>
      <p:sp>
        <p:nvSpPr>
          <p:cNvPr id="12" name="テキスト ボックス 11">
            <a:extLst>
              <a:ext uri="{FF2B5EF4-FFF2-40B4-BE49-F238E27FC236}">
                <a16:creationId xmlns:a16="http://schemas.microsoft.com/office/drawing/2014/main" id="{35C9E560-D5AF-C40C-6FF1-095C1CE7CE97}"/>
              </a:ext>
            </a:extLst>
          </p:cNvPr>
          <p:cNvSpPr txBox="1"/>
          <p:nvPr/>
        </p:nvSpPr>
        <p:spPr>
          <a:xfrm>
            <a:off x="837617" y="5320253"/>
            <a:ext cx="7468766" cy="1107226"/>
          </a:xfrm>
          <a:prstGeom prst="rect">
            <a:avLst/>
          </a:prstGeom>
          <a:noFill/>
        </p:spPr>
        <p:txBody>
          <a:bodyPr wrap="square">
            <a:spAutoFit/>
          </a:bodyPr>
          <a:lstStyle/>
          <a:p>
            <a:pPr>
              <a:lnSpc>
                <a:spcPts val="27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以上の考察で、少なくとも</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配分時間数の多寡と「活用しやすい」の割合の高さが反比例に近い変化をする</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傾向を読み取れた。</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700"/>
              </a:lnSpc>
            </a:pPr>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その理由を問うために新たなデータを２種紹介しよう。</a:t>
            </a:r>
            <a:endParaRPr lang="ja-JP" altLang="en-US" sz="2000" dirty="0"/>
          </a:p>
        </p:txBody>
      </p:sp>
      <p:sp>
        <p:nvSpPr>
          <p:cNvPr id="13" name="矢印: 下 12">
            <a:extLst>
              <a:ext uri="{FF2B5EF4-FFF2-40B4-BE49-F238E27FC236}">
                <a16:creationId xmlns:a16="http://schemas.microsoft.com/office/drawing/2014/main" id="{631BDB43-9BD6-6F1A-F945-1B515BC41867}"/>
              </a:ext>
            </a:extLst>
          </p:cNvPr>
          <p:cNvSpPr/>
          <p:nvPr/>
        </p:nvSpPr>
        <p:spPr>
          <a:xfrm>
            <a:off x="3137770" y="4990744"/>
            <a:ext cx="2725687" cy="279026"/>
          </a:xfrm>
          <a:prstGeom prst="downArrow">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A62D7F75-71FE-FC64-7E69-98C10F08C0AE}"/>
              </a:ext>
            </a:extLst>
          </p:cNvPr>
          <p:cNvSpPr/>
          <p:nvPr/>
        </p:nvSpPr>
        <p:spPr>
          <a:xfrm>
            <a:off x="3137770" y="6469285"/>
            <a:ext cx="2725687" cy="274351"/>
          </a:xfrm>
          <a:prstGeom prst="downArrow">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343FA383-FE75-6F86-6312-1DD2C526C279}"/>
              </a:ext>
            </a:extLst>
          </p:cNvPr>
          <p:cNvSpPr/>
          <p:nvPr/>
        </p:nvSpPr>
        <p:spPr>
          <a:xfrm>
            <a:off x="141252" y="146800"/>
            <a:ext cx="8812445" cy="541699"/>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CCDA2D3-574D-A682-3817-DA08AD92ED7F}"/>
              </a:ext>
            </a:extLst>
          </p:cNvPr>
          <p:cNvSpPr txBox="1"/>
          <p:nvPr/>
        </p:nvSpPr>
        <p:spPr>
          <a:xfrm>
            <a:off x="190303" y="230466"/>
            <a:ext cx="8953697" cy="400110"/>
          </a:xfrm>
          <a:prstGeom prst="rect">
            <a:avLst/>
          </a:prstGeom>
          <a:noFill/>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６）教科等</a:t>
            </a:r>
            <a:r>
              <a:rPr lang="en-US" altLang="ja-JP" sz="2000" b="1" dirty="0">
                <a:latin typeface="ＭＳ ゴシック" panose="020B0609070205080204" pitchFamily="49" charset="-128"/>
                <a:ea typeface="ＭＳ ゴシック" panose="020B0609070205080204" pitchFamily="49" charset="-128"/>
              </a:rPr>
              <a:t>14</a:t>
            </a:r>
            <a:r>
              <a:rPr lang="ja-JP" altLang="en-US" sz="2000" b="1" dirty="0">
                <a:latin typeface="ＭＳ ゴシック" panose="020B0609070205080204" pitchFamily="49" charset="-128"/>
                <a:ea typeface="ＭＳ ゴシック" panose="020B0609070205080204" pitchFamily="49" charset="-128"/>
              </a:rPr>
              <a:t>種の</a:t>
            </a:r>
            <a:r>
              <a:rPr lang="ja-JP" altLang="en-US" sz="2000" b="1" i="0" u="none" strike="noStrike" baseline="0" dirty="0">
                <a:latin typeface="ＭＳ ゴシック" panose="020B0609070205080204" pitchFamily="49" charset="-128"/>
                <a:ea typeface="ＭＳ ゴシック" panose="020B0609070205080204" pitchFamily="49" charset="-128"/>
              </a:rPr>
              <a:t>パワーバランスが示唆する小学校教員の判断基順</a:t>
            </a:r>
            <a:r>
              <a:rPr lang="en-US" altLang="ja-JP" sz="2000" b="1" dirty="0">
                <a:latin typeface="ＭＳ ゴシック" panose="020B0609070205080204" pitchFamily="49" charset="-128"/>
                <a:ea typeface="ＭＳ ゴシック" panose="020B0609070205080204" pitchFamily="49" charset="-128"/>
              </a:rPr>
              <a:t> </a:t>
            </a:r>
            <a:r>
              <a:rPr lang="en-US" altLang="ja-JP" sz="1600" b="1" i="0" u="none" strike="noStrike" baseline="0" dirty="0">
                <a:latin typeface="ＭＳ ゴシック" panose="020B0609070205080204" pitchFamily="49" charset="-128"/>
                <a:ea typeface="ＭＳ ゴシック" panose="020B0609070205080204" pitchFamily="49" charset="-128"/>
              </a:rPr>
              <a:t>(</a:t>
            </a:r>
            <a:r>
              <a:rPr lang="ja-JP" altLang="en-US" sz="1600" b="1" i="0" u="none" strike="noStrike" baseline="0" dirty="0">
                <a:latin typeface="ＭＳ ゴシック" panose="020B0609070205080204" pitchFamily="49" charset="-128"/>
                <a:ea typeface="ＭＳ ゴシック" panose="020B0609070205080204" pitchFamily="49" charset="-128"/>
              </a:rPr>
              <a:t>その３）</a:t>
            </a:r>
            <a:endParaRPr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488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AE20D6A-F7FD-AB86-1294-F9E6E04CF062}"/>
              </a:ext>
            </a:extLst>
          </p:cNvPr>
          <p:cNvSpPr/>
          <p:nvPr/>
        </p:nvSpPr>
        <p:spPr>
          <a:xfrm>
            <a:off x="164275" y="3662622"/>
            <a:ext cx="8888135" cy="3126731"/>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CC26D02-A7FA-B626-B98C-F3C95C774B94}"/>
              </a:ext>
            </a:extLst>
          </p:cNvPr>
          <p:cNvSpPr/>
          <p:nvPr/>
        </p:nvSpPr>
        <p:spPr>
          <a:xfrm>
            <a:off x="8682606" y="6524281"/>
            <a:ext cx="361189" cy="308440"/>
          </a:xfrm>
          <a:prstGeom prst="rect">
            <a:avLst/>
          </a:prstGeom>
          <a:solidFill>
            <a:schemeClr val="bg1"/>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CC9B9A84-D929-EC20-85CA-83EB608615E2}"/>
              </a:ext>
            </a:extLst>
          </p:cNvPr>
          <p:cNvSpPr/>
          <p:nvPr/>
        </p:nvSpPr>
        <p:spPr>
          <a:xfrm>
            <a:off x="2556098" y="97232"/>
            <a:ext cx="4104487" cy="715643"/>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E3CA99EF-DF52-57F0-6586-B514B4A22D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98" y="371563"/>
            <a:ext cx="2273360" cy="3242153"/>
          </a:xfrm>
          <a:prstGeom prst="rect">
            <a:avLst/>
          </a:prstGeom>
          <a:noFill/>
          <a:ln w="28575">
            <a:solidFill>
              <a:srgbClr val="92D050"/>
            </a:solidFill>
          </a:ln>
        </p:spPr>
      </p:pic>
      <p:cxnSp>
        <p:nvCxnSpPr>
          <p:cNvPr id="11" name="直線矢印コネクタ 10">
            <a:extLst>
              <a:ext uri="{FF2B5EF4-FFF2-40B4-BE49-F238E27FC236}">
                <a16:creationId xmlns:a16="http://schemas.microsoft.com/office/drawing/2014/main" id="{80469B57-4433-376B-2EA3-DD98955C333D}"/>
              </a:ext>
            </a:extLst>
          </p:cNvPr>
          <p:cNvCxnSpPr>
            <a:cxnSpLocks/>
          </p:cNvCxnSpPr>
          <p:nvPr/>
        </p:nvCxnSpPr>
        <p:spPr>
          <a:xfrm flipH="1" flipV="1">
            <a:off x="2145671" y="729421"/>
            <a:ext cx="1696305" cy="138228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CCDE8C0-6614-F3FF-EC8A-DF5618F92CC2}"/>
              </a:ext>
            </a:extLst>
          </p:cNvPr>
          <p:cNvCxnSpPr>
            <a:cxnSpLocks/>
          </p:cNvCxnSpPr>
          <p:nvPr/>
        </p:nvCxnSpPr>
        <p:spPr>
          <a:xfrm flipV="1">
            <a:off x="4364574" y="1729003"/>
            <a:ext cx="2733343" cy="44719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FD212DC4-3552-62FC-391C-DEEF941765A9}"/>
              </a:ext>
            </a:extLst>
          </p:cNvPr>
          <p:cNvSpPr/>
          <p:nvPr/>
        </p:nvSpPr>
        <p:spPr>
          <a:xfrm>
            <a:off x="2906720" y="3339034"/>
            <a:ext cx="3328301" cy="30862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FCB22F02-A419-0503-E8E7-5E7D2DA6B120}"/>
              </a:ext>
            </a:extLst>
          </p:cNvPr>
          <p:cNvSpPr/>
          <p:nvPr/>
        </p:nvSpPr>
        <p:spPr>
          <a:xfrm>
            <a:off x="3167747" y="2187657"/>
            <a:ext cx="2784752" cy="1018191"/>
          </a:xfrm>
          <a:prstGeom prst="wedgeRoundRectCallout">
            <a:avLst>
              <a:gd name="adj1" fmla="val -15537"/>
              <a:gd name="adj2" fmla="val -61012"/>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A41D7BB1-25F7-4463-2E58-122D7A7D0E3F}"/>
              </a:ext>
            </a:extLst>
          </p:cNvPr>
          <p:cNvSpPr>
            <a:spLocks noGrp="1"/>
          </p:cNvSpPr>
          <p:nvPr>
            <p:ph type="sldNum" sz="quarter" idx="12"/>
          </p:nvPr>
        </p:nvSpPr>
        <p:spPr>
          <a:xfrm>
            <a:off x="8615393" y="6480597"/>
            <a:ext cx="494104"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21</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2D4F497C-2364-58A6-44D9-0F6190D83E71}"/>
              </a:ext>
            </a:extLst>
          </p:cNvPr>
          <p:cNvSpPr txBox="1"/>
          <p:nvPr/>
        </p:nvSpPr>
        <p:spPr>
          <a:xfrm>
            <a:off x="2766448" y="973409"/>
            <a:ext cx="1793675" cy="949072"/>
          </a:xfrm>
          <a:prstGeom prst="rect">
            <a:avLst/>
          </a:prstGeom>
          <a:solidFill>
            <a:schemeClr val="bg1"/>
          </a:solidFill>
          <a:ln w="28575">
            <a:solidFill>
              <a:schemeClr val="accent1"/>
            </a:solidFill>
          </a:ln>
        </p:spPr>
        <p:txBody>
          <a:bodyPr wrap="square">
            <a:spAutoFit/>
          </a:bodyPr>
          <a:lstStyle/>
          <a:p>
            <a:pPr algn="ct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5-6</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「活用したことはない」順位一覧　</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5FC251C6-23A1-3BB1-B7CA-5255CC86FE8F}"/>
              </a:ext>
            </a:extLst>
          </p:cNvPr>
          <p:cNvSpPr txBox="1"/>
          <p:nvPr/>
        </p:nvSpPr>
        <p:spPr>
          <a:xfrm>
            <a:off x="3178494" y="2263633"/>
            <a:ext cx="2784752" cy="923330"/>
          </a:xfrm>
          <a:prstGeom prst="rect">
            <a:avLst/>
          </a:prstGeom>
          <a:noFill/>
          <a:ln>
            <a:noFill/>
          </a:ln>
        </p:spPr>
        <p:txBody>
          <a:bodyPr wrap="square">
            <a:spAutoFit/>
          </a:bodyPr>
          <a:lstStyle/>
          <a:p>
            <a:r>
              <a:rPr kumimoji="1" lang="ja-JP" altLang="en-US" b="1" dirty="0">
                <a:solidFill>
                  <a:srgbClr val="0070C0"/>
                </a:solidFill>
                <a:latin typeface="ＭＳ 明朝" panose="02020609040205080304" pitchFamily="17" charset="-128"/>
                <a:ea typeface="ＭＳ 明朝" panose="02020609040205080304" pitchFamily="17" charset="-128"/>
              </a:rPr>
              <a:t>試みてはみたが、活用しやすいとまではいえないのが実感だが</a:t>
            </a:r>
            <a:r>
              <a:rPr kumimoji="1" lang="en-US" altLang="ja-JP" b="1" dirty="0">
                <a:solidFill>
                  <a:srgbClr val="0070C0"/>
                </a:solidFill>
                <a:latin typeface="ＭＳ 明朝" panose="02020609040205080304" pitchFamily="17" charset="-128"/>
                <a:ea typeface="ＭＳ 明朝" panose="02020609040205080304" pitchFamily="17" charset="-128"/>
              </a:rPr>
              <a:t>…</a:t>
            </a:r>
          </a:p>
        </p:txBody>
      </p:sp>
      <p:pic>
        <p:nvPicPr>
          <p:cNvPr id="14" name="図 13">
            <a:extLst>
              <a:ext uri="{FF2B5EF4-FFF2-40B4-BE49-F238E27FC236}">
                <a16:creationId xmlns:a16="http://schemas.microsoft.com/office/drawing/2014/main" id="{BD06CD02-3052-009C-426B-406F7DE1BDA9}"/>
              </a:ext>
            </a:extLst>
          </p:cNvPr>
          <p:cNvPicPr>
            <a:picLocks noChangeAspect="1"/>
          </p:cNvPicPr>
          <p:nvPr/>
        </p:nvPicPr>
        <p:blipFill>
          <a:blip r:embed="rId3"/>
          <a:stretch>
            <a:fillRect/>
          </a:stretch>
        </p:blipFill>
        <p:spPr>
          <a:xfrm>
            <a:off x="6738939" y="377122"/>
            <a:ext cx="2304856" cy="3283633"/>
          </a:xfrm>
          <a:prstGeom prst="rect">
            <a:avLst/>
          </a:prstGeom>
          <a:ln w="28575">
            <a:solidFill>
              <a:srgbClr val="92D050"/>
            </a:solidFill>
          </a:ln>
        </p:spPr>
      </p:pic>
      <p:sp>
        <p:nvSpPr>
          <p:cNvPr id="3" name="テキスト ボックス 2">
            <a:extLst>
              <a:ext uri="{FF2B5EF4-FFF2-40B4-BE49-F238E27FC236}">
                <a16:creationId xmlns:a16="http://schemas.microsoft.com/office/drawing/2014/main" id="{55DB08DB-2497-E4CA-B777-6F3C72806F74}"/>
              </a:ext>
            </a:extLst>
          </p:cNvPr>
          <p:cNvSpPr txBox="1"/>
          <p:nvPr/>
        </p:nvSpPr>
        <p:spPr>
          <a:xfrm>
            <a:off x="130258" y="3619254"/>
            <a:ext cx="8922152" cy="2723823"/>
          </a:xfrm>
          <a:prstGeom prst="rect">
            <a:avLst/>
          </a:prstGeom>
          <a:noFill/>
        </p:spPr>
        <p:txBody>
          <a:bodyPr wrap="square">
            <a:spAutoFit/>
          </a:bodyPr>
          <a:lstStyle/>
          <a:p>
            <a:pPr algn="l"/>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図５</a:t>
            </a:r>
            <a:r>
              <a:rPr lang="en-US"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６</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表</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5-3</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活用したことはない</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の数値を少ない順に並べた図である。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最上段が算数</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(5.6%)</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番目が国語</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である。そのあとに社会</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(7.6%)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、理科</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(7.6%)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、総合的学習</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(8.4%)</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、体育</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(12.2%)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、外国語</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(13.8%)</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、外国語活動</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(15.2%)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、生活</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(15.5%)</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、図画工作</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(15.5%)</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、音楽</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(17.2%)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、家庭</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(17.8%)</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、特別活動</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(18.6%)</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、道徳</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(22.7</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％）と続く。この数値を見る限り、</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位と</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位の算数、国語と３位、４位、５位の社会、理科、総合的学習の差は小さく、いずれも一桁である。そのあとの体育から特別活動までも</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％台で、最後の道徳も</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％台前半である。</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ja-JP" altLang="en-US"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この数値を見る限り、どの教科等も活用していないのは少数派で、活用する意欲のある教員が多数派とのイメージが生じる。</a:t>
            </a:r>
          </a:p>
        </p:txBody>
      </p:sp>
      <p:sp>
        <p:nvSpPr>
          <p:cNvPr id="16" name="テキスト ボックス 15">
            <a:extLst>
              <a:ext uri="{FF2B5EF4-FFF2-40B4-BE49-F238E27FC236}">
                <a16:creationId xmlns:a16="http://schemas.microsoft.com/office/drawing/2014/main" id="{981A15F6-8F34-79AE-8C61-8FD2D06FD4EF}"/>
              </a:ext>
            </a:extLst>
          </p:cNvPr>
          <p:cNvSpPr txBox="1"/>
          <p:nvPr/>
        </p:nvSpPr>
        <p:spPr>
          <a:xfrm>
            <a:off x="3028499" y="3314130"/>
            <a:ext cx="3159687" cy="338554"/>
          </a:xfrm>
          <a:prstGeom prst="rect">
            <a:avLst/>
          </a:prstGeom>
          <a:noFill/>
          <a:ln w="19050">
            <a:noFill/>
          </a:ln>
        </p:spPr>
        <p:txBody>
          <a:bodyPr wrap="square">
            <a:spAutoFit/>
          </a:bodyPr>
          <a:lstStyle/>
          <a:p>
            <a:r>
              <a:rPr kumimoji="1" lang="ja-JP" altLang="en-US" sz="1600" b="1" dirty="0">
                <a:latin typeface="ＭＳ ゴシック" panose="020B0609070205080204" pitchFamily="49" charset="-128"/>
                <a:ea typeface="ＭＳ ゴシック" panose="020B0609070205080204" pitchFamily="49" charset="-128"/>
              </a:rPr>
              <a:t>研究報告№</a:t>
            </a:r>
            <a:r>
              <a:rPr kumimoji="1" lang="en-US" altLang="ja-JP" sz="1600" b="1" dirty="0">
                <a:latin typeface="ＭＳ ゴシック" panose="020B0609070205080204" pitchFamily="49" charset="-128"/>
                <a:ea typeface="ＭＳ ゴシック" panose="020B0609070205080204" pitchFamily="49" charset="-128"/>
              </a:rPr>
              <a:t>98</a:t>
            </a:r>
            <a:r>
              <a:rPr kumimoji="1" lang="ja-JP" altLang="en-US" sz="1600" b="1" dirty="0">
                <a:latin typeface="ＭＳ ゴシック" panose="020B0609070205080204" pitchFamily="49" charset="-128"/>
                <a:ea typeface="ＭＳ ゴシック" panose="020B0609070205080204" pitchFamily="49" charset="-128"/>
              </a:rPr>
              <a:t>　第５章</a:t>
            </a:r>
            <a:r>
              <a:rPr kumimoji="1" lang="en-US" altLang="ja-JP" sz="1600" b="1" dirty="0">
                <a:latin typeface="ＭＳ ゴシック" panose="020B0609070205080204" pitchFamily="49" charset="-128"/>
                <a:ea typeface="ＭＳ ゴシック" panose="020B0609070205080204" pitchFamily="49" charset="-128"/>
              </a:rPr>
              <a:t>62</a:t>
            </a:r>
            <a:r>
              <a:rPr kumimoji="1" lang="ja-JP" altLang="en-US" sz="1600" b="1" dirty="0">
                <a:latin typeface="ＭＳ ゴシック" panose="020B0609070205080204" pitchFamily="49" charset="-128"/>
                <a:ea typeface="ＭＳ ゴシック" panose="020B0609070205080204" pitchFamily="49" charset="-128"/>
              </a:rPr>
              <a:t>ページ</a:t>
            </a:r>
            <a:endParaRPr lang="ja-JP" altLang="en-US" dirty="0"/>
          </a:p>
        </p:txBody>
      </p:sp>
      <p:sp>
        <p:nvSpPr>
          <p:cNvPr id="2" name="テキスト ボックス 1">
            <a:extLst>
              <a:ext uri="{FF2B5EF4-FFF2-40B4-BE49-F238E27FC236}">
                <a16:creationId xmlns:a16="http://schemas.microsoft.com/office/drawing/2014/main" id="{FC9A1A59-0CBB-E178-AE81-6FB48EE5BEBE}"/>
              </a:ext>
            </a:extLst>
          </p:cNvPr>
          <p:cNvSpPr txBox="1"/>
          <p:nvPr/>
        </p:nvSpPr>
        <p:spPr>
          <a:xfrm>
            <a:off x="2510859" y="132124"/>
            <a:ext cx="4292614" cy="646331"/>
          </a:xfrm>
          <a:prstGeom prst="rect">
            <a:avLst/>
          </a:prstGeom>
          <a:noFill/>
          <a:ln w="28575">
            <a:noFill/>
          </a:ln>
        </p:spPr>
        <p:txBody>
          <a:bodyPr wrap="square">
            <a:spAutoFit/>
          </a:bodyPr>
          <a:lstStyle/>
          <a:p>
            <a:r>
              <a:rPr lang="ja-JP" altLang="en-US" b="1" i="0" u="none" strike="noStrike" baseline="0" dirty="0">
                <a:latin typeface="ＭＳ ゴシック" panose="020B0609070205080204" pitchFamily="49" charset="-128"/>
                <a:ea typeface="ＭＳ ゴシック" panose="020B0609070205080204" pitchFamily="49" charset="-128"/>
              </a:rPr>
              <a:t>７）</a:t>
            </a:r>
            <a:r>
              <a:rPr lang="en-US" altLang="ja-JP" b="1" i="0" u="none" strike="noStrike" baseline="0" dirty="0">
                <a:latin typeface="ＭＳ ゴシック" panose="020B0609070205080204" pitchFamily="49" charset="-128"/>
                <a:ea typeface="ＭＳ ゴシック" panose="020B0609070205080204" pitchFamily="49" charset="-128"/>
              </a:rPr>
              <a:t>14</a:t>
            </a:r>
            <a:r>
              <a:rPr lang="ja-JP" altLang="en-US" b="1" i="0" u="none" strike="noStrike" baseline="0" dirty="0">
                <a:latin typeface="ＭＳ ゴシック" panose="020B0609070205080204" pitchFamily="49" charset="-128"/>
                <a:ea typeface="ＭＳ ゴシック" panose="020B0609070205080204" pitchFamily="49" charset="-128"/>
              </a:rPr>
              <a:t>種の教科等のパワーバランスが</a:t>
            </a:r>
            <a:endParaRPr lang="en-US" altLang="ja-JP" b="1" i="0" u="none" strike="noStrike" baseline="0" dirty="0">
              <a:latin typeface="ＭＳ ゴシック" panose="020B0609070205080204" pitchFamily="49" charset="-128"/>
              <a:ea typeface="ＭＳ ゴシック" panose="020B0609070205080204" pitchFamily="49" charset="-128"/>
            </a:endParaRPr>
          </a:p>
          <a:p>
            <a:r>
              <a:rPr lang="ja-JP" altLang="en-US" b="1" i="0" u="none" strike="noStrike" baseline="0" dirty="0">
                <a:latin typeface="ＭＳ ゴシック" panose="020B0609070205080204" pitchFamily="49" charset="-128"/>
                <a:ea typeface="ＭＳ ゴシック" panose="020B0609070205080204" pitchFamily="49" charset="-128"/>
              </a:rPr>
              <a:t>示唆する小学校教員の判断基順</a:t>
            </a:r>
            <a:r>
              <a:rPr lang="en-US" altLang="ja-JP" b="1" i="0" u="none" strike="noStrike" baseline="0" dirty="0">
                <a:latin typeface="ＭＳ ゴシック" panose="020B0609070205080204" pitchFamily="49" charset="-128"/>
                <a:ea typeface="ＭＳ ゴシック" panose="020B0609070205080204" pitchFamily="49" charset="-128"/>
              </a:rPr>
              <a:t>(</a:t>
            </a:r>
            <a:r>
              <a:rPr lang="ja-JP" altLang="en-US" sz="1400" b="1" i="0" u="none" strike="noStrike" baseline="0" dirty="0">
                <a:latin typeface="ＭＳ ゴシック" panose="020B0609070205080204" pitchFamily="49" charset="-128"/>
                <a:ea typeface="ＭＳ ゴシック" panose="020B0609070205080204" pitchFamily="49" charset="-128"/>
              </a:rPr>
              <a:t>その４</a:t>
            </a:r>
            <a:r>
              <a:rPr lang="ja-JP" altLang="en-US" sz="1600" b="1" i="0" u="none" strike="noStrike" baseline="0" dirty="0">
                <a:latin typeface="ＭＳ ゴシック" panose="020B0609070205080204" pitchFamily="49" charset="-128"/>
                <a:ea typeface="ＭＳ ゴシック" panose="020B0609070205080204" pitchFamily="49" charset="-128"/>
              </a:rPr>
              <a:t>）</a:t>
            </a:r>
            <a:endParaRPr lang="ja-JP" altLang="en-US" sz="2000"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0F03E3FD-FF01-2A0E-2F59-2DB2850EB877}"/>
              </a:ext>
            </a:extLst>
          </p:cNvPr>
          <p:cNvSpPr txBox="1"/>
          <p:nvPr/>
        </p:nvSpPr>
        <p:spPr>
          <a:xfrm>
            <a:off x="4885223" y="867016"/>
            <a:ext cx="1730122" cy="1200329"/>
          </a:xfrm>
          <a:prstGeom prst="rect">
            <a:avLst/>
          </a:prstGeom>
          <a:solidFill>
            <a:schemeClr val="bg1"/>
          </a:solidFill>
          <a:ln w="28575">
            <a:solidFill>
              <a:srgbClr val="00B050"/>
            </a:solidFill>
          </a:ln>
        </p:spPr>
        <p:txBody>
          <a:bodyPr wrap="square">
            <a:spAutoFit/>
          </a:bodyPr>
          <a:lstStyle/>
          <a:p>
            <a:r>
              <a:rPr lang="ja-JP" altLang="ja-JP"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5-7</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「どちらか」を含めた「活用しやすい」順位一覧</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2977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38538F-8318-4C30-6F45-BC3F0AFA10C7}"/>
              </a:ext>
            </a:extLst>
          </p:cNvPr>
          <p:cNvSpPr>
            <a:spLocks noGrp="1"/>
          </p:cNvSpPr>
          <p:nvPr>
            <p:ph type="sldNum" sz="quarter" idx="12"/>
          </p:nvPr>
        </p:nvSpPr>
        <p:spPr>
          <a:xfrm>
            <a:off x="8445667" y="6418852"/>
            <a:ext cx="576354"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22</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F3BDF038-DA62-58EC-087C-A55BE1200366}"/>
              </a:ext>
            </a:extLst>
          </p:cNvPr>
          <p:cNvSpPr txBox="1"/>
          <p:nvPr/>
        </p:nvSpPr>
        <p:spPr>
          <a:xfrm>
            <a:off x="328689" y="1007635"/>
            <a:ext cx="8579577" cy="5072864"/>
          </a:xfrm>
          <a:prstGeom prst="rect">
            <a:avLst/>
          </a:prstGeom>
          <a:noFill/>
          <a:ln>
            <a:noFill/>
          </a:ln>
        </p:spPr>
        <p:txBody>
          <a:bodyPr wrap="square">
            <a:spAutoFit/>
          </a:bodyPr>
          <a:lstStyle/>
          <a:p>
            <a:pPr algn="l">
              <a:lnSpc>
                <a:spcPts val="28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そこで改めてその確認のために、図</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３の「活用しやすい」と「どちらかといえば活用しやすい」を合算した数値の大きさ順に図示を試みた。</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それが</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5-7</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上位</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70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％台に社会</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(77.9</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％）、総合的学習</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(76.2</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、理科</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(74.8</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％）、算数</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(71.4</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％）が並ぶ。</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％台は体育</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(65.1</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％）と国語</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(61.1</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が入る。</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50</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％台には外国語</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(59.4</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、外国語活動</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(57.7</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、特別活動</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(50.4</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が続く。</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少なくとも</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種の教科等のなかで</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種が半数以上の教員によって活用されている。</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47.9</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％の図画工作と</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47.4</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％の生活も、僅かの差だからほぼ</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50</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％とみな</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すことは可能である。</a:t>
            </a:r>
            <a:endParaRPr lang="en-US" altLang="ja-JP" sz="2000" b="1" u="sng"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それは、</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種中</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種の教科等において</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2021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月に</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台配布された</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タブレットを活用した授業が、半数以上の教員によって実施されている、と理解できることなのか。筆者の判断は否である。</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公立小学校の教員にとって、「活用しやすい」と「どちらかといえば活用しやすい」の間にある壁は非常に堅固。それを示唆するのが「活用したことはない」の数値の小ささである。</a:t>
            </a:r>
          </a:p>
        </p:txBody>
      </p:sp>
      <p:sp>
        <p:nvSpPr>
          <p:cNvPr id="3" name="正方形/長方形 2">
            <a:extLst>
              <a:ext uri="{FF2B5EF4-FFF2-40B4-BE49-F238E27FC236}">
                <a16:creationId xmlns:a16="http://schemas.microsoft.com/office/drawing/2014/main" id="{F82128B6-E43B-E1F1-6F05-F40DC405881F}"/>
              </a:ext>
            </a:extLst>
          </p:cNvPr>
          <p:cNvSpPr/>
          <p:nvPr/>
        </p:nvSpPr>
        <p:spPr>
          <a:xfrm>
            <a:off x="277041" y="985593"/>
            <a:ext cx="8631226" cy="52816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D19A6EE-88C0-6214-366F-2FE3FFDAC6F0}"/>
              </a:ext>
            </a:extLst>
          </p:cNvPr>
          <p:cNvSpPr/>
          <p:nvPr/>
        </p:nvSpPr>
        <p:spPr>
          <a:xfrm>
            <a:off x="857061" y="6070018"/>
            <a:ext cx="7429877" cy="40011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A2AE9D0-9FC1-06C0-20BC-04366B1CD78E}"/>
              </a:ext>
            </a:extLst>
          </p:cNvPr>
          <p:cNvSpPr txBox="1"/>
          <p:nvPr/>
        </p:nvSpPr>
        <p:spPr>
          <a:xfrm>
            <a:off x="857060" y="6080499"/>
            <a:ext cx="7348412" cy="430887"/>
          </a:xfrm>
          <a:prstGeom prst="rect">
            <a:avLst/>
          </a:prstGeom>
          <a:noFill/>
        </p:spPr>
        <p:txBody>
          <a:bodyPr wrap="square">
            <a:spAutoFit/>
          </a:bodyPr>
          <a:lstStyle/>
          <a:p>
            <a:r>
              <a:rPr lang="ja-JP" altLang="ja-JP" sz="22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ここから「学校教育</a:t>
            </a:r>
            <a:r>
              <a:rPr lang="en-US" altLang="ja-JP" sz="22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ja-JP" sz="22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の是非と可否」の考察に入りたい。</a:t>
            </a:r>
            <a:endParaRPr lang="ja-JP" altLang="en-US" sz="2200" dirty="0"/>
          </a:p>
        </p:txBody>
      </p:sp>
      <p:sp>
        <p:nvSpPr>
          <p:cNvPr id="10" name="矢印: 下 9">
            <a:extLst>
              <a:ext uri="{FF2B5EF4-FFF2-40B4-BE49-F238E27FC236}">
                <a16:creationId xmlns:a16="http://schemas.microsoft.com/office/drawing/2014/main" id="{43D57BC0-874E-9357-42BD-E5C603D1F701}"/>
              </a:ext>
            </a:extLst>
          </p:cNvPr>
          <p:cNvSpPr/>
          <p:nvPr/>
        </p:nvSpPr>
        <p:spPr>
          <a:xfrm>
            <a:off x="3456446" y="6474313"/>
            <a:ext cx="1911844" cy="309664"/>
          </a:xfrm>
          <a:prstGeom prst="downArrow">
            <a:avLst/>
          </a:prstGeom>
          <a:solidFill>
            <a:srgbClr val="CCFF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C268207-B35D-68A8-0FCE-E950845E4340}"/>
              </a:ext>
            </a:extLst>
          </p:cNvPr>
          <p:cNvSpPr txBox="1"/>
          <p:nvPr/>
        </p:nvSpPr>
        <p:spPr>
          <a:xfrm>
            <a:off x="3011558" y="144958"/>
            <a:ext cx="6132442" cy="338554"/>
          </a:xfrm>
          <a:prstGeom prst="rect">
            <a:avLst/>
          </a:prstGeom>
          <a:noFill/>
        </p:spPr>
        <p:txBody>
          <a:bodyPr wrap="square">
            <a:spAutoFit/>
          </a:bodyPr>
          <a:lstStyle/>
          <a:p>
            <a:r>
              <a:rPr kumimoji="1" lang="ja-JP" altLang="en-US" sz="1600" b="1" dirty="0">
                <a:latin typeface="ＭＳ ゴシック" panose="020B0609070205080204" pitchFamily="49" charset="-128"/>
                <a:ea typeface="ＭＳ ゴシック" panose="020B0609070205080204" pitchFamily="49" charset="-128"/>
              </a:rPr>
              <a:t>研究報告№</a:t>
            </a:r>
            <a:r>
              <a:rPr kumimoji="1" lang="en-US" altLang="ja-JP" sz="1600" b="1" dirty="0">
                <a:latin typeface="ＭＳ ゴシック" panose="020B0609070205080204" pitchFamily="49" charset="-128"/>
                <a:ea typeface="ＭＳ ゴシック" panose="020B0609070205080204" pitchFamily="49" charset="-128"/>
              </a:rPr>
              <a:t>98</a:t>
            </a:r>
            <a:r>
              <a:rPr kumimoji="1" lang="ja-JP" altLang="en-US" sz="1600" b="1" dirty="0">
                <a:latin typeface="ＭＳ ゴシック" panose="020B0609070205080204" pitchFamily="49" charset="-128"/>
                <a:ea typeface="ＭＳ ゴシック" panose="020B0609070205080204" pitchFamily="49" charset="-128"/>
              </a:rPr>
              <a:t>　第５章 </a:t>
            </a:r>
            <a:r>
              <a:rPr kumimoji="1" lang="en-US" altLang="ja-JP" sz="1600" b="1" dirty="0">
                <a:latin typeface="ＭＳ ゴシック" panose="020B0609070205080204" pitchFamily="49" charset="-128"/>
                <a:ea typeface="ＭＳ ゴシック" panose="020B0609070205080204" pitchFamily="49" charset="-128"/>
              </a:rPr>
              <a:t>62</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63</a:t>
            </a:r>
            <a:r>
              <a:rPr kumimoji="1" lang="ja-JP" altLang="en-US" sz="1600" b="1" dirty="0">
                <a:latin typeface="ＭＳ ゴシック" panose="020B0609070205080204" pitchFamily="49" charset="-128"/>
                <a:ea typeface="ＭＳ ゴシック" panose="020B0609070205080204" pitchFamily="49" charset="-128"/>
              </a:rPr>
              <a:t>ページより転載（一部加筆修正）</a:t>
            </a:r>
            <a:r>
              <a:rPr kumimoji="1" lang="ja-JP" altLang="en-US" sz="1600" b="1" dirty="0"/>
              <a:t>　</a:t>
            </a:r>
            <a:endParaRPr lang="ja-JP" altLang="en-US" sz="1600" dirty="0"/>
          </a:p>
        </p:txBody>
      </p:sp>
      <p:sp>
        <p:nvSpPr>
          <p:cNvPr id="8" name="四角形: 角を丸くする 7">
            <a:extLst>
              <a:ext uri="{FF2B5EF4-FFF2-40B4-BE49-F238E27FC236}">
                <a16:creationId xmlns:a16="http://schemas.microsoft.com/office/drawing/2014/main" id="{3935870C-F58D-7BC6-C66B-6FE8356CE724}"/>
              </a:ext>
            </a:extLst>
          </p:cNvPr>
          <p:cNvSpPr/>
          <p:nvPr/>
        </p:nvSpPr>
        <p:spPr>
          <a:xfrm>
            <a:off x="277041" y="450561"/>
            <a:ext cx="8631226" cy="419327"/>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3D18353-3967-0295-1132-59526CBE9C8C}"/>
              </a:ext>
            </a:extLst>
          </p:cNvPr>
          <p:cNvSpPr txBox="1"/>
          <p:nvPr/>
        </p:nvSpPr>
        <p:spPr>
          <a:xfrm>
            <a:off x="277041" y="449859"/>
            <a:ext cx="8815310" cy="400110"/>
          </a:xfrm>
          <a:prstGeom prst="rect">
            <a:avLst/>
          </a:prstGeom>
          <a:noFill/>
          <a:ln w="12700">
            <a:noFill/>
          </a:ln>
        </p:spPr>
        <p:txBody>
          <a:bodyPr wrap="square">
            <a:spAutoFit/>
          </a:bodyPr>
          <a:lstStyle/>
          <a:p>
            <a:r>
              <a:rPr lang="ja-JP" altLang="en-US" sz="2000" b="1" i="0" u="none" strike="noStrike" baseline="0" dirty="0">
                <a:latin typeface="ＭＳ ゴシック" panose="020B0609070205080204" pitchFamily="49" charset="-128"/>
                <a:ea typeface="ＭＳ ゴシック" panose="020B0609070205080204" pitchFamily="49" charset="-128"/>
              </a:rPr>
              <a:t>８）</a:t>
            </a:r>
            <a:r>
              <a:rPr lang="en-US" altLang="ja-JP" sz="2000" b="1" i="0" u="none" strike="noStrike" baseline="0" dirty="0">
                <a:latin typeface="ＭＳ ゴシック" panose="020B0609070205080204" pitchFamily="49" charset="-128"/>
                <a:ea typeface="ＭＳ ゴシック" panose="020B0609070205080204" pitchFamily="49" charset="-128"/>
              </a:rPr>
              <a:t>14</a:t>
            </a:r>
            <a:r>
              <a:rPr lang="ja-JP" altLang="en-US" sz="2000" b="1" i="0" u="none" strike="noStrike" baseline="0" dirty="0">
                <a:latin typeface="ＭＳ ゴシック" panose="020B0609070205080204" pitchFamily="49" charset="-128"/>
                <a:ea typeface="ＭＳ ゴシック" panose="020B0609070205080204" pitchFamily="49" charset="-128"/>
              </a:rPr>
              <a:t>種の教科等のパワーバランスが示唆する</a:t>
            </a:r>
            <a:r>
              <a:rPr lang="ja-JP" altLang="en-US" b="1" i="0" u="none" strike="noStrike" baseline="0" dirty="0">
                <a:latin typeface="ＭＳ ゴシック" panose="020B0609070205080204" pitchFamily="49" charset="-128"/>
                <a:ea typeface="ＭＳ ゴシック" panose="020B0609070205080204" pitchFamily="49" charset="-128"/>
              </a:rPr>
              <a:t>小学校教員の判断基順</a:t>
            </a:r>
            <a:r>
              <a:rPr lang="en-US" altLang="ja-JP" sz="1600" b="1" i="0" u="none" strike="noStrike" baseline="0" dirty="0">
                <a:latin typeface="ＭＳ ゴシック" panose="020B0609070205080204" pitchFamily="49" charset="-128"/>
                <a:ea typeface="ＭＳ ゴシック" panose="020B0609070205080204" pitchFamily="49" charset="-128"/>
              </a:rPr>
              <a:t>(</a:t>
            </a:r>
            <a:r>
              <a:rPr lang="ja-JP" altLang="en-US" sz="1600" b="1" i="0" u="none" strike="noStrike" baseline="0" dirty="0">
                <a:latin typeface="ＭＳ ゴシック" panose="020B0609070205080204" pitchFamily="49" charset="-128"/>
                <a:ea typeface="ＭＳ ゴシック" panose="020B0609070205080204" pitchFamily="49" charset="-128"/>
              </a:rPr>
              <a:t>その５） </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922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852C488-8022-1A40-4DE8-29A901F45091}"/>
              </a:ext>
            </a:extLst>
          </p:cNvPr>
          <p:cNvSpPr>
            <a:spLocks noGrp="1"/>
          </p:cNvSpPr>
          <p:nvPr>
            <p:ph type="sldNum" sz="quarter" idx="12"/>
          </p:nvPr>
        </p:nvSpPr>
        <p:spPr>
          <a:xfrm>
            <a:off x="8358890" y="6364740"/>
            <a:ext cx="570975"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23</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5" name="四角形: 角を丸くする 4">
            <a:extLst>
              <a:ext uri="{FF2B5EF4-FFF2-40B4-BE49-F238E27FC236}">
                <a16:creationId xmlns:a16="http://schemas.microsoft.com/office/drawing/2014/main" id="{89C053AC-86A6-76C9-E85F-6D97E2DB6A1E}"/>
              </a:ext>
            </a:extLst>
          </p:cNvPr>
          <p:cNvSpPr/>
          <p:nvPr/>
        </p:nvSpPr>
        <p:spPr>
          <a:xfrm>
            <a:off x="315267" y="2527573"/>
            <a:ext cx="8329111" cy="3726420"/>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a:p>
        </p:txBody>
      </p:sp>
      <p:sp>
        <p:nvSpPr>
          <p:cNvPr id="6" name="四角形: 角を丸くする 5">
            <a:extLst>
              <a:ext uri="{FF2B5EF4-FFF2-40B4-BE49-F238E27FC236}">
                <a16:creationId xmlns:a16="http://schemas.microsoft.com/office/drawing/2014/main" id="{C11910C7-D0D7-8BD9-1F9E-029EBAD81409}"/>
              </a:ext>
            </a:extLst>
          </p:cNvPr>
          <p:cNvSpPr/>
          <p:nvPr/>
        </p:nvSpPr>
        <p:spPr>
          <a:xfrm>
            <a:off x="315267" y="604007"/>
            <a:ext cx="8444853" cy="1159779"/>
          </a:xfrm>
          <a:prstGeom prst="roundRect">
            <a:avLst/>
          </a:prstGeom>
          <a:solidFill>
            <a:srgbClr val="CC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8" name="テキスト ボックス 7">
            <a:extLst>
              <a:ext uri="{FF2B5EF4-FFF2-40B4-BE49-F238E27FC236}">
                <a16:creationId xmlns:a16="http://schemas.microsoft.com/office/drawing/2014/main" id="{729A39EB-7478-F75B-5403-A57C6C2FB44D}"/>
              </a:ext>
            </a:extLst>
          </p:cNvPr>
          <p:cNvSpPr txBox="1"/>
          <p:nvPr/>
        </p:nvSpPr>
        <p:spPr>
          <a:xfrm>
            <a:off x="383880" y="863359"/>
            <a:ext cx="8376240" cy="646331"/>
          </a:xfrm>
          <a:prstGeom prst="rect">
            <a:avLst/>
          </a:prstGeom>
          <a:noFill/>
          <a:ln w="19050">
            <a:noFill/>
          </a:ln>
        </p:spPr>
        <p:txBody>
          <a:bodyPr wrap="square" rtlCol="0">
            <a:spAutoFit/>
          </a:bodyPr>
          <a:lstStyle/>
          <a:p>
            <a:r>
              <a:rPr lang="ja-JP" altLang="en-US" sz="3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en-US" altLang="ja-JP" sz="3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3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壁は日本の公立小学校教育の</a:t>
            </a:r>
            <a:r>
              <a:rPr lang="ja-JP" altLang="ja-JP" sz="36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優位性</a:t>
            </a:r>
            <a:endParaRPr kumimoji="1" lang="ja-JP" altLang="en-US" sz="3600" dirty="0">
              <a:solidFill>
                <a:srgbClr val="FF0000"/>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29557C75-212A-65CA-2E47-460CCA93A284}"/>
              </a:ext>
            </a:extLst>
          </p:cNvPr>
          <p:cNvSpPr txBox="1"/>
          <p:nvPr/>
        </p:nvSpPr>
        <p:spPr>
          <a:xfrm>
            <a:off x="383881" y="2722365"/>
            <a:ext cx="6411203" cy="461665"/>
          </a:xfrm>
          <a:prstGeom prst="rect">
            <a:avLst/>
          </a:prstGeom>
          <a:noFill/>
        </p:spPr>
        <p:txBody>
          <a:bodyPr wrap="square">
            <a:spAutoFit/>
          </a:bodyPr>
          <a:lstStyle/>
          <a:p>
            <a:pPr indent="140335"/>
            <a:r>
              <a:rPr lang="ja-JP" altLang="en-US" sz="2400" b="1" dirty="0"/>
              <a:t>１）</a:t>
            </a:r>
            <a:r>
              <a:rPr lang="ja-JP" altLang="ja-JP" sz="2400" b="1" dirty="0"/>
              <a:t>判断の基準は教科書の特性の差</a:t>
            </a:r>
            <a:r>
              <a:rPr lang="ja-JP" altLang="en-US" sz="2000" b="1" dirty="0"/>
              <a:t>（その１</a:t>
            </a:r>
            <a:r>
              <a:rPr lang="en-US" altLang="ja-JP" sz="2000" b="1" dirty="0"/>
              <a:t>)</a:t>
            </a:r>
            <a:endParaRPr lang="ja-JP" altLang="en-US" sz="2400" b="1" dirty="0"/>
          </a:p>
        </p:txBody>
      </p:sp>
      <p:sp>
        <p:nvSpPr>
          <p:cNvPr id="10" name="テキスト ボックス 9">
            <a:extLst>
              <a:ext uri="{FF2B5EF4-FFF2-40B4-BE49-F238E27FC236}">
                <a16:creationId xmlns:a16="http://schemas.microsoft.com/office/drawing/2014/main" id="{A16708D2-A9EE-5495-D809-72E01097E2FD}"/>
              </a:ext>
            </a:extLst>
          </p:cNvPr>
          <p:cNvSpPr txBox="1"/>
          <p:nvPr/>
        </p:nvSpPr>
        <p:spPr>
          <a:xfrm>
            <a:off x="383882" y="3425416"/>
            <a:ext cx="6587370" cy="461665"/>
          </a:xfrm>
          <a:prstGeom prst="rect">
            <a:avLst/>
          </a:prstGeom>
          <a:noFill/>
        </p:spPr>
        <p:txBody>
          <a:bodyPr wrap="square" rtlCol="0">
            <a:spAutoFit/>
          </a:bodyPr>
          <a:lstStyle/>
          <a:p>
            <a:pPr indent="140335"/>
            <a:r>
              <a:rPr lang="ja-JP" altLang="en-US" sz="2400" b="1" dirty="0"/>
              <a:t>２）</a:t>
            </a:r>
            <a:r>
              <a:rPr lang="ja-JP" altLang="ja-JP" sz="2400" b="1" dirty="0"/>
              <a:t>判断の基準は教科書の特性の差</a:t>
            </a:r>
            <a:r>
              <a:rPr lang="ja-JP" altLang="en-US" sz="2000" b="1" dirty="0"/>
              <a:t>（その２）</a:t>
            </a:r>
            <a:endParaRPr lang="ja-JP" altLang="en-US" sz="2400" b="1" dirty="0"/>
          </a:p>
        </p:txBody>
      </p:sp>
      <p:sp>
        <p:nvSpPr>
          <p:cNvPr id="11" name="テキスト ボックス 10">
            <a:extLst>
              <a:ext uri="{FF2B5EF4-FFF2-40B4-BE49-F238E27FC236}">
                <a16:creationId xmlns:a16="http://schemas.microsoft.com/office/drawing/2014/main" id="{674E170B-741B-9F8C-52C3-5D0B8EC3CF3E}"/>
              </a:ext>
            </a:extLst>
          </p:cNvPr>
          <p:cNvSpPr txBox="1"/>
          <p:nvPr/>
        </p:nvSpPr>
        <p:spPr>
          <a:xfrm>
            <a:off x="383881" y="4181883"/>
            <a:ext cx="6486703" cy="830997"/>
          </a:xfrm>
          <a:prstGeom prst="rect">
            <a:avLst/>
          </a:prstGeom>
          <a:noFill/>
        </p:spPr>
        <p:txBody>
          <a:bodyPr wrap="square" rtlCol="0">
            <a:spAutoFit/>
          </a:bodyPr>
          <a:lstStyle/>
          <a:p>
            <a:pPr indent="140335"/>
            <a:r>
              <a:rPr lang="ja-JP" altLang="en-US" sz="2400" b="1" dirty="0"/>
              <a:t>３）</a:t>
            </a:r>
            <a:r>
              <a:rPr lang="ja-JP" altLang="ja-JP" sz="2400" b="1" dirty="0"/>
              <a:t>判断の基準</a:t>
            </a:r>
            <a:r>
              <a:rPr lang="ja-JP" altLang="en-US" sz="2400" b="1" dirty="0"/>
              <a:t>が</a:t>
            </a:r>
            <a:r>
              <a:rPr lang="ja-JP" altLang="ja-JP" sz="2400" b="1" dirty="0"/>
              <a:t>教科書の</a:t>
            </a:r>
            <a:endParaRPr lang="en-US" altLang="ja-JP" sz="2400" b="1" dirty="0"/>
          </a:p>
          <a:p>
            <a:pPr indent="140335"/>
            <a:r>
              <a:rPr lang="ja-JP" altLang="en-US" sz="2400" b="1" dirty="0"/>
              <a:t>　　　　　　　</a:t>
            </a:r>
            <a:r>
              <a:rPr lang="ja-JP" altLang="ja-JP" sz="2400" b="1" dirty="0"/>
              <a:t>特性の差</a:t>
            </a:r>
            <a:r>
              <a:rPr lang="ja-JP" altLang="en-US" sz="2400" b="1" dirty="0"/>
              <a:t>を超える</a:t>
            </a:r>
            <a:r>
              <a:rPr lang="en-US" altLang="ja-JP" sz="2400" b="1" dirty="0"/>
              <a:t>‼</a:t>
            </a:r>
            <a:r>
              <a:rPr lang="ja-JP" altLang="en-US" sz="2000" b="1" dirty="0"/>
              <a:t>（その１）</a:t>
            </a:r>
            <a:endParaRPr lang="ja-JP" altLang="en-US" sz="2400" b="1" dirty="0"/>
          </a:p>
        </p:txBody>
      </p:sp>
      <p:sp>
        <p:nvSpPr>
          <p:cNvPr id="12" name="テキスト ボックス 11">
            <a:extLst>
              <a:ext uri="{FF2B5EF4-FFF2-40B4-BE49-F238E27FC236}">
                <a16:creationId xmlns:a16="http://schemas.microsoft.com/office/drawing/2014/main" id="{D9BDAFFE-C0C9-940D-94F8-F0D5C1568A91}"/>
              </a:ext>
            </a:extLst>
          </p:cNvPr>
          <p:cNvSpPr txBox="1"/>
          <p:nvPr/>
        </p:nvSpPr>
        <p:spPr>
          <a:xfrm>
            <a:off x="7030405" y="2814698"/>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24</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ECE555F4-16A9-9776-1AF6-8D28897BDEBB}"/>
              </a:ext>
            </a:extLst>
          </p:cNvPr>
          <p:cNvSpPr txBox="1"/>
          <p:nvPr/>
        </p:nvSpPr>
        <p:spPr>
          <a:xfrm>
            <a:off x="7039867" y="3471154"/>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25</a:t>
            </a:r>
            <a:endParaRPr kumimoji="1" lang="ja-JP" altLang="en-US"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1BD6E19B-623F-E826-FE62-480CF601C507}"/>
              </a:ext>
            </a:extLst>
          </p:cNvPr>
          <p:cNvSpPr txBox="1"/>
          <p:nvPr/>
        </p:nvSpPr>
        <p:spPr>
          <a:xfrm>
            <a:off x="7030405" y="4520459"/>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26</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4355EF69-7DE9-17B6-1713-2D9D121D7F24}"/>
              </a:ext>
            </a:extLst>
          </p:cNvPr>
          <p:cNvSpPr txBox="1"/>
          <p:nvPr/>
        </p:nvSpPr>
        <p:spPr>
          <a:xfrm>
            <a:off x="484549" y="5108705"/>
            <a:ext cx="6486703" cy="830997"/>
          </a:xfrm>
          <a:prstGeom prst="rect">
            <a:avLst/>
          </a:prstGeom>
          <a:noFill/>
        </p:spPr>
        <p:txBody>
          <a:bodyPr wrap="square" rtlCol="0">
            <a:spAutoFit/>
          </a:bodyPr>
          <a:lstStyle/>
          <a:p>
            <a:pPr indent="140335"/>
            <a:r>
              <a:rPr lang="ja-JP" altLang="en-US" sz="2400" b="1" dirty="0"/>
              <a:t>３）</a:t>
            </a:r>
            <a:r>
              <a:rPr lang="ja-JP" altLang="ja-JP" sz="2400" b="1" dirty="0"/>
              <a:t>判断の基準</a:t>
            </a:r>
            <a:r>
              <a:rPr lang="ja-JP" altLang="en-US" sz="2400" b="1" dirty="0"/>
              <a:t>が</a:t>
            </a:r>
            <a:r>
              <a:rPr lang="ja-JP" altLang="ja-JP" sz="2400" b="1" dirty="0"/>
              <a:t>教科書の</a:t>
            </a:r>
            <a:endParaRPr lang="en-US" altLang="ja-JP" sz="2400" b="1" dirty="0"/>
          </a:p>
          <a:p>
            <a:pPr indent="140335"/>
            <a:r>
              <a:rPr lang="ja-JP" altLang="en-US" sz="2400" b="1" dirty="0"/>
              <a:t>　　　　　　　</a:t>
            </a:r>
            <a:r>
              <a:rPr lang="ja-JP" altLang="ja-JP" sz="2400" b="1" dirty="0"/>
              <a:t>特性の差</a:t>
            </a:r>
            <a:r>
              <a:rPr lang="ja-JP" altLang="en-US" sz="2400" b="1" dirty="0"/>
              <a:t>を超える</a:t>
            </a:r>
            <a:r>
              <a:rPr lang="en-US" altLang="ja-JP" sz="2400" b="1" dirty="0"/>
              <a:t>‼</a:t>
            </a:r>
            <a:r>
              <a:rPr lang="ja-JP" altLang="en-US" sz="2000" b="1" dirty="0"/>
              <a:t>（その２）</a:t>
            </a:r>
            <a:endParaRPr lang="ja-JP" altLang="en-US" sz="2400" b="1" dirty="0"/>
          </a:p>
        </p:txBody>
      </p:sp>
      <p:sp>
        <p:nvSpPr>
          <p:cNvPr id="16" name="テキスト ボックス 15">
            <a:extLst>
              <a:ext uri="{FF2B5EF4-FFF2-40B4-BE49-F238E27FC236}">
                <a16:creationId xmlns:a16="http://schemas.microsoft.com/office/drawing/2014/main" id="{0C6FA6CB-07CF-A99D-46D8-DA880779B1C8}"/>
              </a:ext>
            </a:extLst>
          </p:cNvPr>
          <p:cNvSpPr txBox="1"/>
          <p:nvPr/>
        </p:nvSpPr>
        <p:spPr>
          <a:xfrm>
            <a:off x="7039867" y="545351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27</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4075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3B24BA0E-BAF6-F0CC-E493-90C3773CB66D}"/>
              </a:ext>
            </a:extLst>
          </p:cNvPr>
          <p:cNvSpPr/>
          <p:nvPr/>
        </p:nvSpPr>
        <p:spPr>
          <a:xfrm>
            <a:off x="209871" y="1208015"/>
            <a:ext cx="8788174" cy="5457177"/>
          </a:xfrm>
          <a:prstGeom prst="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6D9775A-C196-2FF8-D10B-E35F791771DE}"/>
              </a:ext>
            </a:extLst>
          </p:cNvPr>
          <p:cNvSpPr txBox="1"/>
          <p:nvPr/>
        </p:nvSpPr>
        <p:spPr>
          <a:xfrm>
            <a:off x="209871" y="3845694"/>
            <a:ext cx="8707480" cy="2862322"/>
          </a:xfrm>
          <a:prstGeom prst="rect">
            <a:avLst/>
          </a:prstGeom>
          <a:noFill/>
          <a:ln>
            <a:noFill/>
          </a:ln>
        </p:spPr>
        <p:txBody>
          <a:bodyPr wrap="square">
            <a:spAutoFit/>
          </a:bodyPr>
          <a:lstStyle/>
          <a:p>
            <a:pPr indent="140335" algn="just"/>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２</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位の社会と</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位の理科</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教科書以外の学習教材や教具が必要である。</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社会の学習は</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、子どもたちが生活する家庭と学校の間に広がる通学路、公園、商店でのヒト、モノ、コトとの関わりに学習教材</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（地図と暦）</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を求める</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１、２年の</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生活科の活動からスタートする。</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教科としての学習が始まる３年では居住する市町村、４年は都道府県が学習対象に広がる。５年は日本全域の国土と産業、６年は日本の歴史と政治が学習対象だが、いずれも学習者の生きる場に根差した学び</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（教育課程のスパイラル構造）</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が要請される。</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検定教科書は全国共通を基本に編集されるため、東西南北に広がる時空での学びには、子どもの生きる場から発するテキストや資料、そして</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機器による補助が必要になる。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1925F997-C429-CBD3-9277-800EDF01C6D7}"/>
              </a:ext>
            </a:extLst>
          </p:cNvPr>
          <p:cNvSpPr/>
          <p:nvPr/>
        </p:nvSpPr>
        <p:spPr>
          <a:xfrm>
            <a:off x="8658020" y="6463921"/>
            <a:ext cx="396627" cy="343552"/>
          </a:xfrm>
          <a:prstGeom prst="roundRect">
            <a:avLst/>
          </a:prstGeom>
          <a:solidFill>
            <a:schemeClr val="bg1"/>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95F9CD17-4A91-E0B3-D608-0A653ADFA772}"/>
              </a:ext>
            </a:extLst>
          </p:cNvPr>
          <p:cNvSpPr/>
          <p:nvPr/>
        </p:nvSpPr>
        <p:spPr>
          <a:xfrm>
            <a:off x="981511" y="185084"/>
            <a:ext cx="6031685" cy="428748"/>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 name="スライド番号プレースホルダー 1">
            <a:extLst>
              <a:ext uri="{FF2B5EF4-FFF2-40B4-BE49-F238E27FC236}">
                <a16:creationId xmlns:a16="http://schemas.microsoft.com/office/drawing/2014/main" id="{E33F0BDD-0786-9CC2-4F6E-4B6BAEC7950B}"/>
              </a:ext>
            </a:extLst>
          </p:cNvPr>
          <p:cNvSpPr>
            <a:spLocks noGrp="1"/>
          </p:cNvSpPr>
          <p:nvPr>
            <p:ph type="sldNum" sz="quarter" idx="12"/>
          </p:nvPr>
        </p:nvSpPr>
        <p:spPr>
          <a:xfrm>
            <a:off x="8585378" y="6463921"/>
            <a:ext cx="486561" cy="365125"/>
          </a:xfrm>
          <a:noFill/>
        </p:spPr>
        <p:txBody>
          <a:bodyPr/>
          <a:lstStyle/>
          <a:p>
            <a:fld id="{5CB4E541-9752-4AE7-BAEC-239F55242FF7}" type="slidenum">
              <a:rPr kumimoji="1" lang="ja-JP" altLang="en-US" sz="2000" b="1" smtClean="0">
                <a:latin typeface="ＭＳ ゴシック" panose="020B0609070205080204" pitchFamily="49" charset="-128"/>
                <a:ea typeface="ＭＳ ゴシック" panose="020B0609070205080204" pitchFamily="49" charset="-128"/>
              </a:rPr>
              <a:t>24</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2D4BBB61-EC36-ADC9-6316-B186D51CB55D}"/>
              </a:ext>
            </a:extLst>
          </p:cNvPr>
          <p:cNvSpPr txBox="1"/>
          <p:nvPr/>
        </p:nvSpPr>
        <p:spPr>
          <a:xfrm>
            <a:off x="276837" y="1350296"/>
            <a:ext cx="8640514" cy="1200329"/>
          </a:xfrm>
          <a:prstGeom prst="rect">
            <a:avLst/>
          </a:prstGeom>
          <a:noFill/>
          <a:ln>
            <a:noFill/>
          </a:ln>
        </p:spPr>
        <p:txBody>
          <a:bodyPr wrap="square">
            <a:spAutoFit/>
          </a:bodyPr>
          <a:lstStyle/>
          <a:p>
            <a:pPr indent="140335" algn="just"/>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１位の「総合的学習の時間</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には、その名称が示すように教科ではないため教科書がない。それぞれの学校、学年、教室の教員と子どもたちの特性に応じて、活動の構想、計画、実施、振り返り、学びの相互認証という学習過程のなかに、</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機器の操作と</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情報の活用が組み込まれてきた。</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35BD29AC-ECC0-A971-AA55-1C81BA3B913E}"/>
              </a:ext>
            </a:extLst>
          </p:cNvPr>
          <p:cNvSpPr txBox="1"/>
          <p:nvPr/>
        </p:nvSpPr>
        <p:spPr>
          <a:xfrm>
            <a:off x="276837" y="2459496"/>
            <a:ext cx="8573548" cy="1477328"/>
          </a:xfrm>
          <a:prstGeom prst="rect">
            <a:avLst/>
          </a:prstGeom>
          <a:noFill/>
          <a:ln>
            <a:noFill/>
          </a:ln>
        </p:spPr>
        <p:txBody>
          <a:bodyPr wrap="square">
            <a:spAutoFit/>
          </a:bodyPr>
          <a:lstStyle/>
          <a:p>
            <a:pPr indent="140335" algn="just"/>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他方、</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国語は</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ば（音声）と文字（記号）と指し示す事象（ヒト、モノ、コト）との関係（知・情・意）について、ひとまとまりの意味を付与された文字単位（単語）の組合せ（節と文と文脈）による表現（正誤、善悪、好悪）のルールの学習を、文字によって表現（教科書）するという教科の特性上、教科書から離れた学習が困難な教科といえよう。</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AC19F9F-7EBF-F7B2-F8BF-3DF34D70C49F}"/>
              </a:ext>
            </a:extLst>
          </p:cNvPr>
          <p:cNvSpPr txBox="1"/>
          <p:nvPr/>
        </p:nvSpPr>
        <p:spPr>
          <a:xfrm>
            <a:off x="7642371" y="137848"/>
            <a:ext cx="1501629" cy="523220"/>
          </a:xfrm>
          <a:prstGeom prst="rect">
            <a:avLst/>
          </a:prstGeom>
          <a:noFill/>
        </p:spPr>
        <p:txBody>
          <a:bodyPr wrap="square">
            <a:spAutoFit/>
          </a:bodyPr>
          <a:lstStyle/>
          <a:p>
            <a:r>
              <a:rPr kumimoji="1" lang="ja-JP" altLang="en-US" sz="1400" b="1" dirty="0">
                <a:latin typeface="ＭＳ ゴシック" panose="020B0609070205080204" pitchFamily="49" charset="-128"/>
                <a:ea typeface="ＭＳ ゴシック" panose="020B0609070205080204" pitchFamily="49" charset="-128"/>
              </a:rPr>
              <a:t>研究報告№</a:t>
            </a:r>
            <a:r>
              <a:rPr kumimoji="1" lang="en-US" altLang="ja-JP" sz="1400" b="1" dirty="0">
                <a:latin typeface="ＭＳ ゴシック" panose="020B0609070205080204" pitchFamily="49" charset="-128"/>
                <a:ea typeface="ＭＳ ゴシック" panose="020B0609070205080204" pitchFamily="49" charset="-128"/>
              </a:rPr>
              <a:t>98</a:t>
            </a:r>
            <a:r>
              <a:rPr kumimoji="1" lang="ja-JP" altLang="en-US" sz="1400" b="1" dirty="0">
                <a:latin typeface="ＭＳ ゴシック" panose="020B0609070205080204" pitchFamily="49" charset="-128"/>
                <a:ea typeface="ＭＳ ゴシック" panose="020B0609070205080204" pitchFamily="49" charset="-128"/>
              </a:rPr>
              <a:t> </a:t>
            </a:r>
            <a:endParaRPr kumimoji="1" lang="en-US" altLang="ja-JP" sz="1400" b="1" dirty="0">
              <a:latin typeface="ＭＳ ゴシック" panose="020B0609070205080204" pitchFamily="49" charset="-128"/>
              <a:ea typeface="ＭＳ ゴシック" panose="020B0609070205080204" pitchFamily="49" charset="-128"/>
            </a:endParaRPr>
          </a:p>
          <a:p>
            <a:r>
              <a:rPr kumimoji="1" lang="ja-JP" altLang="en-US" sz="1400" b="1" dirty="0">
                <a:latin typeface="ＭＳ ゴシック" panose="020B0609070205080204" pitchFamily="49" charset="-128"/>
                <a:ea typeface="ＭＳ ゴシック" panose="020B0609070205080204" pitchFamily="49" charset="-128"/>
              </a:rPr>
              <a:t>第</a:t>
            </a:r>
            <a:r>
              <a:rPr kumimoji="1" lang="en-US" altLang="ja-JP" sz="1400" b="1" dirty="0">
                <a:latin typeface="ＭＳ ゴシック" panose="020B0609070205080204" pitchFamily="49" charset="-128"/>
                <a:ea typeface="ＭＳ ゴシック" panose="020B0609070205080204" pitchFamily="49" charset="-128"/>
              </a:rPr>
              <a:t>5</a:t>
            </a:r>
            <a:r>
              <a:rPr kumimoji="1" lang="ja-JP" altLang="en-US" sz="1400" b="1" dirty="0">
                <a:latin typeface="ＭＳ ゴシック" panose="020B0609070205080204" pitchFamily="49" charset="-128"/>
                <a:ea typeface="ＭＳ ゴシック" panose="020B0609070205080204" pitchFamily="49" charset="-128"/>
              </a:rPr>
              <a:t>章 </a:t>
            </a:r>
            <a:r>
              <a:rPr kumimoji="1" lang="en-US" altLang="ja-JP" sz="1400" b="1" dirty="0">
                <a:latin typeface="ＭＳ ゴシック" panose="020B0609070205080204" pitchFamily="49" charset="-128"/>
                <a:ea typeface="ＭＳ ゴシック" panose="020B0609070205080204" pitchFamily="49" charset="-128"/>
              </a:rPr>
              <a:t>63</a:t>
            </a:r>
            <a:r>
              <a:rPr kumimoji="1" lang="ja-JP" altLang="en-US" sz="1400" b="1" dirty="0">
                <a:latin typeface="ＭＳ ゴシック" panose="020B0609070205080204" pitchFamily="49" charset="-128"/>
                <a:ea typeface="ＭＳ ゴシック" panose="020B0609070205080204" pitchFamily="49" charset="-128"/>
              </a:rPr>
              <a:t>ページ</a:t>
            </a:r>
            <a:endParaRPr lang="ja-JP" altLang="en-US" sz="1600" dirty="0"/>
          </a:p>
        </p:txBody>
      </p:sp>
      <p:sp>
        <p:nvSpPr>
          <p:cNvPr id="14" name="テキスト ボックス 13">
            <a:extLst>
              <a:ext uri="{FF2B5EF4-FFF2-40B4-BE49-F238E27FC236}">
                <a16:creationId xmlns:a16="http://schemas.microsoft.com/office/drawing/2014/main" id="{DD608EB1-511B-A9B4-0A95-A775A7EABF49}"/>
              </a:ext>
            </a:extLst>
          </p:cNvPr>
          <p:cNvSpPr txBox="1"/>
          <p:nvPr/>
        </p:nvSpPr>
        <p:spPr>
          <a:xfrm>
            <a:off x="237284" y="811248"/>
            <a:ext cx="8760761" cy="353943"/>
          </a:xfrm>
          <a:prstGeom prst="rect">
            <a:avLst/>
          </a:prstGeom>
          <a:noFill/>
          <a:ln>
            <a:solidFill>
              <a:srgbClr val="00B0F0"/>
            </a:solidFill>
          </a:ln>
        </p:spPr>
        <p:txBody>
          <a:bodyPr wrap="square" rtlCol="0">
            <a:spAutoFit/>
          </a:bodyPr>
          <a:lstStyle/>
          <a:p>
            <a:pPr indent="140335"/>
            <a:r>
              <a:rPr lang="ja-JP" altLang="en-US" sz="1700" b="1" u="sng" kern="100" dirty="0">
                <a:solidFill>
                  <a:srgbClr val="00B0F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700" b="1" u="sng"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「１人１台」を「活用しやすい」割合と教科等の関係について整理しておこう</a:t>
            </a:r>
            <a:r>
              <a:rPr lang="ja-JP" altLang="en-US" sz="1700" b="1" u="sng"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700" b="1" u="sng" kern="100" dirty="0">
                <a:solidFill>
                  <a:srgbClr val="00B0F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700" b="1" u="sng" kern="100" dirty="0">
              <a:solidFill>
                <a:srgbClr val="00B0F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C506BF9-C994-35E8-4C32-E375E7F46E9F}"/>
              </a:ext>
            </a:extLst>
          </p:cNvPr>
          <p:cNvSpPr txBox="1"/>
          <p:nvPr/>
        </p:nvSpPr>
        <p:spPr>
          <a:xfrm>
            <a:off x="1241569" y="199469"/>
            <a:ext cx="5872296" cy="430887"/>
          </a:xfrm>
          <a:prstGeom prst="rect">
            <a:avLst/>
          </a:prstGeom>
          <a:noFill/>
        </p:spPr>
        <p:txBody>
          <a:bodyPr wrap="square">
            <a:spAutoFit/>
          </a:bodyPr>
          <a:lstStyle/>
          <a:p>
            <a:pPr indent="140335"/>
            <a:r>
              <a:rPr lang="ja-JP" altLang="en-US" sz="2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ja-JP" sz="21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判断の基準は教科書の特性の差</a:t>
            </a:r>
            <a:r>
              <a:rPr lang="en-US" alt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その１</a:t>
            </a:r>
            <a:r>
              <a:rPr lang="en-US" alt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1666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A43144E-7FA4-16AF-ADAA-1D406D166359}"/>
              </a:ext>
            </a:extLst>
          </p:cNvPr>
          <p:cNvSpPr/>
          <p:nvPr/>
        </p:nvSpPr>
        <p:spPr>
          <a:xfrm>
            <a:off x="176169" y="897676"/>
            <a:ext cx="8657438" cy="5634811"/>
          </a:xfrm>
          <a:prstGeom prst="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DAA99BB-832C-2B81-1C71-EC6A33538AFF}"/>
              </a:ext>
            </a:extLst>
          </p:cNvPr>
          <p:cNvSpPr>
            <a:spLocks noGrp="1"/>
          </p:cNvSpPr>
          <p:nvPr>
            <p:ph type="sldNum" sz="quarter" idx="12"/>
          </p:nvPr>
        </p:nvSpPr>
        <p:spPr>
          <a:xfrm>
            <a:off x="8687694" y="6466658"/>
            <a:ext cx="456306"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25</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ADBD5362-133F-5093-EF11-EF722EED2A7F}"/>
              </a:ext>
            </a:extLst>
          </p:cNvPr>
          <p:cNvSpPr txBox="1"/>
          <p:nvPr/>
        </p:nvSpPr>
        <p:spPr>
          <a:xfrm>
            <a:off x="319770" y="3891427"/>
            <a:ext cx="8437348" cy="2557175"/>
          </a:xfrm>
          <a:prstGeom prst="rect">
            <a:avLst/>
          </a:prstGeom>
          <a:noFill/>
          <a:ln w="28575">
            <a:noFill/>
          </a:ln>
        </p:spPr>
        <p:txBody>
          <a:bodyPr wrap="square">
            <a:spAutoFit/>
          </a:bodyPr>
          <a:lstStyle/>
          <a:p>
            <a:pPr indent="140335" algn="just">
              <a:lnSpc>
                <a:spcPts val="28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その意味では、</a:t>
            </a:r>
            <a:r>
              <a:rPr lang="ja-JP" altLang="ja-JP" sz="19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４位の算数は</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図形、</a:t>
            </a:r>
            <a:r>
              <a:rPr lang="ja-JP" altLang="ja-JP" sz="19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５位の外国語</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は音声と、いずれも</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二次元の紙媒体だけでは学習困難</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な学習の内容と方法に応じた学習教材と学習支援機器の準備の必要性が、</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教科書の編集方針の段階から準備</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されている。特に、外国語教育は、国語教育と異なり、３、４学年の学習活動の段階から、</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機器活用のソフトが開発</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されている。また算数においても、中高の数学とは異なり、学習者の発達と経験との重なりを重視する観点から、</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学習教材と教具の立体化（</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次元化と映像化）</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が求められてきた。</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48248A4E-B0A0-882E-06FB-9D7ABC621019}"/>
              </a:ext>
            </a:extLst>
          </p:cNvPr>
          <p:cNvSpPr txBox="1"/>
          <p:nvPr/>
        </p:nvSpPr>
        <p:spPr>
          <a:xfrm>
            <a:off x="310393" y="1009930"/>
            <a:ext cx="8437348" cy="2918428"/>
          </a:xfrm>
          <a:prstGeom prst="rect">
            <a:avLst/>
          </a:prstGeom>
          <a:noFill/>
          <a:ln w="28575">
            <a:noFill/>
          </a:ln>
        </p:spPr>
        <p:txBody>
          <a:bodyPr wrap="square">
            <a:spAutoFit/>
          </a:bodyPr>
          <a:lstStyle/>
          <a:p>
            <a:pPr indent="140335" algn="just">
              <a:lnSpc>
                <a:spcPts val="28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同様に、</a:t>
            </a:r>
            <a:r>
              <a:rPr lang="ja-JP" altLang="ja-JP" sz="19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理科においても</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スタートは社会と同じ生活科での直接手に取る事象と関わる活動。その延長に３学年から始まる理科の実験や調査がある。そのため、教科書の記載をモデルにしながら、子どもたちが直接経験可能な身近な事象を対象にした実験、観察、分析、発表の過程で、デジタル機器の出番は少なくない。</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lnSpc>
                <a:spcPts val="28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さらに社会と理科ともに、</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機器必携の学校の外での学習活動が教育課程に含まれる</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。このように、理科や社会では、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タブレット様式の</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が子どもひとり一人に配布される前から、</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機器は活用されてきた</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B0935331-EE9A-6F26-BD80-75D71A45636C}"/>
              </a:ext>
            </a:extLst>
          </p:cNvPr>
          <p:cNvSpPr/>
          <p:nvPr/>
        </p:nvSpPr>
        <p:spPr>
          <a:xfrm>
            <a:off x="570451" y="262555"/>
            <a:ext cx="6413959" cy="551235"/>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84BA9AB-DD94-260C-BD42-A1EEE1E2473F}"/>
              </a:ext>
            </a:extLst>
          </p:cNvPr>
          <p:cNvSpPr txBox="1"/>
          <p:nvPr/>
        </p:nvSpPr>
        <p:spPr>
          <a:xfrm>
            <a:off x="484584" y="325513"/>
            <a:ext cx="6413959" cy="461665"/>
          </a:xfrm>
          <a:prstGeom prst="rect">
            <a:avLst/>
          </a:prstGeom>
          <a:noFill/>
        </p:spPr>
        <p:txBody>
          <a:bodyPr wrap="square" rtlCol="0">
            <a:spAutoFit/>
          </a:bodyPr>
          <a:lstStyle/>
          <a:p>
            <a:pPr indent="140335"/>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判断の基準は教科書の特性の差</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DC68FA49-F3BB-9D2B-0C7B-61DAF1687C9A}"/>
              </a:ext>
            </a:extLst>
          </p:cNvPr>
          <p:cNvSpPr txBox="1"/>
          <p:nvPr/>
        </p:nvSpPr>
        <p:spPr>
          <a:xfrm>
            <a:off x="7078191" y="262555"/>
            <a:ext cx="1609503" cy="584775"/>
          </a:xfrm>
          <a:prstGeom prst="rect">
            <a:avLst/>
          </a:prstGeom>
          <a:noFill/>
        </p:spPr>
        <p:txBody>
          <a:bodyPr wrap="square">
            <a:spAutoFit/>
          </a:bodyPr>
          <a:lstStyle/>
          <a:p>
            <a:r>
              <a:rPr kumimoji="1" lang="ja-JP" altLang="en-US" sz="1600" b="1" dirty="0">
                <a:latin typeface="ＭＳ ゴシック" panose="020B0609070205080204" pitchFamily="49" charset="-128"/>
                <a:ea typeface="ＭＳ ゴシック" panose="020B0609070205080204" pitchFamily="49" charset="-128"/>
              </a:rPr>
              <a:t>研究報告№</a:t>
            </a:r>
            <a:r>
              <a:rPr kumimoji="1" lang="en-US" altLang="ja-JP" sz="1600" b="1" dirty="0">
                <a:latin typeface="ＭＳ ゴシック" panose="020B0609070205080204" pitchFamily="49" charset="-128"/>
                <a:ea typeface="ＭＳ ゴシック" panose="020B0609070205080204" pitchFamily="49" charset="-128"/>
              </a:rPr>
              <a:t>98</a:t>
            </a:r>
            <a:r>
              <a:rPr kumimoji="1" lang="ja-JP" altLang="en-US" sz="1600" b="1" dirty="0">
                <a:latin typeface="ＭＳ ゴシック" panose="020B0609070205080204" pitchFamily="49" charset="-128"/>
                <a:ea typeface="ＭＳ ゴシック" panose="020B0609070205080204" pitchFamily="49" charset="-128"/>
              </a:rPr>
              <a:t>　</a:t>
            </a:r>
            <a:endParaRPr kumimoji="1" lang="en-US" altLang="ja-JP" sz="1600" b="1" dirty="0">
              <a:latin typeface="ＭＳ ゴシック" panose="020B0609070205080204" pitchFamily="49" charset="-128"/>
              <a:ea typeface="ＭＳ ゴシック" panose="020B0609070205080204" pitchFamily="49" charset="-128"/>
            </a:endParaRPr>
          </a:p>
          <a:p>
            <a:r>
              <a:rPr kumimoji="1" lang="ja-JP" altLang="en-US" sz="1600" b="1" dirty="0">
                <a:latin typeface="ＭＳ ゴシック" panose="020B0609070205080204" pitchFamily="49" charset="-128"/>
                <a:ea typeface="ＭＳ ゴシック" panose="020B0609070205080204" pitchFamily="49" charset="-128"/>
              </a:rPr>
              <a:t>第</a:t>
            </a:r>
            <a:r>
              <a:rPr kumimoji="1" lang="en-US" altLang="ja-JP" sz="1600" b="1" dirty="0">
                <a:latin typeface="ＭＳ ゴシック" panose="020B0609070205080204" pitchFamily="49" charset="-128"/>
                <a:ea typeface="ＭＳ ゴシック" panose="020B0609070205080204" pitchFamily="49" charset="-128"/>
              </a:rPr>
              <a:t>5</a:t>
            </a:r>
            <a:r>
              <a:rPr kumimoji="1" lang="ja-JP" altLang="en-US" sz="1600" b="1" dirty="0">
                <a:latin typeface="ＭＳ ゴシック" panose="020B0609070205080204" pitchFamily="49" charset="-128"/>
                <a:ea typeface="ＭＳ ゴシック" panose="020B0609070205080204" pitchFamily="49" charset="-128"/>
              </a:rPr>
              <a:t>章 </a:t>
            </a:r>
            <a:r>
              <a:rPr kumimoji="1" lang="en-US" altLang="ja-JP" sz="1600" b="1" dirty="0">
                <a:latin typeface="ＭＳ ゴシック" panose="020B0609070205080204" pitchFamily="49" charset="-128"/>
                <a:ea typeface="ＭＳ ゴシック" panose="020B0609070205080204" pitchFamily="49" charset="-128"/>
              </a:rPr>
              <a:t>63</a:t>
            </a:r>
            <a:r>
              <a:rPr kumimoji="1" lang="ja-JP" altLang="en-US" sz="1400" b="1" dirty="0">
                <a:latin typeface="ＭＳ ゴシック" panose="020B0609070205080204" pitchFamily="49" charset="-128"/>
                <a:ea typeface="ＭＳ ゴシック" panose="020B0609070205080204" pitchFamily="49" charset="-128"/>
              </a:rPr>
              <a:t>ページ</a:t>
            </a:r>
            <a:endParaRPr lang="ja-JP" altLang="en-US" sz="1600" dirty="0"/>
          </a:p>
        </p:txBody>
      </p:sp>
    </p:spTree>
    <p:extLst>
      <p:ext uri="{BB962C8B-B14F-4D97-AF65-F5344CB8AC3E}">
        <p14:creationId xmlns:p14="http://schemas.microsoft.com/office/powerpoint/2010/main" val="380212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078B8727-65A4-8988-BAB3-C72BD33D07EB}"/>
              </a:ext>
            </a:extLst>
          </p:cNvPr>
          <p:cNvSpPr/>
          <p:nvPr/>
        </p:nvSpPr>
        <p:spPr>
          <a:xfrm>
            <a:off x="377803" y="2691599"/>
            <a:ext cx="8496916" cy="2112653"/>
          </a:xfrm>
          <a:prstGeom prst="roundRect">
            <a:avLst/>
          </a:prstGeom>
          <a:solidFill>
            <a:srgbClr val="CC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005A8C9-B6F0-295E-424D-714D2B1D4EC8}"/>
              </a:ext>
            </a:extLst>
          </p:cNvPr>
          <p:cNvSpPr>
            <a:spLocks noGrp="1"/>
          </p:cNvSpPr>
          <p:nvPr>
            <p:ph type="sldNum" sz="quarter" idx="12"/>
          </p:nvPr>
        </p:nvSpPr>
        <p:spPr>
          <a:xfrm>
            <a:off x="8582478" y="6492875"/>
            <a:ext cx="485452" cy="365125"/>
          </a:xfrm>
        </p:spPr>
        <p:txBody>
          <a:bodyPr/>
          <a:lstStyle/>
          <a:p>
            <a:fld id="{5CB4E541-9752-4AE7-BAEC-239F55242FF7}" type="slidenum">
              <a:rPr kumimoji="1" lang="ja-JP" altLang="en-US" sz="1800" b="1" smtClean="0">
                <a:solidFill>
                  <a:schemeClr val="tx1"/>
                </a:solidFill>
                <a:latin typeface="ＭＳ ゴシック" panose="020B0609070205080204" pitchFamily="49" charset="-128"/>
                <a:ea typeface="ＭＳ ゴシック" panose="020B0609070205080204" pitchFamily="49" charset="-128"/>
              </a:rPr>
              <a:t>26</a:t>
            </a:fld>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CB11C68B-0CD3-100C-EA2E-B30889AC2612}"/>
              </a:ext>
            </a:extLst>
          </p:cNvPr>
          <p:cNvSpPr txBox="1"/>
          <p:nvPr/>
        </p:nvSpPr>
        <p:spPr>
          <a:xfrm>
            <a:off x="269281" y="2758490"/>
            <a:ext cx="8555923" cy="2046329"/>
          </a:xfrm>
          <a:prstGeom prst="rect">
            <a:avLst/>
          </a:prstGeom>
          <a:noFill/>
          <a:ln w="28575">
            <a:noFill/>
          </a:ln>
        </p:spPr>
        <p:txBody>
          <a:bodyPr wrap="square">
            <a:spAutoFit/>
          </a:bodyPr>
          <a:lstStyle/>
          <a:p>
            <a:pPr indent="140335" algn="just">
              <a:lnSpc>
                <a:spcPts val="2600"/>
              </a:lnSpc>
            </a:pP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ⅰ</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活用したことなし</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の教科等の選択割合の下位５位は</a:t>
            </a:r>
            <a:r>
              <a:rPr lang="ja-JP" altLang="en-US"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一桁</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台と非常に少ない</a:t>
            </a:r>
            <a:r>
              <a:rPr lang="ja-JP" altLang="en-US"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ja-JP" altLang="ja-JP" sz="17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73685" indent="-140335" algn="just">
              <a:lnSpc>
                <a:spcPts val="2600"/>
              </a:lnSpc>
            </a:pP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ⅱ</a:t>
            </a:r>
            <a:r>
              <a:rPr lang="en-US" altLang="ja-JP" sz="17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どちらかといえば活用しやすい</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と｢活用しやすい</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を合わせた選択割合のベスト</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70</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％割を超え、教科等</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種中</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種の選択率が</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50</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％ラインをクリアする</a:t>
            </a:r>
            <a:r>
              <a:rPr lang="ja-JP" altLang="en-US"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ja-JP" altLang="ja-JP" sz="17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73685" indent="-140335" algn="just">
              <a:lnSpc>
                <a:spcPts val="2600"/>
              </a:lnSpc>
            </a:pP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ⅲ 分析過程で最も重視した｢活用しやすい」の選択割合では、</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50</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％ラインを超える</a:t>
            </a:r>
            <a:endPar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73685" indent="-140335" algn="just">
              <a:lnSpc>
                <a:spcPts val="2600"/>
              </a:lnSpc>
            </a:pPr>
            <a:r>
              <a:rPr lang="ja-JP" altLang="en-US" sz="17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教科等はなく、</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割ラインを超える教科等も</a:t>
            </a:r>
            <a:r>
              <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種のみで、選択率の数値は非常に</a:t>
            </a:r>
            <a:endParaRPr lang="en-US"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73685" indent="-140335" algn="just">
              <a:lnSpc>
                <a:spcPts val="2600"/>
              </a:lnSpc>
            </a:pPr>
            <a:r>
              <a:rPr lang="ja-JP" altLang="en-US" sz="17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小さい</a:t>
            </a:r>
            <a:r>
              <a:rPr lang="ja-JP" altLang="en-US"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a:t>
            </a:r>
            <a:r>
              <a:rPr lang="ja-JP" altLang="ja-JP"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7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5399CEA-F7F5-97C3-C852-A8C6851D2C1A}"/>
              </a:ext>
            </a:extLst>
          </p:cNvPr>
          <p:cNvSpPr txBox="1"/>
          <p:nvPr/>
        </p:nvSpPr>
        <p:spPr>
          <a:xfrm>
            <a:off x="286058" y="4859959"/>
            <a:ext cx="8539146" cy="1593193"/>
          </a:xfrm>
          <a:prstGeom prst="rect">
            <a:avLst/>
          </a:prstGeom>
          <a:noFill/>
          <a:ln>
            <a:noFill/>
          </a:ln>
        </p:spPr>
        <p:txBody>
          <a:bodyPr wrap="square">
            <a:spAutoFit/>
          </a:bodyPr>
          <a:lstStyle/>
          <a:p>
            <a:pPr indent="140335" algn="just">
              <a:lnSpc>
                <a:spcPts val="24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いうまでもなく、この</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種の同時進行は国語という教科独自の傾向ではなく、「活用しやすい」割合の数値が</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％ラインに届かない</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種の教科等に向けられる共通の疑問でもある。</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lnSpc>
                <a:spcPts val="2400"/>
              </a:lnSpc>
            </a:pPr>
            <a:r>
              <a:rPr lang="ja-JP" altLang="en-US"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スライド№５～９</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考察した</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表</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5-2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が示す</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「できる」</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事実認識）と</a:t>
            </a:r>
            <a:endPar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lnSpc>
                <a:spcPts val="2400"/>
              </a:lnSpc>
            </a:pP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「必要」</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評価）のズレ</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の説明においても考慮すべき問いと考える。</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6D1ACFC-2FAB-64E5-F91E-557B830EA264}"/>
              </a:ext>
            </a:extLst>
          </p:cNvPr>
          <p:cNvSpPr txBox="1"/>
          <p:nvPr/>
        </p:nvSpPr>
        <p:spPr>
          <a:xfrm>
            <a:off x="306591" y="1024713"/>
            <a:ext cx="8472095" cy="1654107"/>
          </a:xfrm>
          <a:prstGeom prst="rect">
            <a:avLst/>
          </a:prstGeom>
          <a:noFill/>
          <a:ln w="38100">
            <a:noFill/>
          </a:ln>
        </p:spPr>
        <p:txBody>
          <a:bodyPr wrap="square">
            <a:spAutoFit/>
          </a:bodyPr>
          <a:lstStyle/>
          <a:p>
            <a:pPr indent="140335" algn="just">
              <a:lnSpc>
                <a:spcPts val="25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このように、教科書の有無のレベルを超えて、教育課程、教育内容、教育方法、教育評価と連結した教科書の編集方針によって、教科等における「活用しやすい」割合の多寡を説明することは可能ではある</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40335" algn="just">
              <a:lnSpc>
                <a:spcPts val="2500"/>
              </a:lnSpc>
            </a:pP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しかし、教科書の特性だけでは、図</a:t>
            </a: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5-6</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と図</a:t>
            </a: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5-7</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で、国語の特性との関連で確認した次の３種の選択率の同時進行を説明できない。</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77A9C5AE-61D7-71EE-00E3-F419FFF552E6}"/>
              </a:ext>
            </a:extLst>
          </p:cNvPr>
          <p:cNvSpPr/>
          <p:nvPr/>
        </p:nvSpPr>
        <p:spPr>
          <a:xfrm>
            <a:off x="202121" y="757582"/>
            <a:ext cx="8782487" cy="57813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4812E8C-1DEC-A28D-E181-34841544AFF5}"/>
              </a:ext>
            </a:extLst>
          </p:cNvPr>
          <p:cNvSpPr/>
          <p:nvPr/>
        </p:nvSpPr>
        <p:spPr>
          <a:xfrm>
            <a:off x="269280" y="270797"/>
            <a:ext cx="8555923" cy="413567"/>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6A7E5EC-463B-4EC6-A182-C96E7DD30893}"/>
              </a:ext>
            </a:extLst>
          </p:cNvPr>
          <p:cNvSpPr txBox="1"/>
          <p:nvPr/>
        </p:nvSpPr>
        <p:spPr>
          <a:xfrm>
            <a:off x="4808210" y="0"/>
            <a:ext cx="3077441" cy="307777"/>
          </a:xfrm>
          <a:prstGeom prst="rect">
            <a:avLst/>
          </a:prstGeom>
          <a:noFill/>
        </p:spPr>
        <p:txBody>
          <a:bodyPr wrap="square">
            <a:spAutoFit/>
          </a:bodyPr>
          <a:lstStyle/>
          <a:p>
            <a:r>
              <a:rPr kumimoji="1" lang="ja-JP" altLang="en-US" sz="1400" b="1" dirty="0">
                <a:latin typeface="ＭＳ ゴシック" panose="020B0609070205080204" pitchFamily="49" charset="-128"/>
                <a:ea typeface="ＭＳ ゴシック" panose="020B0609070205080204" pitchFamily="49" charset="-128"/>
              </a:rPr>
              <a:t>研究報告№</a:t>
            </a:r>
            <a:r>
              <a:rPr kumimoji="1" lang="en-US" altLang="ja-JP" sz="1400" b="1" dirty="0">
                <a:latin typeface="ＭＳ ゴシック" panose="020B0609070205080204" pitchFamily="49" charset="-128"/>
                <a:ea typeface="ＭＳ ゴシック" panose="020B0609070205080204" pitchFamily="49" charset="-128"/>
              </a:rPr>
              <a:t>98 </a:t>
            </a:r>
            <a:r>
              <a:rPr kumimoji="1" lang="ja-JP" altLang="en-US" sz="1400" b="1" dirty="0">
                <a:latin typeface="ＭＳ ゴシック" panose="020B0609070205080204" pitchFamily="49" charset="-128"/>
                <a:ea typeface="ＭＳ ゴシック" panose="020B0609070205080204" pitchFamily="49" charset="-128"/>
              </a:rPr>
              <a:t>第５章 </a:t>
            </a:r>
            <a:r>
              <a:rPr kumimoji="1" lang="en-US" altLang="ja-JP" sz="1400" b="1" dirty="0">
                <a:latin typeface="ＭＳ ゴシック" panose="020B0609070205080204" pitchFamily="49" charset="-128"/>
                <a:ea typeface="ＭＳ ゴシック" panose="020B0609070205080204" pitchFamily="49" charset="-128"/>
              </a:rPr>
              <a:t>63</a:t>
            </a:r>
            <a:r>
              <a:rPr kumimoji="1" lang="ja-JP" altLang="en-US" sz="1400" b="1" dirty="0">
                <a:latin typeface="ＭＳ ゴシック" panose="020B0609070205080204" pitchFamily="49" charset="-128"/>
                <a:ea typeface="ＭＳ ゴシック" panose="020B0609070205080204" pitchFamily="49" charset="-128"/>
              </a:rPr>
              <a:t>～</a:t>
            </a:r>
            <a:r>
              <a:rPr kumimoji="1" lang="en-US" altLang="ja-JP" sz="1400" b="1" dirty="0">
                <a:latin typeface="ＭＳ ゴシック" panose="020B0609070205080204" pitchFamily="49" charset="-128"/>
                <a:ea typeface="ＭＳ ゴシック" panose="020B0609070205080204" pitchFamily="49" charset="-128"/>
              </a:rPr>
              <a:t>64</a:t>
            </a:r>
            <a:r>
              <a:rPr kumimoji="1" lang="ja-JP" altLang="en-US" sz="1400" b="1" dirty="0">
                <a:latin typeface="ＭＳ ゴシック" panose="020B0609070205080204" pitchFamily="49" charset="-128"/>
                <a:ea typeface="ＭＳ ゴシック" panose="020B0609070205080204" pitchFamily="49" charset="-128"/>
              </a:rPr>
              <a:t>ページ</a:t>
            </a:r>
            <a:endParaRPr lang="ja-JP" altLang="en-US" sz="1400" dirty="0"/>
          </a:p>
        </p:txBody>
      </p:sp>
      <p:sp>
        <p:nvSpPr>
          <p:cNvPr id="12" name="テキスト ボックス 11">
            <a:extLst>
              <a:ext uri="{FF2B5EF4-FFF2-40B4-BE49-F238E27FC236}">
                <a16:creationId xmlns:a16="http://schemas.microsoft.com/office/drawing/2014/main" id="{0DBD342D-5116-52A7-4AFF-5A61817012E3}"/>
              </a:ext>
            </a:extLst>
          </p:cNvPr>
          <p:cNvSpPr txBox="1"/>
          <p:nvPr/>
        </p:nvSpPr>
        <p:spPr>
          <a:xfrm>
            <a:off x="377803" y="229358"/>
            <a:ext cx="8296420" cy="461665"/>
          </a:xfrm>
          <a:prstGeom prst="rect">
            <a:avLst/>
          </a:prstGeom>
          <a:noFill/>
        </p:spPr>
        <p:txBody>
          <a:bodyPr wrap="square" rtlCol="0">
            <a:spAutoFit/>
          </a:bodyPr>
          <a:lstStyle/>
          <a:p>
            <a:pPr indent="140335"/>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「判断の基準</a:t>
            </a:r>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教科書の特性の差</a:t>
            </a:r>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を超える</a:t>
            </a:r>
            <a:r>
              <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（その１）</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61886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FCA697A5-BD96-22E7-7CC8-D821A8C95083}"/>
              </a:ext>
            </a:extLst>
          </p:cNvPr>
          <p:cNvSpPr/>
          <p:nvPr/>
        </p:nvSpPr>
        <p:spPr>
          <a:xfrm>
            <a:off x="218226" y="792696"/>
            <a:ext cx="8724213" cy="483085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8A0E5D1-5DE4-3658-BA27-667E27C878CB}"/>
              </a:ext>
            </a:extLst>
          </p:cNvPr>
          <p:cNvSpPr/>
          <p:nvPr/>
        </p:nvSpPr>
        <p:spPr>
          <a:xfrm>
            <a:off x="482725" y="1567528"/>
            <a:ext cx="8040810" cy="2847297"/>
          </a:xfrm>
          <a:prstGeom prst="round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0E76C8F-5E22-5493-85AF-726AAAB46F19}"/>
              </a:ext>
            </a:extLst>
          </p:cNvPr>
          <p:cNvSpPr/>
          <p:nvPr/>
        </p:nvSpPr>
        <p:spPr>
          <a:xfrm>
            <a:off x="653765" y="5864500"/>
            <a:ext cx="7789263" cy="7354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BBFBBB6-C695-1F6E-52FF-D62A482D8858}"/>
              </a:ext>
            </a:extLst>
          </p:cNvPr>
          <p:cNvSpPr>
            <a:spLocks noGrp="1"/>
          </p:cNvSpPr>
          <p:nvPr>
            <p:ph type="sldNum" sz="quarter" idx="12"/>
          </p:nvPr>
        </p:nvSpPr>
        <p:spPr>
          <a:xfrm>
            <a:off x="8420562" y="6356351"/>
            <a:ext cx="521877" cy="365125"/>
          </a:xfrm>
        </p:spPr>
        <p:txBody>
          <a:bodyPr/>
          <a:lstStyle/>
          <a:p>
            <a:fld id="{5CB4E541-9752-4AE7-BAEC-239F55242FF7}" type="slidenum">
              <a:rPr kumimoji="1" lang="ja-JP" altLang="en-US" sz="1600" b="1" smtClean="0">
                <a:latin typeface="ＭＳ ゴシック" panose="020B0609070205080204" pitchFamily="49" charset="-128"/>
                <a:ea typeface="ＭＳ ゴシック" panose="020B0609070205080204" pitchFamily="49" charset="-128"/>
              </a:rPr>
              <a:t>27</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154D7BBB-5CD3-4084-6AC7-5A79C0143A7A}"/>
              </a:ext>
            </a:extLst>
          </p:cNvPr>
          <p:cNvSpPr txBox="1"/>
          <p:nvPr/>
        </p:nvSpPr>
        <p:spPr>
          <a:xfrm>
            <a:off x="334456" y="911874"/>
            <a:ext cx="8347044" cy="646331"/>
          </a:xfrm>
          <a:prstGeom prst="rect">
            <a:avLst/>
          </a:prstGeom>
          <a:noFill/>
          <a:ln w="38100">
            <a:noFill/>
          </a:ln>
        </p:spPr>
        <p:txBody>
          <a:bodyPr wrap="square">
            <a:spAutoFit/>
          </a:bodyPr>
          <a:lstStyle/>
          <a:p>
            <a:pPr algn="just"/>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私見だが、調査回答者が残してくれた数値の行間から、次のような思いが伝わってくる。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CE38CE2-DDED-3C26-40DB-781D576B7397}"/>
              </a:ext>
            </a:extLst>
          </p:cNvPr>
          <p:cNvSpPr txBox="1"/>
          <p:nvPr/>
        </p:nvSpPr>
        <p:spPr>
          <a:xfrm>
            <a:off x="308352" y="4423226"/>
            <a:ext cx="8543960" cy="1200329"/>
          </a:xfrm>
          <a:prstGeom prst="rect">
            <a:avLst/>
          </a:prstGeom>
          <a:noFill/>
          <a:ln w="28575">
            <a:noFill/>
          </a:ln>
        </p:spPr>
        <p:txBody>
          <a:bodyPr wrap="square">
            <a:spAutoFit/>
          </a:bodyPr>
          <a:lstStyle/>
          <a:p>
            <a:pPr indent="140335" algn="just"/>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この想像の当否とはかかわりなく、公立小学校の先生方には、本章で考察の対象にしてきた調査票</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Q6</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の選択肢を前にして、</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「活用しやすい」に〇をつける判断と「どちらかといえば活用しやすい」に〇をつける判断との間に、超えることが難しい“壁”がある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ことを指摘せざるを得ない。</a:t>
            </a:r>
            <a:endParaRPr lang="ja-JP" altLang="ja-JP"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071DE1B-BCA6-F4FB-92CC-38CD2D179155}"/>
              </a:ext>
            </a:extLst>
          </p:cNvPr>
          <p:cNvSpPr txBox="1"/>
          <p:nvPr/>
        </p:nvSpPr>
        <p:spPr>
          <a:xfrm>
            <a:off x="756170" y="5865095"/>
            <a:ext cx="7584454" cy="735458"/>
          </a:xfrm>
          <a:prstGeom prst="rect">
            <a:avLst/>
          </a:prstGeom>
          <a:noFill/>
        </p:spPr>
        <p:txBody>
          <a:bodyPr wrap="square">
            <a:spAutoFit/>
          </a:bodyPr>
          <a:lstStyle/>
          <a:p>
            <a:pPr>
              <a:lnSpc>
                <a:spcPts val="2600"/>
              </a:lnSpc>
            </a:pP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その壁の堅固さを知る手掛かりとなるのが、次の４種の日本の</a:t>
            </a:r>
            <a:endPar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600"/>
              </a:lnSpc>
            </a:pP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公立小学校教育の仕組み（</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法制度が統制する教育システム</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）である。</a:t>
            </a:r>
            <a:endParaRPr lang="ja-JP" altLang="en-US" sz="1900" dirty="0"/>
          </a:p>
        </p:txBody>
      </p:sp>
      <p:sp>
        <p:nvSpPr>
          <p:cNvPr id="3" name="四角形: 角を丸くする 2">
            <a:extLst>
              <a:ext uri="{FF2B5EF4-FFF2-40B4-BE49-F238E27FC236}">
                <a16:creationId xmlns:a16="http://schemas.microsoft.com/office/drawing/2014/main" id="{3FE85458-CEF1-280C-6972-63FAC2B9FADC}"/>
              </a:ext>
            </a:extLst>
          </p:cNvPr>
          <p:cNvSpPr/>
          <p:nvPr/>
        </p:nvSpPr>
        <p:spPr>
          <a:xfrm>
            <a:off x="576142" y="172053"/>
            <a:ext cx="6547620" cy="480821"/>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947FF73-2995-3C3D-B88E-A387FF9C1BB1}"/>
              </a:ext>
            </a:extLst>
          </p:cNvPr>
          <p:cNvSpPr txBox="1"/>
          <p:nvPr/>
        </p:nvSpPr>
        <p:spPr>
          <a:xfrm>
            <a:off x="7123762" y="136524"/>
            <a:ext cx="2145672" cy="584775"/>
          </a:xfrm>
          <a:prstGeom prst="rect">
            <a:avLst/>
          </a:prstGeom>
          <a:noFill/>
        </p:spPr>
        <p:txBody>
          <a:bodyPr wrap="square">
            <a:spAutoFit/>
          </a:bodyPr>
          <a:lstStyle/>
          <a:p>
            <a:r>
              <a:rPr kumimoji="1" lang="ja-JP" altLang="en-US" sz="1600" b="1" dirty="0">
                <a:latin typeface="ＭＳ ゴシック" panose="020B0609070205080204" pitchFamily="49" charset="-128"/>
                <a:ea typeface="ＭＳ ゴシック" panose="020B0609070205080204" pitchFamily="49" charset="-128"/>
              </a:rPr>
              <a:t>研究報告№</a:t>
            </a:r>
            <a:r>
              <a:rPr kumimoji="1" lang="en-US" altLang="ja-JP" sz="1600" b="1" dirty="0">
                <a:latin typeface="ＭＳ ゴシック" panose="020B0609070205080204" pitchFamily="49" charset="-128"/>
                <a:ea typeface="ＭＳ ゴシック" panose="020B0609070205080204" pitchFamily="49" charset="-128"/>
              </a:rPr>
              <a:t>98</a:t>
            </a:r>
          </a:p>
          <a:p>
            <a:r>
              <a:rPr kumimoji="1" lang="ja-JP" altLang="en-US" sz="1600" b="1" dirty="0">
                <a:latin typeface="ＭＳ ゴシック" panose="020B0609070205080204" pitchFamily="49" charset="-128"/>
                <a:ea typeface="ＭＳ ゴシック" panose="020B0609070205080204" pitchFamily="49" charset="-128"/>
              </a:rPr>
              <a:t>第５章</a:t>
            </a:r>
            <a:r>
              <a:rPr kumimoji="1" lang="en-US" altLang="ja-JP" sz="1600" b="1" dirty="0">
                <a:latin typeface="ＭＳ ゴシック" panose="020B0609070205080204" pitchFamily="49" charset="-128"/>
                <a:ea typeface="ＭＳ ゴシック" panose="020B0609070205080204" pitchFamily="49" charset="-128"/>
              </a:rPr>
              <a:t>63</a:t>
            </a:r>
            <a:r>
              <a:rPr kumimoji="1" lang="ja-JP" altLang="en-US" sz="1600" b="1" dirty="0">
                <a:latin typeface="ＭＳ ゴシック" panose="020B0609070205080204" pitchFamily="49" charset="-128"/>
                <a:ea typeface="ＭＳ ゴシック" panose="020B0609070205080204" pitchFamily="49" charset="-128"/>
              </a:rPr>
              <a:t>～</a:t>
            </a:r>
            <a:r>
              <a:rPr kumimoji="1" lang="en-US" altLang="ja-JP" sz="1600" b="1" dirty="0">
                <a:latin typeface="ＭＳ ゴシック" panose="020B0609070205080204" pitchFamily="49" charset="-128"/>
                <a:ea typeface="ＭＳ ゴシック" panose="020B0609070205080204" pitchFamily="49" charset="-128"/>
              </a:rPr>
              <a:t>64</a:t>
            </a:r>
            <a:r>
              <a:rPr kumimoji="1" lang="ja-JP" altLang="en-US" sz="1400" b="1" dirty="0">
                <a:latin typeface="ＭＳ ゴシック" panose="020B0609070205080204" pitchFamily="49" charset="-128"/>
                <a:ea typeface="ＭＳ ゴシック" panose="020B0609070205080204" pitchFamily="49" charset="-128"/>
              </a:rPr>
              <a:t>ページ</a:t>
            </a:r>
            <a:endParaRPr lang="ja-JP" altLang="en-US" sz="1600" dirty="0"/>
          </a:p>
        </p:txBody>
      </p:sp>
      <p:sp>
        <p:nvSpPr>
          <p:cNvPr id="8" name="テキスト ボックス 7">
            <a:extLst>
              <a:ext uri="{FF2B5EF4-FFF2-40B4-BE49-F238E27FC236}">
                <a16:creationId xmlns:a16="http://schemas.microsoft.com/office/drawing/2014/main" id="{0A082988-0CEE-76DD-DC60-81FEB8F2D7C4}"/>
              </a:ext>
            </a:extLst>
          </p:cNvPr>
          <p:cNvSpPr txBox="1"/>
          <p:nvPr/>
        </p:nvSpPr>
        <p:spPr>
          <a:xfrm>
            <a:off x="576142" y="205472"/>
            <a:ext cx="6831190" cy="400110"/>
          </a:xfrm>
          <a:prstGeom prst="rect">
            <a:avLst/>
          </a:prstGeom>
          <a:noFill/>
        </p:spPr>
        <p:txBody>
          <a:bodyPr wrap="square" rtlCol="0">
            <a:spAutoFit/>
          </a:bodyPr>
          <a:lstStyle/>
          <a:p>
            <a:pPr indent="140335"/>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判断の基準</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a:t>
            </a:r>
            <a:r>
              <a:rPr lang="ja-JP"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教科書の特性の差</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を超える</a:t>
            </a:r>
            <a:r>
              <a:rPr lang="en-US" altLang="ja-JP"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E18A221E-8F3D-EF06-E5A1-3696B95D7E12}"/>
              </a:ext>
            </a:extLst>
          </p:cNvPr>
          <p:cNvSpPr txBox="1"/>
          <p:nvPr/>
        </p:nvSpPr>
        <p:spPr>
          <a:xfrm>
            <a:off x="620465" y="1565734"/>
            <a:ext cx="7720159" cy="2936510"/>
          </a:xfrm>
          <a:prstGeom prst="rect">
            <a:avLst/>
          </a:prstGeom>
          <a:noFill/>
        </p:spPr>
        <p:txBody>
          <a:bodyPr wrap="square">
            <a:spAutoFit/>
          </a:bodyPr>
          <a:lstStyle/>
          <a:p>
            <a:pPr indent="140335" algn="just">
              <a:lnSpc>
                <a:spcPts val="2400"/>
              </a:lnSpc>
            </a:pP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「子どもたち一人ひとりが</a:t>
            </a:r>
            <a:r>
              <a:rPr lang="en-US"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を使えるようになったので、早速授業で活用してみると、社会や理科、それから総合や英語も役立つ単元はあるけど、ほとんどの教科は使う場面が見つからない。それだけでなく、機器操作の不慣れもあって、時間の余裕がないのが一番問題。それでも『活用しにくい』とは答えにくい。教員として、子どもたちの希望も無視できない。『活用しやすい』とすべき理由も理解できる。特にどの学年でも毎週複数時間教える国語や算数は、子どもたちの未来を考えると、</a:t>
            </a:r>
            <a:r>
              <a:rPr lang="en-US"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を活用する授業づくり開発の要望に応えたいけど現実は無理。せめて『どちらかといえば活用しやすい』に〇をつけておこう。」</a:t>
            </a:r>
            <a:endParaRPr lang="ja-JP" altLang="ja-JP"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矢印: 下 17">
            <a:extLst>
              <a:ext uri="{FF2B5EF4-FFF2-40B4-BE49-F238E27FC236}">
                <a16:creationId xmlns:a16="http://schemas.microsoft.com/office/drawing/2014/main" id="{54183FFF-8CDC-60C2-9F04-08F57A6FE627}"/>
              </a:ext>
            </a:extLst>
          </p:cNvPr>
          <p:cNvSpPr/>
          <p:nvPr/>
        </p:nvSpPr>
        <p:spPr>
          <a:xfrm>
            <a:off x="3618355" y="5646908"/>
            <a:ext cx="1375794" cy="217592"/>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15B98CD7-4726-F4B2-D4C6-00F616976C00}"/>
              </a:ext>
            </a:extLst>
          </p:cNvPr>
          <p:cNvSpPr/>
          <p:nvPr/>
        </p:nvSpPr>
        <p:spPr>
          <a:xfrm>
            <a:off x="3699546" y="6623906"/>
            <a:ext cx="1375794" cy="183632"/>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351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D5D48B66-D9E6-C792-BEC2-EBF65B5B5023}"/>
              </a:ext>
            </a:extLst>
          </p:cNvPr>
          <p:cNvSpPr/>
          <p:nvPr/>
        </p:nvSpPr>
        <p:spPr>
          <a:xfrm>
            <a:off x="675150" y="175589"/>
            <a:ext cx="7793700" cy="137781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2FD745A-5952-45E9-E567-A145E518D075}"/>
              </a:ext>
            </a:extLst>
          </p:cNvPr>
          <p:cNvSpPr>
            <a:spLocks noGrp="1"/>
          </p:cNvSpPr>
          <p:nvPr>
            <p:ph type="sldNum" sz="quarter" idx="12"/>
          </p:nvPr>
        </p:nvSpPr>
        <p:spPr>
          <a:xfrm>
            <a:off x="8649050" y="6496570"/>
            <a:ext cx="420060"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28</a:t>
            </a:fld>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3" name="四角形: 角を丸くする 2">
            <a:extLst>
              <a:ext uri="{FF2B5EF4-FFF2-40B4-BE49-F238E27FC236}">
                <a16:creationId xmlns:a16="http://schemas.microsoft.com/office/drawing/2014/main" id="{F447D114-ED5E-A6EB-13B4-4D7463B20825}"/>
              </a:ext>
            </a:extLst>
          </p:cNvPr>
          <p:cNvSpPr/>
          <p:nvPr/>
        </p:nvSpPr>
        <p:spPr>
          <a:xfrm>
            <a:off x="187795" y="1640127"/>
            <a:ext cx="8768410" cy="4943064"/>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5" name="テキスト ボックス 4">
            <a:extLst>
              <a:ext uri="{FF2B5EF4-FFF2-40B4-BE49-F238E27FC236}">
                <a16:creationId xmlns:a16="http://schemas.microsoft.com/office/drawing/2014/main" id="{BA5200F1-B70A-108E-FA0A-80FED8A3138C}"/>
              </a:ext>
            </a:extLst>
          </p:cNvPr>
          <p:cNvSpPr txBox="1"/>
          <p:nvPr/>
        </p:nvSpPr>
        <p:spPr>
          <a:xfrm>
            <a:off x="377924" y="1778319"/>
            <a:ext cx="7240745" cy="769441"/>
          </a:xfrm>
          <a:prstGeom prst="rect">
            <a:avLst/>
          </a:prstGeom>
          <a:noFill/>
        </p:spPr>
        <p:txBody>
          <a:bodyPr wrap="square">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課題となる</a:t>
            </a:r>
            <a:endPar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４種の法制度が統制する教育システム</a:t>
            </a:r>
            <a:r>
              <a:rPr lang="en-US" altLang="ja-JP" sz="2200" b="1" kern="100" dirty="0" err="1">
                <a:effectLst/>
                <a:latin typeface="ＭＳ ゴシック" panose="020B0609070205080204" pitchFamily="49" charset="-128"/>
                <a:ea typeface="ＭＳ ゴシック" panose="020B0609070205080204" pitchFamily="49" charset="-128"/>
                <a:cs typeface="Times New Roman" panose="02020603050405020304" pitchFamily="18" charset="0"/>
              </a:rPr>
              <a:t>Ⅰ.</a:t>
            </a:r>
            <a:r>
              <a:rPr lang="en-US" altLang="ja-JP" sz="2200" b="1" kern="100" dirty="0" err="1">
                <a:latin typeface="ＭＳ ゴシック" panose="020B0609070205080204" pitchFamily="49" charset="-128"/>
                <a:ea typeface="ＭＳ ゴシック" panose="020B0609070205080204" pitchFamily="49" charset="-128"/>
                <a:cs typeface="Times New Roman" panose="02020603050405020304" pitchFamily="18" charset="0"/>
              </a:rPr>
              <a:t>Ⅱ.Ⅲ.</a:t>
            </a:r>
            <a:r>
              <a:rPr lang="en-US" altLang="ja-JP" sz="2200" b="1" kern="100" dirty="0" err="1">
                <a:effectLst/>
                <a:latin typeface="ＭＳ ゴシック" panose="020B0609070205080204" pitchFamily="49" charset="-128"/>
                <a:ea typeface="ＭＳ ゴシック" panose="020B0609070205080204" pitchFamily="49" charset="-128"/>
                <a:cs typeface="Times New Roman" panose="02020603050405020304" pitchFamily="18" charset="0"/>
              </a:rPr>
              <a:t>Ⅳ</a:t>
            </a:r>
            <a:endParaRPr lang="ja-JP" altLang="en-US" sz="22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581A28A-B2F6-DB1C-F54C-B629B1567156}"/>
              </a:ext>
            </a:extLst>
          </p:cNvPr>
          <p:cNvSpPr txBox="1"/>
          <p:nvPr/>
        </p:nvSpPr>
        <p:spPr>
          <a:xfrm>
            <a:off x="1078556" y="384474"/>
            <a:ext cx="7001247" cy="1077218"/>
          </a:xfrm>
          <a:prstGeom prst="rect">
            <a:avLst/>
          </a:prstGeom>
          <a:noFill/>
          <a:ln w="19050">
            <a:noFill/>
          </a:ln>
        </p:spPr>
        <p:txBody>
          <a:bodyPr wrap="square" rtlCol="0">
            <a:spAutoFit/>
          </a:bodyPr>
          <a:lstStyle/>
          <a:p>
            <a:r>
              <a:rPr lang="ja-JP" altLang="en-US" sz="3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en-US" altLang="ja-JP" sz="3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3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日本の公立小学校教育の</a:t>
            </a:r>
            <a:endParaRPr lang="en-US" altLang="ja-JP" sz="3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32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32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32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優位性</a:t>
            </a:r>
            <a:r>
              <a:rPr lang="ja-JP" altLang="en-US" sz="32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”が“脆弱性に</a:t>
            </a:r>
            <a:endParaRPr kumimoji="1" lang="ja-JP" altLang="en-US" sz="3200" dirty="0">
              <a:solidFill>
                <a:srgbClr val="FF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3142348E-4790-EE24-3BBC-784D72B74D05}"/>
              </a:ext>
            </a:extLst>
          </p:cNvPr>
          <p:cNvSpPr txBox="1"/>
          <p:nvPr/>
        </p:nvSpPr>
        <p:spPr>
          <a:xfrm>
            <a:off x="425790" y="2604770"/>
            <a:ext cx="7654013"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C37A1EF6-BE3C-F365-CA26-BE5B411C78F6}"/>
              </a:ext>
            </a:extLst>
          </p:cNvPr>
          <p:cNvSpPr txBox="1"/>
          <p:nvPr/>
        </p:nvSpPr>
        <p:spPr>
          <a:xfrm>
            <a:off x="425790" y="3142330"/>
            <a:ext cx="7654013"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a:t>
            </a:r>
            <a:r>
              <a:rPr lang="ja-JP" altLang="en-US"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AFF4C380-15C6-6725-98FF-B00684AFA422}"/>
              </a:ext>
            </a:extLst>
          </p:cNvPr>
          <p:cNvSpPr txBox="1"/>
          <p:nvPr/>
        </p:nvSpPr>
        <p:spPr>
          <a:xfrm>
            <a:off x="415324" y="3742564"/>
            <a:ext cx="8121244"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（その３）</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23350860-5628-699B-A53E-D48C17CED6C1}"/>
              </a:ext>
            </a:extLst>
          </p:cNvPr>
          <p:cNvSpPr txBox="1"/>
          <p:nvPr/>
        </p:nvSpPr>
        <p:spPr>
          <a:xfrm>
            <a:off x="377924" y="4418431"/>
            <a:ext cx="8121244"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５）</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（その４）</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2C6DD600-8E46-6BF0-9CA7-9ED34B523EAB}"/>
              </a:ext>
            </a:extLst>
          </p:cNvPr>
          <p:cNvSpPr txBox="1"/>
          <p:nvPr/>
        </p:nvSpPr>
        <p:spPr>
          <a:xfrm>
            <a:off x="377924" y="5009226"/>
            <a:ext cx="7124810" cy="430887"/>
          </a:xfrm>
          <a:prstGeom prst="rect">
            <a:avLst/>
          </a:prstGeom>
          <a:noFill/>
        </p:spPr>
        <p:txBody>
          <a:bodyPr wrap="square">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６）</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是非を問うための</a:t>
            </a:r>
            <a:r>
              <a:rPr lang="ja-JP" altLang="en-US"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課題４項目 </a:t>
            </a:r>
            <a:endParaRPr lang="ja-JP" altLang="en-US" sz="2200" dirty="0">
              <a:solidFill>
                <a:srgbClr val="0070C0"/>
              </a:solidFill>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B91BAB66-5309-5614-6964-379519325B55}"/>
              </a:ext>
            </a:extLst>
          </p:cNvPr>
          <p:cNvSpPr txBox="1"/>
          <p:nvPr/>
        </p:nvSpPr>
        <p:spPr>
          <a:xfrm>
            <a:off x="415324" y="5612578"/>
            <a:ext cx="7593170" cy="769441"/>
          </a:xfrm>
          <a:prstGeom prst="rect">
            <a:avLst/>
          </a:prstGeom>
          <a:noFill/>
        </p:spPr>
        <p:txBody>
          <a:bodyPr wrap="square" rtlCol="0">
            <a:spAutoFit/>
          </a:bodyPr>
          <a:lstStyle/>
          <a:p>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７</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日本の</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公立小学校教育の</a:t>
            </a:r>
            <a:r>
              <a:rPr lang="ja-JP" altLang="ja-JP" sz="22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“優位性”</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a:t>
            </a:r>
            <a:endPar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DX</a:t>
            </a:r>
            <a:r>
              <a:rPr lang="ja-JP"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を妨げる</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2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“脆弱性”</a:t>
            </a:r>
            <a:r>
              <a:rPr lang="ja-JP" altLang="en-US" sz="2200" b="1" kern="100" dirty="0">
                <a:solidFill>
                  <a:srgbClr val="7030A0"/>
                </a:solidFill>
                <a:latin typeface="ＭＳ ゴシック" panose="020B0609070205080204" pitchFamily="49" charset="-128"/>
                <a:ea typeface="ＭＳ ゴシック" panose="020B0609070205080204" pitchFamily="49" charset="-128"/>
                <a:cs typeface="Times New Roman" panose="02020603050405020304" pitchFamily="18" charset="0"/>
              </a:rPr>
              <a:t>に</a:t>
            </a:r>
            <a:endParaRPr kumimoji="1" lang="ja-JP" altLang="en-US" sz="2200" b="1" dirty="0">
              <a:solidFill>
                <a:srgbClr val="7030A0"/>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20DF5365-C9B0-CACC-DA15-7E5BFC5F3D2B}"/>
              </a:ext>
            </a:extLst>
          </p:cNvPr>
          <p:cNvSpPr txBox="1"/>
          <p:nvPr/>
        </p:nvSpPr>
        <p:spPr>
          <a:xfrm>
            <a:off x="7808798" y="2148717"/>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29</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18E7B36A-F889-14EE-B092-BA5432ADD314}"/>
              </a:ext>
            </a:extLst>
          </p:cNvPr>
          <p:cNvSpPr txBox="1"/>
          <p:nvPr/>
        </p:nvSpPr>
        <p:spPr>
          <a:xfrm>
            <a:off x="7848209" y="263873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30</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57290568-55A5-8D36-FD18-61D0C1A77687}"/>
              </a:ext>
            </a:extLst>
          </p:cNvPr>
          <p:cNvSpPr txBox="1"/>
          <p:nvPr/>
        </p:nvSpPr>
        <p:spPr>
          <a:xfrm>
            <a:off x="7817976" y="3176274"/>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31</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5A7879B5-3472-056C-5C59-D855BA6D735A}"/>
              </a:ext>
            </a:extLst>
          </p:cNvPr>
          <p:cNvSpPr txBox="1"/>
          <p:nvPr/>
        </p:nvSpPr>
        <p:spPr>
          <a:xfrm>
            <a:off x="7848209" y="3780515"/>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32</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C4189C67-0AF5-FA21-9C73-35320D30ACD0}"/>
              </a:ext>
            </a:extLst>
          </p:cNvPr>
          <p:cNvSpPr txBox="1"/>
          <p:nvPr/>
        </p:nvSpPr>
        <p:spPr>
          <a:xfrm>
            <a:off x="7817976" y="4421234"/>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33</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55EBD317-5E77-9C0B-3553-54990183D45E}"/>
              </a:ext>
            </a:extLst>
          </p:cNvPr>
          <p:cNvSpPr txBox="1"/>
          <p:nvPr/>
        </p:nvSpPr>
        <p:spPr>
          <a:xfrm>
            <a:off x="7808798" y="502178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34</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FC529FA5-B78F-B702-5A40-A6F8DD66C9E6}"/>
              </a:ext>
            </a:extLst>
          </p:cNvPr>
          <p:cNvSpPr txBox="1"/>
          <p:nvPr/>
        </p:nvSpPr>
        <p:spPr>
          <a:xfrm>
            <a:off x="7773259" y="595477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35</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9552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EB7DD8F-3124-635A-91D3-FA96E89B69A9}"/>
              </a:ext>
            </a:extLst>
          </p:cNvPr>
          <p:cNvSpPr/>
          <p:nvPr/>
        </p:nvSpPr>
        <p:spPr>
          <a:xfrm>
            <a:off x="150739" y="721453"/>
            <a:ext cx="8768410" cy="580518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4D1B3AA-75D0-D9EC-6E20-7B842785DFE0}"/>
              </a:ext>
            </a:extLst>
          </p:cNvPr>
          <p:cNvSpPr/>
          <p:nvPr/>
        </p:nvSpPr>
        <p:spPr>
          <a:xfrm>
            <a:off x="697595" y="232030"/>
            <a:ext cx="7124608" cy="914400"/>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C9F68E57-380B-0589-FE40-E01A83BF1976}"/>
              </a:ext>
            </a:extLst>
          </p:cNvPr>
          <p:cNvSpPr/>
          <p:nvPr/>
        </p:nvSpPr>
        <p:spPr>
          <a:xfrm>
            <a:off x="379337" y="1490894"/>
            <a:ext cx="8246379" cy="4665632"/>
          </a:xfrm>
          <a:prstGeom prst="roundRect">
            <a:avLst/>
          </a:prstGeom>
          <a:noFill/>
          <a:ln w="38100">
            <a:solidFill>
              <a:srgbClr val="66FF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3D4E30C-1F42-B94F-11F3-DAAC0F8BB91F}"/>
              </a:ext>
            </a:extLst>
          </p:cNvPr>
          <p:cNvSpPr txBox="1"/>
          <p:nvPr/>
        </p:nvSpPr>
        <p:spPr>
          <a:xfrm>
            <a:off x="518283" y="1640866"/>
            <a:ext cx="8246379" cy="4515660"/>
          </a:xfrm>
          <a:prstGeom prst="rect">
            <a:avLst/>
          </a:prstGeom>
          <a:noFill/>
        </p:spPr>
        <p:txBody>
          <a:bodyPr wrap="square">
            <a:spAutoFit/>
          </a:bodyPr>
          <a:lstStyle/>
          <a:p>
            <a:pPr algn="just">
              <a:lnSpc>
                <a:spcPct val="150000"/>
              </a:lnSpc>
            </a:pP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Ⅰ. </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教員一人が全教科等を教える</a:t>
            </a:r>
            <a:r>
              <a:rPr lang="en-US"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学級担任制</a:t>
            </a:r>
            <a:r>
              <a:rPr lang="en-US"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28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獲得知識より学習の場の共有を優先する</a:t>
            </a:r>
            <a:endPar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“履修主義”</a:t>
            </a:r>
            <a:r>
              <a:rPr lang="ja-JP" altLang="en-US" sz="2500" b="1" kern="100" dirty="0">
                <a:effectLst/>
                <a:latin typeface="ＭＳ 明朝" panose="02020609040205080304" pitchFamily="17" charset="-128"/>
                <a:ea typeface="ＭＳ 明朝" panose="02020609040205080304" pitchFamily="17" charset="-128"/>
                <a:cs typeface="Times New Roman" panose="02020603050405020304" pitchFamily="18" charset="0"/>
              </a:rPr>
              <a:t>（出席時間数が進級と卒業の基準）</a:t>
            </a:r>
            <a:endParaRPr lang="ja-JP" altLang="ja-JP" sz="25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Ⅲ.</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居住地</a:t>
            </a: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学区制</a:t>
            </a: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と学年</a:t>
            </a:r>
            <a:r>
              <a:rPr lang="ja-JP" altLang="en-US"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年齢主義</a:t>
            </a:r>
            <a:r>
              <a:rPr lang="ja-JP" altLang="en-US"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による</a:t>
            </a:r>
            <a:endPar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就学</a:t>
            </a: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入学</a:t>
            </a: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・進級・卒業</a:t>
            </a:r>
            <a:r>
              <a:rPr lang="en-US" altLang="ja-JP" sz="2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条件の固定</a:t>
            </a: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非選択制</a:t>
            </a:r>
            <a:r>
              <a:rPr lang="ja-JP" altLang="en-US"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3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Ⅳ</a:t>
            </a:r>
            <a:r>
              <a:rPr lang="en-US" altLang="ja-JP" sz="2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学習指導</a:t>
            </a:r>
            <a:r>
              <a:rPr lang="ja-JP" altLang="ja-JP" sz="2800" b="1" kern="100" dirty="0">
                <a:latin typeface="ＭＳ 明朝" panose="02020609040205080304" pitchFamily="17" charset="-128"/>
                <a:ea typeface="ＭＳ 明朝" panose="02020609040205080304" pitchFamily="17" charset="-128"/>
                <a:cs typeface="Times New Roman" panose="02020603050405020304" pitchFamily="18" charset="0"/>
              </a:rPr>
              <a:t>要領</a:t>
            </a: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latin typeface="ＭＳ 明朝" panose="02020609040205080304" pitchFamily="17" charset="-128"/>
                <a:ea typeface="ＭＳ 明朝" panose="02020609040205080304" pitchFamily="17" charset="-128"/>
                <a:cs typeface="Times New Roman" panose="02020603050405020304" pitchFamily="18" charset="0"/>
              </a:rPr>
              <a:t>検定教科書</a:t>
            </a: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800" b="1" kern="100" dirty="0">
                <a:latin typeface="ＭＳ 明朝" panose="02020609040205080304" pitchFamily="17" charset="-128"/>
                <a:ea typeface="ＭＳ 明朝" panose="02020609040205080304" pitchFamily="17" charset="-128"/>
                <a:cs typeface="Times New Roman" panose="02020603050405020304" pitchFamily="18" charset="0"/>
              </a:rPr>
              <a:t>無償配布</a:t>
            </a:r>
            <a:r>
              <a:rPr lang="ja-JP"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による</a:t>
            </a:r>
            <a:r>
              <a:rPr lang="ja-JP" altLang="en-US" sz="28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ct val="150000"/>
              </a:lnSpc>
            </a:pPr>
            <a:r>
              <a:rPr lang="ja-JP" altLang="en-US" sz="2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“教育課程の統一性”</a:t>
            </a:r>
            <a:endParaRPr lang="ja-JP" altLang="ja-JP" sz="28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293E1D1-DA39-60DC-82F2-22DE5D31A185}"/>
              </a:ext>
            </a:extLst>
          </p:cNvPr>
          <p:cNvSpPr txBox="1"/>
          <p:nvPr/>
        </p:nvSpPr>
        <p:spPr>
          <a:xfrm>
            <a:off x="697595" y="274556"/>
            <a:ext cx="7240745" cy="769441"/>
          </a:xfrm>
          <a:prstGeom prst="rect">
            <a:avLst/>
          </a:prstGeom>
          <a:noFill/>
        </p:spPr>
        <p:txBody>
          <a:bodyPr wrap="square">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課題となる</a:t>
            </a:r>
            <a:endPar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４種の法制度が統制する教育システム</a:t>
            </a:r>
            <a:r>
              <a:rPr lang="en-US" altLang="ja-JP" sz="2200" b="1" kern="100" dirty="0" err="1">
                <a:effectLst/>
                <a:latin typeface="ＭＳ ゴシック" panose="020B0609070205080204" pitchFamily="49" charset="-128"/>
                <a:ea typeface="ＭＳ ゴシック" panose="020B0609070205080204" pitchFamily="49" charset="-128"/>
                <a:cs typeface="Times New Roman" panose="02020603050405020304" pitchFamily="18" charset="0"/>
              </a:rPr>
              <a:t>Ⅰ.</a:t>
            </a:r>
            <a:r>
              <a:rPr lang="en-US" altLang="ja-JP" sz="2200" b="1" kern="100" dirty="0" err="1">
                <a:latin typeface="ＭＳ ゴシック" panose="020B0609070205080204" pitchFamily="49" charset="-128"/>
                <a:ea typeface="ＭＳ ゴシック" panose="020B0609070205080204" pitchFamily="49" charset="-128"/>
                <a:cs typeface="Times New Roman" panose="02020603050405020304" pitchFamily="18" charset="0"/>
              </a:rPr>
              <a:t>Ⅱ.Ⅲ.</a:t>
            </a:r>
            <a:r>
              <a:rPr lang="en-US" altLang="ja-JP" sz="2200" b="1" kern="100" dirty="0" err="1">
                <a:effectLst/>
                <a:latin typeface="ＭＳ ゴシック" panose="020B0609070205080204" pitchFamily="49" charset="-128"/>
                <a:ea typeface="ＭＳ ゴシック" panose="020B0609070205080204" pitchFamily="49" charset="-128"/>
                <a:cs typeface="Times New Roman" panose="02020603050405020304" pitchFamily="18" charset="0"/>
              </a:rPr>
              <a:t>Ⅳ</a:t>
            </a:r>
            <a:endParaRPr lang="ja-JP" altLang="en-US" sz="22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E46D6A39-E3B7-22CB-FA36-6035DB938DCA}"/>
              </a:ext>
            </a:extLst>
          </p:cNvPr>
          <p:cNvSpPr>
            <a:spLocks noGrp="1"/>
          </p:cNvSpPr>
          <p:nvPr>
            <p:ph type="sldNum" sz="quarter" idx="12"/>
          </p:nvPr>
        </p:nvSpPr>
        <p:spPr>
          <a:xfrm>
            <a:off x="8457331" y="6494044"/>
            <a:ext cx="535930" cy="365125"/>
          </a:xfrm>
        </p:spPr>
        <p:txBody>
          <a:bodyPr/>
          <a:lstStyle/>
          <a:p>
            <a:fld id="{5CB4E541-9752-4AE7-BAEC-239F55242FF7}" type="slidenum">
              <a:rPr kumimoji="1" lang="ja-JP" altLang="en-US" sz="1800" b="1" smtClean="0"/>
              <a:t>29</a:t>
            </a:fld>
            <a:endParaRPr kumimoji="1" lang="ja-JP" altLang="en-US" b="1" dirty="0"/>
          </a:p>
        </p:txBody>
      </p:sp>
    </p:spTree>
    <p:extLst>
      <p:ext uri="{BB962C8B-B14F-4D97-AF65-F5344CB8AC3E}">
        <p14:creationId xmlns:p14="http://schemas.microsoft.com/office/powerpoint/2010/main" val="183130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FE70A495-2A33-E315-847F-7BE5E080055C}"/>
              </a:ext>
            </a:extLst>
          </p:cNvPr>
          <p:cNvSpPr/>
          <p:nvPr/>
        </p:nvSpPr>
        <p:spPr>
          <a:xfrm>
            <a:off x="327700" y="928041"/>
            <a:ext cx="8322141" cy="4868752"/>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フローチャート: 端子 12">
            <a:extLst>
              <a:ext uri="{FF2B5EF4-FFF2-40B4-BE49-F238E27FC236}">
                <a16:creationId xmlns:a16="http://schemas.microsoft.com/office/drawing/2014/main" id="{D698D70F-1147-F5D5-ACDF-150B28C60EC3}"/>
              </a:ext>
            </a:extLst>
          </p:cNvPr>
          <p:cNvSpPr/>
          <p:nvPr/>
        </p:nvSpPr>
        <p:spPr>
          <a:xfrm>
            <a:off x="2731167" y="243429"/>
            <a:ext cx="2899611" cy="584775"/>
          </a:xfrm>
          <a:prstGeom prst="flowChartTerminator">
            <a:avLst/>
          </a:prstGeom>
          <a:solidFill>
            <a:srgbClr val="CC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7500467-685F-6A1F-E211-D8977F1722C9}"/>
              </a:ext>
            </a:extLst>
          </p:cNvPr>
          <p:cNvSpPr>
            <a:spLocks noGrp="1"/>
          </p:cNvSpPr>
          <p:nvPr>
            <p:ph type="sldNum" sz="quarter" idx="12"/>
          </p:nvPr>
        </p:nvSpPr>
        <p:spPr>
          <a:xfrm>
            <a:off x="8749717" y="6381518"/>
            <a:ext cx="275446" cy="365125"/>
          </a:xfrm>
        </p:spPr>
        <p:txBody>
          <a:bodyPr/>
          <a:lstStyle/>
          <a:p>
            <a:fld id="{5CB4E541-9752-4AE7-BAEC-239F55242FF7}" type="slidenum">
              <a:rPr kumimoji="1" lang="ja-JP" altLang="en-US" sz="2000" b="1" smtClean="0">
                <a:latin typeface="ＭＳ ゴシック" panose="020B0609070205080204" pitchFamily="49" charset="-128"/>
                <a:ea typeface="ＭＳ ゴシック" panose="020B0609070205080204" pitchFamily="49" charset="-128"/>
              </a:rPr>
              <a:t>3</a:t>
            </a:fld>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E2A90164-0F8A-96E2-14B1-51F169B5EAD7}"/>
              </a:ext>
            </a:extLst>
          </p:cNvPr>
          <p:cNvSpPr txBox="1"/>
          <p:nvPr/>
        </p:nvSpPr>
        <p:spPr>
          <a:xfrm>
            <a:off x="2037699" y="1190512"/>
            <a:ext cx="4149233" cy="461665"/>
          </a:xfrm>
          <a:prstGeom prst="rect">
            <a:avLst/>
          </a:prstGeom>
          <a:noFill/>
        </p:spPr>
        <p:txBody>
          <a:bodyPr wrap="square" rtlCol="0">
            <a:spAutoFit/>
          </a:bodyPr>
          <a:lstStyle/>
          <a:p>
            <a:r>
              <a:rPr kumimoji="1" lang="ja-JP" altLang="en-US" sz="2400" b="1" dirty="0">
                <a:solidFill>
                  <a:srgbClr val="0070C0"/>
                </a:solidFill>
                <a:latin typeface="ＭＳ ゴシック" panose="020B0609070205080204" pitchFamily="49" charset="-128"/>
                <a:ea typeface="ＭＳ ゴシック" panose="020B0609070205080204" pitchFamily="49" charset="-128"/>
              </a:rPr>
              <a:t>はじめに・本発表の目的</a:t>
            </a:r>
          </a:p>
        </p:txBody>
      </p:sp>
      <p:sp>
        <p:nvSpPr>
          <p:cNvPr id="6" name="テキスト ボックス 5">
            <a:extLst>
              <a:ext uri="{FF2B5EF4-FFF2-40B4-BE49-F238E27FC236}">
                <a16:creationId xmlns:a16="http://schemas.microsoft.com/office/drawing/2014/main" id="{4ED251FD-1D59-B5C3-5E62-8A6ADCEB3451}"/>
              </a:ext>
            </a:extLst>
          </p:cNvPr>
          <p:cNvSpPr txBox="1"/>
          <p:nvPr/>
        </p:nvSpPr>
        <p:spPr>
          <a:xfrm>
            <a:off x="685591" y="1800273"/>
            <a:ext cx="7772818" cy="769441"/>
          </a:xfrm>
          <a:prstGeom prst="rect">
            <a:avLst/>
          </a:prstGeom>
          <a:noFill/>
        </p:spPr>
        <p:txBody>
          <a:bodyPr wrap="square">
            <a:spAutoFit/>
          </a:bodyPr>
          <a:lstStyle/>
          <a:p>
            <a:r>
              <a:rPr lang="ja-JP" altLang="en-US" sz="2200" b="1" i="0" u="none" strike="noStrike" baseline="0" dirty="0">
                <a:solidFill>
                  <a:srgbClr val="0070C0"/>
                </a:solidFill>
                <a:latin typeface="ＭＳ"/>
              </a:rPr>
              <a:t>１</a:t>
            </a:r>
            <a:r>
              <a:rPr lang="en-US" altLang="ja-JP" sz="2200" b="1" i="0" u="none" strike="noStrike" baseline="0" dirty="0">
                <a:solidFill>
                  <a:srgbClr val="0070C0"/>
                </a:solidFill>
                <a:latin typeface="ＭＳ"/>
              </a:rPr>
              <a:t>.</a:t>
            </a:r>
            <a:r>
              <a:rPr lang="ja-JP" altLang="en-US" sz="2200" b="1" i="0" u="none" strike="noStrike" baseline="0" dirty="0">
                <a:solidFill>
                  <a:srgbClr val="0070C0"/>
                </a:solidFill>
                <a:latin typeface="ＭＳ"/>
              </a:rPr>
              <a:t>「できること・事実認識</a:t>
            </a:r>
            <a:r>
              <a:rPr lang="ja-JP" altLang="en-US" sz="2200" b="1" dirty="0">
                <a:solidFill>
                  <a:srgbClr val="0070C0"/>
                </a:solidFill>
                <a:latin typeface="ＭＳ"/>
              </a:rPr>
              <a:t>」と</a:t>
            </a:r>
            <a:endParaRPr lang="en-US" altLang="ja-JP" sz="2200" b="1" dirty="0">
              <a:solidFill>
                <a:srgbClr val="0070C0"/>
              </a:solidFill>
              <a:latin typeface="ＭＳ"/>
            </a:endParaRPr>
          </a:p>
          <a:p>
            <a:r>
              <a:rPr lang="ja-JP" altLang="en-US" sz="2200" b="1" i="0" u="none" strike="noStrike" baseline="0" dirty="0">
                <a:solidFill>
                  <a:srgbClr val="0070C0"/>
                </a:solidFill>
                <a:latin typeface="ＭＳ"/>
              </a:rPr>
              <a:t>　　　　　　「とても必要・評価 </a:t>
            </a:r>
            <a:r>
              <a:rPr lang="ja-JP" altLang="en-US" sz="2200" b="1" dirty="0">
                <a:solidFill>
                  <a:srgbClr val="0070C0"/>
                </a:solidFill>
                <a:latin typeface="ＭＳ"/>
              </a:rPr>
              <a:t>」の</a:t>
            </a:r>
            <a:r>
              <a:rPr lang="ja-JP" altLang="en-US" sz="2200" b="1" i="0" u="none" strike="noStrike" baseline="0" dirty="0">
                <a:solidFill>
                  <a:srgbClr val="0070C0"/>
                </a:solidFill>
                <a:latin typeface="ＭＳ"/>
              </a:rPr>
              <a:t>ズレを問う</a:t>
            </a:r>
            <a:r>
              <a:rPr lang="ja-JP" altLang="en-US" sz="2200" b="1" i="0" u="none" strike="noStrike" baseline="0" dirty="0">
                <a:solidFill>
                  <a:srgbClr val="000000"/>
                </a:solidFill>
                <a:latin typeface="ＭＳ ゴシック" panose="020B0609070205080204" pitchFamily="49" charset="-128"/>
                <a:ea typeface="ＭＳ ゴシック" panose="020B0609070205080204" pitchFamily="49" charset="-128"/>
              </a:rPr>
              <a:t>・・・４</a:t>
            </a:r>
            <a:r>
              <a:rPr lang="ja-JP" altLang="en-US" sz="2200" b="1" i="0" u="none" strike="noStrike" baseline="0" dirty="0">
                <a:solidFill>
                  <a:srgbClr val="000000"/>
                </a:solidFill>
                <a:latin typeface="ＭＳ"/>
              </a:rPr>
              <a:t> </a:t>
            </a:r>
            <a:endParaRPr lang="ja-JP" altLang="en-US" sz="2200" b="1" dirty="0"/>
          </a:p>
        </p:txBody>
      </p:sp>
      <p:sp>
        <p:nvSpPr>
          <p:cNvPr id="7" name="テキスト ボックス 6">
            <a:extLst>
              <a:ext uri="{FF2B5EF4-FFF2-40B4-BE49-F238E27FC236}">
                <a16:creationId xmlns:a16="http://schemas.microsoft.com/office/drawing/2014/main" id="{4787AAD2-EB78-C3EF-2284-374F6A2F9B1D}"/>
              </a:ext>
            </a:extLst>
          </p:cNvPr>
          <p:cNvSpPr txBox="1"/>
          <p:nvPr/>
        </p:nvSpPr>
        <p:spPr>
          <a:xfrm>
            <a:off x="318520" y="2641067"/>
            <a:ext cx="8196043" cy="769441"/>
          </a:xfrm>
          <a:prstGeom prst="rect">
            <a:avLst/>
          </a:prstGeom>
          <a:noFill/>
        </p:spPr>
        <p:txBody>
          <a:bodyPr wrap="square" rtlCol="0">
            <a:spAutoFit/>
          </a:bodyPr>
          <a:lstStyle/>
          <a:p>
            <a:r>
              <a:rPr lang="ja-JP" altLang="en-US" sz="2200" b="1" dirty="0">
                <a:latin typeface="ＭＳ ゴシック" panose="020B0609070205080204" pitchFamily="49" charset="-128"/>
                <a:ea typeface="ＭＳ ゴシック" panose="020B0609070205080204" pitchFamily="49" charset="-128"/>
              </a:rPr>
              <a:t>　</a:t>
            </a:r>
            <a:r>
              <a:rPr lang="ja-JP" altLang="en-US" sz="2200" b="1" dirty="0">
                <a:solidFill>
                  <a:srgbClr val="0070C0"/>
                </a:solidFill>
                <a:latin typeface="ＭＳ ゴシック" panose="020B0609070205080204" pitchFamily="49" charset="-128"/>
                <a:ea typeface="ＭＳ ゴシック" panose="020B0609070205080204" pitchFamily="49" charset="-128"/>
              </a:rPr>
              <a:t>２．</a:t>
            </a:r>
            <a:r>
              <a:rPr lang="ja-JP" altLang="en-US" sz="2200" b="1" i="0" u="none" strike="noStrike" baseline="0" dirty="0">
                <a:solidFill>
                  <a:srgbClr val="0070C0"/>
                </a:solidFill>
                <a:latin typeface="ＭＳ ゴシック" panose="020B0609070205080204" pitchFamily="49" charset="-128"/>
                <a:ea typeface="ＭＳ ゴシック" panose="020B0609070205080204" pitchFamily="49" charset="-128"/>
              </a:rPr>
              <a:t>教科等別</a:t>
            </a:r>
            <a:r>
              <a:rPr lang="en-US" altLang="ja-JP" sz="2200" b="1" i="0" u="none" strike="noStrike" baseline="0" dirty="0">
                <a:solidFill>
                  <a:srgbClr val="0070C0"/>
                </a:solidFill>
                <a:latin typeface="ＭＳ ゴシック" panose="020B0609070205080204" pitchFamily="49" charset="-128"/>
                <a:ea typeface="ＭＳ ゴシック" panose="020B0609070205080204" pitchFamily="49" charset="-128"/>
              </a:rPr>
              <a:t>14</a:t>
            </a:r>
            <a:r>
              <a:rPr lang="ja-JP" altLang="en-US" sz="2200" b="1" i="0" u="none" strike="noStrike" baseline="0" dirty="0">
                <a:solidFill>
                  <a:srgbClr val="0070C0"/>
                </a:solidFill>
                <a:latin typeface="ＭＳ ゴシック" panose="020B0609070205080204" pitchFamily="49" charset="-128"/>
                <a:ea typeface="ＭＳ ゴシック" panose="020B0609070205080204" pitchFamily="49" charset="-128"/>
              </a:rPr>
              <a:t>種の「活用しやすい」の</a:t>
            </a:r>
            <a:endParaRPr lang="en-US" altLang="ja-JP" sz="2200" b="1" i="0" u="none" strike="noStrike" baseline="0" dirty="0">
              <a:solidFill>
                <a:srgbClr val="0070C0"/>
              </a:solidFill>
              <a:latin typeface="ＭＳ ゴシック" panose="020B0609070205080204" pitchFamily="49" charset="-128"/>
              <a:ea typeface="ＭＳ ゴシック" panose="020B0609070205080204" pitchFamily="49" charset="-128"/>
            </a:endParaRPr>
          </a:p>
          <a:p>
            <a:r>
              <a:rPr lang="ja-JP" altLang="en-US" sz="2200" b="1" dirty="0">
                <a:solidFill>
                  <a:srgbClr val="0070C0"/>
                </a:solidFill>
                <a:latin typeface="ＭＳ ゴシック" panose="020B0609070205080204" pitchFamily="49" charset="-128"/>
                <a:ea typeface="ＭＳ ゴシック" panose="020B0609070205080204" pitchFamily="49" charset="-128"/>
              </a:rPr>
              <a:t>　　　　　　　　　　　</a:t>
            </a:r>
            <a:r>
              <a:rPr lang="ja-JP" altLang="en-US" sz="2200" b="1" i="0" u="none" strike="noStrike" baseline="0" dirty="0">
                <a:solidFill>
                  <a:srgbClr val="0070C0"/>
                </a:solidFill>
                <a:latin typeface="ＭＳ ゴシック" panose="020B0609070205080204" pitchFamily="49" charset="-128"/>
                <a:ea typeface="ＭＳ ゴシック" panose="020B0609070205080204" pitchFamily="49" charset="-128"/>
              </a:rPr>
              <a:t>割合から見えてくるのは</a:t>
            </a:r>
          </a:p>
        </p:txBody>
      </p:sp>
      <p:sp>
        <p:nvSpPr>
          <p:cNvPr id="8" name="テキスト ボックス 7">
            <a:extLst>
              <a:ext uri="{FF2B5EF4-FFF2-40B4-BE49-F238E27FC236}">
                <a16:creationId xmlns:a16="http://schemas.microsoft.com/office/drawing/2014/main" id="{9220EB00-11BA-9535-D1C8-CB38D3AE015D}"/>
              </a:ext>
            </a:extLst>
          </p:cNvPr>
          <p:cNvSpPr txBox="1"/>
          <p:nvPr/>
        </p:nvSpPr>
        <p:spPr>
          <a:xfrm>
            <a:off x="605857" y="3476413"/>
            <a:ext cx="5788405" cy="430887"/>
          </a:xfrm>
          <a:prstGeom prst="rect">
            <a:avLst/>
          </a:prstGeom>
          <a:noFill/>
          <a:ln w="19050">
            <a:noFill/>
          </a:ln>
        </p:spPr>
        <p:txBody>
          <a:bodyPr wrap="square" rtlCol="0">
            <a:spAutoFit/>
          </a:bodyPr>
          <a:lstStyle/>
          <a:p>
            <a:r>
              <a:rPr lang="ja-JP" altLang="en-US"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en-US"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壁は日本の公立小学校教育の優位性</a:t>
            </a:r>
            <a:endParaRPr kumimoji="1" lang="ja-JP" altLang="en-US" sz="2200" dirty="0">
              <a:solidFill>
                <a:srgbClr val="0070C0"/>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61627E1-27A6-0F20-7891-885028F961B2}"/>
              </a:ext>
            </a:extLst>
          </p:cNvPr>
          <p:cNvSpPr txBox="1"/>
          <p:nvPr/>
        </p:nvSpPr>
        <p:spPr>
          <a:xfrm>
            <a:off x="620257" y="4168366"/>
            <a:ext cx="8196043" cy="769441"/>
          </a:xfrm>
          <a:prstGeom prst="rect">
            <a:avLst/>
          </a:prstGeom>
          <a:noFill/>
          <a:ln w="19050">
            <a:noFill/>
          </a:ln>
        </p:spPr>
        <p:txBody>
          <a:bodyPr wrap="square" rtlCol="0">
            <a:spAutoFit/>
          </a:bodyPr>
          <a:lstStyle/>
          <a:p>
            <a:r>
              <a:rPr lang="ja-JP" altLang="en-US"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en-US"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日本の公立小学校教育の</a:t>
            </a:r>
            <a:endParaRPr lang="en-US"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2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優位性</a:t>
            </a:r>
            <a:r>
              <a:rPr lang="ja-JP" altLang="en-US"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”が“脆弱性に</a:t>
            </a:r>
            <a:endParaRPr kumimoji="1" lang="ja-JP" altLang="en-US" sz="2200" dirty="0">
              <a:solidFill>
                <a:srgbClr val="0070C0"/>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D907CAED-1385-ACDE-2AD5-FE8FA7C5E5C8}"/>
              </a:ext>
            </a:extLst>
          </p:cNvPr>
          <p:cNvSpPr txBox="1"/>
          <p:nvPr/>
        </p:nvSpPr>
        <p:spPr>
          <a:xfrm>
            <a:off x="605857" y="5066140"/>
            <a:ext cx="2661306" cy="430887"/>
          </a:xfrm>
          <a:prstGeom prst="rect">
            <a:avLst/>
          </a:prstGeom>
          <a:noFill/>
        </p:spPr>
        <p:txBody>
          <a:bodyPr wrap="none" rtlCol="0">
            <a:spAutoFit/>
          </a:bodyPr>
          <a:lstStyle/>
          <a:p>
            <a:r>
              <a:rPr kumimoji="1" lang="ja-JP" altLang="en-US" sz="2200" b="1" dirty="0">
                <a:solidFill>
                  <a:srgbClr val="FF0000"/>
                </a:solidFill>
              </a:rPr>
              <a:t> </a:t>
            </a:r>
            <a:r>
              <a:rPr kumimoji="1" lang="ja-JP" altLang="en-US" sz="2200" b="1" dirty="0">
                <a:solidFill>
                  <a:srgbClr val="0070C0"/>
                </a:solidFill>
                <a:latin typeface="ＭＳ ゴシック" panose="020B0609070205080204" pitchFamily="49" charset="-128"/>
                <a:ea typeface="ＭＳ ゴシック" panose="020B0609070205080204" pitchFamily="49" charset="-128"/>
              </a:rPr>
              <a:t>５． 結語に代えて</a:t>
            </a:r>
          </a:p>
        </p:txBody>
      </p:sp>
      <p:sp>
        <p:nvSpPr>
          <p:cNvPr id="12" name="テキスト ボックス 11">
            <a:extLst>
              <a:ext uri="{FF2B5EF4-FFF2-40B4-BE49-F238E27FC236}">
                <a16:creationId xmlns:a16="http://schemas.microsoft.com/office/drawing/2014/main" id="{023929C1-44AE-3E9A-0E26-5DF2D04DBCAC}"/>
              </a:ext>
            </a:extLst>
          </p:cNvPr>
          <p:cNvSpPr txBox="1"/>
          <p:nvPr/>
        </p:nvSpPr>
        <p:spPr>
          <a:xfrm>
            <a:off x="3473086" y="212942"/>
            <a:ext cx="1415772" cy="584775"/>
          </a:xfrm>
          <a:prstGeom prst="rect">
            <a:avLst/>
          </a:prstGeom>
          <a:noFill/>
        </p:spPr>
        <p:txBody>
          <a:bodyPr wrap="none" rtlCol="0">
            <a:spAutoFit/>
          </a:bodyPr>
          <a:lstStyle/>
          <a:p>
            <a:r>
              <a:rPr kumimoji="1" lang="ja-JP" altLang="en-US" sz="3200" dirty="0">
                <a:latin typeface="ＭＳ ゴシック" panose="020B0609070205080204" pitchFamily="49" charset="-128"/>
                <a:ea typeface="ＭＳ ゴシック" panose="020B0609070205080204" pitchFamily="49" charset="-128"/>
              </a:rPr>
              <a:t>目　次</a:t>
            </a:r>
          </a:p>
        </p:txBody>
      </p:sp>
      <p:sp>
        <p:nvSpPr>
          <p:cNvPr id="15" name="テキスト ボックス 14">
            <a:extLst>
              <a:ext uri="{FF2B5EF4-FFF2-40B4-BE49-F238E27FC236}">
                <a16:creationId xmlns:a16="http://schemas.microsoft.com/office/drawing/2014/main" id="{CD1C1476-8D1A-ADC4-C0BD-8EA7CA0DCB6C}"/>
              </a:ext>
            </a:extLst>
          </p:cNvPr>
          <p:cNvSpPr txBox="1"/>
          <p:nvPr/>
        </p:nvSpPr>
        <p:spPr>
          <a:xfrm>
            <a:off x="6797074" y="1223614"/>
            <a:ext cx="141577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・・・２</a:t>
            </a:r>
          </a:p>
        </p:txBody>
      </p:sp>
      <p:sp>
        <p:nvSpPr>
          <p:cNvPr id="16" name="テキスト ボックス 15">
            <a:extLst>
              <a:ext uri="{FF2B5EF4-FFF2-40B4-BE49-F238E27FC236}">
                <a16:creationId xmlns:a16="http://schemas.microsoft.com/office/drawing/2014/main" id="{BE29634D-C94E-6D7D-1947-667B2318A89D}"/>
              </a:ext>
            </a:extLst>
          </p:cNvPr>
          <p:cNvSpPr txBox="1"/>
          <p:nvPr/>
        </p:nvSpPr>
        <p:spPr>
          <a:xfrm>
            <a:off x="6778764" y="2948843"/>
            <a:ext cx="141577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12</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14591950-74EC-6C97-CC50-D98846CF6343}"/>
              </a:ext>
            </a:extLst>
          </p:cNvPr>
          <p:cNvSpPr txBox="1"/>
          <p:nvPr/>
        </p:nvSpPr>
        <p:spPr>
          <a:xfrm>
            <a:off x="6797074" y="3506501"/>
            <a:ext cx="141577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23</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28C7645B-EB91-48EB-DD82-B88F58EF1A9C}"/>
              </a:ext>
            </a:extLst>
          </p:cNvPr>
          <p:cNvSpPr txBox="1"/>
          <p:nvPr/>
        </p:nvSpPr>
        <p:spPr>
          <a:xfrm>
            <a:off x="6778764" y="4512265"/>
            <a:ext cx="141577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28</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C21E01E-B88B-4562-FBE0-E054F9A1676B}"/>
              </a:ext>
            </a:extLst>
          </p:cNvPr>
          <p:cNvSpPr txBox="1"/>
          <p:nvPr/>
        </p:nvSpPr>
        <p:spPr>
          <a:xfrm>
            <a:off x="6797074" y="5007549"/>
            <a:ext cx="1415772"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36</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36B30725-F789-98BF-E4FF-F4220F8BD4AF}"/>
              </a:ext>
            </a:extLst>
          </p:cNvPr>
          <p:cNvSpPr txBox="1"/>
          <p:nvPr/>
        </p:nvSpPr>
        <p:spPr>
          <a:xfrm>
            <a:off x="318520" y="5918795"/>
            <a:ext cx="8431197" cy="738664"/>
          </a:xfrm>
          <a:prstGeom prst="rect">
            <a:avLst/>
          </a:prstGeom>
          <a:noFill/>
        </p:spPr>
        <p:txBody>
          <a:bodyPr wrap="square" rtlCol="0">
            <a:spAutoFit/>
          </a:bodyPr>
          <a:lstStyle/>
          <a:p>
            <a:r>
              <a:rPr lang="ja-JP" altLang="en-US" sz="1400" b="1" dirty="0">
                <a:latin typeface="ＭＳ ゴシック" panose="020B0609070205080204" pitchFamily="49" charset="-128"/>
                <a:ea typeface="ＭＳ ゴシック" panose="020B0609070205080204" pitchFamily="49" charset="-128"/>
              </a:rPr>
              <a:t>本発表</a:t>
            </a:r>
            <a:r>
              <a:rPr lang="en-US" altLang="ja-JP" sz="1400" b="1" dirty="0">
                <a:latin typeface="ＭＳ ゴシック" panose="020B0609070205080204" pitchFamily="49" charset="-128"/>
                <a:ea typeface="ＭＳ ゴシック" panose="020B0609070205080204" pitchFamily="49" charset="-128"/>
              </a:rPr>
              <a:t>PPT</a:t>
            </a:r>
            <a:r>
              <a:rPr lang="ja-JP" altLang="en-US" sz="1400" b="1" dirty="0">
                <a:latin typeface="ＭＳ ゴシック" panose="020B0609070205080204" pitchFamily="49" charset="-128"/>
                <a:ea typeface="ＭＳ ゴシック" panose="020B0609070205080204" pitchFamily="49" charset="-128"/>
              </a:rPr>
              <a:t>に用いる図表と図表番号は、冒頭のスライド</a:t>
            </a:r>
            <a:r>
              <a:rPr lang="en-US" altLang="ja-JP" sz="1200" b="1" dirty="0">
                <a:latin typeface="ＭＳ ゴシック" panose="020B0609070205080204" pitchFamily="49" charset="-128"/>
                <a:ea typeface="ＭＳ ゴシック" panose="020B0609070205080204" pitchFamily="49" charset="-128"/>
              </a:rPr>
              <a:t>(P1)</a:t>
            </a:r>
            <a:r>
              <a:rPr lang="ja-JP" altLang="en-US" sz="1400" b="1" dirty="0">
                <a:latin typeface="ＭＳ ゴシック" panose="020B0609070205080204" pitchFamily="49" charset="-128"/>
                <a:ea typeface="ＭＳ ゴシック" panose="020B0609070205080204" pitchFamily="49" charset="-128"/>
              </a:rPr>
              <a:t>に案内した中央教育研究報告№</a:t>
            </a:r>
            <a:r>
              <a:rPr lang="en-US" altLang="ja-JP" sz="1400" b="1" dirty="0">
                <a:latin typeface="ＭＳ ゴシック" panose="020B0609070205080204" pitchFamily="49" charset="-128"/>
                <a:ea typeface="ＭＳ ゴシック" panose="020B0609070205080204" pitchFamily="49" charset="-128"/>
              </a:rPr>
              <a:t>98『</a:t>
            </a:r>
            <a:r>
              <a:rPr lang="ja-JP" altLang="en-US" sz="1400" b="1" dirty="0">
                <a:latin typeface="ＭＳ ゴシック" panose="020B0609070205080204" pitchFamily="49" charset="-128"/>
                <a:ea typeface="ＭＳ ゴシック" panose="020B0609070205080204" pitchFamily="49" charset="-128"/>
              </a:rPr>
              <a:t>小学校教員の教育観とこれから校教育ーデジタル化の流れの中でー</a:t>
            </a: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第５章（馬居執筆）からの転載である。また考察において、第５章からの転記もしくは加筆修正文である箇所は、転記ページを明記する。</a:t>
            </a:r>
            <a:endParaRPr kumimoji="1" lang="ja-JP" altLang="en-US" b="1" dirty="0">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10B40CBB-4769-4708-614D-6ED7FA1AD7A6}"/>
              </a:ext>
            </a:extLst>
          </p:cNvPr>
          <p:cNvSpPr/>
          <p:nvPr/>
        </p:nvSpPr>
        <p:spPr>
          <a:xfrm>
            <a:off x="234891" y="5878741"/>
            <a:ext cx="8514825" cy="749313"/>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753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ローチャート: 端子 11">
            <a:extLst>
              <a:ext uri="{FF2B5EF4-FFF2-40B4-BE49-F238E27FC236}">
                <a16:creationId xmlns:a16="http://schemas.microsoft.com/office/drawing/2014/main" id="{35DE9A9D-B02A-485F-42C7-67EC89C9AADF}"/>
              </a:ext>
            </a:extLst>
          </p:cNvPr>
          <p:cNvSpPr/>
          <p:nvPr/>
        </p:nvSpPr>
        <p:spPr>
          <a:xfrm>
            <a:off x="425381" y="104284"/>
            <a:ext cx="8570570" cy="436175"/>
          </a:xfrm>
          <a:prstGeom prst="flowChartTerminator">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4F3308A-C245-E3D7-634E-C5D5756665EF}"/>
              </a:ext>
            </a:extLst>
          </p:cNvPr>
          <p:cNvSpPr/>
          <p:nvPr/>
        </p:nvSpPr>
        <p:spPr>
          <a:xfrm>
            <a:off x="173528" y="4832222"/>
            <a:ext cx="8796944" cy="1780296"/>
          </a:xfrm>
          <a:prstGeom prst="round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AC6ED7E-8C9D-4E1B-81F9-4AECC0FEDF9C}"/>
              </a:ext>
            </a:extLst>
          </p:cNvPr>
          <p:cNvSpPr/>
          <p:nvPr/>
        </p:nvSpPr>
        <p:spPr>
          <a:xfrm>
            <a:off x="8675568" y="6388591"/>
            <a:ext cx="375550" cy="365125"/>
          </a:xfrm>
          <a:prstGeom prst="roundRect">
            <a:avLst/>
          </a:prstGeom>
          <a:solidFill>
            <a:schemeClr val="bg1"/>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9843786-F1DD-B3D9-236C-9D5DADBD6134}"/>
              </a:ext>
            </a:extLst>
          </p:cNvPr>
          <p:cNvSpPr txBox="1"/>
          <p:nvPr/>
        </p:nvSpPr>
        <p:spPr>
          <a:xfrm>
            <a:off x="280657" y="4832222"/>
            <a:ext cx="8689815" cy="1780296"/>
          </a:xfrm>
          <a:prstGeom prst="rect">
            <a:avLst/>
          </a:prstGeom>
          <a:noFill/>
          <a:ln w="38100">
            <a:noFill/>
          </a:ln>
        </p:spPr>
        <p:txBody>
          <a:bodyPr wrap="square">
            <a:spAutoFit/>
          </a:bodyPr>
          <a:lstStyle/>
          <a:p>
            <a:pPr algn="l">
              <a:lnSpc>
                <a:spcPts val="2700"/>
              </a:lnSpc>
            </a:pP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◎その結果、学級担任として最も重視してきた、“日常生活での子どもひとり一人の様子”の理解に不安が生じる。</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種の教科等の“学びの過程と結果”をリンクさせて、子どもひとり一人に寄り添った理解と評価を「</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台」によって行うことができる</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操作能力に自信が持てるまでは、“壁”に付けたドアを開く勇気を持つことは難しい</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であろう。</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8BDBB4CE-9E85-BE84-C7B8-E4B3A4C25A56}"/>
              </a:ext>
            </a:extLst>
          </p:cNvPr>
          <p:cNvSpPr/>
          <p:nvPr/>
        </p:nvSpPr>
        <p:spPr>
          <a:xfrm>
            <a:off x="122569" y="1296452"/>
            <a:ext cx="8796945" cy="338971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7E93362-D9B9-049C-9C9A-FBB730599FCB}"/>
              </a:ext>
            </a:extLst>
          </p:cNvPr>
          <p:cNvSpPr/>
          <p:nvPr/>
        </p:nvSpPr>
        <p:spPr>
          <a:xfrm>
            <a:off x="425380" y="627739"/>
            <a:ext cx="8078435" cy="566756"/>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7E47602-B570-32D7-E029-22C00791D68B}"/>
              </a:ext>
            </a:extLst>
          </p:cNvPr>
          <p:cNvSpPr txBox="1"/>
          <p:nvPr/>
        </p:nvSpPr>
        <p:spPr>
          <a:xfrm>
            <a:off x="640185" y="642417"/>
            <a:ext cx="7888109" cy="523220"/>
          </a:xfrm>
          <a:prstGeom prst="rect">
            <a:avLst/>
          </a:prstGeom>
          <a:noFill/>
          <a:ln w="28575">
            <a:noFill/>
          </a:ln>
        </p:spPr>
        <p:txBody>
          <a:bodyPr wrap="square">
            <a:spAutoFit/>
          </a:bodyPr>
          <a:lstStyle/>
          <a:p>
            <a:pPr algn="l"/>
            <a:r>
              <a:rPr lang="en-US" altLang="ja-JP" sz="28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Ⅰ.</a:t>
            </a:r>
            <a:r>
              <a:rPr lang="ja-JP" altLang="ja-JP" sz="28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教員一人が全教科等を教える</a:t>
            </a:r>
            <a:r>
              <a:rPr lang="ja-JP" altLang="ja-JP" sz="28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“学級担任制”</a:t>
            </a:r>
            <a:endParaRPr lang="ja-JP" altLang="ja-JP" sz="2800"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95E5476-E592-F6E1-E739-ABFF7422A9DF}"/>
              </a:ext>
            </a:extLst>
          </p:cNvPr>
          <p:cNvSpPr txBox="1"/>
          <p:nvPr/>
        </p:nvSpPr>
        <p:spPr>
          <a:xfrm>
            <a:off x="306136" y="1340553"/>
            <a:ext cx="8689815" cy="3389711"/>
          </a:xfrm>
          <a:prstGeom prst="rect">
            <a:avLst/>
          </a:prstGeom>
          <a:noFill/>
          <a:ln w="38100">
            <a:noFill/>
          </a:ln>
        </p:spPr>
        <p:txBody>
          <a:bodyPr wrap="square">
            <a:spAutoFit/>
          </a:bodyPr>
          <a:lstStyle/>
          <a:p>
            <a:pPr algn="l">
              <a:lnSpc>
                <a:spcPts val="29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本調査で明らかになった教科単位の「活用しやすい」割合の数値は</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教員個々の差異よりも教科等自体に内在する特性から生じる視点が必要。</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➁</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教科担任と異なり、</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ほぼすべての学習と生活の時間を担任した学級の</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子どもたちと共有するために、特定教科等の学びを超えた子どもひとり</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一人の理解が進むが、全ての教科等の授業を同じパターンで行うことは、</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教科等の特性からも避けねばならない。</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「１人１台」は教員が必要と判断した情報の提示と子ども</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一人ひとり</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結果</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を読み取る機器（</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Digital</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カメラ、録音機、プロジェクター、</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900"/>
              </a:lnSpc>
            </a:pPr>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スクリーンの合体）になりやすい。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26A502E0-1823-D64B-4A55-2C956DE9169E}"/>
              </a:ext>
            </a:extLst>
          </p:cNvPr>
          <p:cNvSpPr>
            <a:spLocks noGrp="1"/>
          </p:cNvSpPr>
          <p:nvPr>
            <p:ph type="sldNum" sz="quarter" idx="12"/>
          </p:nvPr>
        </p:nvSpPr>
        <p:spPr>
          <a:xfrm>
            <a:off x="8592675" y="6376382"/>
            <a:ext cx="484926"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30</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5EBD5DEF-079F-8B73-C89B-6643DF273237}"/>
              </a:ext>
            </a:extLst>
          </p:cNvPr>
          <p:cNvSpPr txBox="1"/>
          <p:nvPr/>
        </p:nvSpPr>
        <p:spPr>
          <a:xfrm>
            <a:off x="798270" y="124345"/>
            <a:ext cx="8121244"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となる法制度（その１）</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673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2F9FD3B-0FB5-ED55-2646-FA95A641DBC3}"/>
              </a:ext>
            </a:extLst>
          </p:cNvPr>
          <p:cNvSpPr/>
          <p:nvPr/>
        </p:nvSpPr>
        <p:spPr>
          <a:xfrm>
            <a:off x="156826" y="939567"/>
            <a:ext cx="8830348" cy="4141116"/>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80AA2D1-61D2-C217-F226-6E4434173DB1}"/>
              </a:ext>
            </a:extLst>
          </p:cNvPr>
          <p:cNvSpPr/>
          <p:nvPr/>
        </p:nvSpPr>
        <p:spPr>
          <a:xfrm>
            <a:off x="156825" y="5163313"/>
            <a:ext cx="8830348" cy="1473109"/>
          </a:xfrm>
          <a:prstGeom prst="round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5C980D71-1CDC-19E1-8E37-2E50505C14CC}"/>
              </a:ext>
            </a:extLst>
          </p:cNvPr>
          <p:cNvSpPr/>
          <p:nvPr/>
        </p:nvSpPr>
        <p:spPr>
          <a:xfrm>
            <a:off x="8705147" y="6480845"/>
            <a:ext cx="375550" cy="319737"/>
          </a:xfrm>
          <a:prstGeom prst="roundRect">
            <a:avLst/>
          </a:prstGeom>
          <a:solidFill>
            <a:schemeClr val="bg1"/>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F867C892-1CC6-D600-02FA-A02568290E0F}"/>
              </a:ext>
            </a:extLst>
          </p:cNvPr>
          <p:cNvSpPr/>
          <p:nvPr/>
        </p:nvSpPr>
        <p:spPr>
          <a:xfrm>
            <a:off x="321347" y="610359"/>
            <a:ext cx="8501306" cy="56207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283ECA4-C96D-42BD-6AD8-8E5D61451779}"/>
              </a:ext>
            </a:extLst>
          </p:cNvPr>
          <p:cNvSpPr txBox="1"/>
          <p:nvPr/>
        </p:nvSpPr>
        <p:spPr>
          <a:xfrm>
            <a:off x="177108" y="655049"/>
            <a:ext cx="8830348" cy="477054"/>
          </a:xfrm>
          <a:prstGeom prst="rect">
            <a:avLst/>
          </a:prstGeom>
          <a:noFill/>
          <a:ln w="28575">
            <a:noFill/>
          </a:ln>
        </p:spPr>
        <p:txBody>
          <a:bodyPr wrap="square">
            <a:spAutoFit/>
          </a:bodyPr>
          <a:lstStyle/>
          <a:p>
            <a:pPr algn="ctr"/>
            <a:r>
              <a:rPr lang="en-US" altLang="ja-JP" sz="2500" b="1" kern="100" dirty="0">
                <a:latin typeface="ＭＳ ゴシック" panose="020B0609070205080204" pitchFamily="49" charset="-128"/>
                <a:ea typeface="ＭＳ ゴシック" panose="020B0609070205080204" pitchFamily="49" charset="-128"/>
                <a:cs typeface="Times New Roman" panose="02020603050405020304" pitchFamily="18" charset="0"/>
              </a:rPr>
              <a:t>Ⅱ.</a:t>
            </a:r>
            <a:r>
              <a:rPr lang="ja-JP" altLang="ja-JP" sz="25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知識の獲得より学習の場の共有を優先する“履修主義”</a:t>
            </a:r>
            <a:endParaRPr lang="ja-JP" altLang="ja-JP" sz="25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DAA73CD-1BBB-44B1-C24F-A076F5BFCED5}"/>
              </a:ext>
            </a:extLst>
          </p:cNvPr>
          <p:cNvSpPr txBox="1"/>
          <p:nvPr/>
        </p:nvSpPr>
        <p:spPr>
          <a:xfrm>
            <a:off x="239680" y="1222896"/>
            <a:ext cx="8665826" cy="3857787"/>
          </a:xfrm>
          <a:prstGeom prst="rect">
            <a:avLst/>
          </a:prstGeom>
          <a:noFill/>
          <a:ln w="28575">
            <a:noFill/>
          </a:ln>
        </p:spPr>
        <p:txBody>
          <a:bodyPr wrap="square">
            <a:spAutoFit/>
          </a:bodyPr>
          <a:lstStyle/>
          <a:p>
            <a:pPr algn="l">
              <a:lnSpc>
                <a:spcPts val="27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学習者個々の学習結果よりも、</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授業に参加すること自体に価値を置く</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のが履修主義</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➁</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学級担任制と重なることで、教員と子どもたちとの関係が密に</a:t>
            </a:r>
            <a:r>
              <a:rPr lang="ja-JP" altLang="ja-JP" sz="2000" b="1" kern="100" dirty="0">
                <a:latin typeface="ＭＳ 明朝" panose="02020609040205080304" pitchFamily="17" charset="-128"/>
                <a:ea typeface="ＭＳ 明朝" panose="02020609040205080304" pitchFamily="17" charset="-128"/>
                <a:cs typeface="Times New Roman" panose="02020603050405020304" pitchFamily="18" charset="0"/>
              </a:rPr>
              <a:t>なる</a:t>
            </a:r>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子ども</a:t>
            </a:r>
            <a:r>
              <a:rPr lang="ja-JP" altLang="ja-JP"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理解の深化</a:t>
            </a:r>
            <a:r>
              <a:rPr lang="ja-JP" altLang="en-US" sz="20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の可能性の広がり</a:t>
            </a:r>
            <a:endParaRPr lang="ja-JP" altLang="ja-JP" sz="2000"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学級が学習の場を超えて、</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集団への帰属のルールと態度を相互形成する</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時空</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に</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転換する</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④</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学習の結果（成績・序列）よりも</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人間関係の融和（空気の読みあい）が</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優先</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される。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⑤</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固定された構成員が１年間の時空を共有することで生じる</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見えない</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排除関係の温床</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になる可能性も避けえない。</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教員が意図せざる加害者になる可能性も</a:t>
            </a:r>
            <a:endParaRPr lang="ja-JP" altLang="ja-JP" sz="2000"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80F1F8F-9DD5-4CB5-3734-112D23F503D3}"/>
              </a:ext>
            </a:extLst>
          </p:cNvPr>
          <p:cNvSpPr txBox="1"/>
          <p:nvPr/>
        </p:nvSpPr>
        <p:spPr>
          <a:xfrm>
            <a:off x="313509" y="5135883"/>
            <a:ext cx="8509144" cy="1482137"/>
          </a:xfrm>
          <a:prstGeom prst="rect">
            <a:avLst/>
          </a:prstGeom>
          <a:noFill/>
          <a:ln w="38100">
            <a:noFill/>
          </a:ln>
        </p:spPr>
        <p:txBody>
          <a:bodyPr wrap="square">
            <a:spAutoFit/>
          </a:bodyPr>
          <a:lstStyle/>
          <a:p>
            <a:pPr algn="l">
              <a:lnSpc>
                <a:spcPts val="2800"/>
              </a:lnSpc>
            </a:pP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授業実践における教員と子どもたちの</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操作過程を可視化する</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タブレットの</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操作と情報の特性（</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リテラシー</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育成</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する</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教育課程</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（記号としての文字・映像・音声、時空を超える情報の検索と検証）や研修システムの</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開発が喫緊の課題に。</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B3550F7B-DF75-0F89-E042-C4F67BCC2CB4}"/>
              </a:ext>
            </a:extLst>
          </p:cNvPr>
          <p:cNvSpPr>
            <a:spLocks noGrp="1"/>
          </p:cNvSpPr>
          <p:nvPr>
            <p:ph type="sldNum" sz="quarter" idx="12"/>
          </p:nvPr>
        </p:nvSpPr>
        <p:spPr>
          <a:xfrm>
            <a:off x="8667012" y="6480845"/>
            <a:ext cx="476988"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31</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10" name="フローチャート: 端子 9">
            <a:extLst>
              <a:ext uri="{FF2B5EF4-FFF2-40B4-BE49-F238E27FC236}">
                <a16:creationId xmlns:a16="http://schemas.microsoft.com/office/drawing/2014/main" id="{C5010A70-8E63-9A05-034D-59C546FB364B}"/>
              </a:ext>
            </a:extLst>
          </p:cNvPr>
          <p:cNvSpPr/>
          <p:nvPr/>
        </p:nvSpPr>
        <p:spPr>
          <a:xfrm>
            <a:off x="425381" y="104284"/>
            <a:ext cx="8570570" cy="436175"/>
          </a:xfrm>
          <a:prstGeom prst="flowChartTerminator">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13A6ECA-92A4-65F1-9749-EAA31BD6ADB8}"/>
              </a:ext>
            </a:extLst>
          </p:cNvPr>
          <p:cNvSpPr txBox="1"/>
          <p:nvPr/>
        </p:nvSpPr>
        <p:spPr>
          <a:xfrm>
            <a:off x="674476" y="96842"/>
            <a:ext cx="8148177"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a:t>
            </a:r>
            <a:r>
              <a:rPr lang="ja-JP" altLang="en-US" sz="20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2432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92C1617-24A0-8ABA-A24F-36E3D4E1ECCF}"/>
              </a:ext>
            </a:extLst>
          </p:cNvPr>
          <p:cNvSpPr/>
          <p:nvPr/>
        </p:nvSpPr>
        <p:spPr>
          <a:xfrm>
            <a:off x="198056" y="713065"/>
            <a:ext cx="8747888" cy="4261140"/>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66FF66"/>
              </a:solidFill>
            </a:endParaRPr>
          </a:p>
        </p:txBody>
      </p:sp>
      <p:sp>
        <p:nvSpPr>
          <p:cNvPr id="8" name="四角形: 角を丸くする 7">
            <a:extLst>
              <a:ext uri="{FF2B5EF4-FFF2-40B4-BE49-F238E27FC236}">
                <a16:creationId xmlns:a16="http://schemas.microsoft.com/office/drawing/2014/main" id="{14DB1282-3871-0C8B-13DC-13B461F76E3C}"/>
              </a:ext>
            </a:extLst>
          </p:cNvPr>
          <p:cNvSpPr/>
          <p:nvPr/>
        </p:nvSpPr>
        <p:spPr>
          <a:xfrm>
            <a:off x="114431" y="5052865"/>
            <a:ext cx="8961539" cy="1708834"/>
          </a:xfrm>
          <a:prstGeom prst="round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1085F21-D0F8-8521-C17D-5B603F9ABE50}"/>
              </a:ext>
            </a:extLst>
          </p:cNvPr>
          <p:cNvSpPr/>
          <p:nvPr/>
        </p:nvSpPr>
        <p:spPr>
          <a:xfrm>
            <a:off x="8705147" y="6480845"/>
            <a:ext cx="375550" cy="319737"/>
          </a:xfrm>
          <a:prstGeom prst="roundRect">
            <a:avLst/>
          </a:prstGeom>
          <a:solidFill>
            <a:schemeClr val="bg1"/>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68162CF-8ABD-3F4B-770D-980636487C51}"/>
              </a:ext>
            </a:extLst>
          </p:cNvPr>
          <p:cNvSpPr/>
          <p:nvPr/>
        </p:nvSpPr>
        <p:spPr>
          <a:xfrm>
            <a:off x="326017" y="534023"/>
            <a:ext cx="8443654" cy="395913"/>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CF7F726-86C2-7190-3FC5-24C3A35555E8}"/>
              </a:ext>
            </a:extLst>
          </p:cNvPr>
          <p:cNvSpPr txBox="1"/>
          <p:nvPr/>
        </p:nvSpPr>
        <p:spPr>
          <a:xfrm>
            <a:off x="326017" y="491237"/>
            <a:ext cx="8301808" cy="430887"/>
          </a:xfrm>
          <a:prstGeom prst="rect">
            <a:avLst/>
          </a:prstGeom>
          <a:noFill/>
        </p:spPr>
        <p:txBody>
          <a:bodyPr wrap="square">
            <a:spAutoFit/>
          </a:bodyPr>
          <a:lstStyle/>
          <a:p>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Ⅲ.</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居住地</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学区制</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と学年</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年齢主義</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による就学条件の非選択制</a:t>
            </a:r>
            <a:endParaRPr lang="ja-JP" altLang="ja-JP" sz="2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D592CD52-D9D6-3D03-EC86-11369D8DA403}"/>
              </a:ext>
            </a:extLst>
          </p:cNvPr>
          <p:cNvSpPr txBox="1"/>
          <p:nvPr/>
        </p:nvSpPr>
        <p:spPr>
          <a:xfrm>
            <a:off x="276840" y="970450"/>
            <a:ext cx="8705940" cy="4055406"/>
          </a:xfrm>
          <a:prstGeom prst="rect">
            <a:avLst/>
          </a:prstGeom>
          <a:noFill/>
          <a:ln w="19050">
            <a:noFill/>
          </a:ln>
        </p:spPr>
        <p:txBody>
          <a:bodyPr wrap="square">
            <a:spAutoFit/>
          </a:bodyPr>
          <a:lstStyle/>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公立小学校への入学は住民票を登録した居住地と年齢</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決定される。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➁</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学ぶ学年、学級、教員、教科書の決定権は学習者と保護者に与えられない。</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この仕組みは教員にも適用され、担任する子どもたちと保護者、教室、教科書、</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学年を決定する権限は教員個人に与えられていない。</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④</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教員は学区の住民票の有無と</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誕生日</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を条件に通学する</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子ども</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と学び≒生活の場を</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共有し、保護者との連携の可能性の維持を求められる。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⑤</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その必然として、子ども個々の能力だけでなく、保護者も含めた個性、好み、</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行動様式、家族関係などの多様性に応じた対応が期待される。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⑥</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特に、</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との相乗効果</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に</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よる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異なる才、生活様式、文化の蓄積、言語環境、</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経済力の差異を考慮する学習の個別条件</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準備</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を求められる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⑦</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その意味で「１人１台」は「教育史上、唯一無二」の出来事と評価できる。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⑧</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ただし、その扱い方によって</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子ども</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一人ひとり</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の生きる場</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に生ずる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差異を拡大</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する機器でもある。</a:t>
            </a: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356F4C4D-450B-30DA-20EE-E7DAC6A1D55C}"/>
              </a:ext>
            </a:extLst>
          </p:cNvPr>
          <p:cNvSpPr txBox="1"/>
          <p:nvPr/>
        </p:nvSpPr>
        <p:spPr>
          <a:xfrm>
            <a:off x="198056" y="5065634"/>
            <a:ext cx="8896526" cy="1656287"/>
          </a:xfrm>
          <a:prstGeom prst="rect">
            <a:avLst/>
          </a:prstGeom>
          <a:noFill/>
          <a:ln w="28575">
            <a:noFill/>
          </a:ln>
        </p:spPr>
        <p:txBody>
          <a:bodyPr wrap="square">
            <a:spAutoFit/>
          </a:bodyPr>
          <a:lstStyle/>
          <a:p>
            <a:pPr algn="l">
              <a:lnSpc>
                <a:spcPts val="2500"/>
              </a:lnSpc>
            </a:pP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◎居住の場と年齢という本人の努力では変えることが困難な属性によって、法的に強制される集団であること</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生じる課題に真正面から対峙</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すること。</a:t>
            </a:r>
            <a:endPar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500"/>
              </a:lnSpc>
            </a:pPr>
            <a:r>
              <a:rPr lang="ja-JP" altLang="en-US" sz="19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公立小学校が「１人１台」を活用する学習の内容と方法と評価を、</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教科等のレベルにおいて実践できる教員と保護者のためのテキストの作成</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が喫緊の課題であることを重ねて強調しておきたい。</a:t>
            </a:r>
            <a:endParaRPr lang="ja-JP" altLang="ja-JP" sz="19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AECF5EBF-3AAE-9A2D-14EC-A58C6A93F559}"/>
              </a:ext>
            </a:extLst>
          </p:cNvPr>
          <p:cNvSpPr>
            <a:spLocks noGrp="1"/>
          </p:cNvSpPr>
          <p:nvPr>
            <p:ph type="sldNum" sz="quarter" idx="12"/>
          </p:nvPr>
        </p:nvSpPr>
        <p:spPr>
          <a:xfrm>
            <a:off x="8627825" y="6480845"/>
            <a:ext cx="530194"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32</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14" name="フローチャート: 端子 13">
            <a:extLst>
              <a:ext uri="{FF2B5EF4-FFF2-40B4-BE49-F238E27FC236}">
                <a16:creationId xmlns:a16="http://schemas.microsoft.com/office/drawing/2014/main" id="{6164804B-B71E-6FD4-5DDC-AA67FE6933C1}"/>
              </a:ext>
            </a:extLst>
          </p:cNvPr>
          <p:cNvSpPr/>
          <p:nvPr/>
        </p:nvSpPr>
        <p:spPr>
          <a:xfrm>
            <a:off x="211014" y="78708"/>
            <a:ext cx="8570570" cy="436175"/>
          </a:xfrm>
          <a:prstGeom prst="flowChartTerminator">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5F0D6C0-A273-2FB3-5F2B-E3BC586F75A2}"/>
              </a:ext>
            </a:extLst>
          </p:cNvPr>
          <p:cNvSpPr txBox="1"/>
          <p:nvPr/>
        </p:nvSpPr>
        <p:spPr>
          <a:xfrm>
            <a:off x="583903" y="57418"/>
            <a:ext cx="8121244"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となる法制度（その３）</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0540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C4C93B2-FCA5-E872-0A2B-64F299BBA0CE}"/>
              </a:ext>
            </a:extLst>
          </p:cNvPr>
          <p:cNvSpPr txBox="1"/>
          <p:nvPr/>
        </p:nvSpPr>
        <p:spPr>
          <a:xfrm>
            <a:off x="107614" y="5756943"/>
            <a:ext cx="8952105" cy="1015663"/>
          </a:xfrm>
          <a:prstGeom prst="rect">
            <a:avLst/>
          </a:prstGeom>
          <a:noFill/>
          <a:ln w="28575">
            <a:solidFill>
              <a:srgbClr val="66FF66"/>
            </a:solidFill>
          </a:ln>
        </p:spPr>
        <p:txBody>
          <a:bodyPr wrap="square">
            <a:spAutoFit/>
          </a:bodyPr>
          <a:lstStyle/>
          <a:p>
            <a:pPr algn="l"/>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◎デジタル教科書や令和の教育の論議だけでなく、</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上記</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Ⅲ</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で強調</a:t>
            </a:r>
            <a:endPar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した課題に応じた</a:t>
            </a:r>
            <a:r>
              <a:rPr lang="ja-JP"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もう一つの学習指導要領の告示へのスケジュールの提示</a:t>
            </a:r>
            <a:endParaRPr lang="en-US" altLang="ja-JP" sz="2000"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ja-JP" altLang="en-US" sz="2000"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の緊急性を再度記しておきたい。</a:t>
            </a:r>
            <a:r>
              <a:rPr lang="en-US"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9832C51A-152B-168D-38D3-D8236CDB688A}"/>
              </a:ext>
            </a:extLst>
          </p:cNvPr>
          <p:cNvSpPr/>
          <p:nvPr/>
        </p:nvSpPr>
        <p:spPr>
          <a:xfrm>
            <a:off x="8705147" y="6480845"/>
            <a:ext cx="375550" cy="319737"/>
          </a:xfrm>
          <a:prstGeom prst="roundRect">
            <a:avLst/>
          </a:prstGeom>
          <a:solidFill>
            <a:schemeClr val="bg1"/>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C1F1056-6230-C268-0351-402B727B407F}"/>
              </a:ext>
            </a:extLst>
          </p:cNvPr>
          <p:cNvSpPr/>
          <p:nvPr/>
        </p:nvSpPr>
        <p:spPr>
          <a:xfrm>
            <a:off x="119281" y="547361"/>
            <a:ext cx="8940438" cy="391863"/>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92F8773-DCE8-F87F-26E8-2A0BC56EF47C}"/>
              </a:ext>
            </a:extLst>
          </p:cNvPr>
          <p:cNvSpPr txBox="1"/>
          <p:nvPr/>
        </p:nvSpPr>
        <p:spPr>
          <a:xfrm>
            <a:off x="236384" y="514118"/>
            <a:ext cx="8656538" cy="430887"/>
          </a:xfrm>
          <a:prstGeom prst="rect">
            <a:avLst/>
          </a:prstGeom>
          <a:noFill/>
          <a:ln>
            <a:noFill/>
          </a:ln>
        </p:spPr>
        <p:txBody>
          <a:bodyPr wrap="square">
            <a:spAutoFit/>
          </a:bodyPr>
          <a:lstStyle/>
          <a:p>
            <a:pPr algn="l"/>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Ⅳ.</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学習指導要領</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検定教科書</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無償配布による教育課程の統一性</a:t>
            </a:r>
            <a:endParaRPr lang="ja-JP" altLang="ja-JP" sz="2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E440982-20FA-0C4D-4985-0A25AA3863B9}"/>
              </a:ext>
            </a:extLst>
          </p:cNvPr>
          <p:cNvSpPr txBox="1"/>
          <p:nvPr/>
        </p:nvSpPr>
        <p:spPr>
          <a:xfrm>
            <a:off x="95947" y="1058750"/>
            <a:ext cx="8952105" cy="4670959"/>
          </a:xfrm>
          <a:prstGeom prst="rect">
            <a:avLst/>
          </a:prstGeom>
          <a:noFill/>
          <a:ln>
            <a:noFill/>
          </a:ln>
        </p:spPr>
        <p:txBody>
          <a:bodyPr wrap="square">
            <a:spAutoFit/>
          </a:bodyPr>
          <a:lstStyle/>
          <a:p>
            <a:pPr algn="l">
              <a:lnSpc>
                <a:spcPts val="24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en-US"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b="1" kern="100" dirty="0">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18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b="1" kern="100" dirty="0">
                <a:latin typeface="ＭＳ 明朝" panose="02020609040205080304" pitchFamily="17" charset="-128"/>
                <a:ea typeface="ＭＳ 明朝" panose="02020609040205080304" pitchFamily="17" charset="-128"/>
                <a:cs typeface="Times New Roman" panose="02020603050405020304" pitchFamily="18" charset="0"/>
              </a:rPr>
              <a:t>Ⅲ</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を総合する法制度として、</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Ⅳ</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を付記しておきたい。</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➁</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本調査結果は</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「１人１台」</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が学習指導要領と検定教科書無償配布に</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よって</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維持</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される日本の公教育システム</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において、そ</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の中核を形成する</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教育課程の統一性を</a:t>
            </a:r>
            <a:endParaRPr lang="en-US"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揺るがす</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可能性を秘めた施策</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、との位置づけを</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証明するデータ（</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エビデンス</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となる</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ことを改めて指摘しておきたい。</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4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加えて、</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Ｑ</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5-1</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、Ｑ</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5-2</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Q</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６</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で確認した</a:t>
            </a:r>
            <a:r>
              <a:rPr lang="ja-JP" altLang="en-US"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「できる </a:t>
            </a:r>
            <a:r>
              <a:rPr lang="ja-JP" altLang="en-US"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事実認識</a:t>
            </a:r>
            <a:r>
              <a:rPr lang="en-US"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必要」</a:t>
            </a:r>
            <a:r>
              <a:rPr lang="en-US"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評価</a:t>
            </a:r>
            <a:r>
              <a:rPr lang="en-US" altLang="ja-JP"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400"/>
              </a:lnSpc>
            </a:pPr>
            <a:r>
              <a:rPr lang="ja-JP" altLang="en-US"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の数値の差異</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から垣間見た</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教員の情報環境の部分性（意思決定過程曖昧性）</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露呈もまた、</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現行システム改変への志向性</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を証明するエビデンスとみなしたい。</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④他方、</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Q</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６</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の回答結果から</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検定教科書無償配布</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を核とする日本の教育システムの</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堅固さと</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小学校教員の教育力を支える合理性検証</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のエビデンスであることも確認。</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⑤</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だが、そのことは現行学習指導要領においても、質と量双方の労働力不足を</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AI</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で</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補い、メタバースに新たな産業の育成を仮想する</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日本の近未来社会を担う人たちの</a:t>
            </a:r>
            <a:endParaRPr lang="en-US"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育成における</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合理性を見出せない</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ことと同義になる可能性</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を指摘せざるをえない。</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⑥</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少なくとも、</a:t>
            </a:r>
            <a:r>
              <a:rPr lang="ja-JP" altLang="ja-JP"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現行の学習指導要領</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は、平成</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29</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年告示と表紙に記すことで、実質的に</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400"/>
              </a:lnSpc>
            </a:pP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8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台」を前提とした教育課程ではない</a:t>
            </a:r>
            <a:r>
              <a:rPr lang="ja-JP"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ことを宣言している。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C56536B9-402B-9045-8451-88963D818544}"/>
              </a:ext>
            </a:extLst>
          </p:cNvPr>
          <p:cNvSpPr>
            <a:spLocks noGrp="1"/>
          </p:cNvSpPr>
          <p:nvPr>
            <p:ph type="sldNum" sz="quarter" idx="12"/>
          </p:nvPr>
        </p:nvSpPr>
        <p:spPr>
          <a:xfrm>
            <a:off x="8586717" y="6453970"/>
            <a:ext cx="493980" cy="365125"/>
          </a:xfrm>
        </p:spPr>
        <p:txBody>
          <a:bodyPr/>
          <a:lstStyle/>
          <a:p>
            <a:fld id="{5CB4E541-9752-4AE7-BAEC-239F55242FF7}" type="slidenum">
              <a:rPr kumimoji="1" lang="ja-JP" altLang="en-US" sz="1800" b="1" smtClean="0"/>
              <a:t>33</a:t>
            </a:fld>
            <a:endParaRPr kumimoji="1" lang="ja-JP" altLang="en-US" b="1" dirty="0"/>
          </a:p>
        </p:txBody>
      </p:sp>
      <p:sp>
        <p:nvSpPr>
          <p:cNvPr id="4" name="正方形/長方形 3">
            <a:extLst>
              <a:ext uri="{FF2B5EF4-FFF2-40B4-BE49-F238E27FC236}">
                <a16:creationId xmlns:a16="http://schemas.microsoft.com/office/drawing/2014/main" id="{1FDA7C23-86F4-8906-8A68-EBBB44A45F13}"/>
              </a:ext>
            </a:extLst>
          </p:cNvPr>
          <p:cNvSpPr/>
          <p:nvPr/>
        </p:nvSpPr>
        <p:spPr>
          <a:xfrm>
            <a:off x="95031" y="1061724"/>
            <a:ext cx="8977270" cy="4624865"/>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端子 12">
            <a:extLst>
              <a:ext uri="{FF2B5EF4-FFF2-40B4-BE49-F238E27FC236}">
                <a16:creationId xmlns:a16="http://schemas.microsoft.com/office/drawing/2014/main" id="{1D75CD02-D54E-E9A4-5909-F53677A47516}"/>
              </a:ext>
            </a:extLst>
          </p:cNvPr>
          <p:cNvSpPr/>
          <p:nvPr/>
        </p:nvSpPr>
        <p:spPr>
          <a:xfrm>
            <a:off x="425381" y="104284"/>
            <a:ext cx="8570570" cy="436175"/>
          </a:xfrm>
          <a:prstGeom prst="flowChartTerminator">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7208555-8C92-B1B5-11D5-22742B341C7F}"/>
              </a:ext>
            </a:extLst>
          </p:cNvPr>
          <p:cNvSpPr txBox="1"/>
          <p:nvPr/>
        </p:nvSpPr>
        <p:spPr>
          <a:xfrm>
            <a:off x="798270" y="124345"/>
            <a:ext cx="8121244" cy="430887"/>
          </a:xfrm>
          <a:prstGeom prst="rect">
            <a:avLst/>
          </a:prstGeom>
          <a:noFill/>
          <a:ln w="19050">
            <a:noFill/>
          </a:ln>
        </p:spPr>
        <p:txBody>
          <a:bodyPr wrap="square" rtlCol="0">
            <a:spAutoFit/>
          </a:bodyPr>
          <a:lstStyle/>
          <a:p>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５）</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課題</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となる法制度（その４）</a:t>
            </a:r>
            <a:endParaRPr kumimoji="1" lang="ja-JP" altLang="en-US" sz="2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66148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端子 7">
            <a:extLst>
              <a:ext uri="{FF2B5EF4-FFF2-40B4-BE49-F238E27FC236}">
                <a16:creationId xmlns:a16="http://schemas.microsoft.com/office/drawing/2014/main" id="{AFE6D0E4-D94F-3EB2-9931-C38ED63559DD}"/>
              </a:ext>
            </a:extLst>
          </p:cNvPr>
          <p:cNvSpPr/>
          <p:nvPr/>
        </p:nvSpPr>
        <p:spPr>
          <a:xfrm>
            <a:off x="304535" y="97037"/>
            <a:ext cx="8272686" cy="501393"/>
          </a:xfrm>
          <a:prstGeom prst="flowChartTerminator">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79EB7AF-FB47-A562-278D-617CAAEDD9E6}"/>
              </a:ext>
            </a:extLst>
          </p:cNvPr>
          <p:cNvSpPr txBox="1"/>
          <p:nvPr/>
        </p:nvSpPr>
        <p:spPr>
          <a:xfrm>
            <a:off x="304535" y="1079088"/>
            <a:ext cx="8534930" cy="1200329"/>
          </a:xfrm>
          <a:prstGeom prst="rect">
            <a:avLst/>
          </a:prstGeom>
          <a:noFill/>
          <a:ln w="28575">
            <a:solidFill>
              <a:srgbClr val="00B0F0"/>
            </a:solidFill>
          </a:ln>
        </p:spPr>
        <p:txBody>
          <a:bodyPr wrap="square">
            <a:spAutoFit/>
          </a:bodyPr>
          <a:lstStyle/>
          <a:p>
            <a:pPr algn="l"/>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◎学級担任として最も重視してきた、“日常生活での子どもひとり一人の様子”の理解に不安が生じる。</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種の教科等の“学びの過程と結果”をリンクさせて、</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子どもひとり一人に寄り添った理解と評価を「</a:t>
            </a:r>
            <a:r>
              <a:rPr lang="en-US"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台」によって行うことができる操作能力</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への意欲と</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自信</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が</a:t>
            </a:r>
            <a:r>
              <a:rPr lang="ja-JP"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“壁”に付けたドアを開く勇気</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の源泉。</a:t>
            </a:r>
            <a:endParaRPr lang="ja-JP" altLang="ja-JP"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017BD08-141C-71AA-8E81-DBE1E12EA7C9}"/>
              </a:ext>
            </a:extLst>
          </p:cNvPr>
          <p:cNvSpPr txBox="1"/>
          <p:nvPr/>
        </p:nvSpPr>
        <p:spPr>
          <a:xfrm>
            <a:off x="99089" y="677452"/>
            <a:ext cx="7297811" cy="400110"/>
          </a:xfrm>
          <a:prstGeom prst="rect">
            <a:avLst/>
          </a:prstGeom>
          <a:noFill/>
          <a:ln>
            <a:noFill/>
          </a:ln>
        </p:spPr>
        <p:txBody>
          <a:bodyPr wrap="square">
            <a:spAutoFit/>
          </a:bodyPr>
          <a:lstStyle/>
          <a:p>
            <a:pPr algn="l"/>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教員一人が全教科等を教える“学級担任制”</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の是非を問う</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9EEC4AEA-4302-2340-6F2C-7F122BC6A2D9}"/>
              </a:ext>
            </a:extLst>
          </p:cNvPr>
          <p:cNvSpPr txBox="1"/>
          <p:nvPr/>
        </p:nvSpPr>
        <p:spPr>
          <a:xfrm>
            <a:off x="179313" y="2358439"/>
            <a:ext cx="8534930" cy="400110"/>
          </a:xfrm>
          <a:prstGeom prst="rect">
            <a:avLst/>
          </a:prstGeom>
          <a:noFill/>
        </p:spPr>
        <p:txBody>
          <a:bodyPr wrap="square">
            <a:spAutoFit/>
          </a:bodyPr>
          <a:lstStyle/>
          <a:p>
            <a:pPr algn="l"/>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Ⅱ.</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知識の獲得より学習の場の共有を優先する“履修主義”</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の是非を問う</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2794273D-5B90-1170-C1D4-DB22049AE6BE}"/>
              </a:ext>
            </a:extLst>
          </p:cNvPr>
          <p:cNvSpPr txBox="1"/>
          <p:nvPr/>
        </p:nvSpPr>
        <p:spPr>
          <a:xfrm>
            <a:off x="351457" y="2782335"/>
            <a:ext cx="8441086" cy="923330"/>
          </a:xfrm>
          <a:prstGeom prst="rect">
            <a:avLst/>
          </a:prstGeom>
          <a:noFill/>
          <a:ln w="28575">
            <a:solidFill>
              <a:srgbClr val="00B0F0"/>
            </a:solidFill>
          </a:ln>
        </p:spPr>
        <p:txBody>
          <a:bodyPr wrap="square">
            <a:spAutoFit/>
          </a:bodyPr>
          <a:lstStyle/>
          <a:p>
            <a:pPr algn="l"/>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◎授業実践における教員と子どもたちの操作過程を可視化する</a:t>
            </a:r>
            <a:r>
              <a:rPr lang="en-US" altLang="ja-JP"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タブレットの操作と情報の特性（リテラシー）を育成する教育課程（記号としての文字・映像・音声、時空を超える情報の検索と検証）や研修システムの開発</a:t>
            </a:r>
          </a:p>
        </p:txBody>
      </p:sp>
      <p:sp>
        <p:nvSpPr>
          <p:cNvPr id="11" name="テキスト ボックス 10">
            <a:extLst>
              <a:ext uri="{FF2B5EF4-FFF2-40B4-BE49-F238E27FC236}">
                <a16:creationId xmlns:a16="http://schemas.microsoft.com/office/drawing/2014/main" id="{D133CA17-14D9-EEBA-1C49-C6673DEA1FC4}"/>
              </a:ext>
            </a:extLst>
          </p:cNvPr>
          <p:cNvSpPr txBox="1"/>
          <p:nvPr/>
        </p:nvSpPr>
        <p:spPr>
          <a:xfrm>
            <a:off x="179313" y="3779462"/>
            <a:ext cx="8109010" cy="400110"/>
          </a:xfrm>
          <a:prstGeom prst="rect">
            <a:avLst/>
          </a:prstGeom>
          <a:noFill/>
        </p:spPr>
        <p:txBody>
          <a:bodyPr wrap="square">
            <a:spAutoFit/>
          </a:bodyPr>
          <a:lstStyle/>
          <a:p>
            <a:pPr algn="l"/>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Ⅲ.</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学区制と年齢主義による就学条件の非選択制</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の是非を問う</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28DB134-4A43-E0F7-0F77-C77829787666}"/>
              </a:ext>
            </a:extLst>
          </p:cNvPr>
          <p:cNvSpPr txBox="1"/>
          <p:nvPr/>
        </p:nvSpPr>
        <p:spPr>
          <a:xfrm>
            <a:off x="351457" y="4179287"/>
            <a:ext cx="8441086" cy="1200329"/>
          </a:xfrm>
          <a:prstGeom prst="rect">
            <a:avLst/>
          </a:prstGeom>
          <a:noFill/>
          <a:ln w="28575">
            <a:solidFill>
              <a:srgbClr val="00B0F0"/>
            </a:solidFill>
          </a:ln>
        </p:spPr>
        <p:txBody>
          <a:bodyPr wrap="square">
            <a:spAutoFit/>
          </a:bodyPr>
          <a:lstStyle/>
          <a:p>
            <a:pPr algn="l"/>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◎居住の場と年齢という本人の努力では変えることが困難な属性によって、法的に強制される集団であることで生じる課題に真正面から対峙すること。</a:t>
            </a:r>
          </a:p>
          <a:p>
            <a:pPr algn="l"/>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「１人１台」を活用する学習の内容、方法、評価</a:t>
            </a:r>
            <a:r>
              <a:rPr lang="ja-JP" altLang="en-US"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特性と教科等のレベルにおいて、教室と</a:t>
            </a:r>
            <a:r>
              <a:rPr lang="ja-JP" altLang="en-US" b="1" kern="100" dirty="0">
                <a:solidFill>
                  <a:srgbClr val="C00000"/>
                </a:solidFill>
                <a:latin typeface="ＭＳ 明朝" panose="02020609040205080304" pitchFamily="17" charset="-128"/>
                <a:ea typeface="ＭＳ 明朝" panose="02020609040205080304" pitchFamily="17" charset="-128"/>
                <a:cs typeface="Times New Roman" panose="02020603050405020304" pitchFamily="18" charset="0"/>
              </a:rPr>
              <a:t>家庭での学びと教えに</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結ぶ教員と保護者のためのテキスト作成</a:t>
            </a:r>
          </a:p>
        </p:txBody>
      </p:sp>
      <p:sp>
        <p:nvSpPr>
          <p:cNvPr id="15" name="テキスト ボックス 14">
            <a:extLst>
              <a:ext uri="{FF2B5EF4-FFF2-40B4-BE49-F238E27FC236}">
                <a16:creationId xmlns:a16="http://schemas.microsoft.com/office/drawing/2014/main" id="{1F78C11A-BC02-6B4D-00C9-AA5CE09E10DA}"/>
              </a:ext>
            </a:extLst>
          </p:cNvPr>
          <p:cNvSpPr txBox="1"/>
          <p:nvPr/>
        </p:nvSpPr>
        <p:spPr>
          <a:xfrm>
            <a:off x="106956" y="5426589"/>
            <a:ext cx="9090615" cy="400110"/>
          </a:xfrm>
          <a:prstGeom prst="rect">
            <a:avLst/>
          </a:prstGeom>
          <a:noFill/>
          <a:ln>
            <a:noFill/>
          </a:ln>
        </p:spPr>
        <p:txBody>
          <a:bodyPr wrap="square">
            <a:spAutoFit/>
          </a:bodyPr>
          <a:lstStyle/>
          <a:p>
            <a:pPr algn="l"/>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Ⅳ</a:t>
            </a: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学習指導要領</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検定教科書無償配布による教育課程の統一性</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の是非を問う</a:t>
            </a:r>
            <a:endPar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469A02BC-37B9-7A56-2353-A140397A8EB0}"/>
              </a:ext>
            </a:extLst>
          </p:cNvPr>
          <p:cNvSpPr txBox="1"/>
          <p:nvPr/>
        </p:nvSpPr>
        <p:spPr>
          <a:xfrm>
            <a:off x="400974" y="5873672"/>
            <a:ext cx="8483098" cy="646331"/>
          </a:xfrm>
          <a:prstGeom prst="rect">
            <a:avLst/>
          </a:prstGeom>
          <a:noFill/>
          <a:ln w="38100">
            <a:solidFill>
              <a:srgbClr val="00B0F0"/>
            </a:solidFill>
          </a:ln>
        </p:spPr>
        <p:txBody>
          <a:bodyPr wrap="square">
            <a:spAutoFit/>
          </a:bodyPr>
          <a:lstStyle/>
          <a:p>
            <a:pPr algn="l"/>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◎デジタル教科書や令和の教育の論議だけでなく、上記</a:t>
            </a:r>
            <a:r>
              <a:rPr lang="en-US" altLang="ja-JP" b="1" kern="100" dirty="0" err="1">
                <a:effectLst/>
                <a:latin typeface="ＭＳ 明朝" panose="02020609040205080304" pitchFamily="17" charset="-128"/>
                <a:ea typeface="ＭＳ 明朝" panose="02020609040205080304" pitchFamily="17" charset="-128"/>
                <a:cs typeface="Times New Roman" panose="02020603050405020304" pitchFamily="18" charset="0"/>
              </a:rPr>
              <a:t>ⅠⅡⅢ</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で強調した課題に</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応じた</a:t>
            </a:r>
            <a:r>
              <a:rPr lang="ja-JP" altLang="en-US"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もう一つの学習指導要領告示（学力調査改訂）へのスケジュール</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の提示</a:t>
            </a:r>
          </a:p>
        </p:txBody>
      </p:sp>
      <p:sp>
        <p:nvSpPr>
          <p:cNvPr id="2" name="スライド番号プレースホルダー 1">
            <a:extLst>
              <a:ext uri="{FF2B5EF4-FFF2-40B4-BE49-F238E27FC236}">
                <a16:creationId xmlns:a16="http://schemas.microsoft.com/office/drawing/2014/main" id="{6E1D27FF-0964-BADA-9F18-0030FE312E10}"/>
              </a:ext>
            </a:extLst>
          </p:cNvPr>
          <p:cNvSpPr>
            <a:spLocks noGrp="1"/>
          </p:cNvSpPr>
          <p:nvPr>
            <p:ph type="sldNum" sz="quarter" idx="12"/>
          </p:nvPr>
        </p:nvSpPr>
        <p:spPr>
          <a:xfrm>
            <a:off x="8624145" y="6508927"/>
            <a:ext cx="519855"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34</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54AEB6C-4441-A739-0328-50B5B2CC7357}"/>
              </a:ext>
            </a:extLst>
          </p:cNvPr>
          <p:cNvSpPr txBox="1"/>
          <p:nvPr/>
        </p:nvSpPr>
        <p:spPr>
          <a:xfrm>
            <a:off x="760842" y="107164"/>
            <a:ext cx="7124810" cy="461665"/>
          </a:xfrm>
          <a:prstGeom prst="rect">
            <a:avLst/>
          </a:prstGeom>
          <a:noFill/>
        </p:spPr>
        <p:txBody>
          <a:bodyPr wrap="square">
            <a:spAutoFit/>
          </a:bodyPr>
          <a:lstStyle/>
          <a:p>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６）</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Ｄ</a:t>
            </a:r>
            <a:r>
              <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Ⅹ</a:t>
            </a:r>
            <a:r>
              <a:rPr lang="ja-JP"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是非を問うための課題４項目 </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611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71935D-904A-8DBE-2CCD-CF848D6CE48E}"/>
              </a:ext>
            </a:extLst>
          </p:cNvPr>
          <p:cNvSpPr/>
          <p:nvPr/>
        </p:nvSpPr>
        <p:spPr>
          <a:xfrm>
            <a:off x="294630" y="1130744"/>
            <a:ext cx="8535148" cy="563014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D835001-77DB-14AA-1F9E-7AF224F0EDBB}"/>
              </a:ext>
            </a:extLst>
          </p:cNvPr>
          <p:cNvSpPr/>
          <p:nvPr/>
        </p:nvSpPr>
        <p:spPr>
          <a:xfrm>
            <a:off x="8578542" y="6395768"/>
            <a:ext cx="473179" cy="444464"/>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端子 5">
            <a:extLst>
              <a:ext uri="{FF2B5EF4-FFF2-40B4-BE49-F238E27FC236}">
                <a16:creationId xmlns:a16="http://schemas.microsoft.com/office/drawing/2014/main" id="{72E82666-D7FF-48E8-328D-865B4B1DE526}"/>
              </a:ext>
            </a:extLst>
          </p:cNvPr>
          <p:cNvSpPr/>
          <p:nvPr/>
        </p:nvSpPr>
        <p:spPr>
          <a:xfrm>
            <a:off x="375662" y="95660"/>
            <a:ext cx="8412269" cy="953365"/>
          </a:xfrm>
          <a:prstGeom prst="flowChartTerminator">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A18FB58-B28C-3C61-9544-655A9D92C7EA}"/>
              </a:ext>
            </a:extLst>
          </p:cNvPr>
          <p:cNvSpPr>
            <a:spLocks noGrp="1"/>
          </p:cNvSpPr>
          <p:nvPr>
            <p:ph type="sldNum" sz="quarter" idx="12"/>
          </p:nvPr>
        </p:nvSpPr>
        <p:spPr>
          <a:xfrm>
            <a:off x="8574478" y="6395766"/>
            <a:ext cx="477243" cy="365127"/>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35</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65C95C82-2152-AB49-ADD9-E9985068E0DA}"/>
              </a:ext>
            </a:extLst>
          </p:cNvPr>
          <p:cNvSpPr txBox="1"/>
          <p:nvPr/>
        </p:nvSpPr>
        <p:spPr>
          <a:xfrm>
            <a:off x="314222" y="1135879"/>
            <a:ext cx="8535148" cy="5788829"/>
          </a:xfrm>
          <a:prstGeom prst="rect">
            <a:avLst/>
          </a:prstGeom>
          <a:noFill/>
          <a:ln w="38100">
            <a:noFill/>
          </a:ln>
        </p:spPr>
        <p:txBody>
          <a:bodyPr wrap="square">
            <a:spAutoFit/>
          </a:bodyPr>
          <a:lstStyle/>
          <a:p>
            <a:pPr algn="l">
              <a:lnSpc>
                <a:spcPts val="2700"/>
              </a:lnSpc>
            </a:pPr>
            <a:r>
              <a:rPr lang="ja-JP" altLang="en-US" sz="18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上記の</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Ⅲ</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Ⅳ</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は、一方で小学校の教員では変更不可能な日本国の法制度や</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日本社会に内在する個々人の総和を超えて形成・継承されてきた慣習と価値意識に根差す特性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だが</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他方で、</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小学校教員１人１人の専門力と献身によって蓄積された日本の公立小学校教育の“優位性”として高く評価される特性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でもある。</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換言すれば、</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その優位性こそが、「是非と可否」双方での新たな学びと教えを担うヒト、モノ、コトの仕組みへの転換（</a:t>
            </a:r>
            <a:r>
              <a:rPr lang="en-US" altLang="ja-JP" sz="19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Ⅾ</a:t>
            </a:r>
            <a:r>
              <a:rPr lang="ja-JP" altLang="en-US" sz="19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）を妨げる“壁の堅固さ”、すなわち“脆弱性”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であることを子どもたち一人ひとりが、自分の名前を記した</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タブレットを教室で操作することによって顕在化させた。</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しかし</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、この状況の先に生じてくることの「是非と可否」の検討と選択は始まったばかりである。少なくとも、本調査を通して教えてくれる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全国の先生方の判断は、歓迎でも迷惑でもなく、「戸惑い」と表現しておきたい</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7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同時に、この新たな状況に対する「是非と可否」の判断の責任は、研究者こそ担うべきとの思いを強くした。そのあるべき方向についての私見を「結語に代えて」、調査にご協力いただいた先生方への感謝の意を込めて記しておきたい。</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31001E2-C6FA-67E8-A865-0BF9C4C18938}"/>
              </a:ext>
            </a:extLst>
          </p:cNvPr>
          <p:cNvSpPr txBox="1"/>
          <p:nvPr/>
        </p:nvSpPr>
        <p:spPr>
          <a:xfrm>
            <a:off x="914948" y="197490"/>
            <a:ext cx="7529804" cy="769441"/>
          </a:xfrm>
          <a:prstGeom prst="rect">
            <a:avLst/>
          </a:prstGeom>
          <a:noFill/>
        </p:spPr>
        <p:txBody>
          <a:bodyPr wrap="square" rtlCol="0">
            <a:spAutoFit/>
          </a:bodyPr>
          <a:lstStyle/>
          <a:p>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７</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日本の</a:t>
            </a:r>
            <a:r>
              <a:rPr lang="ja-JP"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公立小学校教育の</a:t>
            </a:r>
            <a:r>
              <a:rPr lang="ja-JP" altLang="ja-JP" sz="22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“優位性”</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a:t>
            </a:r>
            <a:endPar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学校教育</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DX</a:t>
            </a:r>
            <a:r>
              <a:rPr lang="ja-JP"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を妨げる</a:t>
            </a:r>
            <a:r>
              <a:rPr lang="en-US" altLang="ja-JP"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2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“脆弱性”</a:t>
            </a:r>
            <a:r>
              <a:rPr lang="ja-JP" altLang="en-US" sz="2200" b="1" kern="100" dirty="0">
                <a:solidFill>
                  <a:srgbClr val="7030A0"/>
                </a:solidFill>
                <a:latin typeface="ＭＳ ゴシック" panose="020B0609070205080204" pitchFamily="49" charset="-128"/>
                <a:ea typeface="ＭＳ ゴシック" panose="020B0609070205080204" pitchFamily="49" charset="-128"/>
                <a:cs typeface="Times New Roman" panose="02020603050405020304" pitchFamily="18" charset="0"/>
              </a:rPr>
              <a:t>に</a:t>
            </a:r>
            <a:endParaRPr kumimoji="1" lang="ja-JP" altLang="en-US" sz="2200" b="1" dirty="0">
              <a:solidFill>
                <a:srgbClr val="7030A0"/>
              </a:solidFill>
              <a:latin typeface="ＭＳ ゴシック" panose="020B0609070205080204" pitchFamily="49" charset="-128"/>
              <a:ea typeface="ＭＳ ゴシック" panose="020B0609070205080204" pitchFamily="49" charset="-128"/>
            </a:endParaRPr>
          </a:p>
        </p:txBody>
      </p:sp>
      <p:sp>
        <p:nvSpPr>
          <p:cNvPr id="8" name="正方形/長方形 7">
            <a:extLst>
              <a:ext uri="{FF2B5EF4-FFF2-40B4-BE49-F238E27FC236}">
                <a16:creationId xmlns:a16="http://schemas.microsoft.com/office/drawing/2014/main" id="{3B280EA9-14EB-3506-C2C0-39129EC968C2}"/>
              </a:ext>
            </a:extLst>
          </p:cNvPr>
          <p:cNvSpPr/>
          <p:nvPr/>
        </p:nvSpPr>
        <p:spPr>
          <a:xfrm>
            <a:off x="375663" y="1051405"/>
            <a:ext cx="8412269" cy="57888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054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5ADA7DC5-5C57-4A5E-0724-2D10C395EAD1}"/>
              </a:ext>
            </a:extLst>
          </p:cNvPr>
          <p:cNvSpPr/>
          <p:nvPr/>
        </p:nvSpPr>
        <p:spPr>
          <a:xfrm>
            <a:off x="1166070" y="2451886"/>
            <a:ext cx="6367244" cy="399924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021C9A4-23CF-8C81-4101-B9B36276E257}"/>
              </a:ext>
            </a:extLst>
          </p:cNvPr>
          <p:cNvSpPr/>
          <p:nvPr/>
        </p:nvSpPr>
        <p:spPr>
          <a:xfrm>
            <a:off x="1364554" y="226503"/>
            <a:ext cx="5499736" cy="86497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2FD745A-5952-45E9-E567-A145E518D075}"/>
              </a:ext>
            </a:extLst>
          </p:cNvPr>
          <p:cNvSpPr>
            <a:spLocks noGrp="1"/>
          </p:cNvSpPr>
          <p:nvPr>
            <p:ph type="sldNum" sz="quarter" idx="12"/>
          </p:nvPr>
        </p:nvSpPr>
        <p:spPr>
          <a:xfrm>
            <a:off x="8086986" y="6356351"/>
            <a:ext cx="428363"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36</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3" name="四角形: 角を丸くする 2">
            <a:extLst>
              <a:ext uri="{FF2B5EF4-FFF2-40B4-BE49-F238E27FC236}">
                <a16:creationId xmlns:a16="http://schemas.microsoft.com/office/drawing/2014/main" id="{CACC3E8A-8C5F-368B-364F-65272D659607}"/>
              </a:ext>
            </a:extLst>
          </p:cNvPr>
          <p:cNvSpPr/>
          <p:nvPr/>
        </p:nvSpPr>
        <p:spPr>
          <a:xfrm>
            <a:off x="400920" y="1381347"/>
            <a:ext cx="7993319" cy="73125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B02DA5A-28C1-2A2A-5C6E-99B4D07B54D2}"/>
              </a:ext>
            </a:extLst>
          </p:cNvPr>
          <p:cNvSpPr txBox="1"/>
          <p:nvPr/>
        </p:nvSpPr>
        <p:spPr>
          <a:xfrm>
            <a:off x="1670268" y="317526"/>
            <a:ext cx="3791423" cy="646331"/>
          </a:xfrm>
          <a:prstGeom prst="rect">
            <a:avLst/>
          </a:prstGeom>
          <a:noFill/>
        </p:spPr>
        <p:txBody>
          <a:bodyPr wrap="none" rtlCol="0">
            <a:spAutoFit/>
          </a:bodyPr>
          <a:lstStyle/>
          <a:p>
            <a:r>
              <a:rPr kumimoji="1" lang="ja-JP" altLang="en-US" sz="3600" b="1" dirty="0">
                <a:solidFill>
                  <a:srgbClr val="FF0000"/>
                </a:solidFill>
              </a:rPr>
              <a:t> </a:t>
            </a:r>
            <a:r>
              <a:rPr kumimoji="1" lang="ja-JP" altLang="en-US" sz="3200" b="1" dirty="0">
                <a:solidFill>
                  <a:srgbClr val="0070C0"/>
                </a:solidFill>
                <a:latin typeface="ＭＳ ゴシック" panose="020B0609070205080204" pitchFamily="49" charset="-128"/>
                <a:ea typeface="ＭＳ ゴシック" panose="020B0609070205080204" pitchFamily="49" charset="-128"/>
              </a:rPr>
              <a:t>５． 結語に代えて</a:t>
            </a:r>
          </a:p>
        </p:txBody>
      </p:sp>
      <p:sp>
        <p:nvSpPr>
          <p:cNvPr id="6" name="テキスト ボックス 5">
            <a:extLst>
              <a:ext uri="{FF2B5EF4-FFF2-40B4-BE49-F238E27FC236}">
                <a16:creationId xmlns:a16="http://schemas.microsoft.com/office/drawing/2014/main" id="{AE03CF01-4559-DCD0-6EBF-A765323EFC72}"/>
              </a:ext>
            </a:extLst>
          </p:cNvPr>
          <p:cNvSpPr txBox="1"/>
          <p:nvPr/>
        </p:nvSpPr>
        <p:spPr>
          <a:xfrm>
            <a:off x="607449" y="1418634"/>
            <a:ext cx="7786790" cy="353943"/>
          </a:xfrm>
          <a:prstGeom prst="rect">
            <a:avLst/>
          </a:prstGeom>
          <a:noFill/>
        </p:spPr>
        <p:txBody>
          <a:bodyPr wrap="square" rtlCol="0">
            <a:spAutoFit/>
          </a:bodyPr>
          <a:lstStyle/>
          <a:p>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GIGA</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スクールの</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GIGA</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の英文は</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“Global and Innovation Gateway for All”</a:t>
            </a:r>
            <a:endParaRPr kumimoji="1" lang="ja-JP" altLang="en-US" dirty="0"/>
          </a:p>
        </p:txBody>
      </p:sp>
      <p:sp>
        <p:nvSpPr>
          <p:cNvPr id="7" name="テキスト ボックス 6">
            <a:extLst>
              <a:ext uri="{FF2B5EF4-FFF2-40B4-BE49-F238E27FC236}">
                <a16:creationId xmlns:a16="http://schemas.microsoft.com/office/drawing/2014/main" id="{DBDFD024-268D-9839-6D5E-A825D42541F1}"/>
              </a:ext>
            </a:extLst>
          </p:cNvPr>
          <p:cNvSpPr txBox="1"/>
          <p:nvPr/>
        </p:nvSpPr>
        <p:spPr>
          <a:xfrm>
            <a:off x="607449" y="1694683"/>
            <a:ext cx="6256841" cy="353943"/>
          </a:xfrm>
          <a:prstGeom prst="rect">
            <a:avLst/>
          </a:prstGeom>
          <a:noFill/>
        </p:spPr>
        <p:txBody>
          <a:bodyPr wrap="none" rtlCol="0">
            <a:spAutoFit/>
          </a:bodyPr>
          <a:lstStyle/>
          <a:p>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ICT</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の英文は</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“Information and Communication Technology</a:t>
            </a:r>
            <a:r>
              <a:rPr lang="en-US" altLang="ja-JP" sz="1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17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44C5FCB-66C9-2897-8683-10A0F6A349DA}"/>
              </a:ext>
            </a:extLst>
          </p:cNvPr>
          <p:cNvSpPr txBox="1"/>
          <p:nvPr/>
        </p:nvSpPr>
        <p:spPr>
          <a:xfrm>
            <a:off x="1708230" y="2625481"/>
            <a:ext cx="2975355"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 二つの事情 ◇</a:t>
            </a:r>
          </a:p>
        </p:txBody>
      </p:sp>
      <p:sp>
        <p:nvSpPr>
          <p:cNvPr id="11" name="テキスト ボックス 10">
            <a:extLst>
              <a:ext uri="{FF2B5EF4-FFF2-40B4-BE49-F238E27FC236}">
                <a16:creationId xmlns:a16="http://schemas.microsoft.com/office/drawing/2014/main" id="{76E342D3-8883-CA35-4346-09A7C2867376}"/>
              </a:ext>
            </a:extLst>
          </p:cNvPr>
          <p:cNvSpPr txBox="1"/>
          <p:nvPr/>
        </p:nvSpPr>
        <p:spPr>
          <a:xfrm>
            <a:off x="1708231" y="3200816"/>
            <a:ext cx="4147286"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sz="2000" b="1" dirty="0">
                <a:latin typeface="ＭＳ ゴシック" panose="020B0609070205080204" pitchFamily="49" charset="-128"/>
                <a:ea typeface="ＭＳ ゴシック" panose="020B0609070205080204" pitchFamily="49" charset="-128"/>
              </a:rPr>
              <a:t>（その１）</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000" dirty="0"/>
          </a:p>
        </p:txBody>
      </p:sp>
      <p:sp>
        <p:nvSpPr>
          <p:cNvPr id="13" name="テキスト ボックス 12">
            <a:extLst>
              <a:ext uri="{FF2B5EF4-FFF2-40B4-BE49-F238E27FC236}">
                <a16:creationId xmlns:a16="http://schemas.microsoft.com/office/drawing/2014/main" id="{641880B9-AD6E-9D32-7240-92F37C17E7E7}"/>
              </a:ext>
            </a:extLst>
          </p:cNvPr>
          <p:cNvSpPr txBox="1"/>
          <p:nvPr/>
        </p:nvSpPr>
        <p:spPr>
          <a:xfrm>
            <a:off x="1708230" y="3817128"/>
            <a:ext cx="4147286"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b="1" dirty="0">
                <a:latin typeface="ＭＳ ゴシック" panose="020B0609070205080204" pitchFamily="49" charset="-128"/>
                <a:ea typeface="ＭＳ ゴシック" panose="020B0609070205080204" pitchFamily="49" charset="-128"/>
              </a:rPr>
              <a:t>（その２</a:t>
            </a:r>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１）</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000" dirty="0"/>
          </a:p>
        </p:txBody>
      </p:sp>
      <p:sp>
        <p:nvSpPr>
          <p:cNvPr id="15" name="テキスト ボックス 14">
            <a:extLst>
              <a:ext uri="{FF2B5EF4-FFF2-40B4-BE49-F238E27FC236}">
                <a16:creationId xmlns:a16="http://schemas.microsoft.com/office/drawing/2014/main" id="{D374EE75-64EF-C336-7E9B-BE12A0E160F6}"/>
              </a:ext>
            </a:extLst>
          </p:cNvPr>
          <p:cNvSpPr txBox="1"/>
          <p:nvPr/>
        </p:nvSpPr>
        <p:spPr>
          <a:xfrm>
            <a:off x="1670268" y="4569130"/>
            <a:ext cx="4147286"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b="1" dirty="0">
                <a:latin typeface="ＭＳ ゴシック" panose="020B0609070205080204" pitchFamily="49" charset="-128"/>
                <a:ea typeface="ＭＳ ゴシック" panose="020B0609070205080204" pitchFamily="49" charset="-128"/>
              </a:rPr>
              <a:t>（その２</a:t>
            </a:r>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２）</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000" dirty="0"/>
          </a:p>
        </p:txBody>
      </p:sp>
      <p:sp>
        <p:nvSpPr>
          <p:cNvPr id="17" name="テキスト ボックス 16">
            <a:extLst>
              <a:ext uri="{FF2B5EF4-FFF2-40B4-BE49-F238E27FC236}">
                <a16:creationId xmlns:a16="http://schemas.microsoft.com/office/drawing/2014/main" id="{E7CEF01B-498D-37DA-3A9B-F3F843C68F40}"/>
              </a:ext>
            </a:extLst>
          </p:cNvPr>
          <p:cNvSpPr txBox="1"/>
          <p:nvPr/>
        </p:nvSpPr>
        <p:spPr>
          <a:xfrm>
            <a:off x="1708231" y="5240586"/>
            <a:ext cx="4109324"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b="1" dirty="0">
                <a:latin typeface="ＭＳ ゴシック" panose="020B0609070205080204" pitchFamily="49" charset="-128"/>
                <a:ea typeface="ＭＳ ゴシック" panose="020B0609070205080204" pitchFamily="49" charset="-128"/>
              </a:rPr>
              <a:t>（その３）   </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400" b="1" dirty="0"/>
          </a:p>
        </p:txBody>
      </p:sp>
      <p:sp>
        <p:nvSpPr>
          <p:cNvPr id="2" name="テキスト ボックス 1">
            <a:extLst>
              <a:ext uri="{FF2B5EF4-FFF2-40B4-BE49-F238E27FC236}">
                <a16:creationId xmlns:a16="http://schemas.microsoft.com/office/drawing/2014/main" id="{8FE2F384-8011-0E2B-5684-FAFCF557AB10}"/>
              </a:ext>
            </a:extLst>
          </p:cNvPr>
          <p:cNvSpPr txBox="1"/>
          <p:nvPr/>
        </p:nvSpPr>
        <p:spPr>
          <a:xfrm>
            <a:off x="5747905" y="3223688"/>
            <a:ext cx="1107996" cy="646331"/>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38</a:t>
            </a:r>
          </a:p>
          <a:p>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05A55144-7AC6-7F34-231D-87FBF7609784}"/>
              </a:ext>
            </a:extLst>
          </p:cNvPr>
          <p:cNvSpPr txBox="1"/>
          <p:nvPr/>
        </p:nvSpPr>
        <p:spPr>
          <a:xfrm>
            <a:off x="5747905" y="3899049"/>
            <a:ext cx="1305312" cy="646331"/>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39</a:t>
            </a:r>
          </a:p>
          <a:p>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9CC539DC-9779-6CC3-46D0-68849028866E}"/>
              </a:ext>
            </a:extLst>
          </p:cNvPr>
          <p:cNvSpPr txBox="1"/>
          <p:nvPr/>
        </p:nvSpPr>
        <p:spPr>
          <a:xfrm>
            <a:off x="5767754" y="4600001"/>
            <a:ext cx="1107996" cy="646331"/>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40</a:t>
            </a:r>
          </a:p>
          <a:p>
            <a:endParaRPr kumimoji="1" lang="ja-JP" altLang="en-US"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17E7A308-686A-E575-26DD-5834DD3DBC4E}"/>
              </a:ext>
            </a:extLst>
          </p:cNvPr>
          <p:cNvSpPr txBox="1"/>
          <p:nvPr/>
        </p:nvSpPr>
        <p:spPr>
          <a:xfrm>
            <a:off x="5767754" y="5235780"/>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41</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C5F81CE3-8DA0-8FB0-138E-87FF995B7DA4}"/>
              </a:ext>
            </a:extLst>
          </p:cNvPr>
          <p:cNvSpPr txBox="1"/>
          <p:nvPr/>
        </p:nvSpPr>
        <p:spPr>
          <a:xfrm>
            <a:off x="5794483" y="2740686"/>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37</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A05B4941-4420-CF8C-53DB-59D1DE762EB1}"/>
              </a:ext>
            </a:extLst>
          </p:cNvPr>
          <p:cNvSpPr txBox="1"/>
          <p:nvPr/>
        </p:nvSpPr>
        <p:spPr>
          <a:xfrm>
            <a:off x="7179713" y="1757922"/>
            <a:ext cx="1214525"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37</a:t>
            </a:r>
            <a:endParaRPr kumimoji="1" lang="ja-JP" altLang="en-US"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AF7E46F9-B064-AC8D-E081-355EA0ACEA7B}"/>
              </a:ext>
            </a:extLst>
          </p:cNvPr>
          <p:cNvSpPr txBox="1"/>
          <p:nvPr/>
        </p:nvSpPr>
        <p:spPr>
          <a:xfrm>
            <a:off x="2976126" y="5886395"/>
            <a:ext cx="2485565" cy="400110"/>
          </a:xfrm>
          <a:prstGeom prst="rect">
            <a:avLst/>
          </a:prstGeom>
          <a:noFill/>
        </p:spPr>
        <p:txBody>
          <a:bodyPr wrap="square">
            <a:spAutoFit/>
          </a:bodyPr>
          <a:lstStyle/>
          <a:p>
            <a:r>
              <a:rPr lang="ja-JP" altLang="en-US"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注記・参考文献</a:t>
            </a:r>
            <a:r>
              <a:rPr lang="ja-JP" altLang="en-US" b="1" dirty="0">
                <a:latin typeface="ＭＳ ゴシック" panose="020B0609070205080204" pitchFamily="49" charset="-128"/>
                <a:ea typeface="ＭＳ ゴシック" panose="020B0609070205080204" pitchFamily="49" charset="-128"/>
              </a:rPr>
              <a:t>◇</a:t>
            </a:r>
            <a:endParaRPr lang="ja-JP" altLang="en-US" sz="2000" b="1" dirty="0">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B411D407-D3BC-FE05-FB80-7B63389A1ED6}"/>
              </a:ext>
            </a:extLst>
          </p:cNvPr>
          <p:cNvSpPr txBox="1"/>
          <p:nvPr/>
        </p:nvSpPr>
        <p:spPr>
          <a:xfrm>
            <a:off x="5767754" y="5901641"/>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42</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600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D406665-5468-DC72-4B24-0F97DE984245}"/>
              </a:ext>
            </a:extLst>
          </p:cNvPr>
          <p:cNvSpPr/>
          <p:nvPr/>
        </p:nvSpPr>
        <p:spPr>
          <a:xfrm>
            <a:off x="254236" y="184558"/>
            <a:ext cx="8635527" cy="596954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78246015-4FC6-AF65-AEAC-F349B18135E6}"/>
              </a:ext>
            </a:extLst>
          </p:cNvPr>
          <p:cNvSpPr/>
          <p:nvPr/>
        </p:nvSpPr>
        <p:spPr>
          <a:xfrm>
            <a:off x="546931" y="328072"/>
            <a:ext cx="8014519" cy="672085"/>
          </a:xfrm>
          <a:prstGeom prst="roundRect">
            <a:avLst/>
          </a:prstGeom>
          <a:solidFill>
            <a:srgbClr val="FFFFCC"/>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C656131-42BD-F162-EA97-A2E1105B2269}"/>
              </a:ext>
            </a:extLst>
          </p:cNvPr>
          <p:cNvSpPr>
            <a:spLocks noGrp="1"/>
          </p:cNvSpPr>
          <p:nvPr>
            <p:ph type="sldNum" sz="quarter" idx="12"/>
          </p:nvPr>
        </p:nvSpPr>
        <p:spPr>
          <a:xfrm>
            <a:off x="8561450" y="6433510"/>
            <a:ext cx="493980"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37</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AB8CB2FE-A03C-4A14-88BC-5BDE7F8B865C}"/>
              </a:ext>
            </a:extLst>
          </p:cNvPr>
          <p:cNvSpPr txBox="1"/>
          <p:nvPr/>
        </p:nvSpPr>
        <p:spPr>
          <a:xfrm>
            <a:off x="373309" y="1221988"/>
            <a:ext cx="8397380" cy="4932119"/>
          </a:xfrm>
          <a:prstGeom prst="rect">
            <a:avLst/>
          </a:prstGeom>
          <a:noFill/>
          <a:ln>
            <a:noFill/>
          </a:ln>
        </p:spPr>
        <p:txBody>
          <a:bodyPr wrap="square">
            <a:spAutoFit/>
          </a:bodyPr>
          <a:lstStyle/>
          <a:p>
            <a:pPr indent="133350" algn="just"/>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GIGA</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スクールと</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教育は、</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上記の</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英文から読み取れる意味が示唆するように、いずれも</a:t>
            </a:r>
            <a:r>
              <a:rPr lang="en-US" altLang="ja-JP" sz="1850" b="1" kern="100" dirty="0">
                <a:latin typeface="ＭＳ 明朝" panose="02020609040205080304" pitchFamily="17" charset="-128"/>
                <a:ea typeface="ＭＳ 明朝" panose="02020609040205080304" pitchFamily="17" charset="-128"/>
                <a:cs typeface="Times New Roman" panose="02020603050405020304" pitchFamily="18" charset="0"/>
              </a:rPr>
              <a:t>Personal Computer</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の活用を前提に、新たな学びと教えの機会と仕組みを求める教育施策である。その意味で、</a:t>
            </a:r>
            <a:r>
              <a:rPr lang="ja-JP" altLang="en-US"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学校教育ＤＸ</a:t>
            </a:r>
            <a:r>
              <a:rPr lang="en-US" altLang="ja-JP"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(Digital Transformation</a:t>
            </a:r>
            <a:r>
              <a:rPr lang="ja-JP" altLang="ja-JP"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）と連続する概念</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と理解する。</a:t>
            </a:r>
          </a:p>
          <a:p>
            <a:pPr algn="just"/>
            <a:r>
              <a:rPr lang="ja-JP" altLang="en-US" sz="185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他方、学校に送られる公文書</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は、「１人１台」のあとに</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 P</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Ｃ</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や</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タブレットではなく</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端末</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付記</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され、カメラ、録音機、映写機と同様の教育機器とみなすことからスタートした。</a:t>
            </a:r>
            <a:endPar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85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さらに、本調査実施と並行して行ってきた小学校在職の先生方への聞き取り調査から、</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配布された</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タブレットを</a:t>
            </a:r>
            <a:r>
              <a:rPr lang="ja-JP" altLang="ja-JP"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“文房具”</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みなすことになり、機器活用への教員</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不安感が和らいでいる</a:t>
            </a:r>
            <a:r>
              <a:rPr lang="ja-JP"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との情報が届いた。</a:t>
            </a:r>
            <a:r>
              <a:rPr lang="ja-JP" altLang="en-US"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文房具なら使う使わないは自由</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、消しゴムのように、</a:t>
            </a:r>
            <a:r>
              <a:rPr lang="ja-JP" altLang="en-US"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必要に応じて使えばよいので、</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との友人の校長から説明を受けた。</a:t>
            </a:r>
            <a:endPar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850" b="1" kern="100" dirty="0">
                <a:latin typeface="ＭＳ 明朝" panose="02020609040205080304" pitchFamily="17" charset="-128"/>
                <a:ea typeface="ＭＳ 明朝" panose="02020609040205080304" pitchFamily="17" charset="-128"/>
                <a:cs typeface="Times New Roman" panose="02020603050405020304" pitchFamily="18" charset="0"/>
              </a:rPr>
              <a:t>　しかし、このような理解に違和感を感じて、文房具と言葉が用いられる文科省の公文書を検索し、活用される文脈を調べた。その結果、</a:t>
            </a:r>
            <a:r>
              <a:rPr lang="ja-JP" altLang="en-US" sz="185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文房具の意味の変異（逆転）</a:t>
            </a:r>
            <a:r>
              <a:rPr lang="ja-JP" altLang="en-US" sz="1850" b="1" kern="100" dirty="0">
                <a:latin typeface="ＭＳ 明朝" panose="02020609040205080304" pitchFamily="17" charset="-128"/>
                <a:ea typeface="ＭＳ 明朝" panose="02020609040205080304" pitchFamily="17" charset="-128"/>
                <a:cs typeface="Times New Roman" panose="02020603050405020304" pitchFamily="18" charset="0"/>
              </a:rPr>
              <a:t>が生じてた。新学習指導要領が意図する</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en-US" sz="1850" b="1" kern="100" dirty="0">
                <a:latin typeface="ＭＳ 明朝" panose="02020609040205080304" pitchFamily="17" charset="-128"/>
                <a:ea typeface="ＭＳ 明朝" panose="02020609040205080304" pitchFamily="17" charset="-128"/>
                <a:cs typeface="Times New Roman" panose="02020603050405020304" pitchFamily="18" charset="0"/>
              </a:rPr>
              <a:t>の解説、</a:t>
            </a:r>
            <a:r>
              <a:rPr lang="en-US" altLang="ja-JP"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GIGA</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スクール促進の文脈、いずれも</a:t>
            </a:r>
            <a:r>
              <a:rPr lang="ja-JP" altLang="en-US"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文房具は紙や鉛筆と同様に、</a:t>
            </a:r>
            <a:r>
              <a:rPr lang="en-US" altLang="ja-JP"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sz="185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を自由自在に使いこなすことの比喩</a:t>
            </a:r>
            <a:r>
              <a:rPr lang="ja-JP" altLang="en-US" sz="185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としての呼称であった。</a:t>
            </a:r>
            <a:r>
              <a:rPr lang="en-US" altLang="ja-JP" sz="185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8CD1AB73-7D02-DB90-F6C8-9DF13D10AE13}"/>
              </a:ext>
            </a:extLst>
          </p:cNvPr>
          <p:cNvSpPr txBox="1"/>
          <p:nvPr/>
        </p:nvSpPr>
        <p:spPr>
          <a:xfrm>
            <a:off x="728560" y="321742"/>
            <a:ext cx="7686879" cy="630942"/>
          </a:xfrm>
          <a:prstGeom prst="rect">
            <a:avLst/>
          </a:prstGeom>
          <a:noFill/>
        </p:spPr>
        <p:txBody>
          <a:bodyPr wrap="square" rtlCol="0">
            <a:spAutoFit/>
          </a:bodyPr>
          <a:lstStyle/>
          <a:p>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GIGA</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スクールの</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GIGA</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の英文は</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“Global and Innovation Gateway for All”</a:t>
            </a:r>
            <a:endPar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kumimoji="1" lang="ja-JP" altLang="en-US" dirty="0"/>
          </a:p>
        </p:txBody>
      </p:sp>
      <p:sp>
        <p:nvSpPr>
          <p:cNvPr id="7" name="テキスト ボックス 6">
            <a:extLst>
              <a:ext uri="{FF2B5EF4-FFF2-40B4-BE49-F238E27FC236}">
                <a16:creationId xmlns:a16="http://schemas.microsoft.com/office/drawing/2014/main" id="{521DB4E2-BF62-7F70-0DC7-1AE26B8F648D}"/>
              </a:ext>
            </a:extLst>
          </p:cNvPr>
          <p:cNvSpPr txBox="1"/>
          <p:nvPr/>
        </p:nvSpPr>
        <p:spPr>
          <a:xfrm>
            <a:off x="728560" y="608182"/>
            <a:ext cx="6256841" cy="353943"/>
          </a:xfrm>
          <a:prstGeom prst="rect">
            <a:avLst/>
          </a:prstGeom>
          <a:noFill/>
        </p:spPr>
        <p:txBody>
          <a:bodyPr wrap="none" rtlCol="0">
            <a:spAutoFit/>
          </a:bodyPr>
          <a:lstStyle/>
          <a:p>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ICT</a:t>
            </a:r>
            <a:r>
              <a:rPr lang="ja-JP"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の英文は</a:t>
            </a:r>
            <a:r>
              <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“Information and Communication Technology</a:t>
            </a:r>
            <a:r>
              <a:rPr lang="en-US" altLang="ja-JP" sz="1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17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A82D15A5-0D44-AABE-54BA-49DE46ED46AF}"/>
              </a:ext>
            </a:extLst>
          </p:cNvPr>
          <p:cNvSpPr txBox="1"/>
          <p:nvPr/>
        </p:nvSpPr>
        <p:spPr>
          <a:xfrm>
            <a:off x="254237" y="6154107"/>
            <a:ext cx="8889763" cy="584775"/>
          </a:xfrm>
          <a:prstGeom prst="rect">
            <a:avLst/>
          </a:prstGeom>
          <a:noFill/>
        </p:spPr>
        <p:txBody>
          <a:bodyPr wrap="square">
            <a:spAutoFit/>
          </a:bodyPr>
          <a:lstStyle/>
          <a:p>
            <a:pPr algn="just"/>
            <a:r>
              <a:rPr lang="en-US" altLang="ja-JP" sz="16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600" b="1" kern="100" dirty="0">
                <a:solidFill>
                  <a:srgbClr val="7030A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研究報告№</a:t>
            </a:r>
            <a:r>
              <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98</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コラム 「</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１人１台配布</a:t>
            </a:r>
            <a:r>
              <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タブレットの呼び名の変遷から見えてきたこと」</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　（馬居政幸執筆）</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参照いただきたい。</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0911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260AE9A-B7E0-0A53-ABD0-C06A4EABB9EA}"/>
              </a:ext>
            </a:extLst>
          </p:cNvPr>
          <p:cNvSpPr>
            <a:spLocks noGrp="1"/>
          </p:cNvSpPr>
          <p:nvPr>
            <p:ph type="sldNum" sz="quarter" idx="12"/>
          </p:nvPr>
        </p:nvSpPr>
        <p:spPr>
          <a:xfrm>
            <a:off x="8729226" y="6464023"/>
            <a:ext cx="414774" cy="365125"/>
          </a:xfrm>
        </p:spPr>
        <p:txBody>
          <a:bodyPr/>
          <a:lstStyle/>
          <a:p>
            <a:fld id="{5CB4E541-9752-4AE7-BAEC-239F55242FF7}" type="slidenum">
              <a:rPr kumimoji="1" lang="ja-JP" altLang="en-US" sz="1800" smtClean="0">
                <a:latin typeface="ＭＳ ゴシック" panose="020B0609070205080204" pitchFamily="49" charset="-128"/>
                <a:ea typeface="ＭＳ ゴシック" panose="020B0609070205080204" pitchFamily="49" charset="-128"/>
              </a:rPr>
              <a:t>38</a:t>
            </a:fld>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29824CD7-3034-6EC9-C527-FEEBEC059B78}"/>
              </a:ext>
            </a:extLst>
          </p:cNvPr>
          <p:cNvSpPr txBox="1"/>
          <p:nvPr/>
        </p:nvSpPr>
        <p:spPr>
          <a:xfrm>
            <a:off x="358181" y="3640092"/>
            <a:ext cx="8230980" cy="3134256"/>
          </a:xfrm>
          <a:prstGeom prst="rect">
            <a:avLst/>
          </a:prstGeom>
          <a:noFill/>
          <a:ln>
            <a:noFill/>
          </a:ln>
        </p:spPr>
        <p:txBody>
          <a:bodyPr wrap="square">
            <a:spAutoFit/>
          </a:bodyPr>
          <a:lstStyle/>
          <a:p>
            <a:pPr algn="just">
              <a:lnSpc>
                <a:spcPts val="2400"/>
              </a:lnSpc>
            </a:pPr>
            <a:r>
              <a:rPr lang="ja-JP" altLang="en-US" sz="18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なぜ</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このような状況が生じているのか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2400"/>
              </a:lnSpc>
            </a:pPr>
            <a:r>
              <a:rPr lang="en-US" altLang="ja-JP" sz="19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本調査</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と同時進行で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実施した</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施策実施</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当事者</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へ</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の聞き取り調査から複雑な事情が見えてくる。</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台・</a:t>
            </a:r>
            <a:r>
              <a:rPr lang="en-US"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タブレット」</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配布は、</a:t>
            </a:r>
            <a:r>
              <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省の外からの強固な要請</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に応じざるを得なかった</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様子</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その気分は</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学校での活用に</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も派生し</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タブレットを</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教育機器</a:t>
            </a:r>
            <a:r>
              <a:rPr lang="en-US"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端末</a:t>
            </a:r>
            <a:r>
              <a:rPr lang="en-US"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7030A0"/>
                </a:solidFill>
                <a:effectLst/>
                <a:latin typeface="ＭＳ 明朝" panose="02020609040205080304" pitchFamily="17" charset="-128"/>
                <a:ea typeface="ＭＳ 明朝" panose="02020609040205080304" pitchFamily="17" charset="-128"/>
                <a:cs typeface="Times New Roman" panose="02020603050405020304" pitchFamily="18" charset="0"/>
              </a:rPr>
              <a:t>文房具</a:t>
            </a:r>
            <a:r>
              <a:rPr lang="ja-JP" altLang="en-US" sz="1900" b="1" kern="100" dirty="0">
                <a:solidFill>
                  <a:srgbClr val="7030A0"/>
                </a:solidFill>
                <a:latin typeface="ＭＳ 明朝" panose="02020609040205080304" pitchFamily="17" charset="-128"/>
                <a:ea typeface="ＭＳ 明朝" panose="02020609040205080304" pitchFamily="17" charset="-128"/>
                <a:cs typeface="Times New Roman" panose="02020603050405020304" pitchFamily="18" charset="0"/>
              </a:rPr>
              <a:t>（必要に応じて活用）</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に</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限定し、教科書のデジタル化に</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慎重さを隠さない。</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この</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相反する二つの</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事情が</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施策実施</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行政</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と学校の現実を構成する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もう一つの原則</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とみなせ</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よう</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24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このような条件下での私見</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ではあるが</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、調査結果の数値</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の行間に潜在する可能性を蘇らせて、</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公立小学校の先生方の判断と行為のなかに培われている</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課題を</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希望</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に読み替える試みを</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３種に整理して記しておきたい</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E921AEC9-B6D1-4545-B92A-03AF4F15187A}"/>
              </a:ext>
            </a:extLst>
          </p:cNvPr>
          <p:cNvSpPr txBox="1"/>
          <p:nvPr/>
        </p:nvSpPr>
        <p:spPr>
          <a:xfrm>
            <a:off x="342195" y="548069"/>
            <a:ext cx="8502721" cy="2938690"/>
          </a:xfrm>
          <a:prstGeom prst="rect">
            <a:avLst/>
          </a:prstGeom>
          <a:noFill/>
          <a:ln>
            <a:noFill/>
          </a:ln>
        </p:spPr>
        <p:txBody>
          <a:bodyPr wrap="square" rtlCol="0">
            <a:spAutoFit/>
          </a:bodyPr>
          <a:lstStyle/>
          <a:p>
            <a:pPr indent="133350" algn="just">
              <a:lnSpc>
                <a:spcPts val="25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文房具の比喩の意味の変異（転換）が示唆するように、全国の小学校教員への調査に基づく本報告では、</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「１人１台」</a:t>
            </a:r>
            <a:r>
              <a:rPr lang="en-US" altLang="ja-JP" sz="17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700" b="1" kern="100" dirty="0">
                <a:latin typeface="ＭＳ 明朝" panose="02020609040205080304" pitchFamily="17" charset="-128"/>
                <a:ea typeface="ＭＳ 明朝" panose="02020609040205080304" pitchFamily="17" charset="-128"/>
                <a:cs typeface="Times New Roman" panose="02020603050405020304" pitchFamily="18" charset="0"/>
              </a:rPr>
              <a:t>担任する教室の子どもたち一人ひとりが、自分の名前を記した</a:t>
            </a:r>
            <a:r>
              <a:rPr lang="en-US" altLang="ja-JP" sz="1700" b="1" kern="100" dirty="0">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sz="1700" b="1" kern="100" dirty="0">
                <a:latin typeface="ＭＳ 明朝" panose="02020609040205080304" pitchFamily="17" charset="-128"/>
                <a:ea typeface="ＭＳ 明朝" panose="02020609040205080304" pitchFamily="17" charset="-128"/>
                <a:cs typeface="Times New Roman" panose="02020603050405020304" pitchFamily="18" charset="0"/>
              </a:rPr>
              <a:t>タブレットを手にする現実</a:t>
            </a:r>
            <a:r>
              <a:rPr lang="ja-JP" altLang="en-US" sz="17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が</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GIGA</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スクールや</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教育</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が求める方向とは異なる学校の現実を再生産する機器に転用されていることを確認した。</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これまでの教室の日常で繰り返されてきた</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個別単位のデジタル</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機器</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の機能を</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補強（単一化）する</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機器への転用、と言い換えられる。</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lnSpc>
                <a:spcPts val="25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その結果、学びと教えの目的、内容、方法、評価、実践の</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仕組み（システム）の転換を志向する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学校教育の</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DX(Digital Transformation</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を志向する</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視座を調査結果</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の数値</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から直接見出すことは難しい</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と判断せざるを得ない</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9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F4357C46-54FD-C94B-40FD-8B43F6651D7E}"/>
              </a:ext>
            </a:extLst>
          </p:cNvPr>
          <p:cNvSpPr/>
          <p:nvPr/>
        </p:nvSpPr>
        <p:spPr>
          <a:xfrm>
            <a:off x="281720" y="3640092"/>
            <a:ext cx="8504099" cy="313425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5B4EDD0-1C2D-2580-23CA-31ACFDDA5528}"/>
              </a:ext>
            </a:extLst>
          </p:cNvPr>
          <p:cNvSpPr/>
          <p:nvPr/>
        </p:nvSpPr>
        <p:spPr>
          <a:xfrm>
            <a:off x="239985" y="310393"/>
            <a:ext cx="8604932" cy="3207722"/>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6692D8E-18F3-6BA0-C087-03C99B148C6B}"/>
              </a:ext>
            </a:extLst>
          </p:cNvPr>
          <p:cNvSpPr/>
          <p:nvPr/>
        </p:nvSpPr>
        <p:spPr>
          <a:xfrm>
            <a:off x="2625754" y="83651"/>
            <a:ext cx="3204595" cy="457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512BF61-53AD-C55F-F0EE-1E79137AAA37}"/>
              </a:ext>
            </a:extLst>
          </p:cNvPr>
          <p:cNvSpPr txBox="1"/>
          <p:nvPr/>
        </p:nvSpPr>
        <p:spPr>
          <a:xfrm>
            <a:off x="2987544" y="55048"/>
            <a:ext cx="2481013"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◇二つの事情◇</a:t>
            </a:r>
          </a:p>
        </p:txBody>
      </p:sp>
    </p:spTree>
    <p:extLst>
      <p:ext uri="{BB962C8B-B14F-4D97-AF65-F5344CB8AC3E}">
        <p14:creationId xmlns:p14="http://schemas.microsoft.com/office/powerpoint/2010/main" val="139495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63797AE6-8760-7D6D-1EBC-1334DD6251D3}"/>
              </a:ext>
            </a:extLst>
          </p:cNvPr>
          <p:cNvSpPr/>
          <p:nvPr/>
        </p:nvSpPr>
        <p:spPr>
          <a:xfrm>
            <a:off x="106737" y="318601"/>
            <a:ext cx="8771679" cy="2895949"/>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D5EF1C9-52FD-E898-3C61-68A9362D5F45}"/>
              </a:ext>
            </a:extLst>
          </p:cNvPr>
          <p:cNvSpPr/>
          <p:nvPr/>
        </p:nvSpPr>
        <p:spPr>
          <a:xfrm>
            <a:off x="106738" y="3538221"/>
            <a:ext cx="8894649" cy="289594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B4A7B739-C45F-78D2-7638-67CC79ABB77B}"/>
              </a:ext>
            </a:extLst>
          </p:cNvPr>
          <p:cNvSpPr/>
          <p:nvPr/>
        </p:nvSpPr>
        <p:spPr>
          <a:xfrm>
            <a:off x="1961428" y="3296619"/>
            <a:ext cx="5194381" cy="353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F98F10E-8889-EC07-EB73-7E282A015CA1}"/>
              </a:ext>
            </a:extLst>
          </p:cNvPr>
          <p:cNvSpPr/>
          <p:nvPr/>
        </p:nvSpPr>
        <p:spPr>
          <a:xfrm>
            <a:off x="2120426" y="75624"/>
            <a:ext cx="4443945" cy="457200"/>
          </a:xfrm>
          <a:prstGeom prst="roundRect">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C656131-42BD-F162-EA97-A2E1105B2269}"/>
              </a:ext>
            </a:extLst>
          </p:cNvPr>
          <p:cNvSpPr>
            <a:spLocks noGrp="1"/>
          </p:cNvSpPr>
          <p:nvPr>
            <p:ph type="sldNum" sz="quarter" idx="12"/>
          </p:nvPr>
        </p:nvSpPr>
        <p:spPr>
          <a:xfrm>
            <a:off x="8582685" y="6492875"/>
            <a:ext cx="561315"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39</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BB04B37-F7EE-7B28-7411-85F270E19623}"/>
              </a:ext>
            </a:extLst>
          </p:cNvPr>
          <p:cNvSpPr txBox="1"/>
          <p:nvPr/>
        </p:nvSpPr>
        <p:spPr>
          <a:xfrm>
            <a:off x="265584" y="502461"/>
            <a:ext cx="8473968" cy="2712089"/>
          </a:xfrm>
          <a:prstGeom prst="rect">
            <a:avLst/>
          </a:prstGeom>
          <a:noFill/>
          <a:ln>
            <a:noFill/>
          </a:ln>
        </p:spPr>
        <p:txBody>
          <a:bodyPr wrap="square">
            <a:spAutoFit/>
          </a:bodyPr>
          <a:lstStyle/>
          <a:p>
            <a:pPr indent="133350" algn="just">
              <a:lnSpc>
                <a:spcPts val="2300"/>
              </a:lnSpc>
            </a:pP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その一つは、</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勤務する学校に配布された機器に対し、</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教育や</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GIGA</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スクールで求められる機能を９種の質問項目に分類し、「できる」（事実認識）と「必要」（評価）という二つの問いによって、小学校教員が手にする</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タブレット機能の認知度と授業での必要度に潜在する二重のズレ（</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事実認識と評価の差異、９項目間の差異</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に新たな可能性を見出すことができたこと。</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lnSpc>
                <a:spcPts val="2300"/>
              </a:lnSpc>
            </a:pP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要言すれば、</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「１人１台」は、全ての子どもに手渡す高度な機器を、</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精密な制度設計（既存システムとの整合性）なく無償配布した日本の公教育史上、唯一無二の出来事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、とみなすことができた。それは</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教員にとっては戸惑いだが、日本の教育システム改編の鍵となる</a:t>
            </a:r>
            <a:r>
              <a:rPr lang="ja-JP" altLang="ja-JP"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希望の芽</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ともみなせる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53B91CA9-465D-8900-795A-8730A5A4100E}"/>
              </a:ext>
            </a:extLst>
          </p:cNvPr>
          <p:cNvSpPr txBox="1"/>
          <p:nvPr/>
        </p:nvSpPr>
        <p:spPr>
          <a:xfrm>
            <a:off x="2278825" y="70978"/>
            <a:ext cx="4223639"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sz="2000" b="1" dirty="0">
                <a:latin typeface="ＭＳ ゴシック" panose="020B0609070205080204" pitchFamily="49" charset="-128"/>
                <a:ea typeface="ＭＳ ゴシック" panose="020B0609070205080204" pitchFamily="49" charset="-128"/>
              </a:rPr>
              <a:t>（その１）◇</a:t>
            </a:r>
            <a:endParaRPr lang="ja-JP" altLang="en-US" sz="2000" dirty="0"/>
          </a:p>
        </p:txBody>
      </p:sp>
      <p:sp>
        <p:nvSpPr>
          <p:cNvPr id="8" name="テキスト ボックス 7">
            <a:extLst>
              <a:ext uri="{FF2B5EF4-FFF2-40B4-BE49-F238E27FC236}">
                <a16:creationId xmlns:a16="http://schemas.microsoft.com/office/drawing/2014/main" id="{5D7D9553-E11E-563A-7CBF-364A76903B48}"/>
              </a:ext>
            </a:extLst>
          </p:cNvPr>
          <p:cNvSpPr txBox="1"/>
          <p:nvPr/>
        </p:nvSpPr>
        <p:spPr>
          <a:xfrm>
            <a:off x="221417" y="3719251"/>
            <a:ext cx="8656999" cy="3007042"/>
          </a:xfrm>
          <a:prstGeom prst="rect">
            <a:avLst/>
          </a:prstGeom>
          <a:noFill/>
          <a:ln>
            <a:noFill/>
          </a:ln>
        </p:spPr>
        <p:txBody>
          <a:bodyPr wrap="square">
            <a:spAutoFit/>
          </a:bodyPr>
          <a:lstStyle/>
          <a:p>
            <a:pPr indent="133350" algn="just">
              <a:lnSpc>
                <a:spcPts val="2300"/>
              </a:lnSpc>
            </a:pPr>
            <a:r>
              <a:rPr lang="ja-JP" altLang="ja-JP"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その二つは、</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学習指導要領に明記された特別の教科も含めた教科</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種と</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領域に対し、</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しやすい</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しにくい</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どちらかといえば</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を組み合わせた</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４</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段階の尺度と</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活用していない</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を加えた５種の選択肢によって、</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１人１台</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活用のしやすさ</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の問いを設けた結果、小学校教員の</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活用度の高さと低さの型と教科等</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種の</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学習内容・方法と</a:t>
            </a:r>
            <a:r>
              <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活用必要度</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特性を把握できた</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ことである</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133350" algn="just">
              <a:lnSpc>
                <a:spcPts val="2300"/>
              </a:lnSpc>
            </a:pP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、上記</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選択肢</a:t>
            </a:r>
            <a:r>
              <a:rPr lang="ja-JP" altLang="ja-JP" b="1" kern="100" dirty="0">
                <a:latin typeface="ＭＳ 明朝" panose="02020609040205080304" pitchFamily="17" charset="-128"/>
                <a:ea typeface="ＭＳ 明朝" panose="02020609040205080304" pitchFamily="17" charset="-128"/>
                <a:cs typeface="Times New Roman" panose="02020603050405020304" pitchFamily="18" charset="0"/>
              </a:rPr>
              <a:t>５種の</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選択率</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対比から、小学校教員</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の教育</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活動を支える</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公立小学校の仕組み</a:t>
            </a:r>
            <a:r>
              <a:rPr lang="ja-JP" altLang="en-US"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規則・慣習</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４種の</a:t>
            </a:r>
            <a:r>
              <a:rPr lang="ja-JP"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法制度が統制する教育システム）</a:t>
            </a:r>
            <a:r>
              <a:rPr lang="ja-JP" altLang="en-US"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を顕在化させて、子どもたちの未来の</a:t>
            </a:r>
            <a:r>
              <a:rPr lang="ja-JP" altLang="en-US" b="1" kern="100" dirty="0">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希望に結ぶシステムに転換する４種の道筋</a:t>
            </a:r>
            <a:r>
              <a:rPr lang="ja-JP" altLang="en-US"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a:t>
            </a:r>
            <a:r>
              <a:rPr lang="en-US" altLang="ja-JP"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en-US"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の是非を問う課題）</a:t>
            </a:r>
            <a:r>
              <a:rPr lang="ja-JP" altLang="en-US"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を拓き</a:t>
            </a:r>
            <a:r>
              <a:rPr lang="ja-JP" altLang="en-US"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示す</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ことができた</a:t>
            </a: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effectLst/>
                <a:latin typeface="ＭＳ 明朝" panose="02020609040205080304" pitchFamily="17" charset="-128"/>
                <a:ea typeface="ＭＳ 明朝" panose="02020609040205080304" pitchFamily="17" charset="-128"/>
                <a:cs typeface="Times New Roman" panose="02020603050405020304" pitchFamily="18" charset="0"/>
              </a:rPr>
              <a:t>その具体像４種は</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次ページに。</a:t>
            </a:r>
            <a:endParaRPr lang="en-US"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lnSpc>
                <a:spcPts val="2300"/>
              </a:lnSpc>
            </a:pPr>
            <a:r>
              <a:rPr lang="ja-JP" altLang="ja-JP"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p>
        </p:txBody>
      </p:sp>
      <p:sp>
        <p:nvSpPr>
          <p:cNvPr id="9" name="テキスト ボックス 8">
            <a:extLst>
              <a:ext uri="{FF2B5EF4-FFF2-40B4-BE49-F238E27FC236}">
                <a16:creationId xmlns:a16="http://schemas.microsoft.com/office/drawing/2014/main" id="{742D0460-30BB-EB70-3A59-B3C5FA8DA236}"/>
              </a:ext>
            </a:extLst>
          </p:cNvPr>
          <p:cNvSpPr txBox="1"/>
          <p:nvPr/>
        </p:nvSpPr>
        <p:spPr>
          <a:xfrm>
            <a:off x="2120426" y="3225319"/>
            <a:ext cx="4540439"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sz="2000" b="1" dirty="0">
                <a:latin typeface="ＭＳ ゴシック" panose="020B0609070205080204" pitchFamily="49" charset="-128"/>
                <a:ea typeface="ＭＳ ゴシック" panose="020B0609070205080204" pitchFamily="49" charset="-128"/>
              </a:rPr>
              <a:t>（その２</a:t>
            </a:r>
            <a:r>
              <a:rPr kumimoji="1" lang="en-US" altLang="ja-JP" sz="2000" b="1" dirty="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１）</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000" b="1" dirty="0"/>
          </a:p>
        </p:txBody>
      </p:sp>
      <p:sp>
        <p:nvSpPr>
          <p:cNvPr id="2" name="矢印: 下 1">
            <a:extLst>
              <a:ext uri="{FF2B5EF4-FFF2-40B4-BE49-F238E27FC236}">
                <a16:creationId xmlns:a16="http://schemas.microsoft.com/office/drawing/2014/main" id="{C67B23F5-48DF-BE81-2B98-FB38AD566067}"/>
              </a:ext>
            </a:extLst>
          </p:cNvPr>
          <p:cNvSpPr/>
          <p:nvPr/>
        </p:nvSpPr>
        <p:spPr>
          <a:xfrm>
            <a:off x="2734811" y="6486691"/>
            <a:ext cx="2961314" cy="302209"/>
          </a:xfrm>
          <a:prstGeom prst="downArrow">
            <a:avLst>
              <a:gd name="adj1" fmla="val 50000"/>
              <a:gd name="adj2" fmla="val 69686"/>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469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8DE972F8-7D83-7552-7654-1A195A900033}"/>
              </a:ext>
            </a:extLst>
          </p:cNvPr>
          <p:cNvSpPr/>
          <p:nvPr/>
        </p:nvSpPr>
        <p:spPr>
          <a:xfrm>
            <a:off x="796018" y="2239861"/>
            <a:ext cx="7474721" cy="429905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361072D2-BA57-745C-CFB5-507A21C9C512}"/>
              </a:ext>
            </a:extLst>
          </p:cNvPr>
          <p:cNvSpPr>
            <a:spLocks noGrp="1"/>
          </p:cNvSpPr>
          <p:nvPr>
            <p:ph type="sldNum" sz="quarter" idx="12"/>
          </p:nvPr>
        </p:nvSpPr>
        <p:spPr>
          <a:xfrm>
            <a:off x="8347982" y="6356350"/>
            <a:ext cx="381724"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4</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10" name="四角形: 角を丸くする 9">
            <a:extLst>
              <a:ext uri="{FF2B5EF4-FFF2-40B4-BE49-F238E27FC236}">
                <a16:creationId xmlns:a16="http://schemas.microsoft.com/office/drawing/2014/main" id="{2B60EA95-791F-7462-D751-C4DA796269E3}"/>
              </a:ext>
            </a:extLst>
          </p:cNvPr>
          <p:cNvSpPr/>
          <p:nvPr/>
        </p:nvSpPr>
        <p:spPr>
          <a:xfrm>
            <a:off x="338825" y="203606"/>
            <a:ext cx="8588465" cy="1908560"/>
          </a:xfrm>
          <a:prstGeom prst="roundRect">
            <a:avLst/>
          </a:prstGeom>
          <a:solidFill>
            <a:srgbClr val="CCFF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F5DC335-5766-F5F9-31DF-7FE67CEE928A}"/>
              </a:ext>
            </a:extLst>
          </p:cNvPr>
          <p:cNvSpPr txBox="1"/>
          <p:nvPr/>
        </p:nvSpPr>
        <p:spPr>
          <a:xfrm>
            <a:off x="873261" y="2533818"/>
            <a:ext cx="5610469" cy="461665"/>
          </a:xfrm>
          <a:prstGeom prst="rect">
            <a:avLst/>
          </a:prstGeom>
          <a:noFill/>
          <a:ln>
            <a:noFill/>
          </a:ln>
        </p:spPr>
        <p:txBody>
          <a:bodyPr wrap="square">
            <a:spAutoFit/>
          </a:bodyPr>
          <a:lstStyle/>
          <a:p>
            <a:pPr marL="133350" algn="just"/>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１）本調査での</a:t>
            </a:r>
            <a:r>
              <a:rPr lang="ja-JP" altLang="en-US"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問いの構造の再確認を</a:t>
            </a:r>
            <a:endParaRPr lang="en-US" altLang="ja-JP" sz="2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AA4CC21-F5A5-DB2C-4111-3E8190A62203}"/>
              </a:ext>
            </a:extLst>
          </p:cNvPr>
          <p:cNvSpPr txBox="1"/>
          <p:nvPr/>
        </p:nvSpPr>
        <p:spPr>
          <a:xfrm>
            <a:off x="305970" y="191560"/>
            <a:ext cx="8654173" cy="1746184"/>
          </a:xfrm>
          <a:prstGeom prst="rect">
            <a:avLst/>
          </a:prstGeom>
          <a:noFill/>
        </p:spPr>
        <p:txBody>
          <a:bodyPr wrap="square">
            <a:spAutoFit/>
          </a:bodyPr>
          <a:lstStyle/>
          <a:p>
            <a:pPr>
              <a:lnSpc>
                <a:spcPct val="150000"/>
              </a:lnSpc>
            </a:pPr>
            <a:r>
              <a:rPr lang="ja-JP" altLang="en-US" sz="4000" b="1" i="0" u="none" strike="noStrike" baseline="0" dirty="0">
                <a:solidFill>
                  <a:srgbClr val="0070C0"/>
                </a:solidFill>
                <a:latin typeface="ＭＳ ゴシック" panose="020B0609070205080204" pitchFamily="49" charset="-128"/>
                <a:ea typeface="ＭＳ ゴシック" panose="020B0609070205080204" pitchFamily="49" charset="-128"/>
              </a:rPr>
              <a:t>１</a:t>
            </a:r>
            <a:r>
              <a:rPr lang="en-US" altLang="ja-JP" sz="3600" b="1" i="0" u="none" strike="noStrike" baseline="0" dirty="0">
                <a:solidFill>
                  <a:srgbClr val="0070C0"/>
                </a:solidFill>
                <a:latin typeface="ＭＳ ゴシック" panose="020B0609070205080204" pitchFamily="49" charset="-128"/>
                <a:ea typeface="ＭＳ ゴシック" panose="020B0609070205080204" pitchFamily="49" charset="-128"/>
              </a:rPr>
              <a:t>.</a:t>
            </a:r>
            <a:r>
              <a:rPr lang="ja-JP" altLang="en-US" sz="3600" b="1" i="0" u="none" strike="noStrike" baseline="0" dirty="0">
                <a:solidFill>
                  <a:srgbClr val="0070C0"/>
                </a:solidFill>
                <a:latin typeface="ＭＳ ゴシック" panose="020B0609070205080204" pitchFamily="49" charset="-128"/>
                <a:ea typeface="ＭＳ ゴシック" panose="020B0609070205080204" pitchFamily="49" charset="-128"/>
              </a:rPr>
              <a:t>「できること・事実認識</a:t>
            </a:r>
            <a:r>
              <a:rPr lang="ja-JP" altLang="en-US" sz="3600" b="1" dirty="0">
                <a:solidFill>
                  <a:srgbClr val="0070C0"/>
                </a:solidFill>
                <a:latin typeface="ＭＳ ゴシック" panose="020B0609070205080204" pitchFamily="49" charset="-128"/>
                <a:ea typeface="ＭＳ ゴシック" panose="020B0609070205080204" pitchFamily="49" charset="-128"/>
              </a:rPr>
              <a:t>」と</a:t>
            </a:r>
            <a:endParaRPr lang="en-US" altLang="ja-JP" sz="3600" b="1" dirty="0">
              <a:solidFill>
                <a:srgbClr val="0070C0"/>
              </a:solidFill>
              <a:latin typeface="ＭＳ ゴシック" panose="020B0609070205080204" pitchFamily="49" charset="-128"/>
              <a:ea typeface="ＭＳ ゴシック" panose="020B0609070205080204" pitchFamily="49" charset="-128"/>
            </a:endParaRPr>
          </a:p>
          <a:p>
            <a:pPr>
              <a:lnSpc>
                <a:spcPct val="150000"/>
              </a:lnSpc>
            </a:pPr>
            <a:r>
              <a:rPr lang="ja-JP" altLang="en-US" sz="3200" b="1" i="0" u="none" strike="noStrike" baseline="0" dirty="0">
                <a:solidFill>
                  <a:srgbClr val="0070C0"/>
                </a:solidFill>
                <a:latin typeface="ＭＳ"/>
              </a:rPr>
              <a:t>　</a:t>
            </a:r>
            <a:r>
              <a:rPr lang="ja-JP" altLang="en-US" sz="3200" b="1" i="0" u="none" strike="noStrike" baseline="0" dirty="0">
                <a:solidFill>
                  <a:srgbClr val="0070C0"/>
                </a:solidFill>
                <a:latin typeface="ＭＳ ゴシック" panose="020B0609070205080204" pitchFamily="49" charset="-128"/>
                <a:ea typeface="ＭＳ ゴシック" panose="020B0609070205080204" pitchFamily="49" charset="-128"/>
              </a:rPr>
              <a:t>　</a:t>
            </a:r>
            <a:r>
              <a:rPr lang="ja-JP" altLang="en-US" sz="3600" b="1" i="0" u="none" strike="noStrike" baseline="0" dirty="0">
                <a:solidFill>
                  <a:srgbClr val="0070C0"/>
                </a:solidFill>
                <a:latin typeface="ＭＳ ゴシック" panose="020B0609070205080204" pitchFamily="49" charset="-128"/>
                <a:ea typeface="ＭＳ ゴシック" panose="020B0609070205080204" pitchFamily="49" charset="-128"/>
              </a:rPr>
              <a:t>「とても必要・評価 </a:t>
            </a:r>
            <a:r>
              <a:rPr lang="ja-JP" altLang="en-US" sz="3600" b="1" dirty="0">
                <a:solidFill>
                  <a:srgbClr val="0070C0"/>
                </a:solidFill>
                <a:latin typeface="ＭＳ ゴシック" panose="020B0609070205080204" pitchFamily="49" charset="-128"/>
                <a:ea typeface="ＭＳ ゴシック" panose="020B0609070205080204" pitchFamily="49" charset="-128"/>
              </a:rPr>
              <a:t>」の</a:t>
            </a:r>
            <a:r>
              <a:rPr lang="ja-JP" altLang="en-US" sz="3600" b="1" i="0" u="none" strike="noStrike" baseline="0" dirty="0">
                <a:solidFill>
                  <a:srgbClr val="0070C0"/>
                </a:solidFill>
                <a:latin typeface="ＭＳ ゴシック" panose="020B0609070205080204" pitchFamily="49" charset="-128"/>
                <a:ea typeface="ＭＳ ゴシック" panose="020B0609070205080204" pitchFamily="49" charset="-128"/>
              </a:rPr>
              <a:t>ズレを問う </a:t>
            </a:r>
            <a:endParaRPr lang="ja-JP" altLang="en-US" sz="3200" b="1" dirty="0">
              <a:solidFill>
                <a:srgbClr val="0070C0"/>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DD5F55D5-DBA3-DA21-E1CF-684378900BE1}"/>
              </a:ext>
            </a:extLst>
          </p:cNvPr>
          <p:cNvSpPr txBox="1"/>
          <p:nvPr/>
        </p:nvSpPr>
        <p:spPr>
          <a:xfrm>
            <a:off x="796018" y="4227646"/>
            <a:ext cx="7234681" cy="1113766"/>
          </a:xfrm>
          <a:prstGeom prst="rect">
            <a:avLst/>
          </a:prstGeom>
          <a:noFill/>
        </p:spPr>
        <p:txBody>
          <a:bodyPr wrap="square">
            <a:spAutoFit/>
          </a:bodyPr>
          <a:lstStyle/>
          <a:p>
            <a:pPr>
              <a:lnSpc>
                <a:spcPct val="150000"/>
              </a:lnSpc>
            </a:pPr>
            <a:r>
              <a:rPr lang="ja-JP" altLang="en-US"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とても必要</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に</a:t>
            </a:r>
            <a:endPar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50000"/>
              </a:lnSpc>
            </a:pPr>
            <a:r>
              <a:rPr lang="ja-JP" alt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ズレが生じる社会的文脈</a:t>
            </a:r>
            <a:r>
              <a:rPr lang="ja-JP" alt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（その１）</a:t>
            </a:r>
            <a:endParaRPr lang="ja-JP" altLang="en-US" sz="2400"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3DFC3DFB-1C4F-1CD5-449F-BA12FDD5F764}"/>
              </a:ext>
            </a:extLst>
          </p:cNvPr>
          <p:cNvSpPr txBox="1"/>
          <p:nvPr/>
        </p:nvSpPr>
        <p:spPr>
          <a:xfrm>
            <a:off x="1078301" y="5341412"/>
            <a:ext cx="7020324" cy="1113766"/>
          </a:xfrm>
          <a:prstGeom prst="rect">
            <a:avLst/>
          </a:prstGeom>
          <a:noFill/>
        </p:spPr>
        <p:txBody>
          <a:bodyPr wrap="square">
            <a:spAutoFit/>
          </a:bodyPr>
          <a:lstStyle/>
          <a:p>
            <a:pPr>
              <a:lnSpc>
                <a:spcPct val="150000"/>
              </a:lnSpc>
            </a:pPr>
            <a:r>
              <a:rPr lang="ja-JP" alt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とても必要</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に</a:t>
            </a:r>
            <a:endPar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50000"/>
              </a:lnSpc>
            </a:pPr>
            <a:r>
              <a:rPr lang="ja-JP" altLang="en-US" sz="2400" b="1"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ズレが生じる社会的文脈</a:t>
            </a:r>
            <a:r>
              <a:rPr lang="ja-JP" alt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（その２）</a:t>
            </a:r>
            <a:endParaRPr lang="ja-JP" altLang="en-US" sz="2400" b="1"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49A72255-1904-3862-B410-70C107E0B437}"/>
              </a:ext>
            </a:extLst>
          </p:cNvPr>
          <p:cNvSpPr txBox="1"/>
          <p:nvPr/>
        </p:nvSpPr>
        <p:spPr>
          <a:xfrm>
            <a:off x="6922703" y="2595203"/>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・・・５</a:t>
            </a:r>
          </a:p>
        </p:txBody>
      </p:sp>
      <p:sp>
        <p:nvSpPr>
          <p:cNvPr id="3" name="テキスト ボックス 2">
            <a:extLst>
              <a:ext uri="{FF2B5EF4-FFF2-40B4-BE49-F238E27FC236}">
                <a16:creationId xmlns:a16="http://schemas.microsoft.com/office/drawing/2014/main" id="{BFA87EA6-01C5-0AFE-3C0D-67BB67245342}"/>
              </a:ext>
            </a:extLst>
          </p:cNvPr>
          <p:cNvSpPr txBox="1"/>
          <p:nvPr/>
        </p:nvSpPr>
        <p:spPr>
          <a:xfrm>
            <a:off x="6990629" y="5983910"/>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a:t>
            </a:r>
            <a:r>
              <a:rPr kumimoji="1" lang="en-US" altLang="ja-JP" dirty="0">
                <a:latin typeface="ＭＳ ゴシック" panose="020B0609070205080204" pitchFamily="49" charset="-128"/>
                <a:ea typeface="ＭＳ ゴシック" panose="020B0609070205080204" pitchFamily="49" charset="-128"/>
              </a:rPr>
              <a:t>11</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7EB5EA3B-647F-1E13-C1F8-2C60FD46EF8E}"/>
              </a:ext>
            </a:extLst>
          </p:cNvPr>
          <p:cNvSpPr txBox="1"/>
          <p:nvPr/>
        </p:nvSpPr>
        <p:spPr>
          <a:xfrm>
            <a:off x="6990629" y="4723751"/>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・・・９</a:t>
            </a:r>
          </a:p>
        </p:txBody>
      </p:sp>
      <p:sp>
        <p:nvSpPr>
          <p:cNvPr id="7" name="テキスト ボックス 6">
            <a:extLst>
              <a:ext uri="{FF2B5EF4-FFF2-40B4-BE49-F238E27FC236}">
                <a16:creationId xmlns:a16="http://schemas.microsoft.com/office/drawing/2014/main" id="{20EA1BBE-AFFB-25CC-282A-F2FD52BA98AD}"/>
              </a:ext>
            </a:extLst>
          </p:cNvPr>
          <p:cNvSpPr txBox="1"/>
          <p:nvPr/>
        </p:nvSpPr>
        <p:spPr>
          <a:xfrm>
            <a:off x="873261" y="3088699"/>
            <a:ext cx="7397478" cy="1113766"/>
          </a:xfrm>
          <a:prstGeom prst="rect">
            <a:avLst/>
          </a:prstGeom>
          <a:noFill/>
          <a:ln>
            <a:noFill/>
          </a:ln>
        </p:spPr>
        <p:txBody>
          <a:bodyPr wrap="square">
            <a:spAutoFit/>
          </a:bodyPr>
          <a:lstStyle/>
          <a:p>
            <a:pPr marL="133350" algn="just">
              <a:lnSpc>
                <a:spcPct val="150000"/>
              </a:lnSpc>
            </a:pPr>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必要</a:t>
            </a:r>
            <a:r>
              <a:rPr lang="en-US" altLang="ja-JP" sz="24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（とても、やや、あまり、まったく）</a:t>
            </a:r>
            <a:endParaRPr lang="en-US" altLang="ja-JP"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lnSpc>
                <a:spcPct val="150000"/>
              </a:lnSpc>
            </a:pPr>
            <a:r>
              <a:rPr lang="ja-JP" altLang="en-US" sz="17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b="1" kern="100" dirty="0">
                <a:latin typeface="ＭＳ ゴシック" panose="020B0609070205080204" pitchFamily="49" charset="-128"/>
                <a:ea typeface="ＭＳ ゴシック" panose="020B0609070205080204" pitchFamily="49" charset="-128"/>
                <a:cs typeface="Times New Roman" panose="02020603050405020304" pitchFamily="18" charset="0"/>
              </a:rPr>
              <a:t>９種の質問項目への問いの結果は</a:t>
            </a:r>
            <a:endParaRPr lang="en-US" altLang="ja-JP" sz="17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12267775-D891-3437-428E-B60551D62573}"/>
              </a:ext>
            </a:extLst>
          </p:cNvPr>
          <p:cNvSpPr txBox="1"/>
          <p:nvPr/>
        </p:nvSpPr>
        <p:spPr>
          <a:xfrm>
            <a:off x="6990629" y="3811459"/>
            <a:ext cx="1107996"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・・・７</a:t>
            </a:r>
          </a:p>
        </p:txBody>
      </p:sp>
    </p:spTree>
    <p:extLst>
      <p:ext uri="{BB962C8B-B14F-4D97-AF65-F5344CB8AC3E}">
        <p14:creationId xmlns:p14="http://schemas.microsoft.com/office/powerpoint/2010/main" val="4258296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881A358E-D170-A3AA-80A0-0AF81B421606}"/>
              </a:ext>
            </a:extLst>
          </p:cNvPr>
          <p:cNvSpPr/>
          <p:nvPr/>
        </p:nvSpPr>
        <p:spPr>
          <a:xfrm>
            <a:off x="200367" y="3267220"/>
            <a:ext cx="8771894" cy="2397946"/>
          </a:xfrm>
          <a:prstGeom prst="roundRect">
            <a:avLst/>
          </a:prstGeom>
          <a:solidFill>
            <a:schemeClr val="bg1"/>
          </a:solid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F67C28F-FB44-587F-9369-226FBF045DC5}"/>
              </a:ext>
            </a:extLst>
          </p:cNvPr>
          <p:cNvSpPr/>
          <p:nvPr/>
        </p:nvSpPr>
        <p:spPr>
          <a:xfrm>
            <a:off x="837291" y="2972327"/>
            <a:ext cx="7498045" cy="4001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25859DF-6C13-842E-F511-124867B324E4}"/>
              </a:ext>
            </a:extLst>
          </p:cNvPr>
          <p:cNvSpPr txBox="1"/>
          <p:nvPr/>
        </p:nvSpPr>
        <p:spPr>
          <a:xfrm>
            <a:off x="371327" y="3411784"/>
            <a:ext cx="8429972" cy="677108"/>
          </a:xfrm>
          <a:prstGeom prst="rect">
            <a:avLst/>
          </a:prstGeom>
          <a:noFill/>
        </p:spPr>
        <p:txBody>
          <a:bodyPr wrap="square">
            <a:spAutoFit/>
          </a:bodyPr>
          <a:lstStyle/>
          <a:p>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一人ひとり</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に寄り添</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う</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理解と評価を</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台」</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状況において、</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実践を可能にする</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操作能力</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を獲得する意欲の喚起</a:t>
            </a:r>
            <a:endParaRPr lang="ja-JP" altLang="en-US" sz="1900" dirty="0"/>
          </a:p>
        </p:txBody>
      </p:sp>
      <p:sp>
        <p:nvSpPr>
          <p:cNvPr id="26" name="四角形: 角を丸くする 25">
            <a:extLst>
              <a:ext uri="{FF2B5EF4-FFF2-40B4-BE49-F238E27FC236}">
                <a16:creationId xmlns:a16="http://schemas.microsoft.com/office/drawing/2014/main" id="{04381392-F92A-5A12-D2F6-CEB5E7F7F117}"/>
              </a:ext>
            </a:extLst>
          </p:cNvPr>
          <p:cNvSpPr/>
          <p:nvPr/>
        </p:nvSpPr>
        <p:spPr>
          <a:xfrm>
            <a:off x="264354" y="1134414"/>
            <a:ext cx="8159009" cy="1523377"/>
          </a:xfrm>
          <a:prstGeom prst="roundRect">
            <a:avLst>
              <a:gd name="adj" fmla="val 15666"/>
            </a:avLst>
          </a:prstGeom>
          <a:solidFill>
            <a:schemeClr val="bg1"/>
          </a:solid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端子 30">
            <a:extLst>
              <a:ext uri="{FF2B5EF4-FFF2-40B4-BE49-F238E27FC236}">
                <a16:creationId xmlns:a16="http://schemas.microsoft.com/office/drawing/2014/main" id="{4456F2F3-63E5-6894-711E-12805839D27C}"/>
              </a:ext>
            </a:extLst>
          </p:cNvPr>
          <p:cNvSpPr/>
          <p:nvPr/>
        </p:nvSpPr>
        <p:spPr>
          <a:xfrm>
            <a:off x="1251642" y="902162"/>
            <a:ext cx="6495300" cy="400110"/>
          </a:xfrm>
          <a:prstGeom prst="flowChartTerminator">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テキスト ボックス 5">
            <a:extLst>
              <a:ext uri="{FF2B5EF4-FFF2-40B4-BE49-F238E27FC236}">
                <a16:creationId xmlns:a16="http://schemas.microsoft.com/office/drawing/2014/main" id="{7F709448-33C1-257D-574F-7DB232FEF6D2}"/>
              </a:ext>
            </a:extLst>
          </p:cNvPr>
          <p:cNvSpPr txBox="1"/>
          <p:nvPr/>
        </p:nvSpPr>
        <p:spPr>
          <a:xfrm>
            <a:off x="1811534" y="952620"/>
            <a:ext cx="5900619" cy="400110"/>
          </a:xfrm>
          <a:prstGeom prst="rect">
            <a:avLst/>
          </a:prstGeom>
          <a:noFill/>
        </p:spPr>
        <p:txBody>
          <a:bodyPr wrap="square">
            <a:spAutoFit/>
          </a:bodyPr>
          <a:lstStyle/>
          <a:p>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是非を問う</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課題</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Ａ（法制度４種）</a:t>
            </a:r>
            <a:endParaRPr lang="ja-JP" altLang="en-US" sz="2000" dirty="0">
              <a:solidFill>
                <a:srgbClr val="0070C0"/>
              </a:solidFill>
            </a:endParaRPr>
          </a:p>
        </p:txBody>
      </p:sp>
      <p:sp>
        <p:nvSpPr>
          <p:cNvPr id="7" name="テキスト ボックス 6">
            <a:extLst>
              <a:ext uri="{FF2B5EF4-FFF2-40B4-BE49-F238E27FC236}">
                <a16:creationId xmlns:a16="http://schemas.microsoft.com/office/drawing/2014/main" id="{0F58D24D-3B65-0445-A101-963C2BB75AE0}"/>
              </a:ext>
            </a:extLst>
          </p:cNvPr>
          <p:cNvSpPr txBox="1"/>
          <p:nvPr/>
        </p:nvSpPr>
        <p:spPr>
          <a:xfrm>
            <a:off x="414342" y="1335536"/>
            <a:ext cx="7297811" cy="384721"/>
          </a:xfrm>
          <a:prstGeom prst="rect">
            <a:avLst/>
          </a:prstGeom>
          <a:noFill/>
          <a:ln>
            <a:noFill/>
          </a:ln>
        </p:spPr>
        <p:txBody>
          <a:bodyPr wrap="square">
            <a:spAutoFit/>
          </a:bodyPr>
          <a:lstStyle/>
          <a:p>
            <a:pPr algn="l"/>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教員一人が全教科等を教える“学級担任制”</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の是非</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E13DF3A7-2B05-54F2-156C-F0843445B26F}"/>
              </a:ext>
            </a:extLst>
          </p:cNvPr>
          <p:cNvSpPr txBox="1"/>
          <p:nvPr/>
        </p:nvSpPr>
        <p:spPr>
          <a:xfrm>
            <a:off x="403515" y="1655427"/>
            <a:ext cx="8501166" cy="384721"/>
          </a:xfrm>
          <a:prstGeom prst="rect">
            <a:avLst/>
          </a:prstGeom>
          <a:noFill/>
        </p:spPr>
        <p:txBody>
          <a:bodyPr wrap="square">
            <a:spAutoFit/>
          </a:bodyPr>
          <a:lstStyle/>
          <a:p>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Ⅱ</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知識の獲得より学習の場の共有を優先する“履修主義</a:t>
            </a:r>
            <a:r>
              <a:rPr lang="ja-JP" altLang="ja-JP" sz="1900"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の是非</a:t>
            </a:r>
            <a:endParaRPr lang="ja-JP" altLang="en-US" sz="1900" dirty="0">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11574A48-3E22-5306-3B31-281D24A68340}"/>
              </a:ext>
            </a:extLst>
          </p:cNvPr>
          <p:cNvSpPr txBox="1"/>
          <p:nvPr/>
        </p:nvSpPr>
        <p:spPr>
          <a:xfrm>
            <a:off x="434436" y="1916049"/>
            <a:ext cx="8037448" cy="384721"/>
          </a:xfrm>
          <a:prstGeom prst="rect">
            <a:avLst/>
          </a:prstGeom>
          <a:noFill/>
        </p:spPr>
        <p:txBody>
          <a:bodyPr wrap="square">
            <a:spAutoFit/>
          </a:bodyPr>
          <a:lstStyle/>
          <a:p>
            <a:pPr algn="l"/>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Ⅲ</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学区制と年齢主義による就学条件の非選択制</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の是非</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296CAF61-068A-B2A3-87D7-F2019C8B97E1}"/>
              </a:ext>
            </a:extLst>
          </p:cNvPr>
          <p:cNvSpPr txBox="1"/>
          <p:nvPr/>
        </p:nvSpPr>
        <p:spPr>
          <a:xfrm>
            <a:off x="458650" y="2231160"/>
            <a:ext cx="8439324" cy="384721"/>
          </a:xfrm>
          <a:prstGeom prst="rect">
            <a:avLst/>
          </a:prstGeom>
          <a:noFill/>
          <a:ln>
            <a:noFill/>
          </a:ln>
        </p:spPr>
        <p:txBody>
          <a:bodyPr wrap="square">
            <a:spAutoFit/>
          </a:bodyPr>
          <a:lstStyle/>
          <a:p>
            <a:pPr algn="l"/>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Ⅳ</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学習指導要領</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検定教科書無償配布による教育課程の統一性</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の是非</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51DA2366-0E3F-9C6A-9273-3D813A296FFA}"/>
              </a:ext>
            </a:extLst>
          </p:cNvPr>
          <p:cNvSpPr txBox="1"/>
          <p:nvPr/>
        </p:nvSpPr>
        <p:spPr>
          <a:xfrm>
            <a:off x="837291" y="5967551"/>
            <a:ext cx="7077074" cy="707886"/>
          </a:xfrm>
          <a:prstGeom prst="rect">
            <a:avLst/>
          </a:prstGeom>
          <a:noFill/>
        </p:spPr>
        <p:txBody>
          <a:bodyPr wrap="square">
            <a:spAutoFit/>
          </a:bodyPr>
          <a:lstStyle/>
          <a:p>
            <a:r>
              <a:rPr lang="en-US" altLang="ja-JP" sz="2000" b="1" dirty="0">
                <a:solidFill>
                  <a:srgbClr val="FF0000"/>
                </a:solidFill>
                <a:latin typeface="ＭＳ 明朝" panose="02020609040205080304" pitchFamily="17" charset="-128"/>
                <a:ea typeface="ＭＳ 明朝" panose="02020609040205080304" pitchFamily="17" charset="-128"/>
              </a:rPr>
              <a:t>ⅳ.</a:t>
            </a:r>
            <a:r>
              <a:rPr lang="ja-JP" altLang="en-US" sz="2000" b="1" dirty="0">
                <a:solidFill>
                  <a:srgbClr val="FF0000"/>
                </a:solidFill>
                <a:latin typeface="ＭＳ 明朝" panose="02020609040205080304" pitchFamily="17" charset="-128"/>
                <a:ea typeface="ＭＳ 明朝" panose="02020609040205080304" pitchFamily="17" charset="-128"/>
              </a:rPr>
              <a:t>もう一つの学習指導要領告示（学力調査改訂とともに）</a:t>
            </a:r>
            <a:endParaRPr lang="en-US" altLang="ja-JP" sz="2000" b="1" dirty="0">
              <a:solidFill>
                <a:srgbClr val="FF0000"/>
              </a:solidFill>
              <a:latin typeface="ＭＳ 明朝" panose="02020609040205080304" pitchFamily="17" charset="-128"/>
              <a:ea typeface="ＭＳ 明朝" panose="02020609040205080304" pitchFamily="17" charset="-128"/>
            </a:endParaRPr>
          </a:p>
          <a:p>
            <a:r>
              <a:rPr lang="ja-JP" altLang="en-US" sz="2000" b="1" dirty="0">
                <a:solidFill>
                  <a:srgbClr val="FF0000"/>
                </a:solidFill>
                <a:latin typeface="ＭＳ 明朝" panose="02020609040205080304" pitchFamily="17" charset="-128"/>
                <a:ea typeface="ＭＳ 明朝" panose="02020609040205080304" pitchFamily="17" charset="-128"/>
              </a:rPr>
              <a:t>　　　　　　へのスケジュールの提示</a:t>
            </a:r>
          </a:p>
        </p:txBody>
      </p:sp>
      <p:sp>
        <p:nvSpPr>
          <p:cNvPr id="22" name="テキスト ボックス 21">
            <a:extLst>
              <a:ext uri="{FF2B5EF4-FFF2-40B4-BE49-F238E27FC236}">
                <a16:creationId xmlns:a16="http://schemas.microsoft.com/office/drawing/2014/main" id="{FA0C25CE-A683-EEC1-E604-7CF22E3A0602}"/>
              </a:ext>
            </a:extLst>
          </p:cNvPr>
          <p:cNvSpPr txBox="1"/>
          <p:nvPr/>
        </p:nvSpPr>
        <p:spPr>
          <a:xfrm>
            <a:off x="330643" y="4037964"/>
            <a:ext cx="8337298" cy="969496"/>
          </a:xfrm>
          <a:prstGeom prst="rect">
            <a:avLst/>
          </a:prstGeom>
          <a:noFill/>
        </p:spPr>
        <p:txBody>
          <a:bodyPr wrap="square">
            <a:spAutoFit/>
          </a:bodyPr>
          <a:lstStyle/>
          <a:p>
            <a:r>
              <a:rPr lang="en-US" altLang="ja-JP" sz="1900" b="1" dirty="0" err="1">
                <a:latin typeface="ＭＳ 明朝" panose="02020609040205080304" pitchFamily="17" charset="-128"/>
                <a:ea typeface="ＭＳ 明朝" panose="02020609040205080304" pitchFamily="17" charset="-128"/>
              </a:rPr>
              <a:t>ⅱ.PC</a:t>
            </a:r>
            <a:r>
              <a:rPr lang="ja-JP" altLang="en-US" sz="1900" b="1" dirty="0">
                <a:latin typeface="ＭＳ 明朝" panose="02020609040205080304" pitchFamily="17" charset="-128"/>
                <a:ea typeface="ＭＳ 明朝" panose="02020609040205080304" pitchFamily="17" charset="-128"/>
              </a:rPr>
              <a:t>タブレット操作と情報の特性（リテラシー）育成のための教育課程</a:t>
            </a:r>
            <a:endParaRPr lang="en-US" altLang="ja-JP" sz="1900" b="1" dirty="0">
              <a:latin typeface="ＭＳ 明朝" panose="02020609040205080304" pitchFamily="17" charset="-128"/>
              <a:ea typeface="ＭＳ 明朝" panose="02020609040205080304" pitchFamily="17" charset="-128"/>
            </a:endParaRPr>
          </a:p>
          <a:p>
            <a:r>
              <a:rPr lang="ja-JP" altLang="en-US" sz="1900" b="1" dirty="0">
                <a:latin typeface="ＭＳ 明朝" panose="02020609040205080304" pitchFamily="17" charset="-128"/>
                <a:ea typeface="ＭＳ 明朝" panose="02020609040205080304" pitchFamily="17" charset="-128"/>
              </a:rPr>
              <a:t>　（文字・映像・音声、の記号化、時空多元化する情報の検索と検証</a:t>
            </a:r>
            <a:r>
              <a:rPr lang="en-US" altLang="ja-JP" sz="1900" b="1" dirty="0">
                <a:latin typeface="ＭＳ 明朝" panose="02020609040205080304" pitchFamily="17" charset="-128"/>
                <a:ea typeface="ＭＳ 明朝" panose="02020609040205080304" pitchFamily="17" charset="-128"/>
              </a:rPr>
              <a:t>)</a:t>
            </a:r>
            <a:r>
              <a:rPr lang="ja-JP" altLang="en-US" sz="1900" b="1" dirty="0">
                <a:latin typeface="ＭＳ 明朝" panose="02020609040205080304" pitchFamily="17" charset="-128"/>
                <a:ea typeface="ＭＳ 明朝" panose="02020609040205080304" pitchFamily="17" charset="-128"/>
              </a:rPr>
              <a:t>や</a:t>
            </a:r>
            <a:endParaRPr lang="en-US" altLang="ja-JP" sz="1900" b="1" dirty="0">
              <a:latin typeface="ＭＳ 明朝" panose="02020609040205080304" pitchFamily="17" charset="-128"/>
              <a:ea typeface="ＭＳ 明朝" panose="02020609040205080304" pitchFamily="17" charset="-128"/>
            </a:endParaRPr>
          </a:p>
          <a:p>
            <a:r>
              <a:rPr lang="ja-JP" altLang="en-US" sz="1900" b="1" dirty="0">
                <a:latin typeface="ＭＳ 明朝" panose="02020609040205080304" pitchFamily="17" charset="-128"/>
                <a:ea typeface="ＭＳ 明朝" panose="02020609040205080304" pitchFamily="17" charset="-128"/>
              </a:rPr>
              <a:t>　研修システムの開発</a:t>
            </a:r>
          </a:p>
        </p:txBody>
      </p:sp>
      <p:sp>
        <p:nvSpPr>
          <p:cNvPr id="24" name="テキスト ボックス 23">
            <a:extLst>
              <a:ext uri="{FF2B5EF4-FFF2-40B4-BE49-F238E27FC236}">
                <a16:creationId xmlns:a16="http://schemas.microsoft.com/office/drawing/2014/main" id="{00E3B045-B07D-C4AE-9076-5F89F11B86B0}"/>
              </a:ext>
            </a:extLst>
          </p:cNvPr>
          <p:cNvSpPr txBox="1"/>
          <p:nvPr/>
        </p:nvSpPr>
        <p:spPr>
          <a:xfrm>
            <a:off x="330643" y="4985666"/>
            <a:ext cx="8679279" cy="677108"/>
          </a:xfrm>
          <a:prstGeom prst="rect">
            <a:avLst/>
          </a:prstGeom>
          <a:noFill/>
        </p:spPr>
        <p:txBody>
          <a:bodyPr wrap="square">
            <a:spAutoFit/>
          </a:bodyPr>
          <a:lstStyle/>
          <a:p>
            <a:r>
              <a:rPr lang="en-US" altLang="ja-JP" sz="1900" b="1" dirty="0">
                <a:latin typeface="ＭＳ 明朝" panose="02020609040205080304" pitchFamily="17" charset="-128"/>
                <a:ea typeface="ＭＳ 明朝" panose="02020609040205080304" pitchFamily="17" charset="-128"/>
              </a:rPr>
              <a:t>ⅲ.｢</a:t>
            </a:r>
            <a:r>
              <a:rPr lang="ja-JP" altLang="en-US" sz="1900" b="1" dirty="0">
                <a:latin typeface="ＭＳ 明朝" panose="02020609040205080304" pitchFamily="17" charset="-128"/>
                <a:ea typeface="ＭＳ 明朝" panose="02020609040205080304" pitchFamily="17" charset="-128"/>
              </a:rPr>
              <a:t>１人１台」活用学習実践化（教科等レベルの内容・方法・評価）を</a:t>
            </a:r>
            <a:endParaRPr lang="en-US" altLang="ja-JP" sz="1900" b="1" dirty="0">
              <a:latin typeface="ＭＳ 明朝" panose="02020609040205080304" pitchFamily="17" charset="-128"/>
              <a:ea typeface="ＭＳ 明朝" panose="02020609040205080304" pitchFamily="17" charset="-128"/>
            </a:endParaRPr>
          </a:p>
          <a:p>
            <a:r>
              <a:rPr lang="ja-JP" altLang="en-US" sz="1900" b="1" dirty="0">
                <a:latin typeface="ＭＳ 明朝" panose="02020609040205080304" pitchFamily="17" charset="-128"/>
                <a:ea typeface="ＭＳ 明朝" panose="02020609040205080304" pitchFamily="17" charset="-128"/>
              </a:rPr>
              <a:t>　志向する教員と保護者のためのテキスト作成</a:t>
            </a:r>
          </a:p>
        </p:txBody>
      </p:sp>
      <p:sp>
        <p:nvSpPr>
          <p:cNvPr id="33" name="矢印: 下 32">
            <a:extLst>
              <a:ext uri="{FF2B5EF4-FFF2-40B4-BE49-F238E27FC236}">
                <a16:creationId xmlns:a16="http://schemas.microsoft.com/office/drawing/2014/main" id="{A8FA546D-E4F1-8236-CD7E-86E8A5C2DEF5}"/>
              </a:ext>
            </a:extLst>
          </p:cNvPr>
          <p:cNvSpPr/>
          <p:nvPr/>
        </p:nvSpPr>
        <p:spPr>
          <a:xfrm>
            <a:off x="3282498" y="2709865"/>
            <a:ext cx="1765241" cy="233569"/>
          </a:xfrm>
          <a:prstGeom prst="downArrow">
            <a:avLst>
              <a:gd name="adj1" fmla="val 50000"/>
              <a:gd name="adj2" fmla="val 5194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2581D2C-2014-F307-CB10-778F7ECFC78D}"/>
              </a:ext>
            </a:extLst>
          </p:cNvPr>
          <p:cNvSpPr>
            <a:spLocks noGrp="1"/>
          </p:cNvSpPr>
          <p:nvPr>
            <p:ph type="sldNum" sz="quarter" idx="12"/>
          </p:nvPr>
        </p:nvSpPr>
        <p:spPr>
          <a:xfrm>
            <a:off x="8667940" y="6492875"/>
            <a:ext cx="502841"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40</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4" name="四角形: 角を丸くする 3">
            <a:extLst>
              <a:ext uri="{FF2B5EF4-FFF2-40B4-BE49-F238E27FC236}">
                <a16:creationId xmlns:a16="http://schemas.microsoft.com/office/drawing/2014/main" id="{1AE100A8-AD9B-ABC0-9736-02F09B8BED32}"/>
              </a:ext>
            </a:extLst>
          </p:cNvPr>
          <p:cNvSpPr/>
          <p:nvPr/>
        </p:nvSpPr>
        <p:spPr>
          <a:xfrm>
            <a:off x="1841470" y="375383"/>
            <a:ext cx="5041900" cy="457200"/>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72D61E9-5C3E-7F04-0F24-D04A689C66E1}"/>
              </a:ext>
            </a:extLst>
          </p:cNvPr>
          <p:cNvSpPr txBox="1"/>
          <p:nvPr/>
        </p:nvSpPr>
        <p:spPr>
          <a:xfrm>
            <a:off x="2486573" y="347454"/>
            <a:ext cx="4471850" cy="461665"/>
          </a:xfrm>
          <a:prstGeom prst="rect">
            <a:avLst/>
          </a:prstGeom>
          <a:noFill/>
        </p:spPr>
        <p:txBody>
          <a:bodyPr wrap="square">
            <a:spAutoFit/>
          </a:bodyPr>
          <a:lstStyle/>
          <a:p>
            <a:r>
              <a:rPr kumimoji="1" lang="ja-JP" altLang="en-US" sz="2400" b="1" dirty="0">
                <a:latin typeface="ＭＳ ゴシック" panose="020B0609070205080204" pitchFamily="49" charset="-128"/>
                <a:ea typeface="ＭＳ ゴシック" panose="020B0609070205080204" pitchFamily="49" charset="-128"/>
              </a:rPr>
              <a:t>◇ 三つの希望</a:t>
            </a:r>
            <a:r>
              <a:rPr kumimoji="1" lang="ja-JP" altLang="en-US" b="1" dirty="0">
                <a:latin typeface="ＭＳ ゴシック" panose="020B0609070205080204" pitchFamily="49" charset="-128"/>
                <a:ea typeface="ＭＳ ゴシック" panose="020B0609070205080204" pitchFamily="49" charset="-128"/>
              </a:rPr>
              <a:t>（その２</a:t>
            </a:r>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２）</a:t>
            </a:r>
            <a:r>
              <a:rPr kumimoji="1" lang="ja-JP" altLang="en-US" sz="2400" b="1" dirty="0">
                <a:latin typeface="ＭＳ ゴシック" panose="020B0609070205080204" pitchFamily="49" charset="-128"/>
                <a:ea typeface="ＭＳ ゴシック" panose="020B0609070205080204" pitchFamily="49" charset="-128"/>
              </a:rPr>
              <a:t>◇</a:t>
            </a:r>
            <a:endParaRPr lang="ja-JP" altLang="en-US" sz="2000" dirty="0"/>
          </a:p>
        </p:txBody>
      </p:sp>
      <p:sp>
        <p:nvSpPr>
          <p:cNvPr id="10" name="テキスト ボックス 9">
            <a:extLst>
              <a:ext uri="{FF2B5EF4-FFF2-40B4-BE49-F238E27FC236}">
                <a16:creationId xmlns:a16="http://schemas.microsoft.com/office/drawing/2014/main" id="{E2A1CAC6-1247-0432-35BE-44715C2BD797}"/>
              </a:ext>
            </a:extLst>
          </p:cNvPr>
          <p:cNvSpPr txBox="1"/>
          <p:nvPr/>
        </p:nvSpPr>
        <p:spPr>
          <a:xfrm>
            <a:off x="1139748" y="2968561"/>
            <a:ext cx="7144969" cy="400110"/>
          </a:xfrm>
          <a:prstGeom prst="rect">
            <a:avLst/>
          </a:prstGeom>
          <a:noFill/>
        </p:spPr>
        <p:txBody>
          <a:bodyPr wrap="square">
            <a:spAutoFit/>
          </a:bodyPr>
          <a:lstStyle/>
          <a:p>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課題</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Ａ（法制度４種）が</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向かうべき４種の道筋</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（実践項目）</a:t>
            </a:r>
            <a:endParaRPr lang="ja-JP" altLang="en-US" sz="2000" dirty="0">
              <a:solidFill>
                <a:srgbClr val="0070C0"/>
              </a:solidFill>
            </a:endParaRPr>
          </a:p>
        </p:txBody>
      </p:sp>
      <p:sp>
        <p:nvSpPr>
          <p:cNvPr id="3" name="矢印: 下 2">
            <a:extLst>
              <a:ext uri="{FF2B5EF4-FFF2-40B4-BE49-F238E27FC236}">
                <a16:creationId xmlns:a16="http://schemas.microsoft.com/office/drawing/2014/main" id="{B9152E5D-8B13-BBBD-AA19-B850A4DB2D8E}"/>
              </a:ext>
            </a:extLst>
          </p:cNvPr>
          <p:cNvSpPr/>
          <p:nvPr/>
        </p:nvSpPr>
        <p:spPr>
          <a:xfrm>
            <a:off x="2783926" y="78552"/>
            <a:ext cx="2558642" cy="266686"/>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0935A636-7CCB-A2FB-3C11-4A8231A2804B}"/>
              </a:ext>
            </a:extLst>
          </p:cNvPr>
          <p:cNvSpPr/>
          <p:nvPr/>
        </p:nvSpPr>
        <p:spPr>
          <a:xfrm>
            <a:off x="611168" y="5935011"/>
            <a:ext cx="7436210" cy="707886"/>
          </a:xfrm>
          <a:prstGeom prst="flowChartTermina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8AA25D89-26B0-D62B-85D2-32D7C2DA12F3}"/>
              </a:ext>
            </a:extLst>
          </p:cNvPr>
          <p:cNvSpPr/>
          <p:nvPr/>
        </p:nvSpPr>
        <p:spPr>
          <a:xfrm>
            <a:off x="3282498" y="5704513"/>
            <a:ext cx="1765241" cy="210583"/>
          </a:xfrm>
          <a:prstGeom prst="downArrow">
            <a:avLst>
              <a:gd name="adj1" fmla="val 50000"/>
              <a:gd name="adj2" fmla="val 51947"/>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163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B8E2B2C4-C41E-C94E-EF48-E42022BC1C52}"/>
              </a:ext>
            </a:extLst>
          </p:cNvPr>
          <p:cNvSpPr/>
          <p:nvPr/>
        </p:nvSpPr>
        <p:spPr>
          <a:xfrm>
            <a:off x="180548" y="4530055"/>
            <a:ext cx="8657791" cy="1840312"/>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端子 13">
            <a:extLst>
              <a:ext uri="{FF2B5EF4-FFF2-40B4-BE49-F238E27FC236}">
                <a16:creationId xmlns:a16="http://schemas.microsoft.com/office/drawing/2014/main" id="{3FD20951-E521-BA50-1CC5-992C18BDD7C2}"/>
              </a:ext>
            </a:extLst>
          </p:cNvPr>
          <p:cNvSpPr/>
          <p:nvPr/>
        </p:nvSpPr>
        <p:spPr>
          <a:xfrm>
            <a:off x="1133997" y="4285065"/>
            <a:ext cx="6271995" cy="439619"/>
          </a:xfrm>
          <a:prstGeom prst="flowChartTerminator">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864B97D-E8BE-9569-ED56-3D4A091EED0F}"/>
              </a:ext>
            </a:extLst>
          </p:cNvPr>
          <p:cNvSpPr/>
          <p:nvPr/>
        </p:nvSpPr>
        <p:spPr>
          <a:xfrm>
            <a:off x="204356" y="427836"/>
            <a:ext cx="8727498" cy="373709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C656131-42BD-F162-EA97-A2E1105B2269}"/>
              </a:ext>
            </a:extLst>
          </p:cNvPr>
          <p:cNvSpPr>
            <a:spLocks noGrp="1"/>
          </p:cNvSpPr>
          <p:nvPr>
            <p:ph type="sldNum" sz="quarter" idx="12"/>
          </p:nvPr>
        </p:nvSpPr>
        <p:spPr>
          <a:xfrm>
            <a:off x="8428776" y="6370367"/>
            <a:ext cx="495286" cy="365125"/>
          </a:xfrm>
        </p:spPr>
        <p:txBody>
          <a:bodyPr/>
          <a:lstStyle/>
          <a:p>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t>41</a:t>
            </a:fld>
            <a:endParaRPr kumimoji="1" lang="ja-JP" altLang="en-US"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95D74ED7-A340-954E-6748-667C505A61AB}"/>
              </a:ext>
            </a:extLst>
          </p:cNvPr>
          <p:cNvSpPr txBox="1"/>
          <p:nvPr/>
        </p:nvSpPr>
        <p:spPr>
          <a:xfrm>
            <a:off x="212145" y="586046"/>
            <a:ext cx="8626193" cy="3527889"/>
          </a:xfrm>
          <a:prstGeom prst="rect">
            <a:avLst/>
          </a:prstGeom>
          <a:noFill/>
          <a:ln>
            <a:noFill/>
          </a:ln>
        </p:spPr>
        <p:txBody>
          <a:bodyPr wrap="square">
            <a:spAutoFit/>
          </a:bodyPr>
          <a:lstStyle/>
          <a:p>
            <a:pPr indent="133350" algn="just">
              <a:lnSpc>
                <a:spcPts val="2700"/>
              </a:lnSpc>
            </a:pPr>
            <a:r>
              <a:rPr lang="ja-JP" altLang="ja-JP" sz="19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その三つは、</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世界に誇る日本の小学校教育の“優位性”</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こそが、</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台」によって顕在化した</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学校教育ＤＸ推進の障壁となる</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“脆弱性”である</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ことを説き起こせたこと。その結果、学校教育Ｄ</a:t>
            </a:r>
            <a:r>
              <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Ⅹ</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の是非への問いを超えて、</a:t>
            </a:r>
            <a:r>
              <a:rPr lang="ja-JP" altLang="en-US" sz="19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近未来の小学校教育のあるべき像を問う道筋を描く方途</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を見出すことができた。</a:t>
            </a:r>
            <a:endPar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lnSpc>
                <a:spcPts val="27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誤解を恐れずに要言すれば、</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Ｄ</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X</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是非を問う</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課題</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kumimoji="0" lang="ja-JP" altLang="en-US" sz="1900" b="1" i="0" u="none"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a:t>
            </a:r>
            <a:r>
              <a:rPr kumimoji="0" lang="ja-JP" altLang="ja-JP" sz="1900" b="1" i="0" u="none"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学校教育</a:t>
            </a:r>
            <a:r>
              <a:rPr kumimoji="0" lang="ja-JP" altLang="en-US" sz="1900" b="1" i="0" u="none"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Ｄ</a:t>
            </a:r>
            <a:r>
              <a:rPr kumimoji="0" lang="en-US" altLang="ja-JP" sz="1900" b="1" i="0" u="none"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Ⅹ</a:t>
            </a:r>
            <a:r>
              <a:rPr kumimoji="0" lang="ja-JP" altLang="ja-JP" sz="1900" b="1" i="0" u="none"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可能性</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を</a:t>
            </a:r>
            <a:r>
              <a:rPr lang="ja-JP" altLang="en-US"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ともに問うことが、「日本の公教育の近未来像」を描く</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起点</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になることを提起できた</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と記しておきたい</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a:lnSpc>
                <a:spcPts val="2700"/>
              </a:lnSpc>
            </a:pPr>
            <a:r>
              <a:rPr lang="ja-JP" altLang="ja-JP" sz="1900" b="1" dirty="0">
                <a:effectLst/>
                <a:ea typeface="ＭＳ 明朝" panose="02020609040205080304" pitchFamily="17" charset="-128"/>
                <a:cs typeface="Times New Roman" panose="02020603050405020304" pitchFamily="18" charset="0"/>
              </a:rPr>
              <a:t>　その</a:t>
            </a:r>
            <a:r>
              <a:rPr lang="ja-JP" altLang="en-US" sz="1900" b="1" dirty="0">
                <a:effectLst/>
                <a:ea typeface="ＭＳ 明朝" panose="02020609040205080304" pitchFamily="17" charset="-128"/>
                <a:cs typeface="Times New Roman" panose="02020603050405020304" pitchFamily="18" charset="0"/>
              </a:rPr>
              <a:t>証左</a:t>
            </a:r>
            <a:r>
              <a:rPr lang="ja-JP" altLang="ja-JP" sz="1900" b="1" dirty="0">
                <a:effectLst/>
                <a:ea typeface="ＭＳ 明朝" panose="02020609040205080304" pitchFamily="17" charset="-128"/>
                <a:cs typeface="Times New Roman" panose="02020603050405020304" pitchFamily="18" charset="0"/>
              </a:rPr>
              <a:t>と</a:t>
            </a:r>
            <a:r>
              <a:rPr lang="ja-JP" altLang="en-US" sz="1900" b="1" dirty="0">
                <a:effectLst/>
                <a:ea typeface="ＭＳ 明朝" panose="02020609040205080304" pitchFamily="17" charset="-128"/>
                <a:cs typeface="Times New Roman" panose="02020603050405020304" pitchFamily="18" charset="0"/>
              </a:rPr>
              <a:t>して</a:t>
            </a:r>
            <a:r>
              <a:rPr lang="ja-JP" altLang="ja-JP" sz="1900" b="1" dirty="0">
                <a:effectLst/>
                <a:ea typeface="ＭＳ 明朝" panose="02020609040205080304" pitchFamily="17" charset="-128"/>
                <a:cs typeface="Times New Roman" panose="02020603050405020304" pitchFamily="18" charset="0"/>
              </a:rPr>
              <a:t>、上記</a:t>
            </a:r>
            <a:r>
              <a:rPr lang="ja-JP" altLang="ja-JP" sz="1900" b="1" dirty="0">
                <a:solidFill>
                  <a:srgbClr val="0070C0"/>
                </a:solidFill>
                <a:effectLst/>
                <a:ea typeface="ＭＳ 明朝" panose="02020609040205080304" pitchFamily="17" charset="-128"/>
                <a:cs typeface="Times New Roman" panose="02020603050405020304" pitchFamily="18" charset="0"/>
              </a:rPr>
              <a:t>４種の法制度に対峙することで提起した４種の課題という“事実”に“応える答え”</a:t>
            </a:r>
            <a:r>
              <a:rPr lang="ja-JP" altLang="ja-JP" sz="1900" b="1" dirty="0">
                <a:effectLst/>
                <a:ea typeface="ＭＳ 明朝" panose="02020609040205080304" pitchFamily="17" charset="-128"/>
                <a:cs typeface="Times New Roman" panose="02020603050405020304" pitchFamily="18" charset="0"/>
              </a:rPr>
              <a:t>を求めて、研究仲間とともに下記</a:t>
            </a:r>
            <a:r>
              <a:rPr lang="ja-JP" altLang="ja-JP" sz="1900" b="1" dirty="0">
                <a:solidFill>
                  <a:srgbClr val="FF0000"/>
                </a:solidFill>
                <a:effectLst/>
                <a:ea typeface="ＭＳ 明朝" panose="02020609040205080304" pitchFamily="17" charset="-128"/>
                <a:cs typeface="Times New Roman" panose="02020603050405020304" pitchFamily="18" charset="0"/>
              </a:rPr>
              <a:t>３種の調査、研究、実践化</a:t>
            </a:r>
            <a:r>
              <a:rPr lang="ja-JP" altLang="en-US" sz="1900" b="1" dirty="0">
                <a:solidFill>
                  <a:srgbClr val="FF0000"/>
                </a:solidFill>
                <a:effectLst/>
                <a:ea typeface="ＭＳ 明朝" panose="02020609040205080304" pitchFamily="17" charset="-128"/>
                <a:cs typeface="Times New Roman" panose="02020603050405020304" pitchFamily="18" charset="0"/>
              </a:rPr>
              <a:t>へ</a:t>
            </a:r>
            <a:r>
              <a:rPr lang="ja-JP" altLang="ja-JP" sz="1900" b="1" dirty="0">
                <a:solidFill>
                  <a:srgbClr val="FF0000"/>
                </a:solidFill>
                <a:effectLst/>
                <a:ea typeface="ＭＳ 明朝" panose="02020609040205080304" pitchFamily="17" charset="-128"/>
                <a:cs typeface="Times New Roman" panose="02020603050405020304" pitchFamily="18" charset="0"/>
              </a:rPr>
              <a:t>の新たな協働論議</a:t>
            </a:r>
            <a:r>
              <a:rPr lang="ja-JP" altLang="ja-JP" sz="1900" b="1" dirty="0">
                <a:effectLst/>
                <a:ea typeface="ＭＳ 明朝" panose="02020609040205080304" pitchFamily="17" charset="-128"/>
                <a:cs typeface="Times New Roman" panose="02020603050405020304" pitchFamily="18" charset="0"/>
              </a:rPr>
              <a:t>に挑むことを約して本</a:t>
            </a:r>
            <a:r>
              <a:rPr lang="ja-JP" altLang="en-US" sz="1900" b="1" dirty="0">
                <a:effectLst/>
                <a:ea typeface="ＭＳ 明朝" panose="02020609040205080304" pitchFamily="17" charset="-128"/>
                <a:cs typeface="Times New Roman" panose="02020603050405020304" pitchFamily="18" charset="0"/>
              </a:rPr>
              <a:t>発表</a:t>
            </a:r>
            <a:r>
              <a:rPr lang="ja-JP" altLang="ja-JP" sz="1900" b="1" dirty="0">
                <a:effectLst/>
                <a:ea typeface="ＭＳ 明朝" panose="02020609040205080304" pitchFamily="17" charset="-128"/>
                <a:cs typeface="Times New Roman" panose="02020603050405020304" pitchFamily="18" charset="0"/>
              </a:rPr>
              <a:t>を結びたい。</a:t>
            </a:r>
            <a:endParaRPr lang="ja-JP" altLang="en-US" sz="1900" b="1" dirty="0"/>
          </a:p>
        </p:txBody>
      </p:sp>
      <p:sp>
        <p:nvSpPr>
          <p:cNvPr id="10" name="テキスト ボックス 9">
            <a:extLst>
              <a:ext uri="{FF2B5EF4-FFF2-40B4-BE49-F238E27FC236}">
                <a16:creationId xmlns:a16="http://schemas.microsoft.com/office/drawing/2014/main" id="{6895AB02-733C-5FB7-0850-8684C46AFDA3}"/>
              </a:ext>
            </a:extLst>
          </p:cNvPr>
          <p:cNvSpPr txBox="1"/>
          <p:nvPr/>
        </p:nvSpPr>
        <p:spPr>
          <a:xfrm>
            <a:off x="212146" y="4740568"/>
            <a:ext cx="8464273" cy="1536511"/>
          </a:xfrm>
          <a:prstGeom prst="rect">
            <a:avLst/>
          </a:prstGeom>
          <a:noFill/>
        </p:spPr>
        <p:txBody>
          <a:bodyPr wrap="square">
            <a:spAutoFit/>
          </a:bodyPr>
          <a:lstStyle/>
          <a:p>
            <a:pPr algn="just">
              <a:lnSpc>
                <a:spcPct val="150000"/>
              </a:lnSpc>
            </a:pP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ⅰ実証データ（</a:t>
            </a:r>
            <a:r>
              <a:rPr lang="en-US"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evidence</a:t>
            </a: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）の構築（タクティス１）</a:t>
            </a:r>
          </a:p>
          <a:p>
            <a:pPr algn="just">
              <a:lnSpc>
                <a:spcPct val="150000"/>
              </a:lnSpc>
            </a:pP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ⅱ学校教育のリアル（実践知）の言語・映像化（タクティス２）</a:t>
            </a:r>
          </a:p>
          <a:p>
            <a:pPr algn="just">
              <a:lnSpc>
                <a:spcPct val="150000"/>
              </a:lnSpc>
            </a:pP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ⅲ</a:t>
            </a:r>
            <a:r>
              <a:rPr lang="en-US"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 Diversity</a:t>
            </a: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Inclusion</a:t>
            </a:r>
            <a:r>
              <a:rPr lang="ja-JP" altLang="ja-JP" sz="22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の視座の日常化（ストラテジー）</a:t>
            </a:r>
          </a:p>
        </p:txBody>
      </p:sp>
      <p:sp>
        <p:nvSpPr>
          <p:cNvPr id="9" name="テキスト ボックス 8">
            <a:extLst>
              <a:ext uri="{FF2B5EF4-FFF2-40B4-BE49-F238E27FC236}">
                <a16:creationId xmlns:a16="http://schemas.microsoft.com/office/drawing/2014/main" id="{B9189132-41C7-1622-50F0-5DD39C127D2B}"/>
              </a:ext>
            </a:extLst>
          </p:cNvPr>
          <p:cNvSpPr txBox="1"/>
          <p:nvPr/>
        </p:nvSpPr>
        <p:spPr>
          <a:xfrm>
            <a:off x="1626109" y="4271936"/>
            <a:ext cx="5891782" cy="400110"/>
          </a:xfrm>
          <a:prstGeom prst="rect">
            <a:avLst/>
          </a:prstGeom>
          <a:noFill/>
        </p:spPr>
        <p:txBody>
          <a:bodyPr wrap="square">
            <a:spAutoFit/>
          </a:bodyPr>
          <a:lstStyle/>
          <a:p>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学校教育</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DX</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是非を問う</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課題</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Ｂ（</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戦術と戦略編</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2000" dirty="0">
              <a:solidFill>
                <a:srgbClr val="0070C0"/>
              </a:solidFill>
            </a:endParaRPr>
          </a:p>
        </p:txBody>
      </p:sp>
      <p:sp>
        <p:nvSpPr>
          <p:cNvPr id="2" name="四角形: 角を丸くする 1">
            <a:extLst>
              <a:ext uri="{FF2B5EF4-FFF2-40B4-BE49-F238E27FC236}">
                <a16:creationId xmlns:a16="http://schemas.microsoft.com/office/drawing/2014/main" id="{AAD53F21-7647-8462-FF42-FADEBA226A70}"/>
              </a:ext>
            </a:extLst>
          </p:cNvPr>
          <p:cNvSpPr/>
          <p:nvPr/>
        </p:nvSpPr>
        <p:spPr>
          <a:xfrm>
            <a:off x="2357306" y="154822"/>
            <a:ext cx="3825379" cy="457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488FA28-395A-86B1-C6FC-8D0FEEE5086A}"/>
              </a:ext>
            </a:extLst>
          </p:cNvPr>
          <p:cNvSpPr txBox="1"/>
          <p:nvPr/>
        </p:nvSpPr>
        <p:spPr>
          <a:xfrm>
            <a:off x="2545928" y="181922"/>
            <a:ext cx="3418644" cy="400110"/>
          </a:xfrm>
          <a:prstGeom prst="rect">
            <a:avLst/>
          </a:prstGeom>
          <a:noFill/>
        </p:spPr>
        <p:txBody>
          <a:bodyPr wrap="square">
            <a:spAutoFit/>
          </a:bodyPr>
          <a:lstStyle/>
          <a:p>
            <a:r>
              <a:rPr kumimoji="1" lang="ja-JP" altLang="en-US" sz="2000" b="1" dirty="0">
                <a:latin typeface="ＭＳ ゴシック" panose="020B0609070205080204" pitchFamily="49" charset="-128"/>
                <a:ea typeface="ＭＳ ゴシック" panose="020B0609070205080204" pitchFamily="49" charset="-128"/>
              </a:rPr>
              <a:t>◇ 三つの希望</a:t>
            </a:r>
            <a:r>
              <a:rPr kumimoji="1" lang="ja-JP" altLang="en-US" b="1" dirty="0">
                <a:latin typeface="ＭＳ ゴシック" panose="020B0609070205080204" pitchFamily="49" charset="-128"/>
                <a:ea typeface="ＭＳ ゴシック" panose="020B0609070205080204" pitchFamily="49" charset="-128"/>
              </a:rPr>
              <a:t>（その３）</a:t>
            </a:r>
            <a:r>
              <a:rPr kumimoji="1" lang="ja-JP" altLang="en-US" sz="2000" b="1" dirty="0">
                <a:latin typeface="ＭＳ ゴシック" panose="020B0609070205080204" pitchFamily="49" charset="-128"/>
                <a:ea typeface="ＭＳ ゴシック" panose="020B0609070205080204" pitchFamily="49" charset="-128"/>
              </a:rPr>
              <a:t>◇</a:t>
            </a:r>
            <a:endParaRPr lang="ja-JP" altLang="en-US" sz="2000" dirty="0"/>
          </a:p>
        </p:txBody>
      </p:sp>
    </p:spTree>
    <p:extLst>
      <p:ext uri="{BB962C8B-B14F-4D97-AF65-F5344CB8AC3E}">
        <p14:creationId xmlns:p14="http://schemas.microsoft.com/office/powerpoint/2010/main" val="2648948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7991DA2E-AACE-F9E8-7D25-82FED231174F}"/>
              </a:ext>
            </a:extLst>
          </p:cNvPr>
          <p:cNvSpPr/>
          <p:nvPr/>
        </p:nvSpPr>
        <p:spPr>
          <a:xfrm>
            <a:off x="307748" y="4718380"/>
            <a:ext cx="1497940" cy="478607"/>
          </a:xfrm>
          <a:prstGeom prst="round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A9DA344-9A43-7CDE-6163-D21807D11D2D}"/>
              </a:ext>
            </a:extLst>
          </p:cNvPr>
          <p:cNvSpPr/>
          <p:nvPr/>
        </p:nvSpPr>
        <p:spPr>
          <a:xfrm>
            <a:off x="322972" y="5339183"/>
            <a:ext cx="8565158" cy="64058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656E817D-4F33-A60B-5513-64DFC65658C9}"/>
              </a:ext>
            </a:extLst>
          </p:cNvPr>
          <p:cNvSpPr/>
          <p:nvPr/>
        </p:nvSpPr>
        <p:spPr>
          <a:xfrm>
            <a:off x="307748" y="313397"/>
            <a:ext cx="720950" cy="478607"/>
          </a:xfrm>
          <a:prstGeom prst="round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ED6C7D9-FE3C-4B35-D640-67327E8EF29D}"/>
              </a:ext>
            </a:extLst>
          </p:cNvPr>
          <p:cNvSpPr>
            <a:spLocks noGrp="1"/>
          </p:cNvSpPr>
          <p:nvPr>
            <p:ph type="sldNum" sz="quarter" idx="12"/>
          </p:nvPr>
        </p:nvSpPr>
        <p:spPr>
          <a:xfrm>
            <a:off x="8095376" y="6356351"/>
            <a:ext cx="419974" cy="365125"/>
          </a:xfrm>
        </p:spPr>
        <p:txBody>
          <a:bodyPr/>
          <a:lstStyle/>
          <a:p>
            <a:fld id="{5CB4E541-9752-4AE7-BAEC-239F55242FF7}" type="slidenum">
              <a:rPr kumimoji="1" lang="ja-JP" altLang="en-US" sz="1800" b="1" smtClean="0"/>
              <a:t>42</a:t>
            </a:fld>
            <a:endParaRPr kumimoji="1" lang="ja-JP" altLang="en-US" b="1" dirty="0"/>
          </a:p>
        </p:txBody>
      </p:sp>
      <p:sp>
        <p:nvSpPr>
          <p:cNvPr id="6" name="四角形: 角を丸くする 5">
            <a:extLst>
              <a:ext uri="{FF2B5EF4-FFF2-40B4-BE49-F238E27FC236}">
                <a16:creationId xmlns:a16="http://schemas.microsoft.com/office/drawing/2014/main" id="{51FABB86-94DA-25B2-47B0-739F1CF3B881}"/>
              </a:ext>
            </a:extLst>
          </p:cNvPr>
          <p:cNvSpPr/>
          <p:nvPr/>
        </p:nvSpPr>
        <p:spPr>
          <a:xfrm>
            <a:off x="272638" y="979505"/>
            <a:ext cx="8716162" cy="349636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C0B876B-DE1F-3816-616C-B4347E146EDE}"/>
              </a:ext>
            </a:extLst>
          </p:cNvPr>
          <p:cNvSpPr txBox="1"/>
          <p:nvPr/>
        </p:nvSpPr>
        <p:spPr>
          <a:xfrm>
            <a:off x="283627" y="326108"/>
            <a:ext cx="863053" cy="461665"/>
          </a:xfrm>
          <a:prstGeom prst="rect">
            <a:avLst/>
          </a:prstGeom>
          <a:noFill/>
        </p:spPr>
        <p:txBody>
          <a:bodyPr wrap="square">
            <a:spAutoFit/>
          </a:bodyPr>
          <a:lstStyle/>
          <a:p>
            <a:r>
              <a:rPr lang="ja-JP" altLang="en-US" sz="2400" b="1" dirty="0">
                <a:latin typeface="ＭＳ ゴシック" panose="020B0609070205080204" pitchFamily="49" charset="-128"/>
                <a:ea typeface="ＭＳ ゴシック" panose="020B0609070205080204" pitchFamily="49" charset="-128"/>
              </a:rPr>
              <a:t>注記</a:t>
            </a:r>
          </a:p>
        </p:txBody>
      </p:sp>
      <p:sp>
        <p:nvSpPr>
          <p:cNvPr id="14" name="テキスト ボックス 13">
            <a:extLst>
              <a:ext uri="{FF2B5EF4-FFF2-40B4-BE49-F238E27FC236}">
                <a16:creationId xmlns:a16="http://schemas.microsoft.com/office/drawing/2014/main" id="{26BE94CE-9BD4-B243-72C9-EFDA053DBC1F}"/>
              </a:ext>
            </a:extLst>
          </p:cNvPr>
          <p:cNvSpPr txBox="1"/>
          <p:nvPr/>
        </p:nvSpPr>
        <p:spPr>
          <a:xfrm>
            <a:off x="1133050" y="274495"/>
            <a:ext cx="7721534" cy="615553"/>
          </a:xfrm>
          <a:prstGeom prst="rect">
            <a:avLst/>
          </a:prstGeom>
          <a:noFill/>
        </p:spPr>
        <p:txBody>
          <a:bodyPr wrap="square">
            <a:spAutoFit/>
          </a:bodyPr>
          <a:lstStyle/>
          <a:p>
            <a:pPr algn="just"/>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本発表に連動する調査研究として、研究報告№</a:t>
            </a:r>
            <a:r>
              <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98</a:t>
            </a:r>
            <a:r>
              <a:rPr lang="ja-JP" altLang="en-US" sz="1800" b="1" kern="100" dirty="0">
                <a:effectLst/>
                <a:latin typeface="ＭＳ 明朝" panose="02020609040205080304" pitchFamily="17" charset="-128"/>
                <a:ea typeface="ＭＳ 明朝" panose="02020609040205080304" pitchFamily="17" charset="-128"/>
                <a:cs typeface="Times New Roman" panose="02020603050405020304" pitchFamily="18" charset="0"/>
              </a:rPr>
              <a:t>に加えて、</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馬居教育調査研究所</a:t>
            </a:r>
            <a:r>
              <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600" b="1"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hlinkClick r:id="rId2"/>
              </a:rPr>
              <a:t>https://www.uer-labo.jp/</a:t>
            </a:r>
            <a:r>
              <a:rPr lang="en-US" altLang="ja-JP" sz="1600" b="1" u="sng" kern="100" dirty="0">
                <a:solidFill>
                  <a:srgbClr val="0563C1"/>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に</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設置</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した下記サイトを参照ください。</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45481C4-21BF-1896-DE78-86921D563AF8}"/>
              </a:ext>
            </a:extLst>
          </p:cNvPr>
          <p:cNvSpPr txBox="1"/>
          <p:nvPr/>
        </p:nvSpPr>
        <p:spPr>
          <a:xfrm>
            <a:off x="440417" y="1131230"/>
            <a:ext cx="8380601" cy="615553"/>
          </a:xfrm>
          <a:prstGeom prst="rect">
            <a:avLst/>
          </a:prstGeom>
          <a:noFill/>
        </p:spPr>
        <p:txBody>
          <a:bodyPr wrap="square">
            <a:spAutoFit/>
          </a:bodyPr>
          <a:lstStyle/>
          <a:p>
            <a:pPr algn="just"/>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１</a:t>
            </a:r>
            <a:r>
              <a:rPr lang="ja-JP" altLang="ja-JP" sz="1600" b="1" kern="100" dirty="0">
                <a:latin typeface="ＭＳ 明朝" panose="02020609040205080304" pitchFamily="17" charset="-128"/>
                <a:ea typeface="ＭＳ 明朝" panose="02020609040205080304" pitchFamily="17" charset="-128"/>
                <a:cs typeface="Times New Roman" panose="02020603050405020304" pitchFamily="18" charset="0"/>
              </a:rPr>
              <a:t>）共同</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研究「新型コロナ危機が顕在化させた人口減少下の公立学校の脆弱性</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400" b="1" kern="100" dirty="0">
                <a:effectLst/>
                <a:latin typeface="ＭＳ 明朝" panose="02020609040205080304" pitchFamily="17" charset="-128"/>
                <a:ea typeface="ＭＳ 明朝" panose="02020609040205080304" pitchFamily="17" charset="-128"/>
                <a:cs typeface="Times New Roman" panose="02020603050405020304" pitchFamily="18" charset="0"/>
              </a:rPr>
              <a:t>―教育</a:t>
            </a:r>
            <a:r>
              <a:rPr lang="ja-JP" altLang="ja-JP" sz="1400" b="1" kern="100" dirty="0">
                <a:latin typeface="ＭＳ 明朝" panose="02020609040205080304" pitchFamily="17" charset="-128"/>
                <a:ea typeface="ＭＳ 明朝" panose="02020609040205080304" pitchFamily="17" charset="-128"/>
                <a:cs typeface="Times New Roman" panose="02020603050405020304" pitchFamily="18" charset="0"/>
              </a:rPr>
              <a:t>事象における</a:t>
            </a:r>
            <a:r>
              <a:rPr lang="ja-JP" altLang="ja-JP" sz="1400" b="1" kern="100" dirty="0">
                <a:effectLst/>
                <a:latin typeface="ＭＳ 明朝" panose="02020609040205080304" pitchFamily="17" charset="-128"/>
                <a:ea typeface="ＭＳ 明朝" panose="02020609040205080304" pitchFamily="17" charset="-128"/>
                <a:cs typeface="Times New Roman" panose="02020603050405020304" pitchFamily="18" charset="0"/>
              </a:rPr>
              <a:t>格差概念の再定位を視野に―」の理解と活用を願って</a:t>
            </a:r>
            <a:endParaRPr lang="en-US" altLang="ja-JP" sz="18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E17C94EC-7182-EBED-F9C9-43C6A1BAF516}"/>
              </a:ext>
            </a:extLst>
          </p:cNvPr>
          <p:cNvSpPr txBox="1"/>
          <p:nvPr/>
        </p:nvSpPr>
        <p:spPr>
          <a:xfrm>
            <a:off x="396299" y="1948003"/>
            <a:ext cx="5511562" cy="338554"/>
          </a:xfrm>
          <a:prstGeom prst="rect">
            <a:avLst/>
          </a:prstGeom>
          <a:noFill/>
        </p:spPr>
        <p:txBody>
          <a:bodyPr wrap="square">
            <a:spAutoFit/>
          </a:bodyPr>
          <a:lstStyle/>
          <a:p>
            <a:pPr algn="just"/>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２）学校教育デジタル化のリアルのために（その１）</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14FB55AA-EB37-FB5F-F70D-9A3F31986AD0}"/>
              </a:ext>
            </a:extLst>
          </p:cNvPr>
          <p:cNvSpPr txBox="1"/>
          <p:nvPr/>
        </p:nvSpPr>
        <p:spPr>
          <a:xfrm>
            <a:off x="382417" y="2546586"/>
            <a:ext cx="5918433" cy="338554"/>
          </a:xfrm>
          <a:prstGeom prst="rect">
            <a:avLst/>
          </a:prstGeom>
          <a:noFill/>
        </p:spPr>
        <p:txBody>
          <a:bodyPr wrap="square">
            <a:spAutoFit/>
          </a:bodyPr>
          <a:lstStyle/>
          <a:p>
            <a:pPr algn="just"/>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３）</a:t>
            </a:r>
            <a:r>
              <a:rPr lang="ja-JP" altLang="ja-JP" sz="1600" b="1" dirty="0">
                <a:effectLst/>
                <a:latin typeface="ＭＳ 明朝" panose="02020609040205080304" pitchFamily="17" charset="-128"/>
                <a:ea typeface="ＭＳ 明朝" panose="02020609040205080304" pitchFamily="17" charset="-128"/>
                <a:cs typeface="Times New Roman" panose="02020603050405020304" pitchFamily="18" charset="0"/>
              </a:rPr>
              <a:t>学校教育デジタル化のリアルのために（その２）</a:t>
            </a:r>
            <a:endParaRPr lang="en-US" alt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69F83E64-39D7-2871-8CD4-5F48B0D848B0}"/>
              </a:ext>
            </a:extLst>
          </p:cNvPr>
          <p:cNvSpPr txBox="1"/>
          <p:nvPr/>
        </p:nvSpPr>
        <p:spPr>
          <a:xfrm>
            <a:off x="155200" y="3083866"/>
            <a:ext cx="8850385" cy="369332"/>
          </a:xfrm>
          <a:prstGeom prst="rect">
            <a:avLst/>
          </a:prstGeom>
          <a:noFill/>
        </p:spPr>
        <p:txBody>
          <a:bodyPr wrap="square">
            <a:spAutoFit/>
          </a:bodyPr>
          <a:lstStyle/>
          <a:p>
            <a:r>
              <a:rPr lang="ja-JP" altLang="en-US" sz="1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600" b="1" dirty="0">
                <a:latin typeface="ＭＳ 明朝" panose="02020609040205080304" pitchFamily="17" charset="-128"/>
                <a:ea typeface="ＭＳ 明朝" panose="02020609040205080304" pitchFamily="17" charset="-128"/>
              </a:rPr>
              <a:t>４）</a:t>
            </a:r>
            <a:r>
              <a:rPr lang="en-US" altLang="ja-JP" sz="1600" b="1" dirty="0">
                <a:latin typeface="ＭＳ 明朝" panose="02020609040205080304" pitchFamily="17" charset="-128"/>
                <a:ea typeface="ＭＳ 明朝" panose="02020609040205080304" pitchFamily="17" charset="-128"/>
              </a:rPr>
              <a:t>2021</a:t>
            </a:r>
            <a:r>
              <a:rPr lang="ja-JP" altLang="en-US" sz="1600" b="1" dirty="0">
                <a:latin typeface="ＭＳ 明朝" panose="02020609040205080304" pitchFamily="17" charset="-128"/>
                <a:ea typeface="ＭＳ 明朝" panose="02020609040205080304" pitchFamily="17" charset="-128"/>
              </a:rPr>
              <a:t>年度</a:t>
            </a:r>
            <a:r>
              <a:rPr lang="ja-JP" altLang="ja-JP" sz="1600" b="1" dirty="0">
                <a:latin typeface="ＭＳ 明朝" panose="02020609040205080304" pitchFamily="17" charset="-128"/>
                <a:ea typeface="ＭＳ 明朝" panose="02020609040205080304" pitchFamily="17" charset="-128"/>
              </a:rPr>
              <a:t>静岡県立大学集中講義「総合的な学習・探求の時間」教育・指導法のために</a:t>
            </a:r>
            <a:endParaRPr lang="ja-JP" altLang="en-US" b="1" dirty="0">
              <a:latin typeface="ＭＳ 明朝" panose="02020609040205080304" pitchFamily="17" charset="-128"/>
              <a:ea typeface="ＭＳ 明朝" panose="02020609040205080304" pitchFamily="17" charset="-128"/>
            </a:endParaRPr>
          </a:p>
        </p:txBody>
      </p:sp>
      <p:sp>
        <p:nvSpPr>
          <p:cNvPr id="24" name="四角形: 角を丸くする 23">
            <a:extLst>
              <a:ext uri="{FF2B5EF4-FFF2-40B4-BE49-F238E27FC236}">
                <a16:creationId xmlns:a16="http://schemas.microsoft.com/office/drawing/2014/main" id="{D6E3C25F-0FCF-FF83-4844-23875D19F8C4}"/>
              </a:ext>
            </a:extLst>
          </p:cNvPr>
          <p:cNvSpPr/>
          <p:nvPr/>
        </p:nvSpPr>
        <p:spPr>
          <a:xfrm>
            <a:off x="1086365" y="294580"/>
            <a:ext cx="7801765" cy="60297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1F84AFF-1BB3-6EDB-B552-D380CDAB96D7}"/>
              </a:ext>
            </a:extLst>
          </p:cNvPr>
          <p:cNvSpPr txBox="1"/>
          <p:nvPr/>
        </p:nvSpPr>
        <p:spPr>
          <a:xfrm>
            <a:off x="1156774" y="1607212"/>
            <a:ext cx="5687736" cy="338554"/>
          </a:xfrm>
          <a:prstGeom prst="rect">
            <a:avLst/>
          </a:prstGeom>
          <a:noFill/>
        </p:spPr>
        <p:txBody>
          <a:bodyPr wrap="square" rtlCol="0">
            <a:spAutoFit/>
          </a:bodyPr>
          <a:lstStyle/>
          <a:p>
            <a:r>
              <a:rPr kumimoji="1" lang="en-US" altLang="ja-JP" sz="1600" dirty="0">
                <a:hlinkClick r:id="rId3"/>
              </a:rPr>
              <a:t>http://www.uer-labo.jp/category/room/gakkou/gakkou01</a:t>
            </a:r>
            <a:endParaRPr kumimoji="1" lang="en-US" altLang="ja-JP" sz="1600" dirty="0"/>
          </a:p>
        </p:txBody>
      </p:sp>
      <p:sp>
        <p:nvSpPr>
          <p:cNvPr id="26" name="テキスト ボックス 25">
            <a:extLst>
              <a:ext uri="{FF2B5EF4-FFF2-40B4-BE49-F238E27FC236}">
                <a16:creationId xmlns:a16="http://schemas.microsoft.com/office/drawing/2014/main" id="{02C472B1-7401-994E-0B68-CE6FDDF01C2F}"/>
              </a:ext>
            </a:extLst>
          </p:cNvPr>
          <p:cNvSpPr txBox="1"/>
          <p:nvPr/>
        </p:nvSpPr>
        <p:spPr>
          <a:xfrm>
            <a:off x="1133050" y="3441522"/>
            <a:ext cx="4928532" cy="338554"/>
          </a:xfrm>
          <a:prstGeom prst="rect">
            <a:avLst/>
          </a:prstGeom>
          <a:noFill/>
        </p:spPr>
        <p:txBody>
          <a:bodyPr wrap="square" rtlCol="0">
            <a:spAutoFit/>
          </a:bodyPr>
          <a:lstStyle/>
          <a:p>
            <a:r>
              <a:rPr kumimoji="1" lang="en-US" altLang="ja-JP" sz="1600" dirty="0">
                <a:hlinkClick r:id="rId4"/>
              </a:rPr>
              <a:t>https://www.uer-labo.jp/room/2021/12/18/2425</a:t>
            </a:r>
            <a:endParaRPr kumimoji="1" lang="en-US" altLang="ja-JP" sz="1600" dirty="0"/>
          </a:p>
        </p:txBody>
      </p:sp>
      <p:sp>
        <p:nvSpPr>
          <p:cNvPr id="2" name="テキスト ボックス 1">
            <a:extLst>
              <a:ext uri="{FF2B5EF4-FFF2-40B4-BE49-F238E27FC236}">
                <a16:creationId xmlns:a16="http://schemas.microsoft.com/office/drawing/2014/main" id="{0F5685DA-1647-F8C5-7CE7-B27A494F22FB}"/>
              </a:ext>
            </a:extLst>
          </p:cNvPr>
          <p:cNvSpPr txBox="1"/>
          <p:nvPr/>
        </p:nvSpPr>
        <p:spPr>
          <a:xfrm>
            <a:off x="382417" y="4675799"/>
            <a:ext cx="1524700" cy="461665"/>
          </a:xfrm>
          <a:prstGeom prst="rect">
            <a:avLst/>
          </a:prstGeom>
          <a:noFill/>
          <a:ln w="28575">
            <a:noFill/>
          </a:ln>
        </p:spPr>
        <p:txBody>
          <a:bodyPr wrap="square">
            <a:spAutoFit/>
          </a:bodyPr>
          <a:lstStyle/>
          <a:p>
            <a:r>
              <a:rPr lang="ja-JP" altLang="en-US" sz="2400" b="1" dirty="0">
                <a:latin typeface="ＭＳ ゴシック" panose="020B0609070205080204" pitchFamily="49" charset="-128"/>
                <a:ea typeface="ＭＳ ゴシック" panose="020B0609070205080204" pitchFamily="49" charset="-128"/>
              </a:rPr>
              <a:t>参考文献</a:t>
            </a:r>
          </a:p>
        </p:txBody>
      </p:sp>
      <p:sp>
        <p:nvSpPr>
          <p:cNvPr id="3" name="テキスト ボックス 2">
            <a:extLst>
              <a:ext uri="{FF2B5EF4-FFF2-40B4-BE49-F238E27FC236}">
                <a16:creationId xmlns:a16="http://schemas.microsoft.com/office/drawing/2014/main" id="{4A66DDF3-C088-0D55-BBD8-D9C2CCAD7303}"/>
              </a:ext>
            </a:extLst>
          </p:cNvPr>
          <p:cNvSpPr txBox="1"/>
          <p:nvPr/>
        </p:nvSpPr>
        <p:spPr>
          <a:xfrm>
            <a:off x="923838" y="2173675"/>
            <a:ext cx="7163149" cy="338554"/>
          </a:xfrm>
          <a:prstGeom prst="rect">
            <a:avLst/>
          </a:prstGeom>
          <a:noFill/>
        </p:spPr>
        <p:txBody>
          <a:bodyPr wrap="square" rtlCol="0">
            <a:spAutoFit/>
          </a:bodyPr>
          <a:lstStyle/>
          <a:p>
            <a:r>
              <a:rPr kumimoji="1" lang="en-US" altLang="ja-JP" sz="1600" dirty="0">
                <a:hlinkClick r:id="rId5"/>
              </a:rPr>
              <a:t>https://www.uer-labo.jp/room/gakkou/gakkou05/2021/03/10/1677</a:t>
            </a:r>
            <a:endParaRPr kumimoji="1" lang="en-US" altLang="ja-JP" sz="1600" dirty="0"/>
          </a:p>
        </p:txBody>
      </p:sp>
      <p:sp>
        <p:nvSpPr>
          <p:cNvPr id="5" name="テキスト ボックス 4">
            <a:extLst>
              <a:ext uri="{FF2B5EF4-FFF2-40B4-BE49-F238E27FC236}">
                <a16:creationId xmlns:a16="http://schemas.microsoft.com/office/drawing/2014/main" id="{8FFC4426-4B54-CABA-5ACD-2250C84D78B5}"/>
              </a:ext>
            </a:extLst>
          </p:cNvPr>
          <p:cNvSpPr txBox="1"/>
          <p:nvPr/>
        </p:nvSpPr>
        <p:spPr>
          <a:xfrm>
            <a:off x="1028698" y="2787782"/>
            <a:ext cx="5918433" cy="338554"/>
          </a:xfrm>
          <a:prstGeom prst="rect">
            <a:avLst/>
          </a:prstGeom>
          <a:noFill/>
        </p:spPr>
        <p:txBody>
          <a:bodyPr wrap="square" rtlCol="0">
            <a:spAutoFit/>
          </a:bodyPr>
          <a:lstStyle/>
          <a:p>
            <a:r>
              <a:rPr kumimoji="1" lang="en-US" altLang="ja-JP" sz="1600" dirty="0">
                <a:hlinkClick r:id="rId6"/>
              </a:rPr>
              <a:t>https://www.uer-labo.jp/room/gakkou/gakkou05/2021/05/13/2381</a:t>
            </a:r>
            <a:endParaRPr kumimoji="1" lang="ja-JP" altLang="en-US" sz="1600" dirty="0"/>
          </a:p>
        </p:txBody>
      </p:sp>
      <p:sp>
        <p:nvSpPr>
          <p:cNvPr id="7" name="テキスト ボックス 6">
            <a:extLst>
              <a:ext uri="{FF2B5EF4-FFF2-40B4-BE49-F238E27FC236}">
                <a16:creationId xmlns:a16="http://schemas.microsoft.com/office/drawing/2014/main" id="{525E58C9-5535-57B4-D90D-96561F9AEA2B}"/>
              </a:ext>
            </a:extLst>
          </p:cNvPr>
          <p:cNvSpPr txBox="1"/>
          <p:nvPr/>
        </p:nvSpPr>
        <p:spPr>
          <a:xfrm>
            <a:off x="322972" y="5316385"/>
            <a:ext cx="8615493" cy="584775"/>
          </a:xfrm>
          <a:prstGeom prst="rect">
            <a:avLst/>
          </a:prstGeom>
          <a:noFill/>
        </p:spPr>
        <p:txBody>
          <a:bodyPr wrap="square" rtlCol="0">
            <a:spAutoFit/>
          </a:bodyPr>
          <a:lstStyle/>
          <a:p>
            <a:r>
              <a:rPr kumimoji="1" lang="en-US" altLang="ja-JP" sz="1600" b="1" dirty="0">
                <a:latin typeface="ＭＳ 明朝" panose="02020609040205080304" pitchFamily="17" charset="-128"/>
                <a:ea typeface="ＭＳ 明朝" panose="02020609040205080304" pitchFamily="17" charset="-128"/>
              </a:rPr>
              <a:t>『</a:t>
            </a:r>
            <a:r>
              <a:rPr kumimoji="1" lang="ja-JP" altLang="en-US" sz="1600" b="1" dirty="0">
                <a:latin typeface="ＭＳ 明朝" panose="02020609040205080304" pitchFamily="17" charset="-128"/>
                <a:ea typeface="ＭＳ 明朝" panose="02020609040205080304" pitchFamily="17" charset="-128"/>
              </a:rPr>
              <a:t>人口減少時代の家族・学校・地域・社会</a:t>
            </a:r>
            <a:r>
              <a:rPr kumimoji="1" lang="ja-JP" altLang="en-US" sz="1400" b="1" dirty="0">
                <a:latin typeface="ＭＳ 明朝" panose="02020609040205080304" pitchFamily="17" charset="-128"/>
                <a:ea typeface="ＭＳ 明朝" panose="02020609040205080304" pitchFamily="17" charset="-128"/>
              </a:rPr>
              <a:t>～生涯にわたる学びと教えの新たな可能性を求めて～</a:t>
            </a:r>
            <a:r>
              <a:rPr kumimoji="1" lang="en-US" altLang="ja-JP" sz="1600" b="1" dirty="0">
                <a:latin typeface="ＭＳ 明朝" panose="02020609040205080304" pitchFamily="17" charset="-128"/>
                <a:ea typeface="ＭＳ 明朝" panose="02020609040205080304" pitchFamily="17" charset="-128"/>
              </a:rPr>
              <a:t>』</a:t>
            </a:r>
          </a:p>
          <a:p>
            <a:r>
              <a:rPr kumimoji="1" lang="ja-JP" altLang="en-US" sz="1600" b="1" dirty="0">
                <a:latin typeface="ＭＳ 明朝" panose="02020609040205080304" pitchFamily="17" charset="-128"/>
                <a:ea typeface="ＭＳ 明朝" panose="02020609040205080304" pitchFamily="17" charset="-128"/>
              </a:rPr>
              <a:t>　馬居政幸・角替弘規共編著　</a:t>
            </a:r>
            <a:r>
              <a:rPr kumimoji="1" lang="en-US" altLang="ja-JP" sz="1600" b="1" dirty="0">
                <a:latin typeface="ＭＳ 明朝" panose="02020609040205080304" pitchFamily="17" charset="-128"/>
                <a:ea typeface="ＭＳ 明朝" panose="02020609040205080304" pitchFamily="17" charset="-128"/>
              </a:rPr>
              <a:t>A5</a:t>
            </a:r>
            <a:r>
              <a:rPr kumimoji="1" lang="ja-JP" altLang="en-US" sz="1600" b="1" dirty="0">
                <a:latin typeface="ＭＳ 明朝" panose="02020609040205080304" pitchFamily="17" charset="-128"/>
                <a:ea typeface="ＭＳ 明朝" panose="02020609040205080304" pitchFamily="17" charset="-128"/>
              </a:rPr>
              <a:t>版</a:t>
            </a:r>
            <a:r>
              <a:rPr kumimoji="1" lang="en-US" altLang="ja-JP" sz="1600" b="1" dirty="0">
                <a:latin typeface="ＭＳ 明朝" panose="02020609040205080304" pitchFamily="17" charset="-128"/>
                <a:ea typeface="ＭＳ 明朝" panose="02020609040205080304" pitchFamily="17" charset="-128"/>
              </a:rPr>
              <a:t>NSK</a:t>
            </a:r>
            <a:r>
              <a:rPr kumimoji="1" lang="ja-JP" altLang="en-US" sz="1600" b="1" dirty="0">
                <a:latin typeface="ＭＳ 明朝" panose="02020609040205080304" pitchFamily="17" charset="-128"/>
                <a:ea typeface="ＭＳ 明朝" panose="02020609040205080304" pitchFamily="17" charset="-128"/>
              </a:rPr>
              <a:t>出版</a:t>
            </a:r>
            <a:r>
              <a:rPr kumimoji="1" lang="en-US" altLang="ja-JP" sz="1600" b="1" dirty="0">
                <a:latin typeface="ＭＳ 明朝" panose="02020609040205080304" pitchFamily="17" charset="-128"/>
                <a:ea typeface="ＭＳ 明朝" panose="02020609040205080304" pitchFamily="17" charset="-128"/>
              </a:rPr>
              <a:t>294</a:t>
            </a:r>
            <a:r>
              <a:rPr kumimoji="1" lang="ja-JP" altLang="en-US" sz="1600" b="1" dirty="0">
                <a:latin typeface="ＭＳ 明朝" panose="02020609040205080304" pitchFamily="17" charset="-128"/>
                <a:ea typeface="ＭＳ 明朝" panose="02020609040205080304" pitchFamily="17" charset="-128"/>
              </a:rPr>
              <a:t>ページ　</a:t>
            </a:r>
            <a:r>
              <a:rPr kumimoji="1" lang="en-US" altLang="ja-JP" sz="1600" b="1" dirty="0">
                <a:latin typeface="ＭＳ 明朝" panose="02020609040205080304" pitchFamily="17" charset="-128"/>
                <a:ea typeface="ＭＳ 明朝" panose="02020609040205080304" pitchFamily="17" charset="-128"/>
              </a:rPr>
              <a:t>2020</a:t>
            </a:r>
            <a:r>
              <a:rPr kumimoji="1" lang="ja-JP" altLang="en-US" sz="1600" b="1" dirty="0">
                <a:latin typeface="ＭＳ 明朝" panose="02020609040205080304" pitchFamily="17" charset="-128"/>
                <a:ea typeface="ＭＳ 明朝" panose="02020609040205080304" pitchFamily="17" charset="-128"/>
              </a:rPr>
              <a:t>年</a:t>
            </a:r>
            <a:r>
              <a:rPr kumimoji="1" lang="en-US" altLang="ja-JP" sz="1600" b="1" dirty="0">
                <a:latin typeface="ＭＳ 明朝" panose="02020609040205080304" pitchFamily="17" charset="-128"/>
                <a:ea typeface="ＭＳ 明朝" panose="02020609040205080304" pitchFamily="17" charset="-128"/>
              </a:rPr>
              <a:t>1</a:t>
            </a:r>
            <a:r>
              <a:rPr kumimoji="1" lang="ja-JP" altLang="en-US" sz="1600" b="1" dirty="0">
                <a:latin typeface="ＭＳ 明朝" panose="02020609040205080304" pitchFamily="17" charset="-128"/>
                <a:ea typeface="ＭＳ 明朝" panose="02020609040205080304" pitchFamily="17" charset="-128"/>
              </a:rPr>
              <a:t>月</a:t>
            </a:r>
          </a:p>
        </p:txBody>
      </p:sp>
      <p:sp>
        <p:nvSpPr>
          <p:cNvPr id="8" name="四角形: 角を丸くする 7">
            <a:extLst>
              <a:ext uri="{FF2B5EF4-FFF2-40B4-BE49-F238E27FC236}">
                <a16:creationId xmlns:a16="http://schemas.microsoft.com/office/drawing/2014/main" id="{514CE189-AAC9-68BB-FFBF-66C3C0150D55}"/>
              </a:ext>
            </a:extLst>
          </p:cNvPr>
          <p:cNvSpPr/>
          <p:nvPr/>
        </p:nvSpPr>
        <p:spPr>
          <a:xfrm>
            <a:off x="1860904" y="4654790"/>
            <a:ext cx="6536997" cy="57040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50179C9-76EB-B43A-901C-F8D341708F92}"/>
              </a:ext>
            </a:extLst>
          </p:cNvPr>
          <p:cNvSpPr txBox="1"/>
          <p:nvPr/>
        </p:nvSpPr>
        <p:spPr>
          <a:xfrm>
            <a:off x="2017549" y="4666068"/>
            <a:ext cx="6228826" cy="584775"/>
          </a:xfrm>
          <a:prstGeom prst="rect">
            <a:avLst/>
          </a:prstGeom>
          <a:noFill/>
        </p:spPr>
        <p:txBody>
          <a:bodyPr wrap="square" rtlCol="0">
            <a:spAutoFit/>
          </a:bodyPr>
          <a:lstStyle/>
          <a:p>
            <a:r>
              <a:rPr kumimoji="1" lang="ja-JP" altLang="en-US" sz="1600" b="1" dirty="0">
                <a:latin typeface="ＭＳ 明朝" panose="02020609040205080304" pitchFamily="17" charset="-128"/>
                <a:ea typeface="ＭＳ 明朝" panose="02020609040205080304" pitchFamily="17" charset="-128"/>
              </a:rPr>
              <a:t>静岡県立大学（総合的な学習・探求の時間の指導法）の講義では、</a:t>
            </a:r>
            <a:endParaRPr kumimoji="1" lang="en-US" altLang="ja-JP" sz="1600" b="1" dirty="0">
              <a:latin typeface="ＭＳ 明朝" panose="02020609040205080304" pitchFamily="17" charset="-128"/>
              <a:ea typeface="ＭＳ 明朝" panose="02020609040205080304" pitchFamily="17" charset="-128"/>
            </a:endParaRPr>
          </a:p>
          <a:p>
            <a:r>
              <a:rPr kumimoji="1" lang="ja-JP" altLang="en-US" sz="1600" b="1" dirty="0">
                <a:latin typeface="ＭＳ 明朝" panose="02020609040205080304" pitchFamily="17" charset="-128"/>
                <a:ea typeface="ＭＳ 明朝" panose="02020609040205080304" pitchFamily="17" charset="-128"/>
              </a:rPr>
              <a:t>下記共編著をテキストとして使用しました。参照ください。</a:t>
            </a:r>
          </a:p>
        </p:txBody>
      </p:sp>
      <p:sp>
        <p:nvSpPr>
          <p:cNvPr id="11" name="テキスト ボックス 10">
            <a:extLst>
              <a:ext uri="{FF2B5EF4-FFF2-40B4-BE49-F238E27FC236}">
                <a16:creationId xmlns:a16="http://schemas.microsoft.com/office/drawing/2014/main" id="{477E75B9-C079-3C91-E5E4-AA7A8D4AA9EF}"/>
              </a:ext>
            </a:extLst>
          </p:cNvPr>
          <p:cNvSpPr txBox="1"/>
          <p:nvPr/>
        </p:nvSpPr>
        <p:spPr>
          <a:xfrm>
            <a:off x="138415" y="3691429"/>
            <a:ext cx="8850385" cy="369332"/>
          </a:xfrm>
          <a:prstGeom prst="rect">
            <a:avLst/>
          </a:prstGeom>
          <a:noFill/>
        </p:spPr>
        <p:txBody>
          <a:bodyPr wrap="square">
            <a:spAutoFit/>
          </a:bodyPr>
          <a:lstStyle/>
          <a:p>
            <a:r>
              <a:rPr lang="ja-JP" altLang="en-US" sz="18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５）</a:t>
            </a:r>
            <a:r>
              <a:rPr lang="en-US" altLang="ja-JP" sz="1600" b="1" dirty="0">
                <a:effectLst/>
                <a:latin typeface="ＭＳ 明朝" panose="02020609040205080304" pitchFamily="17" charset="-128"/>
                <a:ea typeface="ＭＳ 明朝" panose="02020609040205080304" pitchFamily="17" charset="-128"/>
                <a:cs typeface="Times New Roman" panose="02020603050405020304" pitchFamily="18" charset="0"/>
              </a:rPr>
              <a:t>2022</a:t>
            </a:r>
            <a:r>
              <a:rPr lang="ja-JP" altLang="en-US" sz="1600" b="1" dirty="0">
                <a:effectLst/>
                <a:latin typeface="ＭＳ 明朝" panose="02020609040205080304" pitchFamily="17" charset="-128"/>
                <a:ea typeface="ＭＳ 明朝" panose="02020609040205080304" pitchFamily="17" charset="-128"/>
                <a:cs typeface="Times New Roman" panose="02020603050405020304" pitchFamily="18" charset="0"/>
              </a:rPr>
              <a:t>年度静岡県立大学「総合的な学習・探求の時間」教育・指導法のために（作成中）</a:t>
            </a:r>
            <a:endParaRPr lang="ja-JP" altLang="en-US" dirty="0"/>
          </a:p>
        </p:txBody>
      </p:sp>
      <p:sp>
        <p:nvSpPr>
          <p:cNvPr id="15" name="テキスト ボックス 14">
            <a:extLst>
              <a:ext uri="{FF2B5EF4-FFF2-40B4-BE49-F238E27FC236}">
                <a16:creationId xmlns:a16="http://schemas.microsoft.com/office/drawing/2014/main" id="{7E66DB7A-DD77-D047-ADC6-B7938E509022}"/>
              </a:ext>
            </a:extLst>
          </p:cNvPr>
          <p:cNvSpPr txBox="1"/>
          <p:nvPr/>
        </p:nvSpPr>
        <p:spPr>
          <a:xfrm>
            <a:off x="1103223" y="3963049"/>
            <a:ext cx="6804378" cy="338554"/>
          </a:xfrm>
          <a:prstGeom prst="rect">
            <a:avLst/>
          </a:prstGeom>
          <a:noFill/>
        </p:spPr>
        <p:txBody>
          <a:bodyPr wrap="square" rtlCol="0">
            <a:spAutoFit/>
          </a:bodyPr>
          <a:lstStyle/>
          <a:p>
            <a:r>
              <a:rPr kumimoji="1" lang="en-US" altLang="ja-JP" sz="1600" dirty="0">
                <a:hlinkClick r:id="rId7"/>
              </a:rPr>
              <a:t>https://www.uer-labo.jp/room/gakkou/gakkou03/2022/05/14/3987</a:t>
            </a:r>
            <a:endParaRPr kumimoji="1" lang="ja-JP" altLang="en-US" sz="1600" dirty="0"/>
          </a:p>
        </p:txBody>
      </p:sp>
    </p:spTree>
    <p:extLst>
      <p:ext uri="{BB962C8B-B14F-4D97-AF65-F5344CB8AC3E}">
        <p14:creationId xmlns:p14="http://schemas.microsoft.com/office/powerpoint/2010/main" val="233129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C89B21E9-5F76-B58B-C9C3-B79FEEA92223}"/>
              </a:ext>
            </a:extLst>
          </p:cNvPr>
          <p:cNvSpPr/>
          <p:nvPr/>
        </p:nvSpPr>
        <p:spPr>
          <a:xfrm>
            <a:off x="1228733" y="184238"/>
            <a:ext cx="5893521" cy="430887"/>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1">
            <a:extLst>
              <a:ext uri="{FF2B5EF4-FFF2-40B4-BE49-F238E27FC236}">
                <a16:creationId xmlns:a16="http://schemas.microsoft.com/office/drawing/2014/main" id="{6D4CCA6E-149E-4219-89BD-AD4EFC07C894}"/>
              </a:ext>
            </a:extLst>
          </p:cNvPr>
          <p:cNvSpPr txBox="1">
            <a:spLocks noChangeArrowheads="1"/>
          </p:cNvSpPr>
          <p:nvPr/>
        </p:nvSpPr>
        <p:spPr bwMode="auto">
          <a:xfrm>
            <a:off x="294059" y="2313694"/>
            <a:ext cx="8654357" cy="2567204"/>
          </a:xfrm>
          <a:prstGeom prst="rect">
            <a:avLst/>
          </a:prstGeom>
          <a:solidFill>
            <a:srgbClr val="FFFFFF"/>
          </a:solidFill>
          <a:ln w="9525">
            <a:noFill/>
            <a:prstDash val="dash"/>
            <a:miter lim="800000"/>
            <a:headEnd/>
            <a:tailEnd/>
          </a:ln>
        </p:spPr>
        <p:txBody>
          <a:bodyPr vert="horz" wrap="square" lIns="74295" tIns="8890" rIns="74295" bIns="8890" numCol="1" anchor="t" anchorCtr="0" compatLnSpc="1">
            <a:prstTxWarp prst="textNoShape">
              <a:avLst/>
            </a:prstTxWarp>
          </a:bodyPr>
          <a:lstStyle>
            <a:lvl1pPr indent="4587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Ａ　児童一人一人の学習過程の記録の分析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Ｂ　児童の学習過程の記録を保護者と共有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Ｃ　</a:t>
            </a:r>
            <a:r>
              <a:rPr kumimoji="0" lang="en-US" altLang="ja-JP"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YouTube </a:t>
            </a: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の閲覧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Ｄ　インターネット等による資料の収集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Ｅ　画像や動画等の共有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Ｆ　端末を家庭に持ち帰っての使用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Ｇ　端末による家庭学習の提出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Ｈ　使用にあたっての保護者のサポート　　　１．できる　　２．できない</a:t>
            </a:r>
            <a:endParaRPr kumimoji="0" lang="ja-JP" altLang="en-US" b="0" i="0" u="none" strike="noStrike" cap="none" normalizeH="0" baseline="0" dirty="0">
              <a:ln>
                <a:noFill/>
              </a:ln>
              <a:solidFill>
                <a:srgbClr val="0070C0"/>
              </a:solidFill>
              <a:effectLst/>
            </a:endParaRPr>
          </a:p>
          <a:p>
            <a:pPr marL="0" marR="0" lvl="0" indent="458788" algn="l" defTabSz="914400" rtl="0" eaLnBrk="0" fontAlgn="base" latinLnBrk="0" hangingPunct="0">
              <a:spcBef>
                <a:spcPct val="0"/>
              </a:spcBef>
              <a:spcAft>
                <a:spcPct val="0"/>
              </a:spcAft>
              <a:buClrTx/>
              <a:buSzTx/>
              <a:buFontTx/>
              <a:buNone/>
              <a:tabLst/>
            </a:pP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Ｉ　端末を使用したオンライン授業　　　　　１．できる　　２．できな</a:t>
            </a:r>
            <a:r>
              <a:rPr kumimoji="0" lang="ja-JP" altLang="en-US" b="1" i="0" u="none" strike="noStrike" cap="none" normalizeH="0" baseline="0" dirty="0">
                <a:ln>
                  <a:noFill/>
                </a:ln>
                <a:effectLst/>
                <a:latin typeface="ＭＳ 明朝" panose="02020609040205080304" pitchFamily="17" charset="-128"/>
                <a:ea typeface="ＭＳ 明朝" panose="02020609040205080304" pitchFamily="17" charset="-128"/>
                <a:cs typeface="Times New Roman" panose="02020603050405020304" pitchFamily="18" charset="0"/>
              </a:rPr>
              <a:t>い</a:t>
            </a:r>
            <a:endParaRPr kumimoji="0" lang="ja-JP" altLang="en-US" b="0" i="0" u="none" strike="noStrike" cap="none" normalizeH="0" baseline="0" dirty="0">
              <a:ln>
                <a:noFill/>
              </a:ln>
              <a:effectLst/>
            </a:endParaRPr>
          </a:p>
          <a:p>
            <a:pPr marL="0" marR="0" lvl="0" indent="458788"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A53C4275-697A-4D11-82A7-C5AF5DDE141B}"/>
              </a:ext>
            </a:extLst>
          </p:cNvPr>
          <p:cNvSpPr txBox="1"/>
          <p:nvPr/>
        </p:nvSpPr>
        <p:spPr>
          <a:xfrm>
            <a:off x="24925" y="890467"/>
            <a:ext cx="8882495" cy="954107"/>
          </a:xfrm>
          <a:prstGeom prst="rect">
            <a:avLst/>
          </a:prstGeom>
          <a:noFill/>
        </p:spPr>
        <p:txBody>
          <a:bodyPr wrap="square">
            <a:spAutoFit/>
          </a:bodyPr>
          <a:lstStyle/>
          <a:p>
            <a:pPr marL="133350" algn="just"/>
            <a:r>
              <a:rPr lang="ja-JP" altLang="en-US" b="1" dirty="0">
                <a:latin typeface="ＭＳ 明朝" panose="02020609040205080304" pitchFamily="17" charset="-128"/>
                <a:ea typeface="ＭＳ 明朝" panose="02020609040205080304" pitchFamily="17" charset="-128"/>
              </a:rPr>
              <a:t>★</a:t>
            </a:r>
            <a:r>
              <a:rPr lang="ja-JP" altLang="ja-JP" b="1" dirty="0">
                <a:latin typeface="ＭＳ 明朝" panose="02020609040205080304" pitchFamily="17" charset="-128"/>
                <a:ea typeface="ＭＳ 明朝" panose="02020609040205080304" pitchFamily="17" charset="-128"/>
              </a:rPr>
              <a:t>この春より、小学生に「１人１台」、パソコンやタブレットなどの端末機器が</a:t>
            </a:r>
            <a:endParaRPr lang="en-US" altLang="ja-JP" b="1" dirty="0">
              <a:latin typeface="ＭＳ 明朝" panose="02020609040205080304" pitchFamily="17" charset="-128"/>
              <a:ea typeface="ＭＳ 明朝" panose="02020609040205080304" pitchFamily="17" charset="-128"/>
            </a:endParaRPr>
          </a:p>
          <a:p>
            <a:pPr marL="133350" algn="just"/>
            <a:r>
              <a:rPr lang="ja-JP" altLang="en-US" b="1" dirty="0">
                <a:latin typeface="ＭＳ 明朝" panose="02020609040205080304" pitchFamily="17" charset="-128"/>
                <a:ea typeface="ＭＳ 明朝" panose="02020609040205080304" pitchFamily="17" charset="-128"/>
              </a:rPr>
              <a:t>　</a:t>
            </a:r>
            <a:r>
              <a:rPr lang="ja-JP" altLang="ja-JP" b="1" dirty="0">
                <a:latin typeface="ＭＳ 明朝" panose="02020609040205080304" pitchFamily="17" charset="-128"/>
                <a:ea typeface="ＭＳ 明朝" panose="02020609040205080304" pitchFamily="17" charset="-128"/>
              </a:rPr>
              <a:t>配布されています</a:t>
            </a:r>
            <a:r>
              <a:rPr lang="ja-JP" altLang="ja-JP" b="1" dirty="0">
                <a:solidFill>
                  <a:srgbClr val="0070C0"/>
                </a:solidFill>
                <a:latin typeface="ＭＳ 明朝" panose="02020609040205080304" pitchFamily="17" charset="-128"/>
                <a:ea typeface="ＭＳ 明朝" panose="02020609040205080304" pitchFamily="17" charset="-128"/>
              </a:rPr>
              <a:t>。</a:t>
            </a:r>
            <a:endParaRPr lang="en-US" altLang="ja-JP" b="1" dirty="0">
              <a:solidFill>
                <a:srgbClr val="0070C0"/>
              </a:solidFill>
              <a:latin typeface="ＭＳ 明朝" panose="02020609040205080304" pitchFamily="17" charset="-128"/>
              <a:ea typeface="ＭＳ 明朝" panose="02020609040205080304" pitchFamily="17" charset="-128"/>
            </a:endParaRPr>
          </a:p>
          <a:p>
            <a:pPr marL="133350" algn="just"/>
            <a:r>
              <a:rPr lang="ja-JP" altLang="en-US" b="1" dirty="0">
                <a:latin typeface="ＭＳ 明朝" panose="02020609040205080304" pitchFamily="17" charset="-128"/>
                <a:ea typeface="ＭＳ 明朝" panose="02020609040205080304" pitchFamily="17" charset="-128"/>
              </a:rPr>
              <a:t>★その端末では </a:t>
            </a:r>
            <a:r>
              <a:rPr lang="en-US" altLang="ja-JP" sz="2000" b="1" dirty="0">
                <a:solidFill>
                  <a:srgbClr val="0070C0"/>
                </a:solidFill>
                <a:latin typeface="ＭＳ 明朝" panose="02020609040205080304" pitchFamily="17" charset="-128"/>
                <a:ea typeface="ＭＳ 明朝" panose="02020609040205080304" pitchFamily="17" charset="-128"/>
              </a:rPr>
              <a:t>A</a:t>
            </a:r>
            <a:r>
              <a:rPr lang="ja-JP" altLang="en-US" sz="2000" b="1" dirty="0">
                <a:solidFill>
                  <a:srgbClr val="0070C0"/>
                </a:solidFill>
                <a:latin typeface="ＭＳ 明朝" panose="02020609040205080304" pitchFamily="17" charset="-128"/>
                <a:ea typeface="ＭＳ 明朝" panose="02020609040205080304" pitchFamily="17" charset="-128"/>
              </a:rPr>
              <a:t>～Ｉ</a:t>
            </a:r>
            <a:r>
              <a:rPr lang="ja-JP" altLang="en-US" b="1" dirty="0">
                <a:latin typeface="ＭＳ 明朝" panose="02020609040205080304" pitchFamily="17" charset="-128"/>
                <a:ea typeface="ＭＳ 明朝" panose="02020609040205080304" pitchFamily="17" charset="-128"/>
              </a:rPr>
              <a:t>のようなことは、</a:t>
            </a:r>
            <a:r>
              <a:rPr lang="ja-JP" altLang="en-US" b="1" dirty="0">
                <a:solidFill>
                  <a:srgbClr val="FF0000"/>
                </a:solidFill>
                <a:latin typeface="ＭＳ 明朝" panose="02020609040205080304" pitchFamily="17" charset="-128"/>
                <a:ea typeface="ＭＳ 明朝" panose="02020609040205080304" pitchFamily="17" charset="-128"/>
              </a:rPr>
              <a:t>先生の所属の学校で現在実施できますか</a:t>
            </a:r>
            <a:r>
              <a:rPr lang="ja-JP" altLang="en-US" b="1" dirty="0">
                <a:latin typeface="ＭＳ 明朝" panose="02020609040205080304" pitchFamily="17" charset="-128"/>
                <a:ea typeface="ＭＳ 明朝" panose="02020609040205080304" pitchFamily="17" charset="-128"/>
              </a:rPr>
              <a:t>。　</a:t>
            </a:r>
            <a:endParaRPr lang="ja-JP" altLang="ja-JP" sz="1100" dirty="0"/>
          </a:p>
        </p:txBody>
      </p:sp>
      <p:sp>
        <p:nvSpPr>
          <p:cNvPr id="16" name="テキスト ボックス 15">
            <a:extLst>
              <a:ext uri="{FF2B5EF4-FFF2-40B4-BE49-F238E27FC236}">
                <a16:creationId xmlns:a16="http://schemas.microsoft.com/office/drawing/2014/main" id="{C4191FAF-F89A-4D4D-AEE8-3A10C47AB1EE}"/>
              </a:ext>
            </a:extLst>
          </p:cNvPr>
          <p:cNvSpPr txBox="1"/>
          <p:nvPr/>
        </p:nvSpPr>
        <p:spPr>
          <a:xfrm>
            <a:off x="773305" y="5746067"/>
            <a:ext cx="7440941" cy="646331"/>
          </a:xfrm>
          <a:prstGeom prst="rect">
            <a:avLst/>
          </a:prstGeom>
          <a:noFill/>
        </p:spPr>
        <p:txBody>
          <a:bodyPr wrap="square">
            <a:spAutoFit/>
          </a:bodyPr>
          <a:lstStyle/>
          <a:p>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★選択の尺度は「とても必要」「やや必要」</a:t>
            </a:r>
            <a:endParaRPr kumimoji="0" lang="en-US" altLang="ja-JP"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b="1"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「あまり必要でない」「まったく必要でない」の４種</a:t>
            </a:r>
          </a:p>
        </p:txBody>
      </p:sp>
      <p:sp>
        <p:nvSpPr>
          <p:cNvPr id="24" name="テキスト ボックス 23">
            <a:extLst>
              <a:ext uri="{FF2B5EF4-FFF2-40B4-BE49-F238E27FC236}">
                <a16:creationId xmlns:a16="http://schemas.microsoft.com/office/drawing/2014/main" id="{A0EE731C-2885-4CDC-A6BB-B2133FA62725}"/>
              </a:ext>
            </a:extLst>
          </p:cNvPr>
          <p:cNvSpPr txBox="1"/>
          <p:nvPr/>
        </p:nvSpPr>
        <p:spPr>
          <a:xfrm>
            <a:off x="1307840" y="5411726"/>
            <a:ext cx="5167620" cy="323165"/>
          </a:xfrm>
          <a:prstGeom prst="rect">
            <a:avLst/>
          </a:prstGeom>
          <a:noFill/>
        </p:spPr>
        <p:txBody>
          <a:bodyPr wrap="square">
            <a:spAutoFit/>
          </a:bodyPr>
          <a:lstStyle/>
          <a:p>
            <a:r>
              <a:rPr kumimoji="0" lang="ja-JP" altLang="en-US" sz="1500" b="1" i="0" u="none" strike="noStrike" cap="none" normalizeH="0" baseline="0" dirty="0">
                <a:ln>
                  <a:noFill/>
                </a:ln>
                <a:effectLst/>
                <a:latin typeface="ＭＳ 明朝" panose="02020609040205080304" pitchFamily="17" charset="-128"/>
                <a:ea typeface="ＭＳ 明朝" panose="02020609040205080304" pitchFamily="17" charset="-128"/>
                <a:cs typeface="Times New Roman" panose="02020603050405020304" pitchFamily="18" charset="0"/>
              </a:rPr>
              <a:t>それぞれに、あてはまる番号１つに〇をつけてください</a:t>
            </a:r>
            <a:endParaRPr lang="ja-JP" altLang="en-US" sz="1500" dirty="0"/>
          </a:p>
        </p:txBody>
      </p:sp>
      <p:sp>
        <p:nvSpPr>
          <p:cNvPr id="25" name="テキスト ボックス 24">
            <a:extLst>
              <a:ext uri="{FF2B5EF4-FFF2-40B4-BE49-F238E27FC236}">
                <a16:creationId xmlns:a16="http://schemas.microsoft.com/office/drawing/2014/main" id="{45D01830-EE21-459F-BEBC-7AD5FB70FB80}"/>
              </a:ext>
            </a:extLst>
          </p:cNvPr>
          <p:cNvSpPr txBox="1"/>
          <p:nvPr/>
        </p:nvSpPr>
        <p:spPr>
          <a:xfrm>
            <a:off x="1307840" y="5117989"/>
            <a:ext cx="6123965" cy="369332"/>
          </a:xfrm>
          <a:prstGeom prst="rect">
            <a:avLst/>
          </a:prstGeom>
          <a:noFill/>
        </p:spPr>
        <p:txBody>
          <a:bodyPr wrap="square" rtlCol="0">
            <a:spAutoFit/>
          </a:bodyPr>
          <a:lstStyle/>
          <a:p>
            <a:r>
              <a:rPr kumimoji="0" lang="ja-JP" altLang="en-US" sz="1500" b="1" i="0" u="none" strike="noStrike" cap="none" normalizeH="0" baseline="0" dirty="0">
                <a:ln>
                  <a:noFill/>
                </a:ln>
                <a:effectLst/>
                <a:latin typeface="ＭＳ 明朝" panose="02020609040205080304" pitchFamily="17" charset="-128"/>
                <a:ea typeface="ＭＳ 明朝" panose="02020609040205080304" pitchFamily="17" charset="-128"/>
                <a:cs typeface="Times New Roman" panose="02020603050405020304" pitchFamily="18" charset="0"/>
              </a:rPr>
              <a:t>またそれは、</a:t>
            </a:r>
            <a:r>
              <a:rPr kumimoji="0" lang="ja-JP" altLang="en-US"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小学校の教育活動に必要</a:t>
            </a:r>
            <a:r>
              <a:rPr kumimoji="0" lang="ja-JP" altLang="en-US" sz="1500"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だと思いますか。</a:t>
            </a:r>
            <a:endParaRPr kumimoji="1" lang="ja-JP" altLang="en-US" sz="1500" dirty="0">
              <a:solidFill>
                <a:srgbClr val="FF0000"/>
              </a:solidFill>
            </a:endParaRPr>
          </a:p>
        </p:txBody>
      </p:sp>
      <p:sp>
        <p:nvSpPr>
          <p:cNvPr id="27" name="正方形/長方形 26">
            <a:extLst>
              <a:ext uri="{FF2B5EF4-FFF2-40B4-BE49-F238E27FC236}">
                <a16:creationId xmlns:a16="http://schemas.microsoft.com/office/drawing/2014/main" id="{890BB00D-DEE8-4955-9CFA-6D7544EF931F}"/>
              </a:ext>
            </a:extLst>
          </p:cNvPr>
          <p:cNvSpPr/>
          <p:nvPr/>
        </p:nvSpPr>
        <p:spPr>
          <a:xfrm>
            <a:off x="243241" y="2069278"/>
            <a:ext cx="8739928" cy="289190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a:extLst>
              <a:ext uri="{FF2B5EF4-FFF2-40B4-BE49-F238E27FC236}">
                <a16:creationId xmlns:a16="http://schemas.microsoft.com/office/drawing/2014/main" id="{79A9D197-2ABE-4824-A853-CEB19484B074}"/>
              </a:ext>
            </a:extLst>
          </p:cNvPr>
          <p:cNvSpPr>
            <a:spLocks noGrp="1"/>
          </p:cNvSpPr>
          <p:nvPr>
            <p:ph type="sldNum" sz="quarter" idx="12"/>
          </p:nvPr>
        </p:nvSpPr>
        <p:spPr>
          <a:xfrm>
            <a:off x="8800962" y="6544122"/>
            <a:ext cx="302837" cy="281364"/>
          </a:xfrm>
        </p:spPr>
        <p:txBody>
          <a:bodyPr/>
          <a:lstStyle/>
          <a:p>
            <a:fld id="{052ACFBA-F2F3-4BF8-9D66-DF8154345AB1}" type="slidenum">
              <a:rPr kumimoji="1" lang="ja-JP" altLang="en-US" sz="1800" b="1" smtClean="0">
                <a:solidFill>
                  <a:schemeClr val="tx1"/>
                </a:solidFill>
                <a:latin typeface="ＭＳ 明朝" panose="02020609040205080304" pitchFamily="17" charset="-128"/>
                <a:ea typeface="ＭＳ 明朝" panose="02020609040205080304" pitchFamily="17" charset="-128"/>
              </a:rPr>
              <a:t>5</a:t>
            </a:fld>
            <a:endParaRPr kumimoji="1" lang="ja-JP" altLang="en-US" sz="1800" b="1" dirty="0">
              <a:solidFill>
                <a:schemeClr val="tx1"/>
              </a:solidFill>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5BCEA68E-91D4-40F4-F1AC-7530C6887B8F}"/>
              </a:ext>
            </a:extLst>
          </p:cNvPr>
          <p:cNvSpPr txBox="1"/>
          <p:nvPr/>
        </p:nvSpPr>
        <p:spPr>
          <a:xfrm>
            <a:off x="1587006" y="166735"/>
            <a:ext cx="5274316" cy="430887"/>
          </a:xfrm>
          <a:prstGeom prst="rect">
            <a:avLst/>
          </a:prstGeom>
          <a:noFill/>
          <a:ln>
            <a:noFill/>
          </a:ln>
        </p:spPr>
        <p:txBody>
          <a:bodyPr wrap="square">
            <a:spAutoFit/>
          </a:bodyPr>
          <a:lstStyle/>
          <a:p>
            <a:pPr marL="133350" algn="just"/>
            <a:r>
              <a:rPr lang="ja-JP" altLang="en-US" sz="2200" b="1" kern="100" dirty="0">
                <a:latin typeface="ＭＳ ゴシック" panose="020B0609070205080204" pitchFamily="49" charset="-128"/>
                <a:ea typeface="ＭＳ ゴシック" panose="020B0609070205080204" pitchFamily="49" charset="-128"/>
                <a:cs typeface="Times New Roman" panose="02020603050405020304" pitchFamily="18" charset="0"/>
              </a:rPr>
              <a:t>１）本調査での</a:t>
            </a:r>
            <a:r>
              <a:rPr lang="ja-JP" altLang="en-US"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問いの構造の再確認を</a:t>
            </a:r>
            <a:endParaRPr lang="en-US" altLang="ja-JP" sz="2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FD1FEA3B-DC4A-D5E0-BD2D-7FF17C9E993A}"/>
              </a:ext>
            </a:extLst>
          </p:cNvPr>
          <p:cNvSpPr txBox="1"/>
          <p:nvPr/>
        </p:nvSpPr>
        <p:spPr>
          <a:xfrm>
            <a:off x="104251" y="1933186"/>
            <a:ext cx="878989" cy="369332"/>
          </a:xfrm>
          <a:prstGeom prst="rect">
            <a:avLst/>
          </a:prstGeom>
          <a:solidFill>
            <a:srgbClr val="CCFFFF"/>
          </a:solidFill>
          <a:ln w="28575">
            <a:solidFill>
              <a:srgbClr val="0070C0"/>
            </a:solidFill>
          </a:ln>
        </p:spPr>
        <p:txBody>
          <a:bodyPr wrap="square">
            <a:spAutoFit/>
          </a:bodyPr>
          <a:lstStyle/>
          <a:p>
            <a:r>
              <a:rPr lang="en-US" altLang="ja-JP" sz="1800" b="1" dirty="0">
                <a:solidFill>
                  <a:srgbClr val="FF0000"/>
                </a:solidFill>
                <a:latin typeface="ＭＳ 明朝" panose="02020609040205080304" pitchFamily="17" charset="-128"/>
                <a:ea typeface="ＭＳ 明朝" panose="02020609040205080304" pitchFamily="17" charset="-128"/>
              </a:rPr>
              <a:t>Q</a:t>
            </a:r>
            <a:r>
              <a:rPr lang="ja-JP" altLang="en-US" sz="1800" b="1" dirty="0">
                <a:solidFill>
                  <a:srgbClr val="FF0000"/>
                </a:solidFill>
                <a:latin typeface="ＭＳ 明朝" panose="02020609040205080304" pitchFamily="17" charset="-128"/>
                <a:ea typeface="ＭＳ 明朝" panose="02020609040205080304" pitchFamily="17" charset="-128"/>
              </a:rPr>
              <a:t>５</a:t>
            </a:r>
            <a:r>
              <a:rPr lang="en-US" altLang="ja-JP" sz="1800" b="1" dirty="0">
                <a:solidFill>
                  <a:srgbClr val="FF0000"/>
                </a:solidFill>
                <a:latin typeface="ＭＳ 明朝" panose="02020609040205080304" pitchFamily="17" charset="-128"/>
                <a:ea typeface="ＭＳ 明朝" panose="02020609040205080304" pitchFamily="17" charset="-128"/>
              </a:rPr>
              <a:t>-</a:t>
            </a:r>
            <a:r>
              <a:rPr lang="ja-JP" altLang="en-US" sz="1800" b="1" dirty="0">
                <a:solidFill>
                  <a:srgbClr val="FF0000"/>
                </a:solidFill>
                <a:latin typeface="ＭＳ 明朝" panose="02020609040205080304" pitchFamily="17" charset="-128"/>
                <a:ea typeface="ＭＳ 明朝" panose="02020609040205080304" pitchFamily="17" charset="-128"/>
              </a:rPr>
              <a:t>１</a:t>
            </a:r>
            <a:endParaRPr lang="ja-JP" altLang="en-US" dirty="0">
              <a:solidFill>
                <a:srgbClr val="FF0000"/>
              </a:solidFill>
            </a:endParaRPr>
          </a:p>
        </p:txBody>
      </p:sp>
      <p:sp>
        <p:nvSpPr>
          <p:cNvPr id="4" name="正方形/長方形 3">
            <a:extLst>
              <a:ext uri="{FF2B5EF4-FFF2-40B4-BE49-F238E27FC236}">
                <a16:creationId xmlns:a16="http://schemas.microsoft.com/office/drawing/2014/main" id="{EAFA1AA2-BDD8-4F95-A32B-89497A83ED68}"/>
              </a:ext>
            </a:extLst>
          </p:cNvPr>
          <p:cNvSpPr/>
          <p:nvPr/>
        </p:nvSpPr>
        <p:spPr>
          <a:xfrm>
            <a:off x="794415" y="5746067"/>
            <a:ext cx="7419831" cy="657507"/>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a:extLst>
              <a:ext uri="{FF2B5EF4-FFF2-40B4-BE49-F238E27FC236}">
                <a16:creationId xmlns:a16="http://schemas.microsoft.com/office/drawing/2014/main" id="{B8AD07C1-908D-F680-BBF5-E2E17E1DA581}"/>
              </a:ext>
            </a:extLst>
          </p:cNvPr>
          <p:cNvSpPr/>
          <p:nvPr/>
        </p:nvSpPr>
        <p:spPr>
          <a:xfrm>
            <a:off x="125599" y="5109339"/>
            <a:ext cx="8857570" cy="1434783"/>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a:extLst>
              <a:ext uri="{FF2B5EF4-FFF2-40B4-BE49-F238E27FC236}">
                <a16:creationId xmlns:a16="http://schemas.microsoft.com/office/drawing/2014/main" id="{45FD5911-931B-D93F-D07B-7472CF9C9D7F}"/>
              </a:ext>
            </a:extLst>
          </p:cNvPr>
          <p:cNvSpPr/>
          <p:nvPr/>
        </p:nvSpPr>
        <p:spPr>
          <a:xfrm>
            <a:off x="195583" y="850497"/>
            <a:ext cx="8752833" cy="1024146"/>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16C6DF78-0550-4CA9-2BEC-2C7818F0546B}"/>
              </a:ext>
            </a:extLst>
          </p:cNvPr>
          <p:cNvSpPr txBox="1"/>
          <p:nvPr/>
        </p:nvSpPr>
        <p:spPr>
          <a:xfrm>
            <a:off x="24925" y="5082887"/>
            <a:ext cx="878989" cy="369332"/>
          </a:xfrm>
          <a:prstGeom prst="rect">
            <a:avLst/>
          </a:prstGeom>
          <a:solidFill>
            <a:srgbClr val="CCFFFF"/>
          </a:solidFill>
          <a:ln w="28575">
            <a:solidFill>
              <a:srgbClr val="0070C0"/>
            </a:solidFill>
          </a:ln>
        </p:spPr>
        <p:txBody>
          <a:bodyPr wrap="square">
            <a:spAutoFit/>
          </a:bodyPr>
          <a:lstStyle/>
          <a:p>
            <a:r>
              <a:rPr kumimoji="0" lang="en-US" altLang="ja-JP" sz="1800"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Q</a:t>
            </a:r>
            <a:r>
              <a:rPr kumimoji="0" lang="ja-JP" altLang="en-US" sz="1800"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５</a:t>
            </a:r>
            <a:r>
              <a:rPr kumimoji="0" lang="en-US" altLang="ja-JP" sz="1800"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kumimoji="0" lang="ja-JP" altLang="en-US" sz="1800" b="1"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２</a:t>
            </a:r>
            <a:r>
              <a:rPr kumimoji="0" lang="ja-JP" altLang="en-US" sz="1800" b="1" i="0" u="none" strike="noStrike" cap="none" normalizeH="0" baseline="0" dirty="0">
                <a:ln>
                  <a:noFill/>
                </a:ln>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en-US" dirty="0"/>
          </a:p>
        </p:txBody>
      </p:sp>
      <p:sp>
        <p:nvSpPr>
          <p:cNvPr id="5" name="テキスト ボックス 4">
            <a:extLst>
              <a:ext uri="{FF2B5EF4-FFF2-40B4-BE49-F238E27FC236}">
                <a16:creationId xmlns:a16="http://schemas.microsoft.com/office/drawing/2014/main" id="{0CEC6766-E155-CE2C-CCA3-B1638A4D212F}"/>
              </a:ext>
            </a:extLst>
          </p:cNvPr>
          <p:cNvSpPr txBox="1"/>
          <p:nvPr/>
        </p:nvSpPr>
        <p:spPr>
          <a:xfrm>
            <a:off x="104251" y="611004"/>
            <a:ext cx="545641" cy="369332"/>
          </a:xfrm>
          <a:prstGeom prst="rect">
            <a:avLst/>
          </a:prstGeom>
          <a:solidFill>
            <a:srgbClr val="CCFFFF"/>
          </a:solidFill>
          <a:ln w="28575">
            <a:solidFill>
              <a:srgbClr val="0070C0"/>
            </a:solidFill>
          </a:ln>
        </p:spPr>
        <p:txBody>
          <a:bodyPr wrap="square">
            <a:spAutoFit/>
          </a:bodyPr>
          <a:lstStyle/>
          <a:p>
            <a:r>
              <a:rPr lang="en-US" altLang="ja-JP" sz="1800" b="1" dirty="0">
                <a:solidFill>
                  <a:srgbClr val="FF0000"/>
                </a:solidFill>
                <a:latin typeface="ＭＳ 明朝" panose="02020609040205080304" pitchFamily="17" charset="-128"/>
                <a:ea typeface="ＭＳ 明朝" panose="02020609040205080304" pitchFamily="17" charset="-128"/>
              </a:rPr>
              <a:t>Q</a:t>
            </a:r>
            <a:r>
              <a:rPr lang="ja-JP" altLang="en-US" sz="1800" b="1" dirty="0">
                <a:solidFill>
                  <a:srgbClr val="FF0000"/>
                </a:solidFill>
                <a:latin typeface="ＭＳ 明朝" panose="02020609040205080304" pitchFamily="17" charset="-128"/>
                <a:ea typeface="ＭＳ 明朝" panose="02020609040205080304" pitchFamily="17" charset="-128"/>
              </a:rPr>
              <a:t>５</a:t>
            </a:r>
            <a:endParaRPr lang="ja-JP" altLang="en-US" dirty="0">
              <a:solidFill>
                <a:srgbClr val="FF0000"/>
              </a:solidFill>
            </a:endParaRPr>
          </a:p>
        </p:txBody>
      </p:sp>
    </p:spTree>
    <p:extLst>
      <p:ext uri="{BB962C8B-B14F-4D97-AF65-F5344CB8AC3E}">
        <p14:creationId xmlns:p14="http://schemas.microsoft.com/office/powerpoint/2010/main" val="128789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70EAED2-C4A4-72B6-0D85-F5ED70C4EAA7}"/>
              </a:ext>
            </a:extLst>
          </p:cNvPr>
          <p:cNvSpPr txBox="1"/>
          <p:nvPr/>
        </p:nvSpPr>
        <p:spPr>
          <a:xfrm>
            <a:off x="969213" y="184298"/>
            <a:ext cx="6438266" cy="43088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図</a:t>
            </a:r>
            <a:r>
              <a:rPr lang="en-US" altLang="ja-JP" sz="2200" b="1"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5-1</a:t>
            </a:r>
            <a:r>
              <a:rPr lang="ja-JP"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a:t>
            </a:r>
            <a:r>
              <a:rPr lang="en-US"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台」</a:t>
            </a:r>
            <a:r>
              <a:rPr lang="ja-JP" altLang="en-US" sz="2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を活用する場と方法の構成図</a:t>
            </a:r>
            <a:endParaRPr lang="ja-JP" altLang="en-US" sz="2200" dirty="0">
              <a:solidFill>
                <a:schemeClr val="tx1"/>
              </a:solidFill>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id="{CA9EBE8B-CA8A-2ECD-6424-BA4975DBEF69}"/>
              </a:ext>
            </a:extLst>
          </p:cNvPr>
          <p:cNvSpPr/>
          <p:nvPr/>
        </p:nvSpPr>
        <p:spPr>
          <a:xfrm>
            <a:off x="457386" y="591378"/>
            <a:ext cx="8124552" cy="411404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8668D59-27B6-FA27-521D-198B9738B6FE}"/>
              </a:ext>
            </a:extLst>
          </p:cNvPr>
          <p:cNvSpPr/>
          <p:nvPr/>
        </p:nvSpPr>
        <p:spPr>
          <a:xfrm>
            <a:off x="184558" y="4779027"/>
            <a:ext cx="8698118" cy="1983773"/>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B9C0BF8-7602-727E-468D-B45C5B7EC432}"/>
              </a:ext>
            </a:extLst>
          </p:cNvPr>
          <p:cNvSpPr txBox="1"/>
          <p:nvPr/>
        </p:nvSpPr>
        <p:spPr>
          <a:xfrm>
            <a:off x="300760" y="4850739"/>
            <a:ext cx="8974582" cy="1912062"/>
          </a:xfrm>
          <a:prstGeom prst="rect">
            <a:avLst/>
          </a:prstGeom>
          <a:noFill/>
        </p:spPr>
        <p:txBody>
          <a:bodyPr wrap="square">
            <a:spAutoFit/>
          </a:bodyPr>
          <a:lstStyle/>
          <a:p>
            <a:pPr indent="133985" algn="just">
              <a:lnSpc>
                <a:spcPts val="2900"/>
              </a:lnSpc>
            </a:pP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１）</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ICT</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教育、</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GIGA</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スクール、令和の日本型学校教育</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等で提起された</a:t>
            </a:r>
            <a:endPar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lnSpc>
                <a:spcPts val="2900"/>
              </a:lnSpc>
            </a:pPr>
            <a:r>
              <a:rPr lang="ja-JP" altLang="en-US"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PC</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の機能（活用方法）</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を</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９種の選択肢と４種の学習の場</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に整理</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endParaRPr>
          </a:p>
          <a:p>
            <a:pPr indent="133985" algn="just">
              <a:lnSpc>
                <a:spcPts val="2900"/>
              </a:lnSpc>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２）</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機種が自治体によって異なる</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ことに注目し、</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できる</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できない」</a:t>
            </a:r>
            <a:endPar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lnSpc>
                <a:spcPts val="2900"/>
              </a:lnSpc>
            </a:pPr>
            <a:r>
              <a:rPr lang="ja-JP" altLang="en-US" sz="20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事実認識</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「必要」</a:t>
            </a:r>
            <a:r>
              <a:rPr lang="en-US"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５択評価）</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という２種の問い</a:t>
            </a:r>
            <a:r>
              <a:rPr lang="ja-JP" altLang="en-US" sz="2000" b="1" kern="100" dirty="0">
                <a:effectLst/>
                <a:latin typeface="Century" panose="02040604050505020304" pitchFamily="18" charset="0"/>
                <a:ea typeface="ＭＳ 明朝" panose="02020609040205080304" pitchFamily="17" charset="-128"/>
                <a:cs typeface="Times New Roman" panose="02020603050405020304" pitchFamily="18" charset="0"/>
              </a:rPr>
              <a:t>によって</a:t>
            </a:r>
            <a:endParaRPr lang="en-US" alt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lnSpc>
                <a:spcPts val="2900"/>
              </a:lnSpc>
            </a:pPr>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選択肢９種の認知度と必要度</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を質問した。</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a:extLst>
              <a:ext uri="{FF2B5EF4-FFF2-40B4-BE49-F238E27FC236}">
                <a16:creationId xmlns:a16="http://schemas.microsoft.com/office/drawing/2014/main" id="{671273B4-8CA9-5537-FD66-C04D3142F6EC}"/>
              </a:ext>
            </a:extLst>
          </p:cNvPr>
          <p:cNvPicPr>
            <a:picLocks noChangeAspect="1"/>
          </p:cNvPicPr>
          <p:nvPr/>
        </p:nvPicPr>
        <p:blipFill>
          <a:blip r:embed="rId2"/>
          <a:stretch>
            <a:fillRect/>
          </a:stretch>
        </p:blipFill>
        <p:spPr>
          <a:xfrm>
            <a:off x="876935" y="666871"/>
            <a:ext cx="7151330" cy="4040445"/>
          </a:xfrm>
          <a:prstGeom prst="rect">
            <a:avLst/>
          </a:prstGeom>
        </p:spPr>
      </p:pic>
      <p:sp>
        <p:nvSpPr>
          <p:cNvPr id="2" name="スライド番号プレースホルダー 1">
            <a:extLst>
              <a:ext uri="{FF2B5EF4-FFF2-40B4-BE49-F238E27FC236}">
                <a16:creationId xmlns:a16="http://schemas.microsoft.com/office/drawing/2014/main" id="{B01CE729-06E6-8A0D-6363-59AA685EA19A}"/>
              </a:ext>
            </a:extLst>
          </p:cNvPr>
          <p:cNvSpPr>
            <a:spLocks noGrp="1"/>
          </p:cNvSpPr>
          <p:nvPr>
            <p:ph type="sldNum" sz="quarter" idx="12"/>
          </p:nvPr>
        </p:nvSpPr>
        <p:spPr>
          <a:xfrm>
            <a:off x="8682446" y="6469387"/>
            <a:ext cx="353022" cy="365125"/>
          </a:xfrm>
        </p:spPr>
        <p:txBody>
          <a:bodyPr/>
          <a:lstStyle/>
          <a:p>
            <a:fld id="{5CB4E541-9752-4AE7-BAEC-239F55242FF7}" type="slidenum">
              <a:rPr kumimoji="1" lang="ja-JP" altLang="en-US" sz="1800" b="1" smtClean="0"/>
              <a:t>6</a:t>
            </a:fld>
            <a:endParaRPr kumimoji="1" lang="ja-JP" altLang="en-US" sz="1800" b="1" dirty="0"/>
          </a:p>
        </p:txBody>
      </p:sp>
      <p:sp>
        <p:nvSpPr>
          <p:cNvPr id="9" name="テキスト ボックス 8">
            <a:extLst>
              <a:ext uri="{FF2B5EF4-FFF2-40B4-BE49-F238E27FC236}">
                <a16:creationId xmlns:a16="http://schemas.microsoft.com/office/drawing/2014/main" id="{AC16CFD2-F99A-E7D3-B3F5-7EB52DFD4351}"/>
              </a:ext>
            </a:extLst>
          </p:cNvPr>
          <p:cNvSpPr txBox="1"/>
          <p:nvPr/>
        </p:nvSpPr>
        <p:spPr>
          <a:xfrm>
            <a:off x="6927756" y="245854"/>
            <a:ext cx="2216244" cy="307777"/>
          </a:xfrm>
          <a:prstGeom prst="rect">
            <a:avLst/>
          </a:prstGeom>
          <a:noFill/>
        </p:spPr>
        <p:txBody>
          <a:bodyPr wrap="square">
            <a:spAutoFit/>
          </a:bodyPr>
          <a:lstStyle/>
          <a:p>
            <a:r>
              <a:rPr lang="ja-JP" altLang="en-US"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研究報告№</a:t>
            </a:r>
            <a:r>
              <a:rPr lang="en-US" alt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98</a:t>
            </a:r>
            <a:r>
              <a:rPr lang="ja-JP" altLang="en-US" sz="14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a:t>
            </a:r>
            <a:r>
              <a:rPr lang="ja-JP" altLang="en-US" sz="1400" b="1" kern="100" dirty="0">
                <a:latin typeface="ＭＳ ゴシック" panose="020B0609070205080204" pitchFamily="49" charset="-128"/>
                <a:ea typeface="ＭＳ ゴシック" panose="020B0609070205080204" pitchFamily="49" charset="-128"/>
                <a:cs typeface="Times New Roman" panose="02020603050405020304" pitchFamily="18" charset="0"/>
              </a:rPr>
              <a:t>章より</a:t>
            </a:r>
            <a:r>
              <a:rPr lang="ja-JP" altLang="en-US" sz="14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400" dirty="0"/>
          </a:p>
        </p:txBody>
      </p:sp>
    </p:spTree>
    <p:extLst>
      <p:ext uri="{BB962C8B-B14F-4D97-AF65-F5344CB8AC3E}">
        <p14:creationId xmlns:p14="http://schemas.microsoft.com/office/powerpoint/2010/main" val="95919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43F456FE-C1FE-1BE9-16D6-847C418415A5}"/>
              </a:ext>
            </a:extLst>
          </p:cNvPr>
          <p:cNvSpPr/>
          <p:nvPr/>
        </p:nvSpPr>
        <p:spPr>
          <a:xfrm>
            <a:off x="1233181" y="83974"/>
            <a:ext cx="7046753" cy="681500"/>
          </a:xfrm>
          <a:prstGeom prst="roundRect">
            <a:avLst>
              <a:gd name="adj" fmla="val 12997"/>
            </a:avLst>
          </a:prstGeom>
          <a:solidFill>
            <a:srgbClr val="FF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BDDBBE8-5129-3486-D408-23D85F8220A8}"/>
              </a:ext>
            </a:extLst>
          </p:cNvPr>
          <p:cNvPicPr>
            <a:picLocks noChangeAspect="1"/>
          </p:cNvPicPr>
          <p:nvPr/>
        </p:nvPicPr>
        <p:blipFill>
          <a:blip r:embed="rId2"/>
          <a:stretch>
            <a:fillRect/>
          </a:stretch>
        </p:blipFill>
        <p:spPr>
          <a:xfrm>
            <a:off x="181895" y="2245831"/>
            <a:ext cx="8685453" cy="4462397"/>
          </a:xfrm>
          <a:prstGeom prst="rect">
            <a:avLst/>
          </a:prstGeom>
        </p:spPr>
      </p:pic>
      <p:sp>
        <p:nvSpPr>
          <p:cNvPr id="20" name="四角形: 角を丸くする 19">
            <a:extLst>
              <a:ext uri="{FF2B5EF4-FFF2-40B4-BE49-F238E27FC236}">
                <a16:creationId xmlns:a16="http://schemas.microsoft.com/office/drawing/2014/main" id="{733DBEFA-12AA-07E7-5F90-4A8C7C661612}"/>
              </a:ext>
            </a:extLst>
          </p:cNvPr>
          <p:cNvSpPr/>
          <p:nvPr/>
        </p:nvSpPr>
        <p:spPr>
          <a:xfrm>
            <a:off x="8805854" y="6465050"/>
            <a:ext cx="283187" cy="30014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78DCDCD-CC34-49B8-AAFE-93DE30662BF8}"/>
              </a:ext>
            </a:extLst>
          </p:cNvPr>
          <p:cNvSpPr/>
          <p:nvPr/>
        </p:nvSpPr>
        <p:spPr>
          <a:xfrm>
            <a:off x="110511" y="1231918"/>
            <a:ext cx="8891724" cy="106211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C773EA2-1B41-E4AF-1851-A08ECC10FE89}"/>
              </a:ext>
            </a:extLst>
          </p:cNvPr>
          <p:cNvSpPr/>
          <p:nvPr/>
        </p:nvSpPr>
        <p:spPr>
          <a:xfrm>
            <a:off x="39871" y="1044490"/>
            <a:ext cx="457786" cy="30423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70C0"/>
                </a:solidFill>
              </a:ln>
              <a:noFill/>
            </a:endParaRPr>
          </a:p>
        </p:txBody>
      </p:sp>
      <p:sp>
        <p:nvSpPr>
          <p:cNvPr id="3" name="正方形/長方形 2">
            <a:extLst>
              <a:ext uri="{FF2B5EF4-FFF2-40B4-BE49-F238E27FC236}">
                <a16:creationId xmlns:a16="http://schemas.microsoft.com/office/drawing/2014/main" id="{370A6325-3BF0-A74E-035B-F33915BE1CB0}"/>
              </a:ext>
            </a:extLst>
          </p:cNvPr>
          <p:cNvSpPr/>
          <p:nvPr/>
        </p:nvSpPr>
        <p:spPr>
          <a:xfrm>
            <a:off x="209464" y="1212591"/>
            <a:ext cx="8874225" cy="39856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F214ECB5-E28C-6B21-5890-8D0515C2F33A}"/>
              </a:ext>
            </a:extLst>
          </p:cNvPr>
          <p:cNvSpPr txBox="1"/>
          <p:nvPr/>
        </p:nvSpPr>
        <p:spPr>
          <a:xfrm>
            <a:off x="402676" y="1550444"/>
            <a:ext cx="4759329" cy="646331"/>
          </a:xfrm>
          <a:prstGeom prst="rect">
            <a:avLst/>
          </a:prstGeom>
          <a:noFill/>
          <a:ln>
            <a:noFill/>
          </a:ln>
        </p:spPr>
        <p:txBody>
          <a:bodyPr wrap="square">
            <a:spAutoFit/>
          </a:bodyPr>
          <a:lstStyle/>
          <a:p>
            <a:r>
              <a:rPr lang="en-US" altLang="ja-JP" sz="1800" b="1" i="0" u="none" strike="noStrike" baseline="0" dirty="0">
                <a:latin typeface="ＭＳ 明朝" panose="02020609040205080304" pitchFamily="17" charset="-128"/>
                <a:ea typeface="ＭＳ 明朝" panose="02020609040205080304" pitchFamily="17" charset="-128"/>
              </a:rPr>
              <a:t> </a:t>
            </a:r>
            <a:r>
              <a:rPr lang="ja-JP" altLang="en-US" b="1" i="0" u="none" strike="noStrike" baseline="0" dirty="0">
                <a:solidFill>
                  <a:srgbClr val="0070C0"/>
                </a:solidFill>
                <a:latin typeface="ＭＳ ゴシック" panose="020B0609070205080204" pitchFamily="49" charset="-128"/>
                <a:ea typeface="ＭＳ ゴシック" panose="020B0609070205080204" pitchFamily="49" charset="-128"/>
              </a:rPr>
              <a:t>Ｑ</a:t>
            </a:r>
            <a:r>
              <a:rPr lang="en-US" altLang="ja-JP" b="1" i="0" u="none" strike="noStrike" baseline="0" dirty="0">
                <a:solidFill>
                  <a:srgbClr val="0070C0"/>
                </a:solidFill>
                <a:latin typeface="ＭＳ ゴシック" panose="020B0609070205080204" pitchFamily="49" charset="-128"/>
                <a:ea typeface="ＭＳ ゴシック" panose="020B0609070205080204" pitchFamily="49" charset="-128"/>
              </a:rPr>
              <a:t>5-1</a:t>
            </a:r>
            <a:r>
              <a:rPr lang="ja-JP" altLang="en-US" b="1" i="0" u="none" strike="noStrike" baseline="0" dirty="0">
                <a:latin typeface="ＭＳ ゴシック" panose="020B0609070205080204" pitchFamily="49" charset="-128"/>
                <a:ea typeface="ＭＳ ゴシック" panose="020B0609070205080204" pitchFamily="49" charset="-128"/>
              </a:rPr>
              <a:t>その端末では </a:t>
            </a:r>
            <a:r>
              <a:rPr lang="en-US" altLang="ja-JP" b="1" i="0" u="none" strike="noStrike" baseline="0" dirty="0">
                <a:latin typeface="ＭＳ ゴシック" panose="020B0609070205080204" pitchFamily="49" charset="-128"/>
                <a:ea typeface="ＭＳ ゴシック" panose="020B0609070205080204" pitchFamily="49" charset="-128"/>
              </a:rPr>
              <a:t>A</a:t>
            </a:r>
            <a:r>
              <a:rPr lang="ja-JP" altLang="en-US" b="1" i="0" u="none" strike="noStrike" baseline="0" dirty="0">
                <a:latin typeface="ＭＳ ゴシック" panose="020B0609070205080204" pitchFamily="49" charset="-128"/>
                <a:ea typeface="ＭＳ ゴシック" panose="020B0609070205080204" pitchFamily="49" charset="-128"/>
              </a:rPr>
              <a:t>～</a:t>
            </a:r>
            <a:r>
              <a:rPr lang="en-US" altLang="ja-JP" b="1" i="0" u="none" strike="noStrike" baseline="0" dirty="0">
                <a:latin typeface="ＭＳ ゴシック" panose="020B0609070205080204" pitchFamily="49" charset="-128"/>
                <a:ea typeface="ＭＳ ゴシック" panose="020B0609070205080204" pitchFamily="49" charset="-128"/>
              </a:rPr>
              <a:t>I</a:t>
            </a:r>
            <a:r>
              <a:rPr lang="ja-JP" altLang="en-US" b="1" i="0" u="none" strike="noStrike" baseline="0" dirty="0">
                <a:latin typeface="ＭＳ ゴシック" panose="020B0609070205080204" pitchFamily="49" charset="-128"/>
                <a:ea typeface="ＭＳ ゴシック" panose="020B0609070205080204" pitchFamily="49" charset="-128"/>
              </a:rPr>
              <a:t>のようなことは、</a:t>
            </a:r>
            <a:endParaRPr lang="en-US" altLang="ja-JP" b="1" i="0" u="none" strike="noStrike" baseline="0"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i="0" u="none" strike="noStrike" baseline="0" dirty="0">
                <a:latin typeface="ＭＳ ゴシック" panose="020B0609070205080204" pitchFamily="49" charset="-128"/>
                <a:ea typeface="ＭＳ ゴシック" panose="020B0609070205080204" pitchFamily="49" charset="-128"/>
              </a:rPr>
              <a:t>先生の所属の学校で現在実施できますか。</a:t>
            </a:r>
            <a:endParaRPr kumimoji="0" lang="en-US" altLang="ja-JP"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0B86DC9-9150-D6B8-5A50-DE3A7EF938FC}"/>
              </a:ext>
            </a:extLst>
          </p:cNvPr>
          <p:cNvSpPr txBox="1"/>
          <p:nvPr/>
        </p:nvSpPr>
        <p:spPr>
          <a:xfrm>
            <a:off x="318879" y="1229580"/>
            <a:ext cx="8772229" cy="369332"/>
          </a:xfrm>
          <a:prstGeom prst="rect">
            <a:avLst/>
          </a:prstGeom>
          <a:noFill/>
        </p:spPr>
        <p:txBody>
          <a:bodyPr wrap="square">
            <a:spAutoFit/>
          </a:bodyPr>
          <a:lstStyle/>
          <a:p>
            <a:pPr algn="l"/>
            <a:r>
              <a:rPr lang="ja-JP" altLang="en-US" sz="1800" b="1" i="0" u="none" strike="noStrike" baseline="0" dirty="0">
                <a:latin typeface="ＭＳ ゴシック" panose="020B0609070205080204" pitchFamily="49" charset="-128"/>
                <a:ea typeface="ＭＳ ゴシック" panose="020B0609070205080204" pitchFamily="49" charset="-128"/>
              </a:rPr>
              <a:t>小学生に「１人１台」、パソコンやタブレットなどの端末機器が配布されています。</a:t>
            </a:r>
          </a:p>
        </p:txBody>
      </p:sp>
      <p:sp>
        <p:nvSpPr>
          <p:cNvPr id="2" name="スライド番号プレースホルダー 1">
            <a:extLst>
              <a:ext uri="{FF2B5EF4-FFF2-40B4-BE49-F238E27FC236}">
                <a16:creationId xmlns:a16="http://schemas.microsoft.com/office/drawing/2014/main" id="{7E856E9E-FB80-BEBE-7886-62092DAC7036}"/>
              </a:ext>
            </a:extLst>
          </p:cNvPr>
          <p:cNvSpPr>
            <a:spLocks noGrp="1"/>
          </p:cNvSpPr>
          <p:nvPr>
            <p:ph type="sldNum" sz="quarter" idx="12"/>
          </p:nvPr>
        </p:nvSpPr>
        <p:spPr>
          <a:xfrm>
            <a:off x="8796065" y="6465050"/>
            <a:ext cx="329452" cy="333477"/>
          </a:xfrm>
          <a:noFill/>
          <a:ln>
            <a:noFill/>
          </a:ln>
        </p:spPr>
        <p:txBody>
          <a:bodyPr/>
          <a:lstStyle/>
          <a:p>
            <a:fld id="{5CB4E541-9752-4AE7-BAEC-239F55242FF7}" type="slidenum">
              <a:rPr kumimoji="1" lang="ja-JP" altLang="en-US" sz="2000" b="1" smtClean="0"/>
              <a:t>7</a:t>
            </a:fld>
            <a:endParaRPr kumimoji="1" lang="ja-JP" altLang="en-US" sz="2000" b="1" dirty="0"/>
          </a:p>
        </p:txBody>
      </p:sp>
      <p:sp>
        <p:nvSpPr>
          <p:cNvPr id="6" name="テキスト ボックス 5">
            <a:extLst>
              <a:ext uri="{FF2B5EF4-FFF2-40B4-BE49-F238E27FC236}">
                <a16:creationId xmlns:a16="http://schemas.microsoft.com/office/drawing/2014/main" id="{FB542224-DE57-CE94-A7B4-253F335EC958}"/>
              </a:ext>
            </a:extLst>
          </p:cNvPr>
          <p:cNvSpPr txBox="1"/>
          <p:nvPr/>
        </p:nvSpPr>
        <p:spPr>
          <a:xfrm>
            <a:off x="5341031" y="1598217"/>
            <a:ext cx="3619760" cy="646331"/>
          </a:xfrm>
          <a:prstGeom prst="rect">
            <a:avLst/>
          </a:prstGeom>
          <a:noFill/>
          <a:ln>
            <a:noFill/>
          </a:ln>
        </p:spPr>
        <p:txBody>
          <a:bodyPr wrap="square" rtlCol="0">
            <a:spAutoFit/>
          </a:bodyPr>
          <a:lstStyle/>
          <a:p>
            <a:r>
              <a:rPr lang="en-US" altLang="ja-JP" b="1" dirty="0">
                <a:solidFill>
                  <a:srgbClr val="0070C0"/>
                </a:solidFill>
                <a:latin typeface="ＭＳ ゴシック" panose="020B0609070205080204" pitchFamily="49" charset="-128"/>
                <a:ea typeface="ＭＳ ゴシック" panose="020B0609070205080204" pitchFamily="49" charset="-128"/>
              </a:rPr>
              <a:t>Q5-2</a:t>
            </a:r>
            <a:r>
              <a:rPr lang="ja-JP" altLang="en-US" b="1" dirty="0">
                <a:latin typeface="ＭＳ ゴシック" panose="020B0609070205080204" pitchFamily="49" charset="-128"/>
                <a:ea typeface="ＭＳ ゴシック" panose="020B0609070205080204" pitchFamily="49" charset="-128"/>
              </a:rPr>
              <a:t> それは小学校の教育活動に必要だと思いますか。</a:t>
            </a:r>
          </a:p>
        </p:txBody>
      </p:sp>
      <p:sp>
        <p:nvSpPr>
          <p:cNvPr id="9" name="テキスト ボックス 8">
            <a:extLst>
              <a:ext uri="{FF2B5EF4-FFF2-40B4-BE49-F238E27FC236}">
                <a16:creationId xmlns:a16="http://schemas.microsoft.com/office/drawing/2014/main" id="{D1F02962-B763-673D-E016-55E3DD599846}"/>
              </a:ext>
            </a:extLst>
          </p:cNvPr>
          <p:cNvSpPr txBox="1"/>
          <p:nvPr/>
        </p:nvSpPr>
        <p:spPr>
          <a:xfrm>
            <a:off x="7803866" y="760239"/>
            <a:ext cx="1307784" cy="523220"/>
          </a:xfrm>
          <a:prstGeom prst="rect">
            <a:avLst/>
          </a:prstGeom>
          <a:noFill/>
        </p:spPr>
        <p:txBody>
          <a:bodyPr wrap="square" rtlCol="0">
            <a:spAutoFit/>
          </a:bodyPr>
          <a:lstStyle/>
          <a:p>
            <a:r>
              <a:rPr lang="zh-TW" altLang="en-US" sz="1400" b="1" dirty="0"/>
              <a:t>研究報告№</a:t>
            </a:r>
            <a:r>
              <a:rPr lang="en-US" altLang="zh-TW" sz="1400" b="1" dirty="0"/>
              <a:t>98 </a:t>
            </a:r>
          </a:p>
          <a:p>
            <a:r>
              <a:rPr lang="zh-TW" altLang="en-US" sz="1400" b="1" dirty="0"/>
              <a:t>第</a:t>
            </a:r>
            <a:r>
              <a:rPr lang="en-US" altLang="zh-TW" sz="1400" b="1" dirty="0"/>
              <a:t>5</a:t>
            </a:r>
            <a:r>
              <a:rPr lang="zh-TW" altLang="en-US" sz="1400" b="1" dirty="0"/>
              <a:t>章</a:t>
            </a:r>
            <a:r>
              <a:rPr lang="ja-JP" altLang="en-US" sz="1400" b="1" dirty="0"/>
              <a:t>より</a:t>
            </a:r>
            <a:r>
              <a:rPr lang="zh-TW" altLang="en-US" sz="1400" b="1" dirty="0"/>
              <a:t>　</a:t>
            </a:r>
            <a:endParaRPr lang="ja-JP" altLang="en-US" sz="1400" b="1" dirty="0"/>
          </a:p>
        </p:txBody>
      </p:sp>
      <p:sp>
        <p:nvSpPr>
          <p:cNvPr id="10" name="テキスト ボックス 9">
            <a:extLst>
              <a:ext uri="{FF2B5EF4-FFF2-40B4-BE49-F238E27FC236}">
                <a16:creationId xmlns:a16="http://schemas.microsoft.com/office/drawing/2014/main" id="{A23B73B2-6DC2-54D8-C709-8FB3193842A4}"/>
              </a:ext>
            </a:extLst>
          </p:cNvPr>
          <p:cNvSpPr txBox="1"/>
          <p:nvPr/>
        </p:nvSpPr>
        <p:spPr>
          <a:xfrm>
            <a:off x="241068" y="807927"/>
            <a:ext cx="7670690" cy="400110"/>
          </a:xfrm>
          <a:prstGeom prst="rect">
            <a:avLst/>
          </a:prstGeom>
          <a:noFill/>
        </p:spPr>
        <p:txBody>
          <a:bodyPr wrap="none" rtlCol="0">
            <a:spAutoFit/>
          </a:bodyPr>
          <a:lstStyle/>
          <a:p>
            <a:pPr indent="127000" algn="ctr"/>
            <a:r>
              <a:rPr lang="ja-JP" altLang="ja-JP" sz="20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表</a:t>
            </a:r>
            <a:r>
              <a:rPr lang="en-US" altLang="ja-JP" sz="20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5-1</a:t>
            </a:r>
            <a:r>
              <a:rPr lang="ja-JP" altLang="ja-JP" sz="20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「できる」と「</a:t>
            </a:r>
            <a:r>
              <a:rPr lang="ja-JP" altLang="en-US" sz="20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とても</a:t>
            </a:r>
            <a:r>
              <a:rPr lang="ja-JP" altLang="ja-JP" sz="20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必要」の選択尺度別回答率の一覧表</a:t>
            </a:r>
          </a:p>
        </p:txBody>
      </p:sp>
      <p:sp>
        <p:nvSpPr>
          <p:cNvPr id="12" name="正方形/長方形 11">
            <a:extLst>
              <a:ext uri="{FF2B5EF4-FFF2-40B4-BE49-F238E27FC236}">
                <a16:creationId xmlns:a16="http://schemas.microsoft.com/office/drawing/2014/main" id="{6CC1C41E-FD14-2256-DC9B-BEFBAF95F6C2}"/>
              </a:ext>
            </a:extLst>
          </p:cNvPr>
          <p:cNvSpPr/>
          <p:nvPr/>
        </p:nvSpPr>
        <p:spPr>
          <a:xfrm>
            <a:off x="5914239" y="2671496"/>
            <a:ext cx="1124124" cy="390053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328AF8-9EFB-9F4B-54B0-4ED868ABAE00}"/>
              </a:ext>
            </a:extLst>
          </p:cNvPr>
          <p:cNvSpPr/>
          <p:nvPr/>
        </p:nvSpPr>
        <p:spPr>
          <a:xfrm>
            <a:off x="3983464" y="2628405"/>
            <a:ext cx="571758" cy="3986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E9B4B97-0089-C001-18B8-5AA5B07EA157}"/>
              </a:ext>
            </a:extLst>
          </p:cNvPr>
          <p:cNvSpPr txBox="1"/>
          <p:nvPr/>
        </p:nvSpPr>
        <p:spPr>
          <a:xfrm>
            <a:off x="0" y="1021849"/>
            <a:ext cx="556931" cy="369332"/>
          </a:xfrm>
          <a:prstGeom prst="rect">
            <a:avLst/>
          </a:prstGeom>
          <a:noFill/>
          <a:ln w="28575">
            <a:noFill/>
          </a:ln>
        </p:spPr>
        <p:txBody>
          <a:bodyPr wrap="square">
            <a:spAutoFit/>
          </a:bodyPr>
          <a:lstStyle/>
          <a:p>
            <a:r>
              <a:rPr lang="en-US" altLang="ja-JP" sz="1800" b="1" dirty="0">
                <a:solidFill>
                  <a:srgbClr val="0070C0"/>
                </a:solidFill>
                <a:latin typeface="ＭＳ 明朝" panose="02020609040205080304" pitchFamily="17" charset="-128"/>
                <a:ea typeface="ＭＳ 明朝" panose="02020609040205080304" pitchFamily="17" charset="-128"/>
              </a:rPr>
              <a:t>Q</a:t>
            </a:r>
            <a:r>
              <a:rPr lang="ja-JP" altLang="en-US" sz="1800" b="1" dirty="0">
                <a:solidFill>
                  <a:srgbClr val="0070C0"/>
                </a:solidFill>
                <a:latin typeface="ＭＳ 明朝" panose="02020609040205080304" pitchFamily="17" charset="-128"/>
                <a:ea typeface="ＭＳ 明朝" panose="02020609040205080304" pitchFamily="17" charset="-128"/>
              </a:rPr>
              <a:t>５</a:t>
            </a:r>
            <a:endParaRPr lang="ja-JP" altLang="en-US" dirty="0">
              <a:solidFill>
                <a:srgbClr val="0070C0"/>
              </a:solidFill>
            </a:endParaRPr>
          </a:p>
        </p:txBody>
      </p:sp>
      <p:sp>
        <p:nvSpPr>
          <p:cNvPr id="15" name="正方形/長方形 14">
            <a:extLst>
              <a:ext uri="{FF2B5EF4-FFF2-40B4-BE49-F238E27FC236}">
                <a16:creationId xmlns:a16="http://schemas.microsoft.com/office/drawing/2014/main" id="{83C7DEA6-9669-23FB-57EE-33820F4E6BDF}"/>
              </a:ext>
            </a:extLst>
          </p:cNvPr>
          <p:cNvSpPr/>
          <p:nvPr/>
        </p:nvSpPr>
        <p:spPr>
          <a:xfrm>
            <a:off x="396708" y="1592466"/>
            <a:ext cx="4697175" cy="627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A9B5E9A-EA92-ACAE-BBFD-99333AFC9E8C}"/>
              </a:ext>
            </a:extLst>
          </p:cNvPr>
          <p:cNvSpPr/>
          <p:nvPr/>
        </p:nvSpPr>
        <p:spPr>
          <a:xfrm>
            <a:off x="5262599" y="1593337"/>
            <a:ext cx="3627881" cy="627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0B7CA6E-8CFD-4DDA-94EB-02E84345F4F4}"/>
              </a:ext>
            </a:extLst>
          </p:cNvPr>
          <p:cNvSpPr txBox="1"/>
          <p:nvPr/>
        </p:nvSpPr>
        <p:spPr>
          <a:xfrm>
            <a:off x="1400249" y="90458"/>
            <a:ext cx="6762239" cy="707886"/>
          </a:xfrm>
          <a:prstGeom prst="rect">
            <a:avLst/>
          </a:prstGeom>
          <a:noFill/>
        </p:spPr>
        <p:txBody>
          <a:bodyPr wrap="square">
            <a:spAutoFit/>
          </a:bodyPr>
          <a:lstStyle/>
          <a:p>
            <a:pPr marL="133350" algn="just"/>
            <a:r>
              <a:rPr lang="ja-JP" altLang="en-US" sz="2000" b="1" kern="10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en-US" sz="1900" b="1"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必要</a:t>
            </a:r>
            <a:r>
              <a:rPr lang="en-US" altLang="ja-JP" sz="19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とても、やや、あまり、まったく）</a:t>
            </a:r>
            <a:endParaRPr lang="en-US"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algn="just"/>
            <a:r>
              <a:rPr lang="ja-JP" altLang="en-US" sz="1900" b="1" kern="100" dirty="0">
                <a:latin typeface="ＭＳ ゴシック" panose="020B0609070205080204" pitchFamily="49" charset="-128"/>
                <a:ea typeface="ＭＳ ゴシック" panose="020B0609070205080204" pitchFamily="49" charset="-128"/>
                <a:cs typeface="Times New Roman" panose="02020603050405020304" pitchFamily="18" charset="0"/>
              </a:rPr>
              <a:t>　　　　　９種の質問項目への問いの結果は</a:t>
            </a:r>
            <a:endParaRPr lang="en-US" altLang="ja-JP" sz="19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12327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1374F1C-4D2D-71E3-679D-84689CA66143}"/>
              </a:ext>
            </a:extLst>
          </p:cNvPr>
          <p:cNvSpPr/>
          <p:nvPr/>
        </p:nvSpPr>
        <p:spPr>
          <a:xfrm>
            <a:off x="131303" y="646242"/>
            <a:ext cx="8881394" cy="58578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3" name="吹き出し: 四角形 2">
            <a:extLst>
              <a:ext uri="{FF2B5EF4-FFF2-40B4-BE49-F238E27FC236}">
                <a16:creationId xmlns:a16="http://schemas.microsoft.com/office/drawing/2014/main" id="{17FB9A00-2955-BB9E-1012-D7D9A25A1760}"/>
              </a:ext>
            </a:extLst>
          </p:cNvPr>
          <p:cNvSpPr/>
          <p:nvPr/>
        </p:nvSpPr>
        <p:spPr>
          <a:xfrm>
            <a:off x="7158218" y="4939304"/>
            <a:ext cx="1689197" cy="1436914"/>
          </a:xfrm>
          <a:prstGeom prst="wedgeRectCallout">
            <a:avLst>
              <a:gd name="adj1" fmla="val -94333"/>
              <a:gd name="adj2" fmla="val 820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 name="グラフ 5">
            <a:extLst>
              <a:ext uri="{FF2B5EF4-FFF2-40B4-BE49-F238E27FC236}">
                <a16:creationId xmlns:a16="http://schemas.microsoft.com/office/drawing/2014/main" id="{64E9F919-937C-BA63-752A-3F1ACCB40B1B}"/>
              </a:ext>
            </a:extLst>
          </p:cNvPr>
          <p:cNvGraphicFramePr>
            <a:graphicFrameLocks/>
          </p:cNvGraphicFramePr>
          <p:nvPr>
            <p:extLst>
              <p:ext uri="{D42A27DB-BD31-4B8C-83A1-F6EECF244321}">
                <p14:modId xmlns:p14="http://schemas.microsoft.com/office/powerpoint/2010/main" val="1318809989"/>
              </p:ext>
            </p:extLst>
          </p:nvPr>
        </p:nvGraphicFramePr>
        <p:xfrm>
          <a:off x="131301" y="860746"/>
          <a:ext cx="8459024" cy="5642746"/>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直線コネクタ 10">
            <a:extLst>
              <a:ext uri="{FF2B5EF4-FFF2-40B4-BE49-F238E27FC236}">
                <a16:creationId xmlns:a16="http://schemas.microsoft.com/office/drawing/2014/main" id="{4C129B8E-E87C-FE6C-1CD8-3B91C307E1A3}"/>
              </a:ext>
            </a:extLst>
          </p:cNvPr>
          <p:cNvCxnSpPr>
            <a:cxnSpLocks/>
          </p:cNvCxnSpPr>
          <p:nvPr/>
        </p:nvCxnSpPr>
        <p:spPr>
          <a:xfrm>
            <a:off x="6218264" y="1292326"/>
            <a:ext cx="19583" cy="5108969"/>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0D2DF0C-8FAA-2C71-B5F7-538FDBDEE4E3}"/>
              </a:ext>
            </a:extLst>
          </p:cNvPr>
          <p:cNvCxnSpPr>
            <a:cxnSpLocks/>
          </p:cNvCxnSpPr>
          <p:nvPr/>
        </p:nvCxnSpPr>
        <p:spPr>
          <a:xfrm>
            <a:off x="5415385" y="1237427"/>
            <a:ext cx="0" cy="532234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AC05907-1C11-6295-A2F4-20A50ED79F0E}"/>
              </a:ext>
            </a:extLst>
          </p:cNvPr>
          <p:cNvSpPr txBox="1"/>
          <p:nvPr/>
        </p:nvSpPr>
        <p:spPr>
          <a:xfrm>
            <a:off x="5087354" y="860746"/>
            <a:ext cx="652743" cy="369332"/>
          </a:xfrm>
          <a:prstGeom prst="rect">
            <a:avLst/>
          </a:prstGeom>
          <a:noFill/>
        </p:spPr>
        <p:txBody>
          <a:bodyPr wrap="none" rtlCol="0">
            <a:spAutoFit/>
          </a:bodyPr>
          <a:lstStyle/>
          <a:p>
            <a:r>
              <a:rPr kumimoji="1" lang="en-US" altLang="ja-JP" b="1" dirty="0">
                <a:solidFill>
                  <a:srgbClr val="C00000"/>
                </a:solidFill>
                <a:latin typeface="ＭＳ ゴシック" panose="020B0609070205080204" pitchFamily="49" charset="-128"/>
                <a:ea typeface="ＭＳ ゴシック" panose="020B0609070205080204" pitchFamily="49" charset="-128"/>
              </a:rPr>
              <a:t>30.0</a:t>
            </a:r>
            <a:endParaRPr kumimoji="1" lang="ja-JP" altLang="en-US" b="1" dirty="0">
              <a:solidFill>
                <a:srgbClr val="C00000"/>
              </a:solidFill>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1B2A2083-E8D6-9B58-3114-42F7B978E318}"/>
              </a:ext>
            </a:extLst>
          </p:cNvPr>
          <p:cNvSpPr txBox="1"/>
          <p:nvPr/>
        </p:nvSpPr>
        <p:spPr>
          <a:xfrm>
            <a:off x="5865302" y="868095"/>
            <a:ext cx="652743" cy="369332"/>
          </a:xfrm>
          <a:prstGeom prst="rect">
            <a:avLst/>
          </a:prstGeom>
          <a:noFill/>
        </p:spPr>
        <p:txBody>
          <a:bodyPr wrap="none" rtlCol="0">
            <a:spAutoFit/>
          </a:bodyPr>
          <a:lstStyle/>
          <a:p>
            <a:r>
              <a:rPr kumimoji="1" lang="en-US" altLang="ja-JP" b="1" dirty="0">
                <a:solidFill>
                  <a:srgbClr val="0070C0"/>
                </a:solidFill>
                <a:latin typeface="ＭＳ ゴシック" panose="020B0609070205080204" pitchFamily="49" charset="-128"/>
                <a:ea typeface="ＭＳ ゴシック" panose="020B0609070205080204" pitchFamily="49" charset="-128"/>
              </a:rPr>
              <a:t>50.0</a:t>
            </a:r>
            <a:endParaRPr kumimoji="1" lang="ja-JP" altLang="en-US" b="1" dirty="0">
              <a:solidFill>
                <a:srgbClr val="0070C0"/>
              </a:solidFill>
              <a:latin typeface="ＭＳ ゴシック" panose="020B0609070205080204" pitchFamily="49" charset="-128"/>
              <a:ea typeface="ＭＳ ゴシック" panose="020B0609070205080204" pitchFamily="49" charset="-128"/>
            </a:endParaRPr>
          </a:p>
        </p:txBody>
      </p:sp>
      <p:sp>
        <p:nvSpPr>
          <p:cNvPr id="19" name="四角形: 角を丸くする 18">
            <a:extLst>
              <a:ext uri="{FF2B5EF4-FFF2-40B4-BE49-F238E27FC236}">
                <a16:creationId xmlns:a16="http://schemas.microsoft.com/office/drawing/2014/main" id="{217F9AF9-11C0-5B8F-A2AE-1E12C029F53D}"/>
              </a:ext>
            </a:extLst>
          </p:cNvPr>
          <p:cNvSpPr/>
          <p:nvPr/>
        </p:nvSpPr>
        <p:spPr>
          <a:xfrm>
            <a:off x="5149582" y="903446"/>
            <a:ext cx="531606" cy="2595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A9A5E367-AC05-FDF6-60CC-70262771F753}"/>
              </a:ext>
            </a:extLst>
          </p:cNvPr>
          <p:cNvSpPr/>
          <p:nvPr/>
        </p:nvSpPr>
        <p:spPr>
          <a:xfrm>
            <a:off x="5919919" y="922994"/>
            <a:ext cx="531606" cy="25953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24">
            <a:extLst>
              <a:ext uri="{FF2B5EF4-FFF2-40B4-BE49-F238E27FC236}">
                <a16:creationId xmlns:a16="http://schemas.microsoft.com/office/drawing/2014/main" id="{F1356163-8471-4C6E-E9FE-F7C366AAE799}"/>
              </a:ext>
            </a:extLst>
          </p:cNvPr>
          <p:cNvSpPr txBox="1"/>
          <p:nvPr/>
        </p:nvSpPr>
        <p:spPr>
          <a:xfrm>
            <a:off x="7349191" y="5103763"/>
            <a:ext cx="1371975" cy="1107996"/>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200" b="1" dirty="0">
                <a:solidFill>
                  <a:srgbClr val="7030A0"/>
                </a:solidFill>
                <a:latin typeface="ＭＳ ゴシック" panose="020B0609070205080204" pitchFamily="49" charset="-128"/>
                <a:ea typeface="ＭＳ ゴシック" panose="020B0609070205080204" pitchFamily="49" charset="-128"/>
              </a:rPr>
              <a:t>教育活動にとても必要</a:t>
            </a:r>
          </a:p>
        </p:txBody>
      </p:sp>
      <p:sp>
        <p:nvSpPr>
          <p:cNvPr id="17" name="吹き出し: 四角形 16">
            <a:extLst>
              <a:ext uri="{FF2B5EF4-FFF2-40B4-BE49-F238E27FC236}">
                <a16:creationId xmlns:a16="http://schemas.microsoft.com/office/drawing/2014/main" id="{B58B7BE1-0E69-76AC-3B06-531256B6F497}"/>
              </a:ext>
            </a:extLst>
          </p:cNvPr>
          <p:cNvSpPr/>
          <p:nvPr/>
        </p:nvSpPr>
        <p:spPr>
          <a:xfrm>
            <a:off x="7386546" y="2814094"/>
            <a:ext cx="1605218" cy="793843"/>
          </a:xfrm>
          <a:prstGeom prst="wedgeRectCallout">
            <a:avLst>
              <a:gd name="adj1" fmla="val -30022"/>
              <a:gd name="adj2" fmla="val -106508"/>
            </a:avLst>
          </a:prstGeom>
          <a:solidFill>
            <a:srgbClr val="FFFFCC"/>
          </a:solidFill>
          <a:ln w="28575">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200" b="1" dirty="0">
                <a:solidFill>
                  <a:srgbClr val="0070C0"/>
                </a:solidFill>
                <a:latin typeface="ＭＳ ゴシック" panose="020B0609070205080204" pitchFamily="49" charset="-128"/>
                <a:ea typeface="ＭＳ ゴシック" panose="020B0609070205080204" pitchFamily="49" charset="-128"/>
              </a:rPr>
              <a:t>｢1</a:t>
            </a:r>
            <a:r>
              <a:rPr lang="ja-JP" altLang="en-US" sz="2200" b="1" dirty="0">
                <a:solidFill>
                  <a:srgbClr val="0070C0"/>
                </a:solidFill>
                <a:latin typeface="ＭＳ ゴシック" panose="020B0609070205080204" pitchFamily="49" charset="-128"/>
                <a:ea typeface="ＭＳ ゴシック" panose="020B0609070205080204" pitchFamily="49" charset="-128"/>
              </a:rPr>
              <a:t>人</a:t>
            </a:r>
            <a:r>
              <a:rPr lang="en-US" altLang="ja-JP" sz="2200" b="1" dirty="0">
                <a:solidFill>
                  <a:srgbClr val="0070C0"/>
                </a:solidFill>
                <a:latin typeface="ＭＳ ゴシック" panose="020B0609070205080204" pitchFamily="49" charset="-128"/>
                <a:ea typeface="ＭＳ ゴシック" panose="020B0609070205080204" pitchFamily="49" charset="-128"/>
              </a:rPr>
              <a:t>1</a:t>
            </a:r>
            <a:r>
              <a:rPr lang="ja-JP" altLang="en-US" sz="2200" b="1" dirty="0">
                <a:solidFill>
                  <a:srgbClr val="0070C0"/>
                </a:solidFill>
                <a:latin typeface="ＭＳ ゴシック" panose="020B0609070205080204" pitchFamily="49" charset="-128"/>
                <a:ea typeface="ＭＳ ゴシック" panose="020B0609070205080204" pitchFamily="49" charset="-128"/>
              </a:rPr>
              <a:t>台</a:t>
            </a:r>
            <a:r>
              <a:rPr lang="en-US" altLang="ja-JP" sz="2200" b="1" dirty="0">
                <a:solidFill>
                  <a:srgbClr val="0070C0"/>
                </a:solidFill>
                <a:latin typeface="ＭＳ ゴシック" panose="020B0609070205080204" pitchFamily="49" charset="-128"/>
                <a:ea typeface="ＭＳ ゴシック" panose="020B0609070205080204" pitchFamily="49" charset="-128"/>
              </a:rPr>
              <a:t>｣</a:t>
            </a:r>
          </a:p>
          <a:p>
            <a:r>
              <a:rPr lang="ja-JP" altLang="en-US" sz="2200" b="1" dirty="0">
                <a:solidFill>
                  <a:srgbClr val="0070C0"/>
                </a:solidFill>
                <a:latin typeface="ＭＳ ゴシック" panose="020B0609070205080204" pitchFamily="49" charset="-128"/>
                <a:ea typeface="ＭＳ ゴシック" panose="020B0609070205080204" pitchFamily="49" charset="-128"/>
              </a:rPr>
              <a:t>実施できる</a:t>
            </a:r>
            <a:endParaRPr lang="ja-JP" sz="2200" b="1" dirty="0">
              <a:solidFill>
                <a:srgbClr val="0070C0"/>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E710F5E-AF0B-E9C6-36B6-BB97CF366330}"/>
              </a:ext>
            </a:extLst>
          </p:cNvPr>
          <p:cNvSpPr txBox="1"/>
          <p:nvPr/>
        </p:nvSpPr>
        <p:spPr>
          <a:xfrm>
            <a:off x="2906000" y="5349900"/>
            <a:ext cx="1231427" cy="369332"/>
          </a:xfrm>
          <a:prstGeom prst="rect">
            <a:avLst/>
          </a:prstGeom>
          <a:solidFill>
            <a:schemeClr val="bg1"/>
          </a:solidFill>
        </p:spPr>
        <p:txBody>
          <a:bodyPr wrap="none" rtlCol="0">
            <a:spAutoFit/>
          </a:bodyPr>
          <a:lstStyle/>
          <a:p>
            <a:r>
              <a:rPr kumimoji="1" lang="ja-JP" altLang="en-US" b="1" dirty="0">
                <a:latin typeface="ＭＳ ゴシック" panose="020B0609070205080204" pitchFamily="49" charset="-128"/>
                <a:ea typeface="ＭＳ ゴシック" panose="020B0609070205080204" pitchFamily="49" charset="-128"/>
              </a:rPr>
              <a:t>（　　 ）</a:t>
            </a:r>
          </a:p>
        </p:txBody>
      </p:sp>
      <p:sp>
        <p:nvSpPr>
          <p:cNvPr id="4" name="テキスト ボックス 3">
            <a:extLst>
              <a:ext uri="{FF2B5EF4-FFF2-40B4-BE49-F238E27FC236}">
                <a16:creationId xmlns:a16="http://schemas.microsoft.com/office/drawing/2014/main" id="{B875D876-8FDF-2625-3817-B0D1BA7D1CCB}"/>
              </a:ext>
            </a:extLst>
          </p:cNvPr>
          <p:cNvSpPr txBox="1"/>
          <p:nvPr/>
        </p:nvSpPr>
        <p:spPr>
          <a:xfrm>
            <a:off x="3152094" y="5349900"/>
            <a:ext cx="697627" cy="400110"/>
          </a:xfrm>
          <a:prstGeom prst="rect">
            <a:avLst/>
          </a:prstGeom>
          <a:no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全体</a:t>
            </a:r>
          </a:p>
        </p:txBody>
      </p:sp>
      <p:sp>
        <p:nvSpPr>
          <p:cNvPr id="7" name="スライド番号プレースホルダー 6">
            <a:extLst>
              <a:ext uri="{FF2B5EF4-FFF2-40B4-BE49-F238E27FC236}">
                <a16:creationId xmlns:a16="http://schemas.microsoft.com/office/drawing/2014/main" id="{0DF97A54-5F15-C96E-1B4E-C6B926DD6708}"/>
              </a:ext>
            </a:extLst>
          </p:cNvPr>
          <p:cNvSpPr>
            <a:spLocks noGrp="1"/>
          </p:cNvSpPr>
          <p:nvPr>
            <p:ph type="sldNum" sz="quarter" idx="12"/>
          </p:nvPr>
        </p:nvSpPr>
        <p:spPr>
          <a:xfrm>
            <a:off x="8815283" y="6539226"/>
            <a:ext cx="291232" cy="365125"/>
          </a:xfrm>
        </p:spPr>
        <p:txBody>
          <a:bodyPr/>
          <a:lstStyle/>
          <a:p>
            <a:fld id="{5CB4E541-9752-4AE7-BAEC-239F55242FF7}" type="slidenum">
              <a:rPr kumimoji="1" lang="ja-JP" altLang="en-US" sz="1800" b="1" smtClean="0"/>
              <a:t>8</a:t>
            </a:fld>
            <a:endParaRPr kumimoji="1" lang="ja-JP" altLang="en-US" sz="1800" b="1" dirty="0"/>
          </a:p>
        </p:txBody>
      </p:sp>
      <p:sp>
        <p:nvSpPr>
          <p:cNvPr id="21" name="テキスト ボックス 20">
            <a:extLst>
              <a:ext uri="{FF2B5EF4-FFF2-40B4-BE49-F238E27FC236}">
                <a16:creationId xmlns:a16="http://schemas.microsoft.com/office/drawing/2014/main" id="{B9E43219-6DDC-B68D-2E05-5B1BB7D6AA86}"/>
              </a:ext>
            </a:extLst>
          </p:cNvPr>
          <p:cNvSpPr txBox="1"/>
          <p:nvPr/>
        </p:nvSpPr>
        <p:spPr>
          <a:xfrm>
            <a:off x="169907" y="233132"/>
            <a:ext cx="6641954" cy="430887"/>
          </a:xfrm>
          <a:prstGeom prst="rect">
            <a:avLst/>
          </a:prstGeom>
          <a:noFill/>
        </p:spPr>
        <p:txBody>
          <a:bodyPr wrap="square" rtlCol="0">
            <a:spAutoFit/>
          </a:bodyPr>
          <a:lstStyle/>
          <a:p>
            <a:r>
              <a:rPr lang="ja-JP"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図</a:t>
            </a:r>
            <a:r>
              <a:rPr lang="en-US"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5-2</a:t>
            </a:r>
            <a:r>
              <a:rPr lang="ja-JP" altLang="ja-JP" sz="2200" b="1"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「できる」と「とても必要」の選択</a:t>
            </a:r>
            <a:r>
              <a:rPr lang="ja-JP" altLang="en-US" sz="2200" b="1" kern="1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率一覧図</a:t>
            </a:r>
            <a:endParaRPr kumimoji="1" lang="ja-JP" altLang="en-US" sz="2200" dirty="0">
              <a:solidFill>
                <a:srgbClr val="0070C0"/>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8842681-7B6E-1E89-739A-756852225EBD}"/>
              </a:ext>
            </a:extLst>
          </p:cNvPr>
          <p:cNvSpPr txBox="1"/>
          <p:nvPr/>
        </p:nvSpPr>
        <p:spPr>
          <a:xfrm>
            <a:off x="6795976" y="290134"/>
            <a:ext cx="2194832" cy="338554"/>
          </a:xfrm>
          <a:prstGeom prst="rect">
            <a:avLst/>
          </a:prstGeom>
          <a:noFill/>
        </p:spPr>
        <p:txBody>
          <a:bodyPr wrap="none" rtlCol="0">
            <a:spAutoFit/>
          </a:bodyPr>
          <a:lstStyle/>
          <a:p>
            <a:r>
              <a:rPr lang="zh-TW" altLang="en-US" sz="1600" b="1" dirty="0"/>
              <a:t>研究報告№</a:t>
            </a:r>
            <a:r>
              <a:rPr lang="en-US" altLang="zh-TW" sz="1600" b="1" dirty="0"/>
              <a:t>98 </a:t>
            </a:r>
            <a:r>
              <a:rPr lang="zh-TW" altLang="en-US" sz="1600" b="1" dirty="0"/>
              <a:t>第</a:t>
            </a:r>
            <a:r>
              <a:rPr lang="en-US" altLang="zh-TW" sz="1600" b="1" dirty="0"/>
              <a:t>5</a:t>
            </a:r>
            <a:r>
              <a:rPr lang="zh-TW" altLang="en-US" sz="1600" b="1" dirty="0"/>
              <a:t>章　</a:t>
            </a:r>
            <a:endParaRPr lang="ja-JP" altLang="en-US" sz="1600" b="1" dirty="0"/>
          </a:p>
        </p:txBody>
      </p:sp>
    </p:spTree>
    <p:extLst>
      <p:ext uri="{BB962C8B-B14F-4D97-AF65-F5344CB8AC3E}">
        <p14:creationId xmlns:p14="http://schemas.microsoft.com/office/powerpoint/2010/main" val="159096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矢印: 下 9">
            <a:extLst>
              <a:ext uri="{FF2B5EF4-FFF2-40B4-BE49-F238E27FC236}">
                <a16:creationId xmlns:a16="http://schemas.microsoft.com/office/drawing/2014/main" id="{6D92F56E-8942-68E0-0315-DA76199E0A33}"/>
              </a:ext>
            </a:extLst>
          </p:cNvPr>
          <p:cNvSpPr/>
          <p:nvPr/>
        </p:nvSpPr>
        <p:spPr>
          <a:xfrm>
            <a:off x="1508248" y="4914705"/>
            <a:ext cx="5470278" cy="418703"/>
          </a:xfrm>
          <a:prstGeom prst="downArrow">
            <a:avLst>
              <a:gd name="adj1" fmla="val 50000"/>
              <a:gd name="adj2" fmla="val 56990"/>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0137F2D-F786-4296-7649-C726D116DC04}"/>
              </a:ext>
            </a:extLst>
          </p:cNvPr>
          <p:cNvSpPr/>
          <p:nvPr/>
        </p:nvSpPr>
        <p:spPr>
          <a:xfrm>
            <a:off x="145103" y="5364219"/>
            <a:ext cx="8529378" cy="1014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05ED940-8506-41E4-FB5E-D7BAAB8C1A83}"/>
              </a:ext>
            </a:extLst>
          </p:cNvPr>
          <p:cNvSpPr/>
          <p:nvPr/>
        </p:nvSpPr>
        <p:spPr>
          <a:xfrm>
            <a:off x="478541" y="216125"/>
            <a:ext cx="8241793" cy="430887"/>
          </a:xfrm>
          <a:prstGeom prst="roundRect">
            <a:avLst/>
          </a:prstGeom>
          <a:solidFill>
            <a:srgbClr val="FFFFC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09EDC64-5AA7-D1D2-BB7A-6618338A16CD}"/>
              </a:ext>
            </a:extLst>
          </p:cNvPr>
          <p:cNvSpPr txBox="1"/>
          <p:nvPr/>
        </p:nvSpPr>
        <p:spPr>
          <a:xfrm>
            <a:off x="3007847" y="4855759"/>
            <a:ext cx="2588527" cy="404919"/>
          </a:xfrm>
          <a:prstGeom prst="rect">
            <a:avLst/>
          </a:prstGeom>
          <a:noFill/>
          <a:ln>
            <a:noFill/>
          </a:ln>
        </p:spPr>
        <p:txBody>
          <a:bodyPr wrap="square">
            <a:spAutoFit/>
          </a:bodyPr>
          <a:lstStyle/>
          <a:p>
            <a:pPr algn="l">
              <a:lnSpc>
                <a:spcPts val="2800"/>
              </a:lnSpc>
            </a:pP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この５種の論点から</a:t>
            </a:r>
            <a:endParaRPr lang="ja-JP" altLang="ja-JP" sz="2000"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3BA1427-CCA1-25F0-63BA-A4BC29328E29}"/>
              </a:ext>
            </a:extLst>
          </p:cNvPr>
          <p:cNvSpPr txBox="1"/>
          <p:nvPr/>
        </p:nvSpPr>
        <p:spPr>
          <a:xfrm>
            <a:off x="497080" y="853800"/>
            <a:ext cx="8203648" cy="716928"/>
          </a:xfrm>
          <a:prstGeom prst="rect">
            <a:avLst/>
          </a:prstGeom>
          <a:noFill/>
          <a:ln w="28575">
            <a:solidFill>
              <a:srgbClr val="FFFFCC"/>
            </a:solidFill>
          </a:ln>
        </p:spPr>
        <p:txBody>
          <a:bodyPr wrap="square">
            <a:spAutoFit/>
          </a:bodyPr>
          <a:lstStyle/>
          <a:p>
            <a:pPr algn="l">
              <a:lnSpc>
                <a:spcPts val="2600"/>
              </a:lnSpc>
            </a:pP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➀</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質問の目的は、自治体</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異なる配布機種の機能</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スペック）</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に対する</a:t>
            </a:r>
            <a:endParaRPr lang="en-US" altLang="ja-JP" sz="19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600"/>
              </a:lnSpc>
            </a:pP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　教員の認識</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度の調査</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に関する情報量と操作</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可否</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のデータ収集</a:t>
            </a:r>
            <a:r>
              <a:rPr lang="ja-JP" altLang="en-US"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力</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1B0DCB4-E0F8-FBC0-6AB0-F18358DB56A6}"/>
              </a:ext>
            </a:extLst>
          </p:cNvPr>
          <p:cNvSpPr txBox="1"/>
          <p:nvPr/>
        </p:nvSpPr>
        <p:spPr>
          <a:xfrm>
            <a:off x="497080" y="1560407"/>
            <a:ext cx="8128677" cy="761812"/>
          </a:xfrm>
          <a:prstGeom prst="rect">
            <a:avLst/>
          </a:prstGeom>
          <a:noFill/>
          <a:ln w="28575">
            <a:noFill/>
          </a:ln>
        </p:spPr>
        <p:txBody>
          <a:bodyPr wrap="square">
            <a:spAutoFit/>
          </a:bodyPr>
          <a:lstStyle/>
          <a:p>
            <a:pPr algn="l">
              <a:lnSpc>
                <a:spcPts val="2800"/>
              </a:lnSpc>
            </a:pP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➁</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９種の質問項目は、公的な予算で購入可能な</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であれば、</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どの機種も</a:t>
            </a:r>
            <a:endParaRPr lang="en-US"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en-US" altLang="ja-JP" sz="1900" b="1" u="sng"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対応可能な基本機能の一覧。全て「できる」が正解。</a:t>
            </a:r>
            <a:endParaRPr lang="ja-JP" altLang="ja-JP" sz="1900"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174F492-A492-1DCB-C49D-D6655FAD776E}"/>
              </a:ext>
            </a:extLst>
          </p:cNvPr>
          <p:cNvSpPr txBox="1"/>
          <p:nvPr/>
        </p:nvSpPr>
        <p:spPr>
          <a:xfrm>
            <a:off x="499538" y="2353029"/>
            <a:ext cx="8102158" cy="761812"/>
          </a:xfrm>
          <a:prstGeom prst="rect">
            <a:avLst/>
          </a:prstGeom>
          <a:noFill/>
          <a:ln w="28575">
            <a:noFill/>
          </a:ln>
        </p:spPr>
        <p:txBody>
          <a:bodyPr wrap="square">
            <a:spAutoFit/>
          </a:bodyPr>
          <a:lstStyle/>
          <a:p>
            <a:pPr algn="l">
              <a:lnSpc>
                <a:spcPts val="28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③調査結果</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(95.2</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18.7</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％に分散</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から、</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教員の判断基順</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は機器本来の</a:t>
            </a:r>
            <a:endPar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機能ではなく、</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自治体教委や校長会など</a:t>
            </a:r>
            <a:r>
              <a:rPr lang="ja-JP" altLang="en-US"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による</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許可</a:t>
            </a:r>
            <a:r>
              <a:rPr lang="ja-JP" altLang="en-US"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の有無</a:t>
            </a:r>
            <a:r>
              <a:rPr lang="ja-JP" altLang="ja-JP" sz="19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と理解。</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7BB409F0-0CC7-3D12-9FB5-1302B3357B53}"/>
              </a:ext>
            </a:extLst>
          </p:cNvPr>
          <p:cNvSpPr txBox="1"/>
          <p:nvPr/>
        </p:nvSpPr>
        <p:spPr>
          <a:xfrm>
            <a:off x="542304" y="3114841"/>
            <a:ext cx="8196569" cy="761812"/>
          </a:xfrm>
          <a:prstGeom prst="rect">
            <a:avLst/>
          </a:prstGeom>
          <a:noFill/>
          <a:ln w="28575">
            <a:noFill/>
          </a:ln>
        </p:spPr>
        <p:txBody>
          <a:bodyPr wrap="square">
            <a:spAutoFit/>
          </a:bodyPr>
          <a:lstStyle/>
          <a:p>
            <a:pPr algn="l">
              <a:lnSpc>
                <a:spcPts val="2800"/>
              </a:lnSpc>
            </a:pP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④「できる」と「とても必要」の数値の差の大きさは、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台」配布が、</a:t>
            </a:r>
            <a:endPar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小学校教員</a:t>
            </a:r>
            <a:r>
              <a:rPr kumimoji="0" lang="ja-JP" altLang="ja-JP" sz="1900" b="1" i="0" u="sng" strike="noStrike" kern="1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の要請</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による</a:t>
            </a:r>
            <a:r>
              <a:rPr lang="ja-JP" altLang="en-US"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もの</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ではない</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ことを示す、とみなしたい。</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D872328-C82D-1BD2-40DF-198383ADD80F}"/>
              </a:ext>
            </a:extLst>
          </p:cNvPr>
          <p:cNvSpPr txBox="1"/>
          <p:nvPr/>
        </p:nvSpPr>
        <p:spPr>
          <a:xfrm>
            <a:off x="544498" y="3809750"/>
            <a:ext cx="8010700" cy="1120884"/>
          </a:xfrm>
          <a:prstGeom prst="rect">
            <a:avLst/>
          </a:prstGeom>
          <a:noFill/>
          <a:ln w="28575">
            <a:noFill/>
          </a:ln>
        </p:spPr>
        <p:txBody>
          <a:bodyPr wrap="square">
            <a:spAutoFit/>
          </a:bodyPr>
          <a:lstStyle/>
          <a:p>
            <a:pPr>
              <a:lnSpc>
                <a:spcPts val="2800"/>
              </a:lnSpc>
            </a:pP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⑤９項目間の｢できる｣</a:t>
            </a: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「とても必要」</a:t>
            </a:r>
            <a:r>
              <a:rPr lang="ja-JP" altLang="ja-JP" sz="1900" b="1" kern="100" dirty="0">
                <a:latin typeface="ＭＳ 明朝" panose="02020609040205080304" pitchFamily="17" charset="-128"/>
                <a:ea typeface="ＭＳ 明朝" panose="02020609040205080304" pitchFamily="17" charset="-128"/>
                <a:cs typeface="Times New Roman" panose="02020603050405020304" pitchFamily="18" charset="0"/>
              </a:rPr>
              <a:t>の差</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の大きさは、</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配布決定と</a:t>
            </a:r>
            <a:r>
              <a:rPr lang="en-US"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PC</a:t>
            </a: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選択に、</a:t>
            </a:r>
            <a:r>
              <a:rPr lang="ja-JP"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教委、管理職、教員、子ども、保護者の合意を得る手順なく</a:t>
            </a:r>
            <a:endParaRPr lang="en-US" altLang="ja-JP" sz="1900" b="1"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800"/>
              </a:lnSpc>
            </a:pPr>
            <a:r>
              <a:rPr lang="ja-JP" altLang="en-US" sz="19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進行したことを示すデータ（エビデンス</a:t>
            </a:r>
            <a:r>
              <a:rPr lang="en-US"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）とみなしたい。</a:t>
            </a:r>
            <a:endPar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0FA0D75F-8D75-8B93-26EF-4DFA09C99671}"/>
              </a:ext>
            </a:extLst>
          </p:cNvPr>
          <p:cNvSpPr txBox="1"/>
          <p:nvPr/>
        </p:nvSpPr>
        <p:spPr>
          <a:xfrm>
            <a:off x="247344" y="5340891"/>
            <a:ext cx="8605007" cy="1033616"/>
          </a:xfrm>
          <a:prstGeom prst="rect">
            <a:avLst/>
          </a:prstGeom>
          <a:noFill/>
          <a:ln w="38100">
            <a:noFill/>
          </a:ln>
        </p:spPr>
        <p:txBody>
          <a:bodyPr wrap="square">
            <a:spAutoFit/>
          </a:bodyPr>
          <a:lstStyle/>
          <a:p>
            <a:pPr>
              <a:lnSpc>
                <a:spcPts val="2500"/>
              </a:lnSpc>
            </a:pPr>
            <a:r>
              <a:rPr lang="ja-JP" altLang="ja-JP" sz="19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⑥本調査結果は、全ての子どもに渡す高度で高価な機器を精密な制度設計（既存システムとの整合性）なく無償配布した、日本の公教育史上、唯一無二の出来事であることを証明するデータ（エビデンス）になる</a:t>
            </a:r>
            <a:r>
              <a:rPr lang="ja-JP" altLang="ja-JP" sz="19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1900" dirty="0"/>
          </a:p>
        </p:txBody>
      </p:sp>
      <p:sp>
        <p:nvSpPr>
          <p:cNvPr id="4" name="テキスト ボックス 3">
            <a:extLst>
              <a:ext uri="{FF2B5EF4-FFF2-40B4-BE49-F238E27FC236}">
                <a16:creationId xmlns:a16="http://schemas.microsoft.com/office/drawing/2014/main" id="{F742D5F1-635E-BBF0-20BC-8BC6AE6B01CA}"/>
              </a:ext>
            </a:extLst>
          </p:cNvPr>
          <p:cNvSpPr txBox="1"/>
          <p:nvPr/>
        </p:nvSpPr>
        <p:spPr>
          <a:xfrm>
            <a:off x="523765" y="216125"/>
            <a:ext cx="8430488" cy="430887"/>
          </a:xfrm>
          <a:prstGeom prst="rect">
            <a:avLst/>
          </a:prstGeom>
          <a:noFill/>
        </p:spPr>
        <p:txBody>
          <a:bodyPr wrap="square">
            <a:spAutoFit/>
          </a:bodyPr>
          <a:lstStyle/>
          <a:p>
            <a:r>
              <a:rPr lang="ja-JP" altLang="en-US" sz="2100" b="1">
                <a:effectLst/>
                <a:latin typeface="ＭＳ ゴシック" panose="020B0609070205080204" pitchFamily="49" charset="-128"/>
                <a:ea typeface="ＭＳ ゴシック" panose="020B0609070205080204" pitchFamily="49" charset="-128"/>
                <a:cs typeface="Times New Roman" panose="02020603050405020304" pitchFamily="18" charset="0"/>
              </a:rPr>
              <a:t>３）</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とても必要</a:t>
            </a:r>
            <a:r>
              <a:rPr lang="en-US"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にズレが生じる社会的文脈</a:t>
            </a:r>
            <a:r>
              <a:rPr lang="ja-JP" altLang="en-US" sz="21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（その１）</a:t>
            </a:r>
            <a:endParaRPr lang="ja-JP" altLang="en-US" sz="21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8A289891-0936-E331-5980-746E2A2009F0}"/>
              </a:ext>
            </a:extLst>
          </p:cNvPr>
          <p:cNvSpPr>
            <a:spLocks noGrp="1"/>
          </p:cNvSpPr>
          <p:nvPr>
            <p:ph type="sldNum" sz="quarter" idx="12"/>
          </p:nvPr>
        </p:nvSpPr>
        <p:spPr>
          <a:xfrm>
            <a:off x="8625757" y="6492875"/>
            <a:ext cx="453190" cy="365125"/>
          </a:xfrm>
        </p:spPr>
        <p:txBody>
          <a:bodyPr/>
          <a:lstStyle/>
          <a:p>
            <a:pPr>
              <a:lnSpc>
                <a:spcPts val="2800"/>
              </a:lnSpc>
            </a:pPr>
            <a:fld id="{5CB4E541-9752-4AE7-BAEC-239F55242FF7}" type="slidenum">
              <a:rPr kumimoji="1" lang="ja-JP" altLang="en-US" sz="1800" b="1" smtClean="0">
                <a:latin typeface="ＭＳ ゴシック" panose="020B0609070205080204" pitchFamily="49" charset="-128"/>
                <a:ea typeface="ＭＳ ゴシック" panose="020B0609070205080204" pitchFamily="49" charset="-128"/>
              </a:rPr>
              <a:pPr>
                <a:lnSpc>
                  <a:spcPts val="2800"/>
                </a:lnSpc>
              </a:pPr>
              <a:t>9</a:t>
            </a:fld>
            <a:endParaRPr kumimoji="1" lang="ja-JP" altLang="en-US" sz="1800" b="1" dirty="0">
              <a:latin typeface="ＭＳ ゴシック" panose="020B0609070205080204" pitchFamily="49" charset="-128"/>
              <a:ea typeface="ＭＳ ゴシック" panose="020B0609070205080204" pitchFamily="49" charset="-128"/>
            </a:endParaRPr>
          </a:p>
        </p:txBody>
      </p:sp>
      <p:sp>
        <p:nvSpPr>
          <p:cNvPr id="18" name="四角形: 角を丸くする 17">
            <a:extLst>
              <a:ext uri="{FF2B5EF4-FFF2-40B4-BE49-F238E27FC236}">
                <a16:creationId xmlns:a16="http://schemas.microsoft.com/office/drawing/2014/main" id="{13093D9C-BC00-05FD-A1B3-26375E0CA347}"/>
              </a:ext>
            </a:extLst>
          </p:cNvPr>
          <p:cNvSpPr/>
          <p:nvPr/>
        </p:nvSpPr>
        <p:spPr>
          <a:xfrm>
            <a:off x="225454" y="788564"/>
            <a:ext cx="8449027" cy="4126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B3B68D93-C590-C47F-A7C9-D9B7BDEEB000}"/>
              </a:ext>
            </a:extLst>
          </p:cNvPr>
          <p:cNvSpPr/>
          <p:nvPr/>
        </p:nvSpPr>
        <p:spPr>
          <a:xfrm>
            <a:off x="2105637" y="6402272"/>
            <a:ext cx="4093827" cy="418981"/>
          </a:xfrm>
          <a:prstGeom prst="downArrow">
            <a:avLst>
              <a:gd name="adj1" fmla="val 50000"/>
              <a:gd name="adj2" fmla="val 56990"/>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45F0633-77D9-73D9-974F-87F2853EBC07}"/>
              </a:ext>
            </a:extLst>
          </p:cNvPr>
          <p:cNvSpPr txBox="1"/>
          <p:nvPr/>
        </p:nvSpPr>
        <p:spPr>
          <a:xfrm>
            <a:off x="3458556" y="6415432"/>
            <a:ext cx="1569660" cy="369332"/>
          </a:xfrm>
          <a:prstGeom prst="rect">
            <a:avLst/>
          </a:prstGeom>
          <a:noFill/>
        </p:spPr>
        <p:txBody>
          <a:bodyPr wrap="none" rtlCol="0">
            <a:spAutoFit/>
          </a:bodyPr>
          <a:lstStyle/>
          <a:p>
            <a:r>
              <a:rPr kumimoji="1" lang="ja-JP" altLang="en-US" b="1" dirty="0">
                <a:solidFill>
                  <a:srgbClr val="FF0000"/>
                </a:solidFill>
              </a:rPr>
              <a:t>構造モデル図</a:t>
            </a:r>
          </a:p>
        </p:txBody>
      </p:sp>
    </p:spTree>
    <p:extLst>
      <p:ext uri="{BB962C8B-B14F-4D97-AF65-F5344CB8AC3E}">
        <p14:creationId xmlns:p14="http://schemas.microsoft.com/office/powerpoint/2010/main" val="720365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3542</TotalTime>
  <Words>10083</Words>
  <Application>Microsoft Office PowerPoint</Application>
  <PresentationFormat>画面に合わせる (4:3)</PresentationFormat>
  <Paragraphs>622</Paragraphs>
  <Slides>42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42</vt:i4>
      </vt:variant>
    </vt:vector>
  </HeadingPairs>
  <TitlesOfParts>
    <vt:vector size="52" baseType="lpstr">
      <vt:lpstr>Google Sans</vt:lpstr>
      <vt:lpstr>ＭＳ</vt:lpstr>
      <vt:lpstr>ＭＳ ゴシック</vt:lpstr>
      <vt:lpstr>ＭＳ 明朝</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馬 居</dc:creator>
  <cp:lastModifiedBy>居 馬</cp:lastModifiedBy>
  <cp:revision>65</cp:revision>
  <cp:lastPrinted>2022-09-21T17:00:11Z</cp:lastPrinted>
  <dcterms:created xsi:type="dcterms:W3CDTF">2022-09-01T16:44:39Z</dcterms:created>
  <dcterms:modified xsi:type="dcterms:W3CDTF">2023-12-01T15:34:50Z</dcterms:modified>
</cp:coreProperties>
</file>