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6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3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4.xml" ContentType="application/vnd.openxmlformats-officedocument.themeOverride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5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8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6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7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8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9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10.xml" ContentType="application/vnd.openxmlformats-officedocument.themeOverr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9.xml" ContentType="application/vnd.openxmlformats-officedocument.drawingml.chartshapes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502" r:id="rId2"/>
    <p:sldId id="505" r:id="rId3"/>
    <p:sldId id="519" r:id="rId4"/>
    <p:sldId id="506" r:id="rId5"/>
    <p:sldId id="484" r:id="rId6"/>
    <p:sldId id="511" r:id="rId7"/>
    <p:sldId id="522" r:id="rId8"/>
    <p:sldId id="509" r:id="rId9"/>
    <p:sldId id="520" r:id="rId10"/>
    <p:sldId id="508" r:id="rId11"/>
    <p:sldId id="510" r:id="rId12"/>
    <p:sldId id="356" r:id="rId13"/>
    <p:sldId id="481" r:id="rId14"/>
    <p:sldId id="517" r:id="rId15"/>
    <p:sldId id="475" r:id="rId16"/>
    <p:sldId id="523" r:id="rId17"/>
    <p:sldId id="513" r:id="rId18"/>
    <p:sldId id="258" r:id="rId19"/>
    <p:sldId id="289" r:id="rId20"/>
    <p:sldId id="516" r:id="rId21"/>
    <p:sldId id="521" r:id="rId22"/>
    <p:sldId id="515" r:id="rId23"/>
    <p:sldId id="514" r:id="rId24"/>
    <p:sldId id="518" r:id="rId25"/>
    <p:sldId id="512" r:id="rId26"/>
    <p:sldId id="503" r:id="rId27"/>
    <p:sldId id="444" r:id="rId28"/>
    <p:sldId id="446" r:id="rId29"/>
    <p:sldId id="507" r:id="rId30"/>
    <p:sldId id="504" r:id="rId31"/>
    <p:sldId id="499" r:id="rId32"/>
    <p:sldId id="497" r:id="rId33"/>
    <p:sldId id="256" r:id="rId34"/>
    <p:sldId id="500" r:id="rId35"/>
    <p:sldId id="498" r:id="rId36"/>
    <p:sldId id="440" r:id="rId37"/>
    <p:sldId id="496" r:id="rId38"/>
    <p:sldId id="456" r:id="rId39"/>
    <p:sldId id="495" r:id="rId40"/>
    <p:sldId id="494" r:id="rId41"/>
    <p:sldId id="286" r:id="rId42"/>
    <p:sldId id="501" r:id="rId4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8" autoAdjust="0"/>
    <p:restoredTop sz="86410" autoAdjust="0"/>
  </p:normalViewPr>
  <p:slideViewPr>
    <p:cSldViewPr snapToGrid="0">
      <p:cViewPr varScale="1">
        <p:scale>
          <a:sx n="65" d="100"/>
          <a:sy n="65" d="100"/>
        </p:scale>
        <p:origin x="136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I&#65293;&#29305;&#65293;11&#22259;&#12288;&#20849;&#20685;&#12365;&#31561;&#19990;&#24111;&#25968;&#12398;&#25512;&#31227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9671;&#9671;8&#31456;&#22259;8-15&#12288;2015&#29987;&#26989;&#12289;&#24615;&#12289;5&#27507;&#24180;&#40802;&#21029;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17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9671;&#9671;8&#31456;&#22259;8-15&#12288;2015&#29987;&#26989;&#12289;&#24615;&#12289;5&#27507;&#24180;&#40802;&#21029;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../embeddings/oleObject4.bin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8.xml"/><Relationship Id="rId1" Type="http://schemas.microsoft.com/office/2011/relationships/chartStyle" Target="style28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20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30.xml"/><Relationship Id="rId1" Type="http://schemas.microsoft.com/office/2011/relationships/chartStyle" Target="style30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22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25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27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28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29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&#32076;&#24180;&#23567;&#20013;&#22312;&#23398;&#32773;&#25968;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oleObject" Target="../embeddings/oleObject5.bin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9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33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9340;&#23621;&#25919;&#24184;\Desktop\&#20154;&#21475;&#28187;&#23569;&#12392;&#23398;&#26657;&#25945;&#32946;&#12501;&#12449;&#12452;&#12523;170214\&#9671;&#20154;&#21475;&#28187;&#23569;&#12392;&#23398;&#26657;&#25945;&#32946;PPT&#12392;Excel&#12487;&#12540;&#12479;&#36865;&#20184;&#29992;\&#9671;&#36039;&#26009;&#20505;&#35036;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47603006825141E-2"/>
          <c:y val="0.1041581307701996"/>
          <c:w val="0.89918265725794055"/>
          <c:h val="0.79192128216206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Sheet5!$J$97:$J$98</c:f>
              <c:strCache>
                <c:ptCount val="2"/>
                <c:pt idx="0">
                  <c:v>出 生 数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Sheet5!$I$99:$I$173</c:f>
              <c:numCache>
                <c:formatCode>"  "0</c:formatCode>
                <c:ptCount val="75"/>
                <c:pt idx="0" formatCode="General">
                  <c:v>1947</c:v>
                </c:pt>
                <c:pt idx="1">
                  <c:v>48</c:v>
                </c:pt>
                <c:pt idx="2">
                  <c:v>49</c:v>
                </c:pt>
                <c:pt idx="3" formatCode="General">
                  <c:v>1950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  <c:pt idx="13" formatCode="General">
                  <c:v>1960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67</c:v>
                </c:pt>
                <c:pt idx="21">
                  <c:v>68</c:v>
                </c:pt>
                <c:pt idx="22">
                  <c:v>69</c:v>
                </c:pt>
                <c:pt idx="23" formatCode="General">
                  <c:v>1970</c:v>
                </c:pt>
                <c:pt idx="24">
                  <c:v>71</c:v>
                </c:pt>
                <c:pt idx="25">
                  <c:v>72</c:v>
                </c:pt>
                <c:pt idx="26">
                  <c:v>73</c:v>
                </c:pt>
                <c:pt idx="27">
                  <c:v>74</c:v>
                </c:pt>
                <c:pt idx="28">
                  <c:v>75</c:v>
                </c:pt>
                <c:pt idx="29">
                  <c:v>76</c:v>
                </c:pt>
                <c:pt idx="30">
                  <c:v>77</c:v>
                </c:pt>
                <c:pt idx="31">
                  <c:v>78</c:v>
                </c:pt>
                <c:pt idx="32">
                  <c:v>79</c:v>
                </c:pt>
                <c:pt idx="33" formatCode="General">
                  <c:v>1980</c:v>
                </c:pt>
                <c:pt idx="34">
                  <c:v>81</c:v>
                </c:pt>
                <c:pt idx="35">
                  <c:v>82</c:v>
                </c:pt>
                <c:pt idx="36">
                  <c:v>83</c:v>
                </c:pt>
                <c:pt idx="37">
                  <c:v>84</c:v>
                </c:pt>
                <c:pt idx="38">
                  <c:v>85</c:v>
                </c:pt>
                <c:pt idx="39">
                  <c:v>86</c:v>
                </c:pt>
                <c:pt idx="40">
                  <c:v>87</c:v>
                </c:pt>
                <c:pt idx="41">
                  <c:v>88</c:v>
                </c:pt>
                <c:pt idx="42">
                  <c:v>89</c:v>
                </c:pt>
                <c:pt idx="43" formatCode="General">
                  <c:v>1990</c:v>
                </c:pt>
                <c:pt idx="44">
                  <c:v>91</c:v>
                </c:pt>
                <c:pt idx="45">
                  <c:v>92</c:v>
                </c:pt>
                <c:pt idx="46">
                  <c:v>93</c:v>
                </c:pt>
                <c:pt idx="47">
                  <c:v>94</c:v>
                </c:pt>
                <c:pt idx="48">
                  <c:v>95</c:v>
                </c:pt>
                <c:pt idx="49">
                  <c:v>96</c:v>
                </c:pt>
                <c:pt idx="50">
                  <c:v>97</c:v>
                </c:pt>
                <c:pt idx="51">
                  <c:v>98</c:v>
                </c:pt>
                <c:pt idx="52">
                  <c:v>99</c:v>
                </c:pt>
                <c:pt idx="53" formatCode="@">
                  <c:v>2000</c:v>
                </c:pt>
                <c:pt idx="54" formatCode="&quot;  &quot;&quot;0&quot;0">
                  <c:v>1</c:v>
                </c:pt>
                <c:pt idx="55" formatCode="&quot;  &quot;&quot;0&quot;0">
                  <c:v>2</c:v>
                </c:pt>
                <c:pt idx="56" formatCode="&quot;  &quot;&quot;0&quot;0">
                  <c:v>3</c:v>
                </c:pt>
                <c:pt idx="57" formatCode="&quot;  &quot;&quot;0&quot;0">
                  <c:v>4</c:v>
                </c:pt>
                <c:pt idx="58" formatCode="&quot;  &quot;&quot;0&quot;0">
                  <c:v>5</c:v>
                </c:pt>
                <c:pt idx="59" formatCode="&quot;  &quot;&quot;0&quot;0">
                  <c:v>6</c:v>
                </c:pt>
                <c:pt idx="60" formatCode="&quot;  &quot;&quot;0&quot;0">
                  <c:v>7</c:v>
                </c:pt>
                <c:pt idx="61" formatCode="&quot;  &quot;&quot;0&quot;0">
                  <c:v>8</c:v>
                </c:pt>
                <c:pt idx="62" formatCode="&quot;  &quot;&quot;0&quot;0">
                  <c:v>9</c:v>
                </c:pt>
                <c:pt idx="63" formatCode="General">
                  <c:v>2010</c:v>
                </c:pt>
                <c:pt idx="64">
                  <c:v>11</c:v>
                </c:pt>
                <c:pt idx="65">
                  <c:v>12</c:v>
                </c:pt>
                <c:pt idx="66">
                  <c:v>13</c:v>
                </c:pt>
                <c:pt idx="67">
                  <c:v>14</c:v>
                </c:pt>
                <c:pt idx="68">
                  <c:v>15</c:v>
                </c:pt>
                <c:pt idx="69">
                  <c:v>16</c:v>
                </c:pt>
                <c:pt idx="70">
                  <c:v>17</c:v>
                </c:pt>
                <c:pt idx="71">
                  <c:v>18</c:v>
                </c:pt>
                <c:pt idx="72">
                  <c:v>19</c:v>
                </c:pt>
                <c:pt idx="73" formatCode="General">
                  <c:v>20</c:v>
                </c:pt>
                <c:pt idx="74" formatCode="General">
                  <c:v>21</c:v>
                </c:pt>
              </c:numCache>
            </c:numRef>
          </c:cat>
          <c:val>
            <c:numRef>
              <c:f>Sheet5!$J$99:$J$173</c:f>
              <c:numCache>
                <c:formatCode>#\ ###\ ###\ </c:formatCode>
                <c:ptCount val="75"/>
                <c:pt idx="0">
                  <c:v>2678792</c:v>
                </c:pt>
                <c:pt idx="1">
                  <c:v>2681624</c:v>
                </c:pt>
                <c:pt idx="2">
                  <c:v>2696638</c:v>
                </c:pt>
                <c:pt idx="3">
                  <c:v>2337507</c:v>
                </c:pt>
                <c:pt idx="4">
                  <c:v>2137689</c:v>
                </c:pt>
                <c:pt idx="5">
                  <c:v>2005162</c:v>
                </c:pt>
                <c:pt idx="6">
                  <c:v>1868040</c:v>
                </c:pt>
                <c:pt idx="7">
                  <c:v>1769580</c:v>
                </c:pt>
                <c:pt idx="8">
                  <c:v>1730692</c:v>
                </c:pt>
                <c:pt idx="9">
                  <c:v>1665278</c:v>
                </c:pt>
                <c:pt idx="10">
                  <c:v>1566713</c:v>
                </c:pt>
                <c:pt idx="11">
                  <c:v>1653469</c:v>
                </c:pt>
                <c:pt idx="12">
                  <c:v>1626088</c:v>
                </c:pt>
                <c:pt idx="13">
                  <c:v>1606041</c:v>
                </c:pt>
                <c:pt idx="14">
                  <c:v>1589372</c:v>
                </c:pt>
                <c:pt idx="15">
                  <c:v>1618616</c:v>
                </c:pt>
                <c:pt idx="16">
                  <c:v>1659521</c:v>
                </c:pt>
                <c:pt idx="17">
                  <c:v>1716761</c:v>
                </c:pt>
                <c:pt idx="18">
                  <c:v>1823697</c:v>
                </c:pt>
                <c:pt idx="19">
                  <c:v>1360974</c:v>
                </c:pt>
                <c:pt idx="20">
                  <c:v>1935647</c:v>
                </c:pt>
                <c:pt idx="21">
                  <c:v>1871839</c:v>
                </c:pt>
                <c:pt idx="22">
                  <c:v>1889815</c:v>
                </c:pt>
                <c:pt idx="23">
                  <c:v>1934239</c:v>
                </c:pt>
                <c:pt idx="24">
                  <c:v>2000973</c:v>
                </c:pt>
                <c:pt idx="25">
                  <c:v>2038682</c:v>
                </c:pt>
                <c:pt idx="26">
                  <c:v>2091983</c:v>
                </c:pt>
                <c:pt idx="27">
                  <c:v>2029989</c:v>
                </c:pt>
                <c:pt idx="28">
                  <c:v>1901440</c:v>
                </c:pt>
                <c:pt idx="29">
                  <c:v>1832617</c:v>
                </c:pt>
                <c:pt idx="30">
                  <c:v>1755100</c:v>
                </c:pt>
                <c:pt idx="31">
                  <c:v>1708643</c:v>
                </c:pt>
                <c:pt idx="32">
                  <c:v>1642580</c:v>
                </c:pt>
                <c:pt idx="33">
                  <c:v>1576889</c:v>
                </c:pt>
                <c:pt idx="34">
                  <c:v>1529455</c:v>
                </c:pt>
                <c:pt idx="35">
                  <c:v>1515392</c:v>
                </c:pt>
                <c:pt idx="36">
                  <c:v>1508687</c:v>
                </c:pt>
                <c:pt idx="37">
                  <c:v>1489780</c:v>
                </c:pt>
                <c:pt idx="38">
                  <c:v>1431577</c:v>
                </c:pt>
                <c:pt idx="39">
                  <c:v>1382946</c:v>
                </c:pt>
                <c:pt idx="40">
                  <c:v>1346658</c:v>
                </c:pt>
                <c:pt idx="41">
                  <c:v>1314006</c:v>
                </c:pt>
                <c:pt idx="42">
                  <c:v>1246802</c:v>
                </c:pt>
                <c:pt idx="43">
                  <c:v>1221585</c:v>
                </c:pt>
                <c:pt idx="44">
                  <c:v>1223245</c:v>
                </c:pt>
                <c:pt idx="45">
                  <c:v>1208989</c:v>
                </c:pt>
                <c:pt idx="46">
                  <c:v>1188282</c:v>
                </c:pt>
                <c:pt idx="47">
                  <c:v>1238328</c:v>
                </c:pt>
                <c:pt idx="48">
                  <c:v>1187064</c:v>
                </c:pt>
                <c:pt idx="49">
                  <c:v>1206555</c:v>
                </c:pt>
                <c:pt idx="50">
                  <c:v>1191665</c:v>
                </c:pt>
                <c:pt idx="51">
                  <c:v>1203147</c:v>
                </c:pt>
                <c:pt idx="52">
                  <c:v>1177669</c:v>
                </c:pt>
                <c:pt idx="53">
                  <c:v>1190547</c:v>
                </c:pt>
                <c:pt idx="54">
                  <c:v>1170662</c:v>
                </c:pt>
                <c:pt idx="55">
                  <c:v>1153855</c:v>
                </c:pt>
                <c:pt idx="56">
                  <c:v>1123610</c:v>
                </c:pt>
                <c:pt idx="57">
                  <c:v>1110721</c:v>
                </c:pt>
                <c:pt idx="58">
                  <c:v>1062530</c:v>
                </c:pt>
                <c:pt idx="59">
                  <c:v>1092674</c:v>
                </c:pt>
                <c:pt idx="60">
                  <c:v>1089818</c:v>
                </c:pt>
                <c:pt idx="61">
                  <c:v>1091156</c:v>
                </c:pt>
                <c:pt idx="62">
                  <c:v>1070036</c:v>
                </c:pt>
                <c:pt idx="63">
                  <c:v>1071305</c:v>
                </c:pt>
                <c:pt idx="64">
                  <c:v>1050807</c:v>
                </c:pt>
                <c:pt idx="65">
                  <c:v>1037232</c:v>
                </c:pt>
                <c:pt idx="66">
                  <c:v>1029817</c:v>
                </c:pt>
                <c:pt idx="67">
                  <c:v>1003609</c:v>
                </c:pt>
                <c:pt idx="68">
                  <c:v>1005721</c:v>
                </c:pt>
                <c:pt idx="69">
                  <c:v>977242</c:v>
                </c:pt>
                <c:pt idx="70">
                  <c:v>946146</c:v>
                </c:pt>
                <c:pt idx="71">
                  <c:v>918400</c:v>
                </c:pt>
                <c:pt idx="72">
                  <c:v>865239</c:v>
                </c:pt>
                <c:pt idx="73" formatCode="General">
                  <c:v>853214</c:v>
                </c:pt>
                <c:pt idx="74" formatCode="General">
                  <c:v>799000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7-4E1D-9AC5-61D6C082CE3F}"/>
            </c:ext>
          </c:extLst>
        </c:ser>
        <c:ser>
          <c:idx val="1"/>
          <c:order val="1"/>
          <c:tx>
            <c:strRef>
              <c:f>Sheet5!$K$97:$K$98</c:f>
              <c:strCache>
                <c:ptCount val="2"/>
                <c:pt idx="0">
                  <c:v>死亡数</c:v>
                </c:pt>
              </c:strCache>
            </c:strRef>
          </c:tx>
          <c:spPr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c:spPr>
          <c:invertIfNegative val="0"/>
          <c:cat>
            <c:numRef>
              <c:f>Sheet5!$I$99:$I$173</c:f>
              <c:numCache>
                <c:formatCode>"  "0</c:formatCode>
                <c:ptCount val="75"/>
                <c:pt idx="0" formatCode="General">
                  <c:v>1947</c:v>
                </c:pt>
                <c:pt idx="1">
                  <c:v>48</c:v>
                </c:pt>
                <c:pt idx="2">
                  <c:v>49</c:v>
                </c:pt>
                <c:pt idx="3" formatCode="General">
                  <c:v>1950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  <c:pt idx="13" formatCode="General">
                  <c:v>1960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67</c:v>
                </c:pt>
                <c:pt idx="21">
                  <c:v>68</c:v>
                </c:pt>
                <c:pt idx="22">
                  <c:v>69</c:v>
                </c:pt>
                <c:pt idx="23" formatCode="General">
                  <c:v>1970</c:v>
                </c:pt>
                <c:pt idx="24">
                  <c:v>71</c:v>
                </c:pt>
                <c:pt idx="25">
                  <c:v>72</c:v>
                </c:pt>
                <c:pt idx="26">
                  <c:v>73</c:v>
                </c:pt>
                <c:pt idx="27">
                  <c:v>74</c:v>
                </c:pt>
                <c:pt idx="28">
                  <c:v>75</c:v>
                </c:pt>
                <c:pt idx="29">
                  <c:v>76</c:v>
                </c:pt>
                <c:pt idx="30">
                  <c:v>77</c:v>
                </c:pt>
                <c:pt idx="31">
                  <c:v>78</c:v>
                </c:pt>
                <c:pt idx="32">
                  <c:v>79</c:v>
                </c:pt>
                <c:pt idx="33" formatCode="General">
                  <c:v>1980</c:v>
                </c:pt>
                <c:pt idx="34">
                  <c:v>81</c:v>
                </c:pt>
                <c:pt idx="35">
                  <c:v>82</c:v>
                </c:pt>
                <c:pt idx="36">
                  <c:v>83</c:v>
                </c:pt>
                <c:pt idx="37">
                  <c:v>84</c:v>
                </c:pt>
                <c:pt idx="38">
                  <c:v>85</c:v>
                </c:pt>
                <c:pt idx="39">
                  <c:v>86</c:v>
                </c:pt>
                <c:pt idx="40">
                  <c:v>87</c:v>
                </c:pt>
                <c:pt idx="41">
                  <c:v>88</c:v>
                </c:pt>
                <c:pt idx="42">
                  <c:v>89</c:v>
                </c:pt>
                <c:pt idx="43" formatCode="General">
                  <c:v>1990</c:v>
                </c:pt>
                <c:pt idx="44">
                  <c:v>91</c:v>
                </c:pt>
                <c:pt idx="45">
                  <c:v>92</c:v>
                </c:pt>
                <c:pt idx="46">
                  <c:v>93</c:v>
                </c:pt>
                <c:pt idx="47">
                  <c:v>94</c:v>
                </c:pt>
                <c:pt idx="48">
                  <c:v>95</c:v>
                </c:pt>
                <c:pt idx="49">
                  <c:v>96</c:v>
                </c:pt>
                <c:pt idx="50">
                  <c:v>97</c:v>
                </c:pt>
                <c:pt idx="51">
                  <c:v>98</c:v>
                </c:pt>
                <c:pt idx="52">
                  <c:v>99</c:v>
                </c:pt>
                <c:pt idx="53" formatCode="@">
                  <c:v>2000</c:v>
                </c:pt>
                <c:pt idx="54" formatCode="&quot;  &quot;&quot;0&quot;0">
                  <c:v>1</c:v>
                </c:pt>
                <c:pt idx="55" formatCode="&quot;  &quot;&quot;0&quot;0">
                  <c:v>2</c:v>
                </c:pt>
                <c:pt idx="56" formatCode="&quot;  &quot;&quot;0&quot;0">
                  <c:v>3</c:v>
                </c:pt>
                <c:pt idx="57" formatCode="&quot;  &quot;&quot;0&quot;0">
                  <c:v>4</c:v>
                </c:pt>
                <c:pt idx="58" formatCode="&quot;  &quot;&quot;0&quot;0">
                  <c:v>5</c:v>
                </c:pt>
                <c:pt idx="59" formatCode="&quot;  &quot;&quot;0&quot;0">
                  <c:v>6</c:v>
                </c:pt>
                <c:pt idx="60" formatCode="&quot;  &quot;&quot;0&quot;0">
                  <c:v>7</c:v>
                </c:pt>
                <c:pt idx="61" formatCode="&quot;  &quot;&quot;0&quot;0">
                  <c:v>8</c:v>
                </c:pt>
                <c:pt idx="62" formatCode="&quot;  &quot;&quot;0&quot;0">
                  <c:v>9</c:v>
                </c:pt>
                <c:pt idx="63" formatCode="General">
                  <c:v>2010</c:v>
                </c:pt>
                <c:pt idx="64">
                  <c:v>11</c:v>
                </c:pt>
                <c:pt idx="65">
                  <c:v>12</c:v>
                </c:pt>
                <c:pt idx="66">
                  <c:v>13</c:v>
                </c:pt>
                <c:pt idx="67">
                  <c:v>14</c:v>
                </c:pt>
                <c:pt idx="68">
                  <c:v>15</c:v>
                </c:pt>
                <c:pt idx="69">
                  <c:v>16</c:v>
                </c:pt>
                <c:pt idx="70">
                  <c:v>17</c:v>
                </c:pt>
                <c:pt idx="71">
                  <c:v>18</c:v>
                </c:pt>
                <c:pt idx="72">
                  <c:v>19</c:v>
                </c:pt>
                <c:pt idx="73" formatCode="General">
                  <c:v>20</c:v>
                </c:pt>
                <c:pt idx="74" formatCode="General">
                  <c:v>21</c:v>
                </c:pt>
              </c:numCache>
            </c:numRef>
          </c:cat>
          <c:val>
            <c:numRef>
              <c:f>Sheet5!$K$99:$K$173</c:f>
              <c:numCache>
                <c:formatCode>#\ ###\ ###\ </c:formatCode>
                <c:ptCount val="75"/>
                <c:pt idx="0">
                  <c:v>1138238</c:v>
                </c:pt>
                <c:pt idx="1">
                  <c:v>950610</c:v>
                </c:pt>
                <c:pt idx="2">
                  <c:v>945444</c:v>
                </c:pt>
                <c:pt idx="3">
                  <c:v>904876</c:v>
                </c:pt>
                <c:pt idx="4">
                  <c:v>838998</c:v>
                </c:pt>
                <c:pt idx="5">
                  <c:v>765068</c:v>
                </c:pt>
                <c:pt idx="6">
                  <c:v>772547</c:v>
                </c:pt>
                <c:pt idx="7">
                  <c:v>721491</c:v>
                </c:pt>
                <c:pt idx="8">
                  <c:v>693523</c:v>
                </c:pt>
                <c:pt idx="9">
                  <c:v>724460</c:v>
                </c:pt>
                <c:pt idx="10">
                  <c:v>752445</c:v>
                </c:pt>
                <c:pt idx="11">
                  <c:v>684189</c:v>
                </c:pt>
                <c:pt idx="12">
                  <c:v>689959</c:v>
                </c:pt>
                <c:pt idx="13">
                  <c:v>706599</c:v>
                </c:pt>
                <c:pt idx="14">
                  <c:v>695644</c:v>
                </c:pt>
                <c:pt idx="15">
                  <c:v>710265</c:v>
                </c:pt>
                <c:pt idx="16">
                  <c:v>670770</c:v>
                </c:pt>
                <c:pt idx="17">
                  <c:v>673067</c:v>
                </c:pt>
                <c:pt idx="18">
                  <c:v>700438</c:v>
                </c:pt>
                <c:pt idx="19">
                  <c:v>670342</c:v>
                </c:pt>
                <c:pt idx="20">
                  <c:v>675006</c:v>
                </c:pt>
                <c:pt idx="21">
                  <c:v>686555</c:v>
                </c:pt>
                <c:pt idx="22">
                  <c:v>693787</c:v>
                </c:pt>
                <c:pt idx="23">
                  <c:v>712962</c:v>
                </c:pt>
                <c:pt idx="24">
                  <c:v>684521</c:v>
                </c:pt>
                <c:pt idx="25">
                  <c:v>683751</c:v>
                </c:pt>
                <c:pt idx="26">
                  <c:v>709416</c:v>
                </c:pt>
                <c:pt idx="27">
                  <c:v>710510</c:v>
                </c:pt>
                <c:pt idx="28">
                  <c:v>702275</c:v>
                </c:pt>
                <c:pt idx="29">
                  <c:v>703270</c:v>
                </c:pt>
                <c:pt idx="30">
                  <c:v>690074</c:v>
                </c:pt>
                <c:pt idx="31">
                  <c:v>695821</c:v>
                </c:pt>
                <c:pt idx="32">
                  <c:v>689664</c:v>
                </c:pt>
                <c:pt idx="33">
                  <c:v>722801</c:v>
                </c:pt>
                <c:pt idx="34">
                  <c:v>720262</c:v>
                </c:pt>
                <c:pt idx="35">
                  <c:v>711883</c:v>
                </c:pt>
                <c:pt idx="36">
                  <c:v>740038</c:v>
                </c:pt>
                <c:pt idx="37">
                  <c:v>740247</c:v>
                </c:pt>
                <c:pt idx="38">
                  <c:v>752283</c:v>
                </c:pt>
                <c:pt idx="39">
                  <c:v>750620</c:v>
                </c:pt>
                <c:pt idx="40">
                  <c:v>751172</c:v>
                </c:pt>
                <c:pt idx="41">
                  <c:v>793014</c:v>
                </c:pt>
                <c:pt idx="42">
                  <c:v>788594</c:v>
                </c:pt>
                <c:pt idx="43">
                  <c:v>820305</c:v>
                </c:pt>
                <c:pt idx="44">
                  <c:v>829797</c:v>
                </c:pt>
                <c:pt idx="45">
                  <c:v>856643</c:v>
                </c:pt>
                <c:pt idx="46">
                  <c:v>878532</c:v>
                </c:pt>
                <c:pt idx="47">
                  <c:v>875933</c:v>
                </c:pt>
                <c:pt idx="48">
                  <c:v>922139</c:v>
                </c:pt>
                <c:pt idx="49">
                  <c:v>896211</c:v>
                </c:pt>
                <c:pt idx="50">
                  <c:v>913402</c:v>
                </c:pt>
                <c:pt idx="51">
                  <c:v>936484</c:v>
                </c:pt>
                <c:pt idx="52">
                  <c:v>982031</c:v>
                </c:pt>
                <c:pt idx="53">
                  <c:v>961653</c:v>
                </c:pt>
                <c:pt idx="54">
                  <c:v>970331</c:v>
                </c:pt>
                <c:pt idx="55">
                  <c:v>982379</c:v>
                </c:pt>
                <c:pt idx="56">
                  <c:v>1014951</c:v>
                </c:pt>
                <c:pt idx="57">
                  <c:v>1028602</c:v>
                </c:pt>
                <c:pt idx="58">
                  <c:v>1083796</c:v>
                </c:pt>
                <c:pt idx="59">
                  <c:v>1084451</c:v>
                </c:pt>
                <c:pt idx="60">
                  <c:v>1108334</c:v>
                </c:pt>
                <c:pt idx="61">
                  <c:v>1142407</c:v>
                </c:pt>
                <c:pt idx="62">
                  <c:v>1141865</c:v>
                </c:pt>
                <c:pt idx="63">
                  <c:v>1197014</c:v>
                </c:pt>
                <c:pt idx="64">
                  <c:v>1253068</c:v>
                </c:pt>
                <c:pt idx="65">
                  <c:v>1256359</c:v>
                </c:pt>
                <c:pt idx="66">
                  <c:v>1268438</c:v>
                </c:pt>
                <c:pt idx="67">
                  <c:v>1273025</c:v>
                </c:pt>
                <c:pt idx="68">
                  <c:v>1290510</c:v>
                </c:pt>
                <c:pt idx="69">
                  <c:v>1308158</c:v>
                </c:pt>
                <c:pt idx="70">
                  <c:v>1340567</c:v>
                </c:pt>
                <c:pt idx="71">
                  <c:v>1362470</c:v>
                </c:pt>
                <c:pt idx="72">
                  <c:v>1381093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47-4E1D-9AC5-61D6C082C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1607695871"/>
        <c:axId val="1607691711"/>
      </c:barChart>
      <c:lineChart>
        <c:grouping val="standard"/>
        <c:varyColors val="0"/>
        <c:ser>
          <c:idx val="2"/>
          <c:order val="2"/>
          <c:tx>
            <c:strRef>
              <c:f>Sheet5!$L$97:$L$98</c:f>
              <c:strCache>
                <c:ptCount val="2"/>
                <c:pt idx="0">
                  <c:v>合計特殊出生率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Sheet5!$I$99:$I$173</c:f>
              <c:numCache>
                <c:formatCode>"  "0</c:formatCode>
                <c:ptCount val="75"/>
                <c:pt idx="0" formatCode="General">
                  <c:v>1947</c:v>
                </c:pt>
                <c:pt idx="1">
                  <c:v>48</c:v>
                </c:pt>
                <c:pt idx="2">
                  <c:v>49</c:v>
                </c:pt>
                <c:pt idx="3" formatCode="General">
                  <c:v>1950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  <c:pt idx="13" formatCode="General">
                  <c:v>1960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67</c:v>
                </c:pt>
                <c:pt idx="21">
                  <c:v>68</c:v>
                </c:pt>
                <c:pt idx="22">
                  <c:v>69</c:v>
                </c:pt>
                <c:pt idx="23" formatCode="General">
                  <c:v>1970</c:v>
                </c:pt>
                <c:pt idx="24">
                  <c:v>71</c:v>
                </c:pt>
                <c:pt idx="25">
                  <c:v>72</c:v>
                </c:pt>
                <c:pt idx="26">
                  <c:v>73</c:v>
                </c:pt>
                <c:pt idx="27">
                  <c:v>74</c:v>
                </c:pt>
                <c:pt idx="28">
                  <c:v>75</c:v>
                </c:pt>
                <c:pt idx="29">
                  <c:v>76</c:v>
                </c:pt>
                <c:pt idx="30">
                  <c:v>77</c:v>
                </c:pt>
                <c:pt idx="31">
                  <c:v>78</c:v>
                </c:pt>
                <c:pt idx="32">
                  <c:v>79</c:v>
                </c:pt>
                <c:pt idx="33" formatCode="General">
                  <c:v>1980</c:v>
                </c:pt>
                <c:pt idx="34">
                  <c:v>81</c:v>
                </c:pt>
                <c:pt idx="35">
                  <c:v>82</c:v>
                </c:pt>
                <c:pt idx="36">
                  <c:v>83</c:v>
                </c:pt>
                <c:pt idx="37">
                  <c:v>84</c:v>
                </c:pt>
                <c:pt idx="38">
                  <c:v>85</c:v>
                </c:pt>
                <c:pt idx="39">
                  <c:v>86</c:v>
                </c:pt>
                <c:pt idx="40">
                  <c:v>87</c:v>
                </c:pt>
                <c:pt idx="41">
                  <c:v>88</c:v>
                </c:pt>
                <c:pt idx="42">
                  <c:v>89</c:v>
                </c:pt>
                <c:pt idx="43" formatCode="General">
                  <c:v>1990</c:v>
                </c:pt>
                <c:pt idx="44">
                  <c:v>91</c:v>
                </c:pt>
                <c:pt idx="45">
                  <c:v>92</c:v>
                </c:pt>
                <c:pt idx="46">
                  <c:v>93</c:v>
                </c:pt>
                <c:pt idx="47">
                  <c:v>94</c:v>
                </c:pt>
                <c:pt idx="48">
                  <c:v>95</c:v>
                </c:pt>
                <c:pt idx="49">
                  <c:v>96</c:v>
                </c:pt>
                <c:pt idx="50">
                  <c:v>97</c:v>
                </c:pt>
                <c:pt idx="51">
                  <c:v>98</c:v>
                </c:pt>
                <c:pt idx="52">
                  <c:v>99</c:v>
                </c:pt>
                <c:pt idx="53" formatCode="@">
                  <c:v>2000</c:v>
                </c:pt>
                <c:pt idx="54" formatCode="&quot;  &quot;&quot;0&quot;0">
                  <c:v>1</c:v>
                </c:pt>
                <c:pt idx="55" formatCode="&quot;  &quot;&quot;0&quot;0">
                  <c:v>2</c:v>
                </c:pt>
                <c:pt idx="56" formatCode="&quot;  &quot;&quot;0&quot;0">
                  <c:v>3</c:v>
                </c:pt>
                <c:pt idx="57" formatCode="&quot;  &quot;&quot;0&quot;0">
                  <c:v>4</c:v>
                </c:pt>
                <c:pt idx="58" formatCode="&quot;  &quot;&quot;0&quot;0">
                  <c:v>5</c:v>
                </c:pt>
                <c:pt idx="59" formatCode="&quot;  &quot;&quot;0&quot;0">
                  <c:v>6</c:v>
                </c:pt>
                <c:pt idx="60" formatCode="&quot;  &quot;&quot;0&quot;0">
                  <c:v>7</c:v>
                </c:pt>
                <c:pt idx="61" formatCode="&quot;  &quot;&quot;0&quot;0">
                  <c:v>8</c:v>
                </c:pt>
                <c:pt idx="62" formatCode="&quot;  &quot;&quot;0&quot;0">
                  <c:v>9</c:v>
                </c:pt>
                <c:pt idx="63" formatCode="General">
                  <c:v>2010</c:v>
                </c:pt>
                <c:pt idx="64">
                  <c:v>11</c:v>
                </c:pt>
                <c:pt idx="65">
                  <c:v>12</c:v>
                </c:pt>
                <c:pt idx="66">
                  <c:v>13</c:v>
                </c:pt>
                <c:pt idx="67">
                  <c:v>14</c:v>
                </c:pt>
                <c:pt idx="68">
                  <c:v>15</c:v>
                </c:pt>
                <c:pt idx="69">
                  <c:v>16</c:v>
                </c:pt>
                <c:pt idx="70">
                  <c:v>17</c:v>
                </c:pt>
                <c:pt idx="71">
                  <c:v>18</c:v>
                </c:pt>
                <c:pt idx="72">
                  <c:v>19</c:v>
                </c:pt>
                <c:pt idx="73" formatCode="General">
                  <c:v>20</c:v>
                </c:pt>
                <c:pt idx="74" formatCode="General">
                  <c:v>21</c:v>
                </c:pt>
              </c:numCache>
            </c:numRef>
          </c:cat>
          <c:val>
            <c:numRef>
              <c:f>Sheet5!$L$99:$L$173</c:f>
              <c:numCache>
                <c:formatCode>0.00_);[Red]\(0.00\)</c:formatCode>
                <c:ptCount val="75"/>
                <c:pt idx="0">
                  <c:v>4.54</c:v>
                </c:pt>
                <c:pt idx="1">
                  <c:v>4.4000000000000004</c:v>
                </c:pt>
                <c:pt idx="2">
                  <c:v>4.32</c:v>
                </c:pt>
                <c:pt idx="3">
                  <c:v>3.65</c:v>
                </c:pt>
                <c:pt idx="4">
                  <c:v>3.26</c:v>
                </c:pt>
                <c:pt idx="5">
                  <c:v>2.98</c:v>
                </c:pt>
                <c:pt idx="6">
                  <c:v>2.69</c:v>
                </c:pt>
                <c:pt idx="7">
                  <c:v>2.48</c:v>
                </c:pt>
                <c:pt idx="8">
                  <c:v>2.37</c:v>
                </c:pt>
                <c:pt idx="9">
                  <c:v>2.2200000000000002</c:v>
                </c:pt>
                <c:pt idx="10">
                  <c:v>2.04</c:v>
                </c:pt>
                <c:pt idx="11">
                  <c:v>2.11</c:v>
                </c:pt>
                <c:pt idx="12">
                  <c:v>2.04</c:v>
                </c:pt>
                <c:pt idx="13">
                  <c:v>2</c:v>
                </c:pt>
                <c:pt idx="14">
                  <c:v>1.96</c:v>
                </c:pt>
                <c:pt idx="15">
                  <c:v>1.98</c:v>
                </c:pt>
                <c:pt idx="16">
                  <c:v>2</c:v>
                </c:pt>
                <c:pt idx="17">
                  <c:v>2.0499999999999998</c:v>
                </c:pt>
                <c:pt idx="18">
                  <c:v>2.14</c:v>
                </c:pt>
                <c:pt idx="19">
                  <c:v>1.58</c:v>
                </c:pt>
                <c:pt idx="20">
                  <c:v>2.23</c:v>
                </c:pt>
                <c:pt idx="21">
                  <c:v>2.13</c:v>
                </c:pt>
                <c:pt idx="22">
                  <c:v>2.13</c:v>
                </c:pt>
                <c:pt idx="23">
                  <c:v>2.13</c:v>
                </c:pt>
                <c:pt idx="24">
                  <c:v>2.16</c:v>
                </c:pt>
                <c:pt idx="25">
                  <c:v>2.14</c:v>
                </c:pt>
                <c:pt idx="26">
                  <c:v>2.14</c:v>
                </c:pt>
                <c:pt idx="27">
                  <c:v>2.0499999999999998</c:v>
                </c:pt>
                <c:pt idx="28">
                  <c:v>1.91</c:v>
                </c:pt>
                <c:pt idx="29">
                  <c:v>1.85</c:v>
                </c:pt>
                <c:pt idx="30">
                  <c:v>1.8</c:v>
                </c:pt>
                <c:pt idx="31">
                  <c:v>1.79</c:v>
                </c:pt>
                <c:pt idx="32">
                  <c:v>1.77</c:v>
                </c:pt>
                <c:pt idx="33">
                  <c:v>1.75</c:v>
                </c:pt>
                <c:pt idx="34">
                  <c:v>1.74</c:v>
                </c:pt>
                <c:pt idx="35">
                  <c:v>1.77</c:v>
                </c:pt>
                <c:pt idx="36">
                  <c:v>1.8</c:v>
                </c:pt>
                <c:pt idx="37">
                  <c:v>1.81</c:v>
                </c:pt>
                <c:pt idx="38">
                  <c:v>1.76</c:v>
                </c:pt>
                <c:pt idx="39">
                  <c:v>1.72</c:v>
                </c:pt>
                <c:pt idx="40">
                  <c:v>1.69</c:v>
                </c:pt>
                <c:pt idx="41">
                  <c:v>1.66</c:v>
                </c:pt>
                <c:pt idx="42">
                  <c:v>1.57</c:v>
                </c:pt>
                <c:pt idx="43">
                  <c:v>1.54</c:v>
                </c:pt>
                <c:pt idx="44">
                  <c:v>1.53</c:v>
                </c:pt>
                <c:pt idx="45">
                  <c:v>1.5</c:v>
                </c:pt>
                <c:pt idx="46">
                  <c:v>1.46</c:v>
                </c:pt>
                <c:pt idx="47">
                  <c:v>1.5</c:v>
                </c:pt>
                <c:pt idx="48">
                  <c:v>1.42</c:v>
                </c:pt>
                <c:pt idx="49">
                  <c:v>1.43</c:v>
                </c:pt>
                <c:pt idx="50">
                  <c:v>1.39</c:v>
                </c:pt>
                <c:pt idx="51">
                  <c:v>1.38</c:v>
                </c:pt>
                <c:pt idx="52">
                  <c:v>1.34</c:v>
                </c:pt>
                <c:pt idx="53">
                  <c:v>1.36</c:v>
                </c:pt>
                <c:pt idx="54">
                  <c:v>1.33</c:v>
                </c:pt>
                <c:pt idx="55">
                  <c:v>1.32</c:v>
                </c:pt>
                <c:pt idx="56">
                  <c:v>1.29</c:v>
                </c:pt>
                <c:pt idx="57">
                  <c:v>1.29</c:v>
                </c:pt>
                <c:pt idx="58" formatCode="0.00\ ">
                  <c:v>1.26</c:v>
                </c:pt>
                <c:pt idx="59">
                  <c:v>1.32</c:v>
                </c:pt>
                <c:pt idx="60">
                  <c:v>1.34</c:v>
                </c:pt>
                <c:pt idx="61">
                  <c:v>1.37</c:v>
                </c:pt>
                <c:pt idx="62">
                  <c:v>1.37</c:v>
                </c:pt>
                <c:pt idx="63">
                  <c:v>1.39</c:v>
                </c:pt>
                <c:pt idx="64">
                  <c:v>1.39</c:v>
                </c:pt>
                <c:pt idx="65">
                  <c:v>1.41</c:v>
                </c:pt>
                <c:pt idx="66">
                  <c:v>1.43</c:v>
                </c:pt>
                <c:pt idx="67">
                  <c:v>1.42</c:v>
                </c:pt>
                <c:pt idx="68" formatCode="General">
                  <c:v>1.45</c:v>
                </c:pt>
                <c:pt idx="69" formatCode="General">
                  <c:v>1.44</c:v>
                </c:pt>
                <c:pt idx="70" formatCode="General">
                  <c:v>1.43</c:v>
                </c:pt>
                <c:pt idx="71" formatCode="General">
                  <c:v>1.42</c:v>
                </c:pt>
                <c:pt idx="72" formatCode="General">
                  <c:v>1.36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47-4E1D-9AC5-61D6C082C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7692127"/>
        <c:axId val="1607700863"/>
      </c:lineChart>
      <c:catAx>
        <c:axId val="16076958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1607691711"/>
        <c:crosses val="autoZero"/>
        <c:auto val="1"/>
        <c:lblAlgn val="ctr"/>
        <c:lblOffset val="100"/>
        <c:noMultiLvlLbl val="0"/>
      </c:catAx>
      <c:valAx>
        <c:axId val="1607691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\ ###\ ###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07695871"/>
        <c:crosses val="autoZero"/>
        <c:crossBetween val="between"/>
      </c:valAx>
      <c:valAx>
        <c:axId val="1607700863"/>
        <c:scaling>
          <c:orientation val="minMax"/>
        </c:scaling>
        <c:delete val="0"/>
        <c:axPos val="r"/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07692127"/>
        <c:crosses val="max"/>
        <c:crossBetween val="between"/>
      </c:valAx>
      <c:catAx>
        <c:axId val="16076921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7700863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3402451797036"/>
          <c:y val="1.9761369789689232E-2"/>
          <c:w val="0.89339370222353931"/>
          <c:h val="0.88278240086638826"/>
        </c:manualLayout>
      </c:layout>
      <c:lineChart>
        <c:grouping val="standard"/>
        <c:varyColors val="0"/>
        <c:ser>
          <c:idx val="0"/>
          <c:order val="0"/>
          <c:tx>
            <c:strRef>
              <c:f>'I－特－11図　共働き等世帯数の推移'!$K$3</c:f>
              <c:strCache>
                <c:ptCount val="1"/>
                <c:pt idx="0">
                  <c:v>妻無業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'I－特－11図　共働き等世帯数の推移'!$J$4:$J$43</c:f>
              <c:numCache>
                <c:formatCode>General</c:formatCode>
                <c:ptCount val="40"/>
                <c:pt idx="0">
                  <c:v>1980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2000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</c:numCache>
            </c:numRef>
          </c:cat>
          <c:val>
            <c:numRef>
              <c:f>'I－特－11図　共働き等世帯数の推移'!$K$4:$K$43</c:f>
              <c:numCache>
                <c:formatCode>#,##0</c:formatCode>
                <c:ptCount val="40"/>
                <c:pt idx="0">
                  <c:v>1114</c:v>
                </c:pt>
                <c:pt idx="1">
                  <c:v>1082</c:v>
                </c:pt>
                <c:pt idx="2">
                  <c:v>1096</c:v>
                </c:pt>
                <c:pt idx="3">
                  <c:v>1038</c:v>
                </c:pt>
                <c:pt idx="4">
                  <c:v>1054</c:v>
                </c:pt>
                <c:pt idx="5" formatCode="General">
                  <c:v>952</c:v>
                </c:pt>
                <c:pt idx="6" formatCode="General">
                  <c:v>952</c:v>
                </c:pt>
                <c:pt idx="7" formatCode="General">
                  <c:v>933</c:v>
                </c:pt>
                <c:pt idx="8" formatCode="General">
                  <c:v>946</c:v>
                </c:pt>
                <c:pt idx="9" formatCode="General">
                  <c:v>930</c:v>
                </c:pt>
                <c:pt idx="10" formatCode="General">
                  <c:v>897</c:v>
                </c:pt>
                <c:pt idx="11" formatCode="General">
                  <c:v>888</c:v>
                </c:pt>
                <c:pt idx="12" formatCode="General">
                  <c:v>903</c:v>
                </c:pt>
                <c:pt idx="13" formatCode="General">
                  <c:v>915</c:v>
                </c:pt>
                <c:pt idx="14" formatCode="General">
                  <c:v>930</c:v>
                </c:pt>
                <c:pt idx="15" formatCode="General">
                  <c:v>955</c:v>
                </c:pt>
                <c:pt idx="16" formatCode="General">
                  <c:v>937</c:v>
                </c:pt>
                <c:pt idx="17" formatCode="General">
                  <c:v>921</c:v>
                </c:pt>
                <c:pt idx="18" formatCode="General">
                  <c:v>889</c:v>
                </c:pt>
                <c:pt idx="19" formatCode="General">
                  <c:v>912</c:v>
                </c:pt>
                <c:pt idx="20" formatCode="General">
                  <c:v>916</c:v>
                </c:pt>
                <c:pt idx="21" formatCode="General">
                  <c:v>890</c:v>
                </c:pt>
                <c:pt idx="22" formatCode="General">
                  <c:v>894</c:v>
                </c:pt>
                <c:pt idx="23" formatCode="General">
                  <c:v>870</c:v>
                </c:pt>
                <c:pt idx="24" formatCode="General">
                  <c:v>875</c:v>
                </c:pt>
                <c:pt idx="25" formatCode="General">
                  <c:v>863</c:v>
                </c:pt>
                <c:pt idx="26" formatCode="General">
                  <c:v>854</c:v>
                </c:pt>
                <c:pt idx="27" formatCode="General">
                  <c:v>851</c:v>
                </c:pt>
                <c:pt idx="28" formatCode="General">
                  <c:v>825</c:v>
                </c:pt>
                <c:pt idx="29" formatCode="General">
                  <c:v>831</c:v>
                </c:pt>
                <c:pt idx="30" formatCode="General">
                  <c:v>797</c:v>
                </c:pt>
                <c:pt idx="32" formatCode="General">
                  <c:v>787</c:v>
                </c:pt>
                <c:pt idx="33" formatCode="General">
                  <c:v>745</c:v>
                </c:pt>
                <c:pt idx="34" formatCode="General">
                  <c:v>720</c:v>
                </c:pt>
                <c:pt idx="35" formatCode="General">
                  <c:v>687</c:v>
                </c:pt>
                <c:pt idx="36" formatCode="General">
                  <c:v>664</c:v>
                </c:pt>
                <c:pt idx="37" formatCode="General">
                  <c:v>641</c:v>
                </c:pt>
                <c:pt idx="38" formatCode="General">
                  <c:v>606</c:v>
                </c:pt>
                <c:pt idx="39" formatCode="General">
                  <c:v>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D3-42AE-AABC-87F66AB4B275}"/>
            </c:ext>
          </c:extLst>
        </c:ser>
        <c:ser>
          <c:idx val="1"/>
          <c:order val="1"/>
          <c:tx>
            <c:strRef>
              <c:f>'I－特－11図　共働き等世帯数の推移'!$L$3</c:f>
              <c:strCache>
                <c:ptCount val="1"/>
                <c:pt idx="0">
                  <c:v>共働き</c:v>
                </c:pt>
              </c:strCache>
            </c:strRef>
          </c:tx>
          <c:spPr>
            <a:ln w="38100" cap="rnd" cmpd="dbl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'I－特－11図　共働き等世帯数の推移'!$J$4:$J$43</c:f>
              <c:numCache>
                <c:formatCode>General</c:formatCode>
                <c:ptCount val="40"/>
                <c:pt idx="0">
                  <c:v>1980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2000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</c:numCache>
            </c:numRef>
          </c:cat>
          <c:val>
            <c:numRef>
              <c:f>'I－特－11図　共働き等世帯数の推移'!$L$4:$L$43</c:f>
              <c:numCache>
                <c:formatCode>General</c:formatCode>
                <c:ptCount val="40"/>
                <c:pt idx="0">
                  <c:v>614</c:v>
                </c:pt>
                <c:pt idx="1">
                  <c:v>645</c:v>
                </c:pt>
                <c:pt idx="2">
                  <c:v>664</c:v>
                </c:pt>
                <c:pt idx="3">
                  <c:v>708</c:v>
                </c:pt>
                <c:pt idx="4">
                  <c:v>721</c:v>
                </c:pt>
                <c:pt idx="5">
                  <c:v>722</c:v>
                </c:pt>
                <c:pt idx="6">
                  <c:v>720</c:v>
                </c:pt>
                <c:pt idx="7">
                  <c:v>748</c:v>
                </c:pt>
                <c:pt idx="8">
                  <c:v>771</c:v>
                </c:pt>
                <c:pt idx="9">
                  <c:v>783</c:v>
                </c:pt>
                <c:pt idx="10">
                  <c:v>823</c:v>
                </c:pt>
                <c:pt idx="11">
                  <c:v>877</c:v>
                </c:pt>
                <c:pt idx="12">
                  <c:v>914</c:v>
                </c:pt>
                <c:pt idx="13">
                  <c:v>929</c:v>
                </c:pt>
                <c:pt idx="14">
                  <c:v>943</c:v>
                </c:pt>
                <c:pt idx="15">
                  <c:v>908</c:v>
                </c:pt>
                <c:pt idx="16">
                  <c:v>927</c:v>
                </c:pt>
                <c:pt idx="17">
                  <c:v>949</c:v>
                </c:pt>
                <c:pt idx="18">
                  <c:v>956</c:v>
                </c:pt>
                <c:pt idx="19">
                  <c:v>929</c:v>
                </c:pt>
                <c:pt idx="20">
                  <c:v>942</c:v>
                </c:pt>
                <c:pt idx="21">
                  <c:v>951</c:v>
                </c:pt>
                <c:pt idx="22">
                  <c:v>951</c:v>
                </c:pt>
                <c:pt idx="23">
                  <c:v>949</c:v>
                </c:pt>
                <c:pt idx="24">
                  <c:v>961</c:v>
                </c:pt>
                <c:pt idx="25">
                  <c:v>988</c:v>
                </c:pt>
                <c:pt idx="26">
                  <c:v>977</c:v>
                </c:pt>
                <c:pt idx="27" formatCode="#,##0">
                  <c:v>1013</c:v>
                </c:pt>
                <c:pt idx="28" formatCode="#,##0">
                  <c:v>1011</c:v>
                </c:pt>
                <c:pt idx="29">
                  <c:v>995</c:v>
                </c:pt>
                <c:pt idx="30" formatCode="#,##0">
                  <c:v>1012</c:v>
                </c:pt>
                <c:pt idx="32" formatCode="#,##0">
                  <c:v>1054</c:v>
                </c:pt>
                <c:pt idx="33" formatCode="#,##0">
                  <c:v>1065</c:v>
                </c:pt>
                <c:pt idx="34" formatCode="#,##0">
                  <c:v>1077</c:v>
                </c:pt>
                <c:pt idx="35" formatCode="#,##0">
                  <c:v>1114</c:v>
                </c:pt>
                <c:pt idx="36" formatCode="#,##0">
                  <c:v>1129</c:v>
                </c:pt>
                <c:pt idx="37" formatCode="#,##0">
                  <c:v>1188</c:v>
                </c:pt>
                <c:pt idx="38" formatCode="#,##0">
                  <c:v>1219</c:v>
                </c:pt>
                <c:pt idx="39" formatCode="#,##0">
                  <c:v>1245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D3-42AE-AABC-87F66AB4B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4640736"/>
        <c:axId val="994636576"/>
      </c:lineChart>
      <c:catAx>
        <c:axId val="99464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6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94636576"/>
        <c:crosses val="autoZero"/>
        <c:auto val="1"/>
        <c:lblAlgn val="ctr"/>
        <c:lblOffset val="100"/>
        <c:noMultiLvlLbl val="0"/>
      </c:catAx>
      <c:valAx>
        <c:axId val="994636576"/>
        <c:scaling>
          <c:orientation val="minMax"/>
          <c:max val="13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9464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67637549298008"/>
          <c:y val="0"/>
          <c:w val="0.83976801580815952"/>
          <c:h val="0.9500808304826209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83-4EA5-A893-72BADCA6B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Sheet2!$D$76:$D$79</c:f>
              <c:numCache>
                <c:formatCode>General</c:formatCode>
                <c:ptCount val="4"/>
                <c:pt idx="0">
                  <c:v>2004</c:v>
                </c:pt>
                <c:pt idx="1">
                  <c:v>2010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3-4EA5-A893-72BADCA6BD19}"/>
            </c:ext>
          </c:extLst>
        </c:ser>
        <c:ser>
          <c:idx val="1"/>
          <c:order val="1"/>
          <c:tx>
            <c:strRef>
              <c:f>Sheet2!$E$75</c:f>
              <c:strCache>
                <c:ptCount val="1"/>
                <c:pt idx="0">
                  <c:v>正規</c:v>
                </c:pt>
              </c:strCache>
            </c:strRef>
          </c:tx>
          <c:spPr>
            <a:solidFill>
              <a:sysClr val="window" lastClr="FFFFFF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58259683285786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83-4EA5-A893-72BADCA6BD19}"/>
                </c:ext>
              </c:extLst>
            </c:dLbl>
            <c:dLbl>
              <c:idx val="1"/>
              <c:layout>
                <c:manualLayout>
                  <c:x val="-1.03809509278008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83-4EA5-A893-72BADCA6B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Sheet2!$D$76:$D$79</c:f>
              <c:numCache>
                <c:formatCode>General</c:formatCode>
                <c:ptCount val="4"/>
                <c:pt idx="0">
                  <c:v>2004</c:v>
                </c:pt>
                <c:pt idx="1">
                  <c:v>2010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Sheet2!$E$76:$E$79</c:f>
              <c:numCache>
                <c:formatCode>#\ ##0.0_ ;"△"#\ ##0.0_ ;"-"_ ;_ @_ </c:formatCode>
                <c:ptCount val="4"/>
                <c:pt idx="0">
                  <c:v>16.899999999999999</c:v>
                </c:pt>
                <c:pt idx="1">
                  <c:v>16.899999999999999</c:v>
                </c:pt>
                <c:pt idx="2">
                  <c:v>22.4</c:v>
                </c:pt>
                <c:pt idx="3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3-4EA5-A893-72BADCA6BD19}"/>
            </c:ext>
          </c:extLst>
        </c:ser>
        <c:ser>
          <c:idx val="2"/>
          <c:order val="2"/>
          <c:tx>
            <c:strRef>
              <c:f>Sheet2!$F$75</c:f>
              <c:strCache>
                <c:ptCount val="1"/>
                <c:pt idx="0">
                  <c:v>非正規</c:v>
                </c:pt>
              </c:strCache>
            </c:strRef>
          </c:tx>
          <c:spPr>
            <a:solidFill>
              <a:sysClr val="window" lastClr="FFFFFF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Sheet2!$D$76:$D$79</c:f>
              <c:numCache>
                <c:formatCode>General</c:formatCode>
                <c:ptCount val="4"/>
                <c:pt idx="0">
                  <c:v>2004</c:v>
                </c:pt>
                <c:pt idx="1">
                  <c:v>2010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Sheet2!$F$76:$F$79</c:f>
              <c:numCache>
                <c:formatCode>#\ ##0.0_ ;"△"#\ ##0.0_ ;"-"_ ;_ @_ </c:formatCode>
                <c:ptCount val="4"/>
                <c:pt idx="0">
                  <c:v>26.2</c:v>
                </c:pt>
                <c:pt idx="1">
                  <c:v>31.2</c:v>
                </c:pt>
                <c:pt idx="2">
                  <c:v>37.200000000000003</c:v>
                </c:pt>
                <c:pt idx="3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83-4EA5-A893-72BADCA6BD19}"/>
            </c:ext>
          </c:extLst>
        </c:ser>
        <c:ser>
          <c:idx val="3"/>
          <c:order val="3"/>
          <c:tx>
            <c:strRef>
              <c:f>Sheet2!$G$75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ysClr val="window" lastClr="FFFFFF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3841267903734527E-2"/>
                  <c:y val="5.3538385569742144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83-4EA5-A893-72BADCA6BD19}"/>
                </c:ext>
              </c:extLst>
            </c:dLbl>
            <c:dLbl>
              <c:idx val="1"/>
              <c:layout>
                <c:manualLayout>
                  <c:x val="3.4603169759336318E-3"/>
                  <c:y val="1.4716519366571573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83-4EA5-A893-72BADCA6B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Sheet2!$D$76:$D$79</c:f>
              <c:numCache>
                <c:formatCode>General</c:formatCode>
                <c:ptCount val="4"/>
                <c:pt idx="0">
                  <c:v>2004</c:v>
                </c:pt>
                <c:pt idx="1">
                  <c:v>2010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Sheet2!$G$76:$G$79</c:f>
              <c:numCache>
                <c:formatCode>#\ ##0.0_ ;"△"#\ ##0.0_ ;"-"_ ;_ @_ </c:formatCode>
                <c:ptCount val="4"/>
                <c:pt idx="0">
                  <c:v>13.6</c:v>
                </c:pt>
                <c:pt idx="1">
                  <c:v>12.1</c:v>
                </c:pt>
                <c:pt idx="2">
                  <c:v>8.4</c:v>
                </c:pt>
                <c:pt idx="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83-4EA5-A893-72BADCA6BD19}"/>
            </c:ext>
          </c:extLst>
        </c:ser>
        <c:ser>
          <c:idx val="4"/>
          <c:order val="4"/>
          <c:tx>
            <c:strRef>
              <c:f>Sheet2!$H$75</c:f>
              <c:strCache>
                <c:ptCount val="1"/>
                <c:pt idx="0">
                  <c:v>仕事なし</c:v>
                </c:pt>
              </c:strCache>
            </c:strRef>
          </c:tx>
          <c:spPr>
            <a:solidFill>
              <a:sysClr val="window" lastClr="FFFFFF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Sheet2!$D$76:$D$79</c:f>
              <c:numCache>
                <c:formatCode>General</c:formatCode>
                <c:ptCount val="4"/>
                <c:pt idx="0">
                  <c:v>2004</c:v>
                </c:pt>
                <c:pt idx="1">
                  <c:v>2010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Sheet2!$H$76:$H$79</c:f>
              <c:numCache>
                <c:formatCode>#\ ##0.0_ ;"△"#\ ##0.0_ ;"-"_ ;_ @_ </c:formatCode>
                <c:ptCount val="4"/>
                <c:pt idx="0">
                  <c:v>43.3</c:v>
                </c:pt>
                <c:pt idx="1">
                  <c:v>39.799999999999997</c:v>
                </c:pt>
                <c:pt idx="2">
                  <c:v>31.9</c:v>
                </c:pt>
                <c:pt idx="3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83-4EA5-A893-72BADCA6BD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95994096"/>
        <c:axId val="495986880"/>
      </c:barChart>
      <c:catAx>
        <c:axId val="495994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95986880"/>
        <c:crosses val="autoZero"/>
        <c:auto val="1"/>
        <c:lblAlgn val="ctr"/>
        <c:lblOffset val="100"/>
        <c:noMultiLvlLbl val="0"/>
      </c:catAx>
      <c:valAx>
        <c:axId val="4959868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9599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76035401049718"/>
          <c:y val="6.2475987329672997E-3"/>
          <c:w val="0.79881072580332657"/>
          <c:h val="0.987504802534065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'[Microsoft PowerPoint 内のグラフ]Sheet2'!$E$75</c:f>
              <c:strCache>
                <c:ptCount val="1"/>
                <c:pt idx="0">
                  <c:v>正規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CEC6-432B-9C52-5E3562116F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'[Microsoft PowerPoint 内のグラフ]Sheet2'!$D$76:$D$79</c:f>
              <c:numCache>
                <c:formatCode>General</c:formatCode>
                <c:ptCount val="4"/>
                <c:pt idx="0">
                  <c:v>2004</c:v>
                </c:pt>
                <c:pt idx="1">
                  <c:v>2010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'[Microsoft PowerPoint 内のグラフ]Sheet2'!$E$76:$E$79</c:f>
              <c:numCache>
                <c:formatCode>#\ ##0.0_ ;"△"#\ ##0.0_ ;"-"_ ;_ @_ </c:formatCode>
                <c:ptCount val="4"/>
                <c:pt idx="0">
                  <c:v>16.899999999999999</c:v>
                </c:pt>
                <c:pt idx="1">
                  <c:v>16.899999999999999</c:v>
                </c:pt>
                <c:pt idx="2">
                  <c:v>22.4</c:v>
                </c:pt>
                <c:pt idx="3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6-432B-9C52-5E3562116F08}"/>
            </c:ext>
          </c:extLst>
        </c:ser>
        <c:ser>
          <c:idx val="1"/>
          <c:order val="1"/>
          <c:tx>
            <c:strRef>
              <c:f>'[Microsoft PowerPoint 内のグラフ]Sheet2'!$F$75</c:f>
              <c:strCache>
                <c:ptCount val="1"/>
                <c:pt idx="0">
                  <c:v>非正規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'[Microsoft PowerPoint 内のグラフ]Sheet2'!$D$76:$D$79</c:f>
              <c:numCache>
                <c:formatCode>General</c:formatCode>
                <c:ptCount val="4"/>
                <c:pt idx="0">
                  <c:v>2004</c:v>
                </c:pt>
                <c:pt idx="1">
                  <c:v>2010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'[Microsoft PowerPoint 内のグラフ]Sheet2'!$F$76:$F$79</c:f>
              <c:numCache>
                <c:formatCode>#\ ##0.0_ ;"△"#\ ##0.0_ ;"-"_ ;_ @_ </c:formatCode>
                <c:ptCount val="4"/>
                <c:pt idx="0">
                  <c:v>26.2</c:v>
                </c:pt>
                <c:pt idx="1">
                  <c:v>31.2</c:v>
                </c:pt>
                <c:pt idx="2">
                  <c:v>37.200000000000003</c:v>
                </c:pt>
                <c:pt idx="3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C6-432B-9C52-5E3562116F08}"/>
            </c:ext>
          </c:extLst>
        </c:ser>
        <c:ser>
          <c:idx val="2"/>
          <c:order val="2"/>
          <c:tx>
            <c:strRef>
              <c:f>'[Microsoft PowerPoint 内のグラフ]Sheet2'!$G$75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'[Microsoft PowerPoint 内のグラフ]Sheet2'!$D$76:$D$79</c:f>
              <c:numCache>
                <c:formatCode>General</c:formatCode>
                <c:ptCount val="4"/>
                <c:pt idx="0">
                  <c:v>2004</c:v>
                </c:pt>
                <c:pt idx="1">
                  <c:v>2010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'[Microsoft PowerPoint 内のグラフ]Sheet2'!$G$76:$G$79</c:f>
              <c:numCache>
                <c:formatCode>#\ ##0.0_ ;"△"#\ ##0.0_ ;"-"_ ;_ @_ </c:formatCode>
                <c:ptCount val="4"/>
                <c:pt idx="0">
                  <c:v>13.6</c:v>
                </c:pt>
                <c:pt idx="1">
                  <c:v>12.1</c:v>
                </c:pt>
                <c:pt idx="2">
                  <c:v>8.4</c:v>
                </c:pt>
                <c:pt idx="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C6-432B-9C52-5E3562116F08}"/>
            </c:ext>
          </c:extLst>
        </c:ser>
        <c:ser>
          <c:idx val="3"/>
          <c:order val="3"/>
          <c:tx>
            <c:strRef>
              <c:f>'[Microsoft PowerPoint 内のグラフ]Sheet2'!$H$75</c:f>
              <c:strCache>
                <c:ptCount val="1"/>
                <c:pt idx="0">
                  <c:v>仕事なし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'[Microsoft PowerPoint 内のグラフ]Sheet2'!$D$76:$D$79</c:f>
              <c:numCache>
                <c:formatCode>General</c:formatCode>
                <c:ptCount val="4"/>
                <c:pt idx="0">
                  <c:v>2004</c:v>
                </c:pt>
                <c:pt idx="1">
                  <c:v>2010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'[Microsoft PowerPoint 内のグラフ]Sheet2'!$H$76:$H$79</c:f>
              <c:numCache>
                <c:formatCode>#\ ##0.0_ ;"△"#\ ##0.0_ ;"-"_ ;_ @_ </c:formatCode>
                <c:ptCount val="4"/>
                <c:pt idx="0">
                  <c:v>43.3</c:v>
                </c:pt>
                <c:pt idx="1">
                  <c:v>39.799999999999997</c:v>
                </c:pt>
                <c:pt idx="2">
                  <c:v>31.9</c:v>
                </c:pt>
                <c:pt idx="3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C6-432B-9C52-5E3562116F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60656784"/>
        <c:axId val="2060661360"/>
      </c:barChart>
      <c:catAx>
        <c:axId val="206065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60661360"/>
        <c:crosses val="autoZero"/>
        <c:auto val="1"/>
        <c:lblAlgn val="ctr"/>
        <c:lblOffset val="100"/>
        <c:noMultiLvlLbl val="0"/>
      </c:catAx>
      <c:valAx>
        <c:axId val="20606613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06065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総世帯数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Sheet1!$D$6:$D$21</c:f>
              <c:numCache>
                <c:formatCode>General</c:formatCode>
                <c:ptCount val="16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2007</c:v>
                </c:pt>
                <c:pt idx="10">
                  <c:v>2010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Sheet1!$E$6:$E$21</c:f>
              <c:numCache>
                <c:formatCode>General</c:formatCode>
                <c:ptCount val="16"/>
                <c:pt idx="1">
                  <c:v>32877</c:v>
                </c:pt>
                <c:pt idx="2">
                  <c:v>37544</c:v>
                </c:pt>
                <c:pt idx="3">
                  <c:v>39417</c:v>
                </c:pt>
                <c:pt idx="4">
                  <c:v>41210</c:v>
                </c:pt>
                <c:pt idx="5">
                  <c:v>40770</c:v>
                </c:pt>
                <c:pt idx="6">
                  <c:v>44496</c:v>
                </c:pt>
                <c:pt idx="7">
                  <c:v>45664</c:v>
                </c:pt>
                <c:pt idx="8">
                  <c:v>46323</c:v>
                </c:pt>
                <c:pt idx="9">
                  <c:v>48023</c:v>
                </c:pt>
                <c:pt idx="10">
                  <c:v>48638</c:v>
                </c:pt>
                <c:pt idx="11">
                  <c:v>50112</c:v>
                </c:pt>
                <c:pt idx="12">
                  <c:v>50431</c:v>
                </c:pt>
                <c:pt idx="13">
                  <c:v>50361</c:v>
                </c:pt>
                <c:pt idx="14">
                  <c:v>49945</c:v>
                </c:pt>
                <c:pt idx="15">
                  <c:v>50425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6-43DD-9E92-535847D79C0C}"/>
            </c:ext>
          </c:extLst>
        </c:ser>
        <c:ser>
          <c:idx val="1"/>
          <c:order val="1"/>
          <c:tx>
            <c:strRef>
              <c:f>Sheet1!$F$5</c:f>
              <c:strCache>
                <c:ptCount val="1"/>
                <c:pt idx="0">
                  <c:v>児童のいる世帯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Sheet1!$D$6:$D$21</c:f>
              <c:numCache>
                <c:formatCode>General</c:formatCode>
                <c:ptCount val="16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2007</c:v>
                </c:pt>
                <c:pt idx="10">
                  <c:v>2010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Sheet1!$F$6:$F$21</c:f>
              <c:numCache>
                <c:formatCode>General</c:formatCode>
                <c:ptCount val="16"/>
                <c:pt idx="1">
                  <c:v>17427</c:v>
                </c:pt>
                <c:pt idx="2">
                  <c:v>17364</c:v>
                </c:pt>
                <c:pt idx="3">
                  <c:v>16426</c:v>
                </c:pt>
                <c:pt idx="4">
                  <c:v>15009</c:v>
                </c:pt>
                <c:pt idx="5">
                  <c:v>13586</c:v>
                </c:pt>
                <c:pt idx="6">
                  <c:v>13453</c:v>
                </c:pt>
                <c:pt idx="7">
                  <c:v>13156</c:v>
                </c:pt>
                <c:pt idx="8">
                  <c:v>12916</c:v>
                </c:pt>
                <c:pt idx="9">
                  <c:v>12499</c:v>
                </c:pt>
                <c:pt idx="10">
                  <c:v>12324</c:v>
                </c:pt>
                <c:pt idx="11">
                  <c:v>12085</c:v>
                </c:pt>
                <c:pt idx="12">
                  <c:v>11411</c:v>
                </c:pt>
                <c:pt idx="13">
                  <c:v>11817</c:v>
                </c:pt>
                <c:pt idx="14">
                  <c:v>11666</c:v>
                </c:pt>
                <c:pt idx="15">
                  <c:v>11734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86-43DD-9E92-535847D79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734383"/>
        <c:axId val="688733967"/>
      </c:barChart>
      <c:catAx>
        <c:axId val="688734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88733967"/>
        <c:crosses val="autoZero"/>
        <c:auto val="1"/>
        <c:lblAlgn val="ctr"/>
        <c:lblOffset val="100"/>
        <c:noMultiLvlLbl val="0"/>
      </c:catAx>
      <c:valAx>
        <c:axId val="688733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88734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176405355282118E-2"/>
          <c:y val="0.12338941846057387"/>
          <c:w val="0.3959101049868766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514841188786118E-2"/>
          <c:y val="3.847565696021564E-2"/>
          <c:w val="0.86326325779518076"/>
          <c:h val="0.63942521675803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Sheet5!$M$74</c:f>
              <c:strCache>
                <c:ptCount val="1"/>
                <c:pt idx="0">
                  <c:v>人口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Sheet5!$L$75:$L$89</c:f>
              <c:strCache>
                <c:ptCount val="15"/>
                <c:pt idx="0">
                  <c:v>　15～19</c:v>
                </c:pt>
                <c:pt idx="1">
                  <c:v>　20～24</c:v>
                </c:pt>
                <c:pt idx="2">
                  <c:v>　25～29</c:v>
                </c:pt>
                <c:pt idx="3">
                  <c:v>　30～34</c:v>
                </c:pt>
                <c:pt idx="4">
                  <c:v>　35～39</c:v>
                </c:pt>
                <c:pt idx="5">
                  <c:v>　40～44</c:v>
                </c:pt>
                <c:pt idx="6">
                  <c:v>　45～49</c:v>
                </c:pt>
                <c:pt idx="7">
                  <c:v>　50～54</c:v>
                </c:pt>
                <c:pt idx="8">
                  <c:v>　55～59</c:v>
                </c:pt>
                <c:pt idx="9">
                  <c:v>　60～64</c:v>
                </c:pt>
                <c:pt idx="10">
                  <c:v>　65～69</c:v>
                </c:pt>
                <c:pt idx="11">
                  <c:v>　70～74</c:v>
                </c:pt>
                <c:pt idx="12">
                  <c:v>　75～79</c:v>
                </c:pt>
                <c:pt idx="13">
                  <c:v>　80～84</c:v>
                </c:pt>
                <c:pt idx="14">
                  <c:v>　　85以上</c:v>
                </c:pt>
              </c:strCache>
            </c:strRef>
          </c:cat>
          <c:val>
            <c:numRef>
              <c:f>Sheet5!$M$75:$M$89</c:f>
              <c:numCache>
                <c:formatCode>General</c:formatCode>
                <c:ptCount val="15"/>
                <c:pt idx="0">
                  <c:v>2869558</c:v>
                </c:pt>
                <c:pt idx="1">
                  <c:v>2799599</c:v>
                </c:pt>
                <c:pt idx="2">
                  <c:v>3012181</c:v>
                </c:pt>
                <c:pt idx="3">
                  <c:v>3467119</c:v>
                </c:pt>
                <c:pt idx="4">
                  <c:v>3986452</c:v>
                </c:pt>
                <c:pt idx="5">
                  <c:v>4699880</c:v>
                </c:pt>
                <c:pt idx="6">
                  <c:v>4199388</c:v>
                </c:pt>
                <c:pt idx="7">
                  <c:v>3878950</c:v>
                </c:pt>
                <c:pt idx="8">
                  <c:v>3725890</c:v>
                </c:pt>
                <c:pt idx="9">
                  <c:v>4254300</c:v>
                </c:pt>
                <c:pt idx="10">
                  <c:v>4941694</c:v>
                </c:pt>
                <c:pt idx="11">
                  <c:v>4079873</c:v>
                </c:pt>
                <c:pt idx="12">
                  <c:v>3464644</c:v>
                </c:pt>
                <c:pt idx="13">
                  <c:v>2950153</c:v>
                </c:pt>
                <c:pt idx="14">
                  <c:v>3415848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0-41FB-B14D-2A4E65197310}"/>
            </c:ext>
          </c:extLst>
        </c:ser>
        <c:ser>
          <c:idx val="1"/>
          <c:order val="1"/>
          <c:tx>
            <c:strRef>
              <c:f>Sheet5!$N$74</c:f>
              <c:strCache>
                <c:ptCount val="1"/>
                <c:pt idx="0">
                  <c:v>就業者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Sheet5!$L$75:$L$89</c:f>
              <c:strCache>
                <c:ptCount val="15"/>
                <c:pt idx="0">
                  <c:v>　15～19</c:v>
                </c:pt>
                <c:pt idx="1">
                  <c:v>　20～24</c:v>
                </c:pt>
                <c:pt idx="2">
                  <c:v>　25～29</c:v>
                </c:pt>
                <c:pt idx="3">
                  <c:v>　30～34</c:v>
                </c:pt>
                <c:pt idx="4">
                  <c:v>　35～39</c:v>
                </c:pt>
                <c:pt idx="5">
                  <c:v>　40～44</c:v>
                </c:pt>
                <c:pt idx="6">
                  <c:v>　45～49</c:v>
                </c:pt>
                <c:pt idx="7">
                  <c:v>　50～54</c:v>
                </c:pt>
                <c:pt idx="8">
                  <c:v>　55～59</c:v>
                </c:pt>
                <c:pt idx="9">
                  <c:v>　60～64</c:v>
                </c:pt>
                <c:pt idx="10">
                  <c:v>　65～69</c:v>
                </c:pt>
                <c:pt idx="11">
                  <c:v>　70～74</c:v>
                </c:pt>
                <c:pt idx="12">
                  <c:v>　75～79</c:v>
                </c:pt>
                <c:pt idx="13">
                  <c:v>　80～84</c:v>
                </c:pt>
                <c:pt idx="14">
                  <c:v>　　85以上</c:v>
                </c:pt>
              </c:strCache>
            </c:strRef>
          </c:cat>
          <c:val>
            <c:numRef>
              <c:f>Sheet5!$N$75:$N$89</c:f>
              <c:numCache>
                <c:formatCode>General</c:formatCode>
                <c:ptCount val="15"/>
                <c:pt idx="0">
                  <c:v>376455</c:v>
                </c:pt>
                <c:pt idx="1">
                  <c:v>1711339</c:v>
                </c:pt>
                <c:pt idx="2">
                  <c:v>2152344</c:v>
                </c:pt>
                <c:pt idx="3">
                  <c:v>2282700</c:v>
                </c:pt>
                <c:pt idx="4">
                  <c:v>2636097</c:v>
                </c:pt>
                <c:pt idx="5">
                  <c:v>3273263</c:v>
                </c:pt>
                <c:pt idx="6">
                  <c:v>3030508</c:v>
                </c:pt>
                <c:pt idx="7">
                  <c:v>2785960</c:v>
                </c:pt>
                <c:pt idx="8">
                  <c:v>2462572</c:v>
                </c:pt>
                <c:pt idx="9">
                  <c:v>2114169</c:v>
                </c:pt>
                <c:pt idx="10">
                  <c:v>1600349</c:v>
                </c:pt>
                <c:pt idx="11">
                  <c:v>777900</c:v>
                </c:pt>
                <c:pt idx="12">
                  <c:v>381890</c:v>
                </c:pt>
                <c:pt idx="13">
                  <c:v>174685</c:v>
                </c:pt>
                <c:pt idx="14">
                  <c:v>81102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0-41FB-B14D-2A4E65197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228016"/>
        <c:axId val="602227032"/>
      </c:barChart>
      <c:catAx>
        <c:axId val="60222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78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02227032"/>
        <c:crosses val="autoZero"/>
        <c:auto val="1"/>
        <c:lblAlgn val="ctr"/>
        <c:lblOffset val="100"/>
        <c:noMultiLvlLbl val="0"/>
      </c:catAx>
      <c:valAx>
        <c:axId val="602227032"/>
        <c:scaling>
          <c:orientation val="minMax"/>
          <c:max val="500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2228016"/>
        <c:crosses val="autoZero"/>
        <c:crossBetween val="between"/>
        <c:majorUnit val="1000000"/>
        <c:minorUnit val="5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34684398792246"/>
          <c:y val="4.7867685665947145E-2"/>
          <c:w val="0.79508161894164919"/>
          <c:h val="0.67984427392424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Sheet5!$M$51</c:f>
              <c:strCache>
                <c:ptCount val="1"/>
                <c:pt idx="0">
                  <c:v>人口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Sheet5!$L$52:$L$66</c:f>
              <c:strCache>
                <c:ptCount val="15"/>
                <c:pt idx="0">
                  <c:v>　15～19歳</c:v>
                </c:pt>
                <c:pt idx="1">
                  <c:v>　20～24歳</c:v>
                </c:pt>
                <c:pt idx="2">
                  <c:v>　25～29歳</c:v>
                </c:pt>
                <c:pt idx="3">
                  <c:v>　30～34歳</c:v>
                </c:pt>
                <c:pt idx="4">
                  <c:v>　35～39歳</c:v>
                </c:pt>
                <c:pt idx="5">
                  <c:v>　40～44歳</c:v>
                </c:pt>
                <c:pt idx="6">
                  <c:v>　45～49歳</c:v>
                </c:pt>
                <c:pt idx="7">
                  <c:v>　50～54歳</c:v>
                </c:pt>
                <c:pt idx="8">
                  <c:v>　55～59歳</c:v>
                </c:pt>
                <c:pt idx="9">
                  <c:v>　60～64歳</c:v>
                </c:pt>
                <c:pt idx="10">
                  <c:v>　65～69歳</c:v>
                </c:pt>
                <c:pt idx="11">
                  <c:v>　70～74歳</c:v>
                </c:pt>
                <c:pt idx="12">
                  <c:v>　75～79歳</c:v>
                </c:pt>
                <c:pt idx="13">
                  <c:v>　80～84歳</c:v>
                </c:pt>
                <c:pt idx="14">
                  <c:v>　　85歳以上</c:v>
                </c:pt>
              </c:strCache>
            </c:strRef>
          </c:cat>
          <c:val>
            <c:numRef>
              <c:f>Sheet5!$M$52:$M$66</c:f>
              <c:numCache>
                <c:formatCode>General</c:formatCode>
                <c:ptCount val="15"/>
                <c:pt idx="0">
                  <c:v>3027777</c:v>
                </c:pt>
                <c:pt idx="1">
                  <c:v>2909245</c:v>
                </c:pt>
                <c:pt idx="2">
                  <c:v>3107413</c:v>
                </c:pt>
                <c:pt idx="3">
                  <c:v>3560557</c:v>
                </c:pt>
                <c:pt idx="4">
                  <c:v>4102712</c:v>
                </c:pt>
                <c:pt idx="5">
                  <c:v>4823953</c:v>
                </c:pt>
                <c:pt idx="6">
                  <c:v>4277897</c:v>
                </c:pt>
                <c:pt idx="7">
                  <c:v>3904342</c:v>
                </c:pt>
                <c:pt idx="8">
                  <c:v>3680870</c:v>
                </c:pt>
                <c:pt idx="9">
                  <c:v>4106675</c:v>
                </c:pt>
                <c:pt idx="10">
                  <c:v>4618555</c:v>
                </c:pt>
                <c:pt idx="11">
                  <c:v>3551927</c:v>
                </c:pt>
                <c:pt idx="12">
                  <c:v>2767144</c:v>
                </c:pt>
                <c:pt idx="13">
                  <c:v>1983316</c:v>
                </c:pt>
                <c:pt idx="14">
                  <c:v>1456554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C-4397-9DE7-7328C1DF768E}"/>
            </c:ext>
          </c:extLst>
        </c:ser>
        <c:ser>
          <c:idx val="1"/>
          <c:order val="1"/>
          <c:tx>
            <c:strRef>
              <c:f>Sheet5!$N$51</c:f>
              <c:strCache>
                <c:ptCount val="1"/>
                <c:pt idx="0">
                  <c:v>就業者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Sheet5!$L$52:$L$66</c:f>
              <c:strCache>
                <c:ptCount val="15"/>
                <c:pt idx="0">
                  <c:v>　15～19歳</c:v>
                </c:pt>
                <c:pt idx="1">
                  <c:v>　20～24歳</c:v>
                </c:pt>
                <c:pt idx="2">
                  <c:v>　25～29歳</c:v>
                </c:pt>
                <c:pt idx="3">
                  <c:v>　30～34歳</c:v>
                </c:pt>
                <c:pt idx="4">
                  <c:v>　35～39歳</c:v>
                </c:pt>
                <c:pt idx="5">
                  <c:v>　40～44歳</c:v>
                </c:pt>
                <c:pt idx="6">
                  <c:v>　45～49歳</c:v>
                </c:pt>
                <c:pt idx="7">
                  <c:v>　50～54歳</c:v>
                </c:pt>
                <c:pt idx="8">
                  <c:v>　55～59歳</c:v>
                </c:pt>
                <c:pt idx="9">
                  <c:v>　60～64歳</c:v>
                </c:pt>
                <c:pt idx="10">
                  <c:v>　65～69歳</c:v>
                </c:pt>
                <c:pt idx="11">
                  <c:v>　70～74歳</c:v>
                </c:pt>
                <c:pt idx="12">
                  <c:v>　75～79歳</c:v>
                </c:pt>
                <c:pt idx="13">
                  <c:v>　80～84歳</c:v>
                </c:pt>
                <c:pt idx="14">
                  <c:v>　　85歳以上</c:v>
                </c:pt>
              </c:strCache>
            </c:strRef>
          </c:cat>
          <c:val>
            <c:numRef>
              <c:f>Sheet5!$N$52:$N$66</c:f>
              <c:numCache>
                <c:formatCode>General</c:formatCode>
                <c:ptCount val="15"/>
                <c:pt idx="0">
                  <c:v>408468</c:v>
                </c:pt>
                <c:pt idx="1">
                  <c:v>1730673</c:v>
                </c:pt>
                <c:pt idx="2">
                  <c:v>2505760</c:v>
                </c:pt>
                <c:pt idx="3">
                  <c:v>2978466</c:v>
                </c:pt>
                <c:pt idx="4">
                  <c:v>3504005</c:v>
                </c:pt>
                <c:pt idx="5">
                  <c:v>4152566</c:v>
                </c:pt>
                <c:pt idx="6">
                  <c:v>3682741</c:v>
                </c:pt>
                <c:pt idx="7">
                  <c:v>3398539</c:v>
                </c:pt>
                <c:pt idx="8">
                  <c:v>3177082</c:v>
                </c:pt>
                <c:pt idx="9">
                  <c:v>3029750</c:v>
                </c:pt>
                <c:pt idx="10">
                  <c:v>2395729</c:v>
                </c:pt>
                <c:pt idx="11">
                  <c:v>1165643</c:v>
                </c:pt>
                <c:pt idx="12">
                  <c:v>577225</c:v>
                </c:pt>
                <c:pt idx="13">
                  <c:v>263602</c:v>
                </c:pt>
                <c:pt idx="14">
                  <c:v>107454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FC-4397-9DE7-7328C1DF7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198168"/>
        <c:axId val="602195216"/>
      </c:barChart>
      <c:catAx>
        <c:axId val="60219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66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02195216"/>
        <c:crosses val="autoZero"/>
        <c:auto val="1"/>
        <c:lblAlgn val="ctr"/>
        <c:lblOffset val="100"/>
        <c:noMultiLvlLbl val="0"/>
      </c:catAx>
      <c:valAx>
        <c:axId val="602195216"/>
        <c:scaling>
          <c:orientation val="minMax"/>
          <c:max val="500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2198168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530038083936E-2"/>
          <c:y val="1.9757967869272652E-2"/>
          <c:w val="0.9066801709457073"/>
          <c:h val="0.88487347596513688"/>
        </c:manualLayout>
      </c:layout>
      <c:lineChart>
        <c:grouping val="standard"/>
        <c:varyColors val="0"/>
        <c:ser>
          <c:idx val="0"/>
          <c:order val="0"/>
          <c:tx>
            <c:strRef>
              <c:f>図３!$AK$39</c:f>
              <c:strCache>
                <c:ptCount val="1"/>
                <c:pt idx="0">
                  <c:v>0～14歳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0045435955868968E-3"/>
                  <c:y val="-2.0777181092765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E8-4993-B5AE-BFCEF688EE24}"/>
                </c:ext>
              </c:extLst>
            </c:dLbl>
            <c:dLbl>
              <c:idx val="1"/>
              <c:layout>
                <c:manualLayout>
                  <c:x val="-4.5034076966901865E-3"/>
                  <c:y val="-1.8699462983488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E8-4993-B5AE-BFCEF688EE24}"/>
                </c:ext>
              </c:extLst>
            </c:dLbl>
            <c:dLbl>
              <c:idx val="2"/>
              <c:layout>
                <c:manualLayout>
                  <c:x val="-1.5011358988967242E-3"/>
                  <c:y val="-1.038859054638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E8-4993-B5AE-BFCEF688EE24}"/>
                </c:ext>
              </c:extLst>
            </c:dLbl>
            <c:dLbl>
              <c:idx val="3"/>
              <c:layout>
                <c:manualLayout>
                  <c:x val="-1.5011358988967518E-3"/>
                  <c:y val="-2.493261731131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E8-4993-B5AE-BFCEF688EE24}"/>
                </c:ext>
              </c:extLst>
            </c:dLbl>
            <c:dLbl>
              <c:idx val="4"/>
              <c:layout>
                <c:manualLayout>
                  <c:x val="-1.2759596040783644E-2"/>
                  <c:y val="2.9754559323351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813613293208474E-2"/>
                      <c:h val="4.17413568153652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0E8-4993-B5AE-BFCEF688EE24}"/>
                </c:ext>
              </c:extLst>
            </c:dLbl>
            <c:dLbl>
              <c:idx val="5"/>
              <c:layout>
                <c:manualLayout>
                  <c:x val="-1.9481197977367127E-2"/>
                  <c:y val="2.3913390238814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E8-4993-B5AE-BFCEF688EE24}"/>
                </c:ext>
              </c:extLst>
            </c:dLbl>
            <c:dLbl>
              <c:idx val="6"/>
              <c:layout>
                <c:manualLayout>
                  <c:x val="-6.0045435955868968E-3"/>
                  <c:y val="2.701033542059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E8-4993-B5AE-BFCEF688EE24}"/>
                </c:ext>
              </c:extLst>
            </c:dLbl>
            <c:dLbl>
              <c:idx val="8"/>
              <c:layout>
                <c:manualLayout>
                  <c:x val="-5.5041013787725115E-17"/>
                  <c:y val="-1.038859054638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E8-4993-B5AE-BFCEF688EE24}"/>
                </c:ext>
              </c:extLst>
            </c:dLbl>
            <c:dLbl>
              <c:idx val="9"/>
              <c:layout>
                <c:manualLayout>
                  <c:x val="0"/>
                  <c:y val="-8.3108724371060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E8-4993-B5AE-BFCEF688EE24}"/>
                </c:ext>
              </c:extLst>
            </c:dLbl>
            <c:dLbl>
              <c:idx val="10"/>
              <c:layout>
                <c:manualLayout>
                  <c:x val="-4.5034076966902273E-3"/>
                  <c:y val="-1.869944416091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E8-4993-B5AE-BFCEF688EE24}"/>
                </c:ext>
              </c:extLst>
            </c:dLbl>
            <c:dLbl>
              <c:idx val="11"/>
              <c:layout>
                <c:manualLayout>
                  <c:x val="-9.0068153933803453E-3"/>
                  <c:y val="-2.074230360977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E8-4993-B5AE-BFCEF688EE24}"/>
                </c:ext>
              </c:extLst>
            </c:dLbl>
            <c:dLbl>
              <c:idx val="12"/>
              <c:layout>
                <c:manualLayout>
                  <c:x val="-2.4018174382347587E-2"/>
                  <c:y val="-1.6586799107135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E8-4993-B5AE-BFCEF688EE24}"/>
                </c:ext>
              </c:extLst>
            </c:dLbl>
            <c:dLbl>
              <c:idx val="13"/>
              <c:layout>
                <c:manualLayout>
                  <c:x val="-3.0022717977934484E-3"/>
                  <c:y val="-3.5251513516069595E-2"/>
                </c:manualLayout>
              </c:layout>
              <c:spPr>
                <a:noFill/>
                <a:ln>
                  <a:solidFill>
                    <a:srgbClr val="00B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E8-4993-B5AE-BFCEF688EE24}"/>
                </c:ext>
              </c:extLst>
            </c:dLbl>
            <c:dLbl>
              <c:idx val="14"/>
              <c:layout>
                <c:manualLayout>
                  <c:x val="-1.6692158397023258E-3"/>
                  <c:y val="-1.8310079617548949E-2"/>
                </c:manualLayout>
              </c:layout>
              <c:tx>
                <c:rich>
                  <a:bodyPr/>
                  <a:lstStyle/>
                  <a:p>
                    <a:fld id="{F1C1EDBD-B5AC-41CC-95B5-60E655E5FA91}" type="VALUE">
                      <a:rPr lang="en-US" altLang="ja-JP" sz="1400"/>
                      <a:pPr/>
                      <a:t>[値]</a:t>
                    </a:fld>
                    <a:endParaRPr lang="ja-JP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0E8-4993-B5AE-BFCEF688EE24}"/>
                </c:ext>
              </c:extLst>
            </c:dLbl>
            <c:dLbl>
              <c:idx val="15"/>
              <c:layout>
                <c:manualLayout>
                  <c:x val="-4.5034076966901726E-3"/>
                  <c:y val="-2.02451286554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0E8-4993-B5AE-BFCEF688EE24}"/>
                </c:ext>
              </c:extLst>
            </c:dLbl>
            <c:dLbl>
              <c:idx val="16"/>
              <c:layout>
                <c:manualLayout>
                  <c:x val="0"/>
                  <c:y val="-1.4171590058781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0E8-4993-B5AE-BFCEF688EE24}"/>
                </c:ext>
              </c:extLst>
            </c:dLbl>
            <c:dLbl>
              <c:idx val="17"/>
              <c:layout>
                <c:manualLayout>
                  <c:x val="-1.5011358988967242E-3"/>
                  <c:y val="-1.8220615789861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0E8-4993-B5AE-BFCEF688EE24}"/>
                </c:ext>
              </c:extLst>
            </c:dLbl>
            <c:dLbl>
              <c:idx val="18"/>
              <c:layout>
                <c:manualLayout>
                  <c:x val="-1.5011358988967242E-3"/>
                  <c:y val="-1.214707719324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0E8-4993-B5AE-BFCEF688EE24}"/>
                </c:ext>
              </c:extLst>
            </c:dLbl>
            <c:dLbl>
              <c:idx val="19"/>
              <c:layout>
                <c:manualLayout>
                  <c:x val="-4.5034076966902828E-3"/>
                  <c:y val="-1.4171590058781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0E8-4993-B5AE-BFCEF688EE24}"/>
                </c:ext>
              </c:extLst>
            </c:dLbl>
            <c:dLbl>
              <c:idx val="20"/>
              <c:layout>
                <c:manualLayout>
                  <c:x val="-3.0022717977934484E-3"/>
                  <c:y val="-1.2147077193240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0E8-4993-B5AE-BFCEF688EE24}"/>
                </c:ext>
              </c:extLst>
            </c:dLbl>
            <c:dLbl>
              <c:idx val="21"/>
              <c:layout>
                <c:manualLayout>
                  <c:x val="-1.1008202757545023E-16"/>
                  <c:y val="-1.012256432770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0E8-4993-B5AE-BFCEF688EE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図３!$AJ$40:$AJ$62</c:f>
              <c:numCache>
                <c:formatCode>General</c:formatCode>
                <c:ptCount val="2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</c:numCache>
            </c:numRef>
          </c:cat>
          <c:val>
            <c:numRef>
              <c:f>図３!$AK$40:$AK$62</c:f>
              <c:numCache>
                <c:formatCode>0_ </c:formatCode>
                <c:ptCount val="23"/>
                <c:pt idx="0">
                  <c:v>108.10771095845119</c:v>
                </c:pt>
                <c:pt idx="1">
                  <c:v>109.46695565923368</c:v>
                </c:pt>
                <c:pt idx="2">
                  <c:v>103.10789464016752</c:v>
                </c:pt>
                <c:pt idx="3">
                  <c:v>92.450681459167555</c:v>
                </c:pt>
                <c:pt idx="4">
                  <c:v>91.190624885198929</c:v>
                </c:pt>
                <c:pt idx="5">
                  <c:v>100</c:v>
                </c:pt>
                <c:pt idx="6">
                  <c:v>101.0506594173616</c:v>
                </c:pt>
                <c:pt idx="7">
                  <c:v>95.635722420190291</c:v>
                </c:pt>
                <c:pt idx="8">
                  <c:v>82.605341464310641</c:v>
                </c:pt>
                <c:pt idx="9">
                  <c:v>73.524117409353067</c:v>
                </c:pt>
                <c:pt idx="10">
                  <c:v>67.85937327798392</c:v>
                </c:pt>
                <c:pt idx="11">
                  <c:v>64.365747033540273</c:v>
                </c:pt>
                <c:pt idx="12">
                  <c:v>61.728077587156974</c:v>
                </c:pt>
                <c:pt idx="13">
                  <c:v>58.363028544138714</c:v>
                </c:pt>
                <c:pt idx="14">
                  <c:v>53.517504867565478</c:v>
                </c:pt>
                <c:pt idx="15">
                  <c:v>48.638918482054294</c:v>
                </c:pt>
                <c:pt idx="16">
                  <c:v>44.226883656000879</c:v>
                </c:pt>
                <c:pt idx="17">
                  <c:v>41.46431064251864</c:v>
                </c:pt>
                <c:pt idx="18">
                  <c:v>39.425443591344916</c:v>
                </c:pt>
                <c:pt idx="19">
                  <c:v>37.162484846258401</c:v>
                </c:pt>
                <c:pt idx="20">
                  <c:v>34.484405422284262</c:v>
                </c:pt>
                <c:pt idx="21">
                  <c:v>31.644686087946805</c:v>
                </c:pt>
                <c:pt idx="22">
                  <c:v>29.065794790786526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F0E8-4993-B5AE-BFCEF688EE24}"/>
            </c:ext>
          </c:extLst>
        </c:ser>
        <c:ser>
          <c:idx val="1"/>
          <c:order val="1"/>
          <c:tx>
            <c:strRef>
              <c:f>図３!$AL$39</c:f>
              <c:strCache>
                <c:ptCount val="1"/>
                <c:pt idx="0">
                  <c:v>15～64歳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6.0045435955869246E-3"/>
                  <c:y val="8.3108724371060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0E8-4993-B5AE-BFCEF688EE24}"/>
                </c:ext>
              </c:extLst>
            </c:dLbl>
            <c:dLbl>
              <c:idx val="4"/>
              <c:layout>
                <c:manualLayout>
                  <c:x val="-9.2085615936757237E-3"/>
                  <c:y val="-4.390648816893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0E8-4993-B5AE-BFCEF688EE24}"/>
                </c:ext>
              </c:extLst>
            </c:dLbl>
            <c:dLbl>
              <c:idx val="5"/>
              <c:layout>
                <c:manualLayout>
                  <c:x val="-2.0646055794975568E-2"/>
                  <c:y val="7.06031517511317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0E8-4993-B5AE-BFCEF688EE24}"/>
                </c:ext>
              </c:extLst>
            </c:dLbl>
            <c:dLbl>
              <c:idx val="6"/>
              <c:layout>
                <c:manualLayout>
                  <c:x val="-7.5056794944836211E-3"/>
                  <c:y val="-1.8699462983488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0E8-4993-B5AE-BFCEF688EE24}"/>
                </c:ext>
              </c:extLst>
            </c:dLbl>
            <c:dLbl>
              <c:idx val="7"/>
              <c:layout>
                <c:manualLayout>
                  <c:x val="-4.5034076966901726E-3"/>
                  <c:y val="-2.2854899202041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0E8-4993-B5AE-BFCEF688EE24}"/>
                </c:ext>
              </c:extLst>
            </c:dLbl>
            <c:dLbl>
              <c:idx val="8"/>
              <c:layout>
                <c:manualLayout>
                  <c:x val="-4.5034076966901726E-3"/>
                  <c:y val="-4.3632080294807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0E8-4993-B5AE-BFCEF688EE24}"/>
                </c:ext>
              </c:extLst>
            </c:dLbl>
            <c:dLbl>
              <c:idx val="9"/>
              <c:layout>
                <c:manualLayout>
                  <c:x val="-1.0507951292277124E-2"/>
                  <c:y val="-1.4544102708757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0E8-4993-B5AE-BFCEF688EE24}"/>
                </c:ext>
              </c:extLst>
            </c:dLbl>
            <c:dLbl>
              <c:idx val="10"/>
              <c:layout>
                <c:manualLayout>
                  <c:x val="-6.0045435955869515E-3"/>
                  <c:y val="-3.3194631726036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0E8-4993-B5AE-BFCEF688EE24}"/>
                </c:ext>
              </c:extLst>
            </c:dLbl>
            <c:dLbl>
              <c:idx val="11"/>
              <c:layout>
                <c:manualLayout>
                  <c:x val="-1.5011299889128703E-2"/>
                  <c:y val="-1.96999218988208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958552101235654E-2"/>
                      <c:h val="4.3671929392620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E-F0E8-4993-B5AE-BFCEF688EE24}"/>
                </c:ext>
              </c:extLst>
            </c:dLbl>
            <c:dLbl>
              <c:idx val="12"/>
              <c:layout>
                <c:manualLayout>
                  <c:x val="-1.2009087191173794E-2"/>
                  <c:y val="-1.8692432990329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0E8-4993-B5AE-BFCEF688EE24}"/>
                </c:ext>
              </c:extLst>
            </c:dLbl>
            <c:dLbl>
              <c:idx val="13"/>
              <c:layout>
                <c:manualLayout>
                  <c:x val="-1.5011358988967242E-3"/>
                  <c:y val="-5.8015643062936009E-2"/>
                </c:manualLayout>
              </c:layout>
              <c:spPr>
                <a:noFill/>
                <a:ln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0E8-4993-B5AE-BFCEF688EE24}"/>
                </c:ext>
              </c:extLst>
            </c:dLbl>
            <c:dLbl>
              <c:idx val="14"/>
              <c:layout>
                <c:manualLayout>
                  <c:x val="5.9037192710389517E-3"/>
                  <c:y val="-1.461910592900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0E8-4993-B5AE-BFCEF688EE24}"/>
                </c:ext>
              </c:extLst>
            </c:dLbl>
            <c:dLbl>
              <c:idx val="15"/>
              <c:layout>
                <c:manualLayout>
                  <c:x val="0"/>
                  <c:y val="-1.454402676493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0E8-4993-B5AE-BFCEF688EE24}"/>
                </c:ext>
              </c:extLst>
            </c:dLbl>
            <c:dLbl>
              <c:idx val="16"/>
              <c:layout>
                <c:manualLayout>
                  <c:x val="0"/>
                  <c:y val="-1.038859054638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0E8-4993-B5AE-BFCEF688EE24}"/>
                </c:ext>
              </c:extLst>
            </c:dLbl>
            <c:dLbl>
              <c:idx val="17"/>
              <c:layout>
                <c:manualLayout>
                  <c:x val="-1.5011358988967242E-3"/>
                  <c:y val="-1.038859054638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0E8-4993-B5AE-BFCEF688EE24}"/>
                </c:ext>
              </c:extLst>
            </c:dLbl>
            <c:dLbl>
              <c:idx val="18"/>
              <c:layout>
                <c:manualLayout>
                  <c:x val="-1.5011358988967242E-3"/>
                  <c:y val="-1.038859054638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0E8-4993-B5AE-BFCEF688EE24}"/>
                </c:ext>
              </c:extLst>
            </c:dLbl>
            <c:dLbl>
              <c:idx val="19"/>
              <c:layout>
                <c:manualLayout>
                  <c:x val="0"/>
                  <c:y val="-1.454402676493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0E8-4993-B5AE-BFCEF688EE24}"/>
                </c:ext>
              </c:extLst>
            </c:dLbl>
            <c:dLbl>
              <c:idx val="20"/>
              <c:layout>
                <c:manualLayout>
                  <c:x val="-1.1008202757545023E-16"/>
                  <c:y val="-1.454402676493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0E8-4993-B5AE-BFCEF688EE24}"/>
                </c:ext>
              </c:extLst>
            </c:dLbl>
            <c:dLbl>
              <c:idx val="21"/>
              <c:layout>
                <c:manualLayout>
                  <c:x val="-1.1008202757545023E-16"/>
                  <c:y val="-3.116577163914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0E8-4993-B5AE-BFCEF688EE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図３!$AJ$40:$AJ$62</c:f>
              <c:numCache>
                <c:formatCode>General</c:formatCode>
                <c:ptCount val="2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</c:numCache>
            </c:numRef>
          </c:cat>
          <c:val>
            <c:numRef>
              <c:f>図３!$AL$40:$AL$62</c:f>
              <c:numCache>
                <c:formatCode>0_ </c:formatCode>
                <c:ptCount val="23"/>
                <c:pt idx="0">
                  <c:v>65.505824000422123</c:v>
                </c:pt>
                <c:pt idx="1">
                  <c:v>72.195179864656296</c:v>
                </c:pt>
                <c:pt idx="2">
                  <c:v>79.151001886369329</c:v>
                </c:pt>
                <c:pt idx="3">
                  <c:v>88.287361325471252</c:v>
                </c:pt>
                <c:pt idx="4">
                  <c:v>94.405529832337393</c:v>
                </c:pt>
                <c:pt idx="5">
                  <c:v>100</c:v>
                </c:pt>
                <c:pt idx="6">
                  <c:v>103.99435408339599</c:v>
                </c:pt>
                <c:pt idx="7">
                  <c:v>108.83691479678657</c:v>
                </c:pt>
                <c:pt idx="8">
                  <c:v>113.31935045576267</c:v>
                </c:pt>
                <c:pt idx="9">
                  <c:v>114.98278523091534</c:v>
                </c:pt>
                <c:pt idx="10">
                  <c:v>113.73619850409594</c:v>
                </c:pt>
                <c:pt idx="11">
                  <c:v>110.92906987481368</c:v>
                </c:pt>
                <c:pt idx="12">
                  <c:v>106.89250333082695</c:v>
                </c:pt>
                <c:pt idx="13">
                  <c:v>100.63582518764758</c:v>
                </c:pt>
                <c:pt idx="14">
                  <c:v>96.835384595090161</c:v>
                </c:pt>
                <c:pt idx="15">
                  <c:v>93.454430329652936</c:v>
                </c:pt>
                <c:pt idx="16">
                  <c:v>89.345311119025951</c:v>
                </c:pt>
                <c:pt idx="17">
                  <c:v>83.673011727149202</c:v>
                </c:pt>
                <c:pt idx="18">
                  <c:v>76.333320141939396</c:v>
                </c:pt>
                <c:pt idx="19">
                  <c:v>70.614850871291566</c:v>
                </c:pt>
                <c:pt idx="20">
                  <c:v>65.97411848510032</c:v>
                </c:pt>
                <c:pt idx="21">
                  <c:v>62.08265727439418</c:v>
                </c:pt>
                <c:pt idx="22">
                  <c:v>58.283535821230224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F0E8-4993-B5AE-BFCEF688EE24}"/>
            </c:ext>
          </c:extLst>
        </c:ser>
        <c:ser>
          <c:idx val="2"/>
          <c:order val="2"/>
          <c:tx>
            <c:strRef>
              <c:f>図３!$AM$39</c:f>
              <c:strCache>
                <c:ptCount val="1"/>
                <c:pt idx="0">
                  <c:v>65歳以上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4.5034076966902004E-3"/>
                  <c:y val="1.4544026764935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0E8-4993-B5AE-BFCEF688EE24}"/>
                </c:ext>
              </c:extLst>
            </c:dLbl>
            <c:dLbl>
              <c:idx val="4"/>
              <c:layout>
                <c:manualLayout>
                  <c:x val="-1.8417123187351475E-2"/>
                  <c:y val="4.6101812577376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0E8-4993-B5AE-BFCEF688EE24}"/>
                </c:ext>
              </c:extLst>
            </c:dLbl>
            <c:dLbl>
              <c:idx val="5"/>
              <c:layout>
                <c:manualLayout>
                  <c:x val="-1.6882362921738829E-2"/>
                  <c:y val="-5.48831102111626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0E8-4993-B5AE-BFCEF688EE24}"/>
                </c:ext>
              </c:extLst>
            </c:dLbl>
            <c:dLbl>
              <c:idx val="6"/>
              <c:layout>
                <c:manualLayout>
                  <c:x val="-1.8013630786760746E-2"/>
                  <c:y val="-4.9865234622636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0E8-4993-B5AE-BFCEF688EE24}"/>
                </c:ext>
              </c:extLst>
            </c:dLbl>
            <c:dLbl>
              <c:idx val="7"/>
              <c:layout>
                <c:manualLayout>
                  <c:x val="-2.1015902584554141E-2"/>
                  <c:y val="-4.7787516513359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F0E8-4993-B5AE-BFCEF688EE24}"/>
                </c:ext>
              </c:extLst>
            </c:dLbl>
            <c:dLbl>
              <c:idx val="8"/>
              <c:layout>
                <c:manualLayout>
                  <c:x val="-3.9029533371314887E-2"/>
                  <c:y val="-3.947664407625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0E8-4993-B5AE-BFCEF688EE24}"/>
                </c:ext>
              </c:extLst>
            </c:dLbl>
            <c:dLbl>
              <c:idx val="9"/>
              <c:layout>
                <c:manualLayout>
                  <c:x val="-3.4526125674624715E-2"/>
                  <c:y val="-4.57097984040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F0E8-4993-B5AE-BFCEF688EE24}"/>
                </c:ext>
              </c:extLst>
            </c:dLbl>
            <c:dLbl>
              <c:idx val="10"/>
              <c:layout>
                <c:manualLayout>
                  <c:x val="-3.7528397472418158E-2"/>
                  <c:y val="-3.3243489748424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F0E8-4993-B5AE-BFCEF688EE24}"/>
                </c:ext>
              </c:extLst>
            </c:dLbl>
            <c:dLbl>
              <c:idx val="11"/>
              <c:layout>
                <c:manualLayout>
                  <c:x val="-1.9514766685657416E-2"/>
                  <c:y val="-4.9865234622636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F0E8-4993-B5AE-BFCEF688EE24}"/>
                </c:ext>
              </c:extLst>
            </c:dLbl>
            <c:dLbl>
              <c:idx val="12"/>
              <c:layout>
                <c:manualLayout>
                  <c:x val="-3.7528397472418103E-2"/>
                  <c:y val="-4.155436218553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F0E8-4993-B5AE-BFCEF688EE24}"/>
                </c:ext>
              </c:extLst>
            </c:dLbl>
            <c:dLbl>
              <c:idx val="13"/>
              <c:layout>
                <c:manualLayout>
                  <c:x val="-7.5056794944836205E-2"/>
                  <c:y val="-2.6996430825019117E-2"/>
                </c:manualLayout>
              </c:layout>
              <c:spPr>
                <a:noFill/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F0E8-4993-B5AE-BFCEF688EE24}"/>
                </c:ext>
              </c:extLst>
            </c:dLbl>
            <c:dLbl>
              <c:idx val="14"/>
              <c:layout>
                <c:manualLayout>
                  <c:x val="-2.5228657275308323E-2"/>
                  <c:y val="-3.26676525785617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F0E8-4993-B5AE-BFCEF688EE24}"/>
                </c:ext>
              </c:extLst>
            </c:dLbl>
            <c:dLbl>
              <c:idx val="15"/>
              <c:layout>
                <c:manualLayout>
                  <c:x val="-1.3812842390513698E-2"/>
                  <c:y val="-1.5367270859125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F0E8-4993-B5AE-BFCEF688EE24}"/>
                </c:ext>
              </c:extLst>
            </c:dLbl>
            <c:dLbl>
              <c:idx val="16"/>
              <c:layout>
                <c:manualLayout>
                  <c:x val="-1.3812842390513698E-2"/>
                  <c:y val="-1.97579196760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F0E8-4993-B5AE-BFCEF688EE24}"/>
                </c:ext>
              </c:extLst>
            </c:dLbl>
            <c:dLbl>
              <c:idx val="17"/>
              <c:layout>
                <c:manualLayout>
                  <c:x val="-1.3812842390513586E-2"/>
                  <c:y val="-2.4148568492911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F0E8-4993-B5AE-BFCEF688EE24}"/>
                </c:ext>
              </c:extLst>
            </c:dLbl>
            <c:dLbl>
              <c:idx val="18"/>
              <c:layout>
                <c:manualLayout>
                  <c:x val="-9.2085615936757237E-3"/>
                  <c:y val="-2.853921730980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F0E8-4993-B5AE-BFCEF688EE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図３!$AJ$40:$AJ$62</c:f>
              <c:numCache>
                <c:formatCode>General</c:formatCode>
                <c:ptCount val="2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</c:numCache>
            </c:numRef>
          </c:cat>
          <c:val>
            <c:numRef>
              <c:f>図３!$AM$40:$AM$62</c:f>
              <c:numCache>
                <c:formatCode>0_ </c:formatCode>
                <c:ptCount val="23"/>
                <c:pt idx="0">
                  <c:v>46.350817822899046</c:v>
                </c:pt>
                <c:pt idx="1">
                  <c:v>53.547659334461365</c:v>
                </c:pt>
                <c:pt idx="2">
                  <c:v>60.349689791314155</c:v>
                </c:pt>
                <c:pt idx="3">
                  <c:v>69.72363226170333</c:v>
                </c:pt>
                <c:pt idx="4">
                  <c:v>82.69599548787366</c:v>
                </c:pt>
                <c:pt idx="5">
                  <c:v>100</c:v>
                </c:pt>
                <c:pt idx="6">
                  <c:v>120.1015228426396</c:v>
                </c:pt>
                <c:pt idx="7">
                  <c:v>140.64297800338409</c:v>
                </c:pt>
                <c:pt idx="8">
                  <c:v>168.02030456852793</c:v>
                </c:pt>
                <c:pt idx="9">
                  <c:v>205.98984771573603</c:v>
                </c:pt>
                <c:pt idx="10">
                  <c:v>248.2233502538071</c:v>
                </c:pt>
                <c:pt idx="11">
                  <c:v>289.58826847151721</c:v>
                </c:pt>
                <c:pt idx="12">
                  <c:v>329.90411731528485</c:v>
                </c:pt>
                <c:pt idx="13">
                  <c:v>377.49576988155667</c:v>
                </c:pt>
                <c:pt idx="14">
                  <c:v>407.49012972363221</c:v>
                </c:pt>
                <c:pt idx="15">
                  <c:v>412.55499153976308</c:v>
                </c:pt>
                <c:pt idx="16">
                  <c:v>415.66835871404396</c:v>
                </c:pt>
                <c:pt idx="17">
                  <c:v>421.9627749576988</c:v>
                </c:pt>
                <c:pt idx="18">
                  <c:v>436.3000564015793</c:v>
                </c:pt>
                <c:pt idx="19">
                  <c:v>435.01410039481112</c:v>
                </c:pt>
                <c:pt idx="20">
                  <c:v>424.99717992103785</c:v>
                </c:pt>
                <c:pt idx="21">
                  <c:v>408.99041173152852</c:v>
                </c:pt>
                <c:pt idx="22">
                  <c:v>390.77270163564577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F0E8-4993-B5AE-BFCEF688EE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4145072"/>
        <c:axId val="194145464"/>
      </c:lineChart>
      <c:catAx>
        <c:axId val="194145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340000" spcFirstLastPara="1" vertOverflow="ellipsis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4145464"/>
        <c:crosses val="autoZero"/>
        <c:auto val="1"/>
        <c:lblAlgn val="ctr"/>
        <c:lblOffset val="100"/>
        <c:noMultiLvlLbl val="0"/>
      </c:catAx>
      <c:valAx>
        <c:axId val="194145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41450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1305232049718"/>
          <c:y val="6.7532147236209053E-2"/>
          <c:w val="0.84243348719111022"/>
          <c:h val="0.81812012578812099"/>
        </c:manualLayout>
      </c:layout>
      <c:lineChart>
        <c:grouping val="standard"/>
        <c:varyColors val="0"/>
        <c:ser>
          <c:idx val="0"/>
          <c:order val="0"/>
          <c:tx>
            <c:strRef>
              <c:f>Sheet3!$F$4</c:f>
              <c:strCache>
                <c:ptCount val="1"/>
                <c:pt idx="0">
                  <c:v>男性雇用者と無業の妻から成る世帯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Sheet3!$E$5:$E$41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Sheet3!$F$5:$F$41</c:f>
              <c:numCache>
                <c:formatCode>#,##0</c:formatCode>
                <c:ptCount val="37"/>
                <c:pt idx="0">
                  <c:v>1114</c:v>
                </c:pt>
                <c:pt idx="1">
                  <c:v>1082</c:v>
                </c:pt>
                <c:pt idx="2">
                  <c:v>1096</c:v>
                </c:pt>
                <c:pt idx="3">
                  <c:v>1038</c:v>
                </c:pt>
                <c:pt idx="4">
                  <c:v>1054</c:v>
                </c:pt>
                <c:pt idx="5" formatCode="General">
                  <c:v>952</c:v>
                </c:pt>
                <c:pt idx="6" formatCode="General">
                  <c:v>952</c:v>
                </c:pt>
                <c:pt idx="7" formatCode="General">
                  <c:v>933</c:v>
                </c:pt>
                <c:pt idx="8" formatCode="General">
                  <c:v>946</c:v>
                </c:pt>
                <c:pt idx="9" formatCode="General">
                  <c:v>930</c:v>
                </c:pt>
                <c:pt idx="10" formatCode="General">
                  <c:v>897</c:v>
                </c:pt>
                <c:pt idx="11" formatCode="General">
                  <c:v>888</c:v>
                </c:pt>
                <c:pt idx="12" formatCode="General">
                  <c:v>903</c:v>
                </c:pt>
                <c:pt idx="13" formatCode="General">
                  <c:v>915</c:v>
                </c:pt>
                <c:pt idx="14" formatCode="General">
                  <c:v>930</c:v>
                </c:pt>
                <c:pt idx="15" formatCode="General">
                  <c:v>955</c:v>
                </c:pt>
                <c:pt idx="16" formatCode="General">
                  <c:v>937</c:v>
                </c:pt>
                <c:pt idx="17" formatCode="General">
                  <c:v>921</c:v>
                </c:pt>
                <c:pt idx="18" formatCode="General">
                  <c:v>889</c:v>
                </c:pt>
                <c:pt idx="19" formatCode="General">
                  <c:v>912</c:v>
                </c:pt>
                <c:pt idx="20" formatCode="General">
                  <c:v>916</c:v>
                </c:pt>
                <c:pt idx="21" formatCode="General">
                  <c:v>890</c:v>
                </c:pt>
                <c:pt idx="22" formatCode="General">
                  <c:v>894</c:v>
                </c:pt>
                <c:pt idx="23" formatCode="General">
                  <c:v>870</c:v>
                </c:pt>
                <c:pt idx="24" formatCode="General">
                  <c:v>875</c:v>
                </c:pt>
                <c:pt idx="25" formatCode="General">
                  <c:v>863</c:v>
                </c:pt>
                <c:pt idx="26" formatCode="General">
                  <c:v>854</c:v>
                </c:pt>
                <c:pt idx="27" formatCode="General">
                  <c:v>851</c:v>
                </c:pt>
                <c:pt idx="28" formatCode="General">
                  <c:v>825</c:v>
                </c:pt>
                <c:pt idx="29" formatCode="General">
                  <c:v>831</c:v>
                </c:pt>
                <c:pt idx="32" formatCode="General">
                  <c:v>787</c:v>
                </c:pt>
                <c:pt idx="33" formatCode="General">
                  <c:v>745</c:v>
                </c:pt>
                <c:pt idx="34" formatCode="General">
                  <c:v>720</c:v>
                </c:pt>
                <c:pt idx="35" formatCode="General">
                  <c:v>687</c:v>
                </c:pt>
                <c:pt idx="36" formatCode="General">
                  <c:v>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51-45DF-B11B-A2C446779AA2}"/>
            </c:ext>
          </c:extLst>
        </c:ser>
        <c:ser>
          <c:idx val="1"/>
          <c:order val="1"/>
          <c:tx>
            <c:strRef>
              <c:f>Sheet3!$G$4</c:f>
              <c:strCache>
                <c:ptCount val="1"/>
                <c:pt idx="0">
                  <c:v>雇用者の共働き世帯</c:v>
                </c:pt>
              </c:strCache>
            </c:strRef>
          </c:tx>
          <c:spPr>
            <a:ln w="38100" cap="rnd" cmpd="dbl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Sheet3!$E$5:$E$41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Sheet3!$G$5:$G$41</c:f>
              <c:numCache>
                <c:formatCode>General</c:formatCode>
                <c:ptCount val="37"/>
                <c:pt idx="0">
                  <c:v>614</c:v>
                </c:pt>
                <c:pt idx="1">
                  <c:v>645</c:v>
                </c:pt>
                <c:pt idx="2">
                  <c:v>664</c:v>
                </c:pt>
                <c:pt idx="3">
                  <c:v>708</c:v>
                </c:pt>
                <c:pt idx="4">
                  <c:v>721</c:v>
                </c:pt>
                <c:pt idx="5">
                  <c:v>722</c:v>
                </c:pt>
                <c:pt idx="6">
                  <c:v>720</c:v>
                </c:pt>
                <c:pt idx="7">
                  <c:v>748</c:v>
                </c:pt>
                <c:pt idx="8">
                  <c:v>771</c:v>
                </c:pt>
                <c:pt idx="9">
                  <c:v>783</c:v>
                </c:pt>
                <c:pt idx="10">
                  <c:v>823</c:v>
                </c:pt>
                <c:pt idx="11">
                  <c:v>877</c:v>
                </c:pt>
                <c:pt idx="12">
                  <c:v>914</c:v>
                </c:pt>
                <c:pt idx="13">
                  <c:v>929</c:v>
                </c:pt>
                <c:pt idx="14">
                  <c:v>943</c:v>
                </c:pt>
                <c:pt idx="15">
                  <c:v>908</c:v>
                </c:pt>
                <c:pt idx="16">
                  <c:v>927</c:v>
                </c:pt>
                <c:pt idx="17">
                  <c:v>949</c:v>
                </c:pt>
                <c:pt idx="18">
                  <c:v>956</c:v>
                </c:pt>
                <c:pt idx="19">
                  <c:v>929</c:v>
                </c:pt>
                <c:pt idx="20">
                  <c:v>942</c:v>
                </c:pt>
                <c:pt idx="21">
                  <c:v>951</c:v>
                </c:pt>
                <c:pt idx="22">
                  <c:v>951</c:v>
                </c:pt>
                <c:pt idx="23">
                  <c:v>949</c:v>
                </c:pt>
                <c:pt idx="24">
                  <c:v>961</c:v>
                </c:pt>
                <c:pt idx="25">
                  <c:v>988</c:v>
                </c:pt>
                <c:pt idx="26">
                  <c:v>977</c:v>
                </c:pt>
                <c:pt idx="27" formatCode="#,##0">
                  <c:v>1013</c:v>
                </c:pt>
                <c:pt idx="28" formatCode="#,##0">
                  <c:v>1011</c:v>
                </c:pt>
                <c:pt idx="29">
                  <c:v>995</c:v>
                </c:pt>
                <c:pt idx="32" formatCode="#,##0">
                  <c:v>1054</c:v>
                </c:pt>
                <c:pt idx="33" formatCode="#,##0">
                  <c:v>1065</c:v>
                </c:pt>
                <c:pt idx="34" formatCode="#,##0">
                  <c:v>1077</c:v>
                </c:pt>
                <c:pt idx="35" formatCode="#,##0">
                  <c:v>1114</c:v>
                </c:pt>
                <c:pt idx="36" formatCode="#,##0">
                  <c:v>1129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51-45DF-B11B-A2C446779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470152"/>
        <c:axId val="334470480"/>
      </c:lineChart>
      <c:catAx>
        <c:axId val="33447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720000" spcFirstLastPara="1" vertOverflow="ellipsis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34470480"/>
        <c:crosses val="autoZero"/>
        <c:auto val="1"/>
        <c:lblAlgn val="ctr"/>
        <c:lblOffset val="100"/>
        <c:noMultiLvlLbl val="0"/>
      </c:catAx>
      <c:valAx>
        <c:axId val="334470480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3447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11896378806307"/>
          <c:y val="6.2571391236000501E-2"/>
          <c:w val="0.80706712473948883"/>
          <c:h val="0.73896365838840594"/>
        </c:manualLayout>
      </c:layout>
      <c:lineChart>
        <c:grouping val="standard"/>
        <c:varyColors val="0"/>
        <c:ser>
          <c:idx val="0"/>
          <c:order val="0"/>
          <c:tx>
            <c:strRef>
              <c:f>'T06-24(1)'!$P$24</c:f>
              <c:strCache>
                <c:ptCount val="1"/>
                <c:pt idx="0">
                  <c:v>男性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502285272197239E-2"/>
                  <c:y val="-2.5122354023916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3F-41A2-9549-4CD5C47B0D8F}"/>
                </c:ext>
              </c:extLst>
            </c:dLbl>
            <c:dLbl>
              <c:idx val="2"/>
              <c:layout>
                <c:manualLayout>
                  <c:x val="0"/>
                  <c:y val="-3.1402942529895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3F-41A2-9549-4CD5C47B0D8F}"/>
                </c:ext>
              </c:extLst>
            </c:dLbl>
            <c:dLbl>
              <c:idx val="3"/>
              <c:layout>
                <c:manualLayout>
                  <c:x val="-2.4502285272197312E-2"/>
                  <c:y val="-4.082382528886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3F-41A2-9549-4CD5C47B0D8F}"/>
                </c:ext>
              </c:extLst>
            </c:dLbl>
            <c:dLbl>
              <c:idx val="4"/>
              <c:layout>
                <c:manualLayout>
                  <c:x val="-6.5339427392525962E-2"/>
                  <c:y val="-3.7683531035874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3F-41A2-9549-4CD5C47B0D8F}"/>
                </c:ext>
              </c:extLst>
            </c:dLbl>
            <c:dLbl>
              <c:idx val="5"/>
              <c:layout>
                <c:manualLayout>
                  <c:x val="0"/>
                  <c:y val="-2.5122354023916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3F-41A2-9549-4CD5C47B0D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'T06-24(1)'!$O$25:$O$30</c:f>
              <c:strCache>
                <c:ptCount val="6"/>
                <c:pt idx="0">
                  <c:v> 20～24 </c:v>
                </c:pt>
                <c:pt idx="1">
                  <c:v> 25～29 </c:v>
                </c:pt>
                <c:pt idx="2">
                  <c:v> 30～34 </c:v>
                </c:pt>
                <c:pt idx="3">
                  <c:v> 35～39 </c:v>
                </c:pt>
                <c:pt idx="4">
                  <c:v> 40～44 </c:v>
                </c:pt>
                <c:pt idx="5">
                  <c:v> 45～49 </c:v>
                </c:pt>
              </c:strCache>
            </c:strRef>
          </c:cat>
          <c:val>
            <c:numRef>
              <c:f>'T06-24(1)'!$P$25:$P$30</c:f>
              <c:numCache>
                <c:formatCode>0.0_);[Red]\(0.0\)</c:formatCode>
                <c:ptCount val="6"/>
                <c:pt idx="0">
                  <c:v>95</c:v>
                </c:pt>
                <c:pt idx="1">
                  <c:v>72.7</c:v>
                </c:pt>
                <c:pt idx="2">
                  <c:v>47.1</c:v>
                </c:pt>
                <c:pt idx="3">
                  <c:v>35</c:v>
                </c:pt>
                <c:pt idx="4">
                  <c:v>30</c:v>
                </c:pt>
                <c:pt idx="5">
                  <c:v>25.9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E6-4B33-B589-2F981A98DCDB}"/>
            </c:ext>
          </c:extLst>
        </c:ser>
        <c:ser>
          <c:idx val="1"/>
          <c:order val="1"/>
          <c:tx>
            <c:strRef>
              <c:f>'T06-24(1)'!$Q$24</c:f>
              <c:strCache>
                <c:ptCount val="1"/>
                <c:pt idx="0">
                  <c:v>女性</c:v>
                </c:pt>
              </c:strCache>
            </c:strRef>
          </c:tx>
          <c:spPr>
            <a:ln w="38100" cap="rnd" cmpd="dbl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431432509066168"/>
                  <c:y val="4.9865400064833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E6-4B33-B589-2F981A98DCDB}"/>
                </c:ext>
              </c:extLst>
            </c:dLbl>
            <c:dLbl>
              <c:idx val="1"/>
              <c:layout>
                <c:manualLayout>
                  <c:x val="-0.16101892206665522"/>
                  <c:y val="1.001259332175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E6-4B33-B589-2F981A98DCDB}"/>
                </c:ext>
              </c:extLst>
            </c:dLbl>
            <c:dLbl>
              <c:idx val="2"/>
              <c:layout>
                <c:manualLayout>
                  <c:x val="-0.1982427809900853"/>
                  <c:y val="1.3744350870269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E6-4B33-B589-2F981A98DCDB}"/>
                </c:ext>
              </c:extLst>
            </c:dLbl>
            <c:dLbl>
              <c:idx val="3"/>
              <c:layout>
                <c:manualLayout>
                  <c:x val="-0.18253864897871774"/>
                  <c:y val="2.225405376134307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25373820626549"/>
                      <c:h val="9.48418317855638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FE6-4B33-B589-2F981A98DCDB}"/>
                </c:ext>
              </c:extLst>
            </c:dLbl>
            <c:dLbl>
              <c:idx val="4"/>
              <c:layout>
                <c:manualLayout>
                  <c:x val="-0.1162475875538682"/>
                  <c:y val="2.002493937624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E6-4B33-B589-2F981A98DCDB}"/>
                </c:ext>
              </c:extLst>
            </c:dLbl>
            <c:dLbl>
              <c:idx val="5"/>
              <c:layout>
                <c:manualLayout>
                  <c:x val="0"/>
                  <c:y val="2.826264827690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F-41A2-9549-4CD5C47B0D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'T06-24(1)'!$O$25:$O$30</c:f>
              <c:strCache>
                <c:ptCount val="6"/>
                <c:pt idx="0">
                  <c:v> 20～24 </c:v>
                </c:pt>
                <c:pt idx="1">
                  <c:v> 25～29 </c:v>
                </c:pt>
                <c:pt idx="2">
                  <c:v> 30～34 </c:v>
                </c:pt>
                <c:pt idx="3">
                  <c:v> 35～39 </c:v>
                </c:pt>
                <c:pt idx="4">
                  <c:v> 40～44 </c:v>
                </c:pt>
                <c:pt idx="5">
                  <c:v> 45～49 </c:v>
                </c:pt>
              </c:strCache>
            </c:strRef>
          </c:cat>
          <c:val>
            <c:numRef>
              <c:f>'T06-24(1)'!$Q$25:$Q$30</c:f>
              <c:numCache>
                <c:formatCode>0.0_);[Red]\(0.0\)</c:formatCode>
                <c:ptCount val="6"/>
                <c:pt idx="0">
                  <c:v>91.4</c:v>
                </c:pt>
                <c:pt idx="1">
                  <c:v>61.3</c:v>
                </c:pt>
                <c:pt idx="2">
                  <c:v>34.6</c:v>
                </c:pt>
                <c:pt idx="3">
                  <c:v>23.9</c:v>
                </c:pt>
                <c:pt idx="4">
                  <c:v>19.3</c:v>
                </c:pt>
                <c:pt idx="5">
                  <c:v>16.100000000000001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FE6-4B33-B589-2F981A98DC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48245247"/>
        <c:axId val="1322615887"/>
      </c:lineChart>
      <c:catAx>
        <c:axId val="144824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12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22615887"/>
        <c:crosses val="autoZero"/>
        <c:auto val="1"/>
        <c:lblAlgn val="ctr"/>
        <c:lblOffset val="100"/>
        <c:noMultiLvlLbl val="0"/>
      </c:catAx>
      <c:valAx>
        <c:axId val="1322615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48245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727034120735"/>
          <c:y val="5.4143684320298896E-2"/>
          <c:w val="0.75896937230011274"/>
          <c:h val="0.89368770614137649"/>
        </c:manualLayout>
      </c:layout>
      <c:lineChart>
        <c:grouping val="standard"/>
        <c:varyColors val="0"/>
        <c:ser>
          <c:idx val="0"/>
          <c:order val="0"/>
          <c:tx>
            <c:strRef>
              <c:f>'T06-23'!$N$21</c:f>
              <c:strCache>
                <c:ptCount val="1"/>
                <c:pt idx="0">
                  <c:v>男 未婚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'T06-23'!$M$22:$M$30</c:f>
              <c:numCache>
                <c:formatCode>General</c:formatCode>
                <c:ptCount val="9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'T06-23'!$N$22:$N$30</c:f>
              <c:numCache>
                <c:formatCode>0.00_);[Red]\(0.00\)</c:formatCode>
                <c:ptCount val="9"/>
                <c:pt idx="0">
                  <c:v>1.45</c:v>
                </c:pt>
                <c:pt idx="1">
                  <c:v>1.26</c:v>
                </c:pt>
                <c:pt idx="2">
                  <c:v>1.7</c:v>
                </c:pt>
                <c:pt idx="3">
                  <c:v>2.6</c:v>
                </c:pt>
                <c:pt idx="4">
                  <c:v>5.57</c:v>
                </c:pt>
                <c:pt idx="5">
                  <c:v>12.57</c:v>
                </c:pt>
                <c:pt idx="6">
                  <c:v>15.96</c:v>
                </c:pt>
                <c:pt idx="7">
                  <c:v>20.14</c:v>
                </c:pt>
                <c:pt idx="8">
                  <c:v>23.37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EC-4940-9B56-89F8B42D56CD}"/>
            </c:ext>
          </c:extLst>
        </c:ser>
        <c:ser>
          <c:idx val="1"/>
          <c:order val="1"/>
          <c:tx>
            <c:strRef>
              <c:f>'T06-23'!$O$21</c:f>
              <c:strCache>
                <c:ptCount val="1"/>
                <c:pt idx="0">
                  <c:v>男離別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'T06-23'!$M$22:$M$30</c:f>
              <c:numCache>
                <c:formatCode>General</c:formatCode>
                <c:ptCount val="9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'T06-23'!$O$22:$O$30</c:f>
              <c:numCache>
                <c:formatCode>0.00_);[Red]\(0.00\)</c:formatCode>
                <c:ptCount val="9"/>
                <c:pt idx="0">
                  <c:v>1.24</c:v>
                </c:pt>
                <c:pt idx="1">
                  <c:v>1.5</c:v>
                </c:pt>
                <c:pt idx="2">
                  <c:v>1.45</c:v>
                </c:pt>
                <c:pt idx="3">
                  <c:v>1.95</c:v>
                </c:pt>
                <c:pt idx="4">
                  <c:v>3.38</c:v>
                </c:pt>
                <c:pt idx="5">
                  <c:v>4.6900000000000004</c:v>
                </c:pt>
                <c:pt idx="6">
                  <c:v>5.38</c:v>
                </c:pt>
                <c:pt idx="7">
                  <c:v>6.03</c:v>
                </c:pt>
                <c:pt idx="8">
                  <c:v>6.26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EC-4940-9B56-89F8B42D56CD}"/>
            </c:ext>
          </c:extLst>
        </c:ser>
        <c:ser>
          <c:idx val="2"/>
          <c:order val="2"/>
          <c:tx>
            <c:strRef>
              <c:f>'T06-23'!$P$21</c:f>
              <c:strCache>
                <c:ptCount val="1"/>
                <c:pt idx="0">
                  <c:v>女未婚</c:v>
                </c:pt>
              </c:strCache>
            </c:strRef>
          </c:tx>
          <c:spPr>
            <a:ln w="38100" cap="rnd" cmpd="sng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'T06-23'!$M$22:$M$30</c:f>
              <c:numCache>
                <c:formatCode>General</c:formatCode>
                <c:ptCount val="9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'T06-23'!$P$22:$P$30</c:f>
              <c:numCache>
                <c:formatCode>0.00_);[Red]\(0.00\)</c:formatCode>
                <c:ptCount val="9"/>
                <c:pt idx="0">
                  <c:v>1.35</c:v>
                </c:pt>
                <c:pt idx="1">
                  <c:v>1.88</c:v>
                </c:pt>
                <c:pt idx="2">
                  <c:v>3.33</c:v>
                </c:pt>
                <c:pt idx="3">
                  <c:v>4.45</c:v>
                </c:pt>
                <c:pt idx="4">
                  <c:v>4.33</c:v>
                </c:pt>
                <c:pt idx="5">
                  <c:v>5.82</c:v>
                </c:pt>
                <c:pt idx="6">
                  <c:v>7.25</c:v>
                </c:pt>
                <c:pt idx="7">
                  <c:v>10.61</c:v>
                </c:pt>
                <c:pt idx="8">
                  <c:v>14.06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EC-4940-9B56-89F8B42D56CD}"/>
            </c:ext>
          </c:extLst>
        </c:ser>
        <c:ser>
          <c:idx val="3"/>
          <c:order val="3"/>
          <c:tx>
            <c:strRef>
              <c:f>'T06-23'!$Q$21</c:f>
              <c:strCache>
                <c:ptCount val="1"/>
                <c:pt idx="0">
                  <c:v>女離別</c:v>
                </c:pt>
              </c:strCache>
            </c:strRef>
          </c:tx>
          <c:spPr>
            <a:ln w="57150" cap="rnd" cmpd="dbl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'T06-23'!$M$22:$M$30</c:f>
              <c:numCache>
                <c:formatCode>General</c:formatCode>
                <c:ptCount val="9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'T06-23'!$Q$22:$Q$30</c:f>
              <c:numCache>
                <c:formatCode>0.00_);[Red]\(0.00\)</c:formatCode>
                <c:ptCount val="9"/>
                <c:pt idx="0">
                  <c:v>2.15</c:v>
                </c:pt>
                <c:pt idx="1">
                  <c:v>3.15</c:v>
                </c:pt>
                <c:pt idx="2">
                  <c:v>4.04</c:v>
                </c:pt>
                <c:pt idx="3">
                  <c:v>3.87</c:v>
                </c:pt>
                <c:pt idx="4">
                  <c:v>5.09</c:v>
                </c:pt>
                <c:pt idx="5">
                  <c:v>7.21</c:v>
                </c:pt>
                <c:pt idx="6">
                  <c:v>8.2200000000000006</c:v>
                </c:pt>
                <c:pt idx="7">
                  <c:v>9.32</c:v>
                </c:pt>
                <c:pt idx="8">
                  <c:v>10.18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EC-4940-9B56-89F8B42D56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38760223"/>
        <c:axId val="738758559"/>
      </c:lineChart>
      <c:catAx>
        <c:axId val="73876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54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38758559"/>
        <c:crosses val="autoZero"/>
        <c:auto val="1"/>
        <c:lblAlgn val="ctr"/>
        <c:lblOffset val="100"/>
        <c:noMultiLvlLbl val="0"/>
      </c:catAx>
      <c:valAx>
        <c:axId val="73875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38760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1863147544054"/>
          <c:y val="8.5929876871042241E-3"/>
          <c:w val="0.87612444686786806"/>
          <c:h val="0.987354088670408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Sheet1!$N$85</c:f>
              <c:strCache>
                <c:ptCount val="1"/>
                <c:pt idx="0">
                  <c:v>１人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altLang="ja-JP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Sheet1!$M$86:$M$97</c:f>
              <c:numCache>
                <c:formatCode>General</c:formatCode>
                <c:ptCount val="12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2010</c:v>
                </c:pt>
                <c:pt idx="10">
                  <c:v>2015</c:v>
                </c:pt>
                <c:pt idx="11" formatCode="0_ ">
                  <c:v>2019</c:v>
                </c:pt>
              </c:numCache>
            </c:numRef>
          </c:cat>
          <c:val>
            <c:numRef>
              <c:f>Sheet1!$N$86:$N$97</c:f>
              <c:numCache>
                <c:formatCode>0.0_ </c:formatCode>
                <c:ptCount val="12"/>
                <c:pt idx="1">
                  <c:v>20</c:v>
                </c:pt>
                <c:pt idx="2">
                  <c:v>16.3</c:v>
                </c:pt>
                <c:pt idx="3">
                  <c:v>15.5</c:v>
                </c:pt>
                <c:pt idx="4">
                  <c:v>14</c:v>
                </c:pt>
                <c:pt idx="5">
                  <c:v>13.5</c:v>
                </c:pt>
                <c:pt idx="6">
                  <c:v>12.6</c:v>
                </c:pt>
                <c:pt idx="7">
                  <c:v>12.2</c:v>
                </c:pt>
                <c:pt idx="8">
                  <c:v>11.9</c:v>
                </c:pt>
                <c:pt idx="9">
                  <c:v>11.3</c:v>
                </c:pt>
                <c:pt idx="10">
                  <c:v>10.895335676416275</c:v>
                </c:pt>
                <c:pt idx="11">
                  <c:v>10.138070869943034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0-402E-8F53-BE94C968BD49}"/>
            </c:ext>
          </c:extLst>
        </c:ser>
        <c:ser>
          <c:idx val="1"/>
          <c:order val="1"/>
          <c:tx>
            <c:strRef>
              <c:f>Sheet1!$O$85</c:f>
              <c:strCache>
                <c:ptCount val="1"/>
                <c:pt idx="0">
                  <c:v>２人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Sheet1!$M$86:$M$97</c:f>
              <c:numCache>
                <c:formatCode>General</c:formatCode>
                <c:ptCount val="12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2010</c:v>
                </c:pt>
                <c:pt idx="10">
                  <c:v>2015</c:v>
                </c:pt>
                <c:pt idx="11" formatCode="0_ ">
                  <c:v>2019</c:v>
                </c:pt>
              </c:numCache>
            </c:numRef>
          </c:cat>
          <c:val>
            <c:numRef>
              <c:f>Sheet1!$O$86:$O$97</c:f>
              <c:numCache>
                <c:formatCode>General</c:formatCode>
                <c:ptCount val="12"/>
                <c:pt idx="1">
                  <c:v>24.6</c:v>
                </c:pt>
                <c:pt idx="2" formatCode="0.0_ ">
                  <c:v>22.3</c:v>
                </c:pt>
                <c:pt idx="3" formatCode="0.0_ ">
                  <c:v>19.3</c:v>
                </c:pt>
                <c:pt idx="4" formatCode="0.0_ ">
                  <c:v>16.3</c:v>
                </c:pt>
                <c:pt idx="5" formatCode="0.0_ ">
                  <c:v>14.4</c:v>
                </c:pt>
                <c:pt idx="6" formatCode="0.0_ ">
                  <c:v>12.8</c:v>
                </c:pt>
                <c:pt idx="7" formatCode="0.0_ ">
                  <c:v>12.2</c:v>
                </c:pt>
                <c:pt idx="8" formatCode="0.0_ ">
                  <c:v>12.2</c:v>
                </c:pt>
                <c:pt idx="9" formatCode="0.0_ ">
                  <c:v>10.7</c:v>
                </c:pt>
                <c:pt idx="10" formatCode="0.0_ ">
                  <c:v>9.4894859117174004</c:v>
                </c:pt>
                <c:pt idx="11" formatCode="0.0_ ">
                  <c:v>8.734189437095683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60-402E-8F53-BE94C968BD49}"/>
            </c:ext>
          </c:extLst>
        </c:ser>
        <c:ser>
          <c:idx val="2"/>
          <c:order val="2"/>
          <c:tx>
            <c:strRef>
              <c:f>Sheet1!$P$85</c:f>
              <c:strCache>
                <c:ptCount val="1"/>
                <c:pt idx="0">
                  <c:v>３人以上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4.9555947494107008E-3"/>
                  <c:y val="3.02934053660152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14-4FD3-98B1-CCA3B87BD3CA}"/>
                </c:ext>
              </c:extLst>
            </c:dLbl>
            <c:dLbl>
              <c:idx val="5"/>
              <c:layout>
                <c:manualLayout>
                  <c:x val="9.911189498821537E-3"/>
                  <c:y val="3.9369265737834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14-4FD3-98B1-CCA3B87BD3CA}"/>
                </c:ext>
              </c:extLst>
            </c:dLbl>
            <c:dLbl>
              <c:idx val="6"/>
              <c:layout>
                <c:manualLayout>
                  <c:x val="7.4333921241162325E-3"/>
                  <c:y val="3.3312492309805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14-4FD3-98B1-CCA3B87BD3CA}"/>
                </c:ext>
              </c:extLst>
            </c:dLbl>
            <c:dLbl>
              <c:idx val="7"/>
              <c:layout>
                <c:manualLayout>
                  <c:x val="4.9555947494107459E-3"/>
                  <c:y val="3.6340640568173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14-4FD3-98B1-CCA3B87BD3CA}"/>
                </c:ext>
              </c:extLst>
            </c:dLbl>
            <c:dLbl>
              <c:idx val="8"/>
              <c:layout>
                <c:manualLayout>
                  <c:x val="1.4991410442908025E-2"/>
                  <c:y val="2.8769912238783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6982550063213E-2"/>
                      <c:h val="7.32869584791489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5C60-402E-8F53-BE94C968BD49}"/>
                </c:ext>
              </c:extLst>
            </c:dLbl>
            <c:dLbl>
              <c:idx val="9"/>
              <c:layout>
                <c:manualLayout>
                  <c:x val="1.3752555838236901E-2"/>
                  <c:y val="3.3312492309805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60-402E-8F53-BE94C968BD49}"/>
                </c:ext>
              </c:extLst>
            </c:dLbl>
            <c:dLbl>
              <c:idx val="10"/>
              <c:layout>
                <c:manualLayout>
                  <c:x val="-1.8325945465045498E-3"/>
                  <c:y val="3.3312969221099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60-402E-8F53-BE94C968BD49}"/>
                </c:ext>
              </c:extLst>
            </c:dLbl>
            <c:dLbl>
              <c:idx val="11"/>
              <c:layout>
                <c:manualLayout>
                  <c:x val="6.319163714120714E-3"/>
                  <c:y val="3.3314161499332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60-402E-8F53-BE94C968BD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Sheet1!$M$86:$M$97</c:f>
              <c:numCache>
                <c:formatCode>General</c:formatCode>
                <c:ptCount val="12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2010</c:v>
                </c:pt>
                <c:pt idx="10">
                  <c:v>2015</c:v>
                </c:pt>
                <c:pt idx="11" formatCode="0_ ">
                  <c:v>2019</c:v>
                </c:pt>
              </c:numCache>
            </c:numRef>
          </c:cat>
          <c:val>
            <c:numRef>
              <c:f>Sheet1!$P$86:$P$97</c:f>
              <c:numCache>
                <c:formatCode>General</c:formatCode>
                <c:ptCount val="12"/>
                <c:pt idx="1">
                  <c:v>8.4</c:v>
                </c:pt>
                <c:pt idx="2" formatCode="0.0_ ">
                  <c:v>7.7</c:v>
                </c:pt>
                <c:pt idx="3" formatCode="0.0_ ">
                  <c:v>6.8</c:v>
                </c:pt>
                <c:pt idx="4" formatCode="0.0_ ">
                  <c:v>6.2</c:v>
                </c:pt>
                <c:pt idx="5" formatCode="0.0_ ">
                  <c:v>5.5</c:v>
                </c:pt>
                <c:pt idx="6" formatCode="0.0_ ">
                  <c:v>4.9000000000000004</c:v>
                </c:pt>
                <c:pt idx="7" formatCode="0.0_ ">
                  <c:v>4.3</c:v>
                </c:pt>
                <c:pt idx="8" formatCode="0.0_ ">
                  <c:v>3.8</c:v>
                </c:pt>
                <c:pt idx="9" formatCode="0.0_ ">
                  <c:v>3.3</c:v>
                </c:pt>
                <c:pt idx="10" formatCode="0.0_ ">
                  <c:v>3.079764103175076</c:v>
                </c:pt>
                <c:pt idx="11" formatCode="0.0_ ">
                  <c:v>2.7961764989861928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60-402E-8F53-BE94C968BD49}"/>
            </c:ext>
          </c:extLst>
        </c:ser>
        <c:ser>
          <c:idx val="3"/>
          <c:order val="3"/>
          <c:tx>
            <c:strRef>
              <c:f>Sheet1!$Q$85</c:f>
              <c:strCache>
                <c:ptCount val="1"/>
                <c:pt idx="0">
                  <c:v>児童のいない世帯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Sheet1!$M$86:$M$97</c:f>
              <c:numCache>
                <c:formatCode>General</c:formatCode>
                <c:ptCount val="12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2010</c:v>
                </c:pt>
                <c:pt idx="10">
                  <c:v>2015</c:v>
                </c:pt>
                <c:pt idx="11" formatCode="0_ ">
                  <c:v>2019</c:v>
                </c:pt>
              </c:numCache>
            </c:numRef>
          </c:cat>
          <c:val>
            <c:numRef>
              <c:f>Sheet1!$Q$86:$Q$97</c:f>
              <c:numCache>
                <c:formatCode>0.0_ </c:formatCode>
                <c:ptCount val="12"/>
                <c:pt idx="1">
                  <c:v>47</c:v>
                </c:pt>
                <c:pt idx="2">
                  <c:v>53.8</c:v>
                </c:pt>
                <c:pt idx="3">
                  <c:v>58.3</c:v>
                </c:pt>
                <c:pt idx="4">
                  <c:v>63.6</c:v>
                </c:pt>
                <c:pt idx="5">
                  <c:v>66.7</c:v>
                </c:pt>
                <c:pt idx="6">
                  <c:v>69.8</c:v>
                </c:pt>
                <c:pt idx="7">
                  <c:v>71.2</c:v>
                </c:pt>
                <c:pt idx="8">
                  <c:v>72.099999999999994</c:v>
                </c:pt>
                <c:pt idx="9">
                  <c:v>74.7</c:v>
                </c:pt>
                <c:pt idx="10">
                  <c:v>76.535414308691259</c:v>
                </c:pt>
                <c:pt idx="11">
                  <c:v>78.331563193975086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60-402E-8F53-BE94C968BD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45234799"/>
        <c:axId val="1245235215"/>
      </c:barChart>
      <c:catAx>
        <c:axId val="12452347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1245235215"/>
        <c:crosses val="autoZero"/>
        <c:auto val="1"/>
        <c:lblAlgn val="ctr"/>
        <c:lblOffset val="100"/>
        <c:noMultiLvlLbl val="0"/>
      </c:catAx>
      <c:valAx>
        <c:axId val="124523521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4523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3511896378806307"/>
          <c:y val="0.131375725188591"/>
          <c:w val="0.80706712473948883"/>
          <c:h val="0.71681019437811633"/>
        </c:manualLayout>
      </c:layout>
      <c:lineChart>
        <c:grouping val="standard"/>
        <c:varyColors val="0"/>
        <c:ser>
          <c:idx val="0"/>
          <c:order val="0"/>
          <c:tx>
            <c:strRef>
              <c:f>'T06-24(1)'!$P$24</c:f>
              <c:strCache>
                <c:ptCount val="1"/>
                <c:pt idx="0">
                  <c:v>男性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'T06-24(1)'!$O$25:$O$30</c:f>
              <c:strCache>
                <c:ptCount val="6"/>
                <c:pt idx="0">
                  <c:v> 20～24 </c:v>
                </c:pt>
                <c:pt idx="1">
                  <c:v> 25～29 </c:v>
                </c:pt>
                <c:pt idx="2">
                  <c:v> 30～34 </c:v>
                </c:pt>
                <c:pt idx="3">
                  <c:v> 35～39 </c:v>
                </c:pt>
                <c:pt idx="4">
                  <c:v> 40～44 </c:v>
                </c:pt>
                <c:pt idx="5">
                  <c:v> 45～49 </c:v>
                </c:pt>
              </c:strCache>
            </c:strRef>
          </c:cat>
          <c:val>
            <c:numRef>
              <c:f>'T06-24(1)'!$P$25:$P$30</c:f>
              <c:numCache>
                <c:formatCode>0.0_);[Red]\(0.0\)</c:formatCode>
                <c:ptCount val="6"/>
                <c:pt idx="0">
                  <c:v>95</c:v>
                </c:pt>
                <c:pt idx="1">
                  <c:v>72.7</c:v>
                </c:pt>
                <c:pt idx="2">
                  <c:v>47.1</c:v>
                </c:pt>
                <c:pt idx="3">
                  <c:v>35</c:v>
                </c:pt>
                <c:pt idx="4">
                  <c:v>30</c:v>
                </c:pt>
                <c:pt idx="5">
                  <c:v>25.9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9B-4684-95F5-F67860F32188}"/>
            </c:ext>
          </c:extLst>
        </c:ser>
        <c:ser>
          <c:idx val="1"/>
          <c:order val="1"/>
          <c:tx>
            <c:strRef>
              <c:f>'T06-24(1)'!$Q$24</c:f>
              <c:strCache>
                <c:ptCount val="1"/>
                <c:pt idx="0">
                  <c:v>女性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7560975609756115E-2"/>
                  <c:y val="4.6725054589212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9B-4684-95F5-F67860F32188}"/>
                </c:ext>
              </c:extLst>
            </c:dLbl>
            <c:dLbl>
              <c:idx val="1"/>
              <c:layout>
                <c:manualLayout>
                  <c:x val="-0.11201445347786815"/>
                  <c:y val="1.001251169768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9B-4684-95F5-F67860F32188}"/>
                </c:ext>
              </c:extLst>
            </c:dLbl>
            <c:dLbl>
              <c:idx val="2"/>
              <c:layout>
                <c:manualLayout>
                  <c:x val="-0.10840108401084012"/>
                  <c:y val="2.0025023395376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9B-4684-95F5-F67860F32188}"/>
                </c:ext>
              </c:extLst>
            </c:dLbl>
            <c:dLbl>
              <c:idx val="3"/>
              <c:layout>
                <c:manualLayout>
                  <c:x val="-0.1300813008130082"/>
                  <c:y val="3.0037535093065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85237109588944E-2"/>
                      <c:h val="7.28243350811867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A9B-4684-95F5-F67860F32188}"/>
                </c:ext>
              </c:extLst>
            </c:dLbl>
            <c:dLbl>
              <c:idx val="4"/>
              <c:layout>
                <c:manualLayout>
                  <c:x val="-7.9494128274616216E-2"/>
                  <c:y val="2.0025023395376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9B-4684-95F5-F67860F321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'T06-24(1)'!$O$25:$O$30</c:f>
              <c:strCache>
                <c:ptCount val="6"/>
                <c:pt idx="0">
                  <c:v> 20～24 </c:v>
                </c:pt>
                <c:pt idx="1">
                  <c:v> 25～29 </c:v>
                </c:pt>
                <c:pt idx="2">
                  <c:v> 30～34 </c:v>
                </c:pt>
                <c:pt idx="3">
                  <c:v> 35～39 </c:v>
                </c:pt>
                <c:pt idx="4">
                  <c:v> 40～44 </c:v>
                </c:pt>
                <c:pt idx="5">
                  <c:v> 45～49 </c:v>
                </c:pt>
              </c:strCache>
            </c:strRef>
          </c:cat>
          <c:val>
            <c:numRef>
              <c:f>'T06-24(1)'!$Q$25:$Q$30</c:f>
              <c:numCache>
                <c:formatCode>0.0_);[Red]\(0.0\)</c:formatCode>
                <c:ptCount val="6"/>
                <c:pt idx="0">
                  <c:v>91.4</c:v>
                </c:pt>
                <c:pt idx="1">
                  <c:v>61.3</c:v>
                </c:pt>
                <c:pt idx="2">
                  <c:v>34.6</c:v>
                </c:pt>
                <c:pt idx="3">
                  <c:v>23.9</c:v>
                </c:pt>
                <c:pt idx="4">
                  <c:v>19.3</c:v>
                </c:pt>
                <c:pt idx="5">
                  <c:v>16.100000000000001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9B-4684-95F5-F67860F321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48245247"/>
        <c:axId val="1322615887"/>
      </c:lineChart>
      <c:catAx>
        <c:axId val="144824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22615887"/>
        <c:crosses val="autoZero"/>
        <c:auto val="1"/>
        <c:lblAlgn val="ctr"/>
        <c:lblOffset val="100"/>
        <c:noMultiLvlLbl val="0"/>
      </c:catAx>
      <c:valAx>
        <c:axId val="1322615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48245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891598915989164"/>
          <c:y val="0.20299012164431685"/>
          <c:w val="0.17344173441734417"/>
          <c:h val="0.11264154498574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ja-JP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'T06-23'!$N$21</c:f>
              <c:strCache>
                <c:ptCount val="1"/>
                <c:pt idx="0">
                  <c:v>男 未婚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'T06-23'!$M$22:$M$30</c:f>
              <c:numCache>
                <c:formatCode>General</c:formatCode>
                <c:ptCount val="9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'T06-23'!$N$22:$N$30</c:f>
              <c:numCache>
                <c:formatCode>0.00_);[Red]\(0.00\)</c:formatCode>
                <c:ptCount val="9"/>
                <c:pt idx="0">
                  <c:v>1.45</c:v>
                </c:pt>
                <c:pt idx="1">
                  <c:v>1.26</c:v>
                </c:pt>
                <c:pt idx="2">
                  <c:v>1.7</c:v>
                </c:pt>
                <c:pt idx="3">
                  <c:v>2.6</c:v>
                </c:pt>
                <c:pt idx="4">
                  <c:v>5.57</c:v>
                </c:pt>
                <c:pt idx="5">
                  <c:v>12.57</c:v>
                </c:pt>
                <c:pt idx="6">
                  <c:v>15.96</c:v>
                </c:pt>
                <c:pt idx="7">
                  <c:v>20.14</c:v>
                </c:pt>
                <c:pt idx="8">
                  <c:v>23.37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53-4B89-A790-AD9CF2E2DF43}"/>
            </c:ext>
          </c:extLst>
        </c:ser>
        <c:ser>
          <c:idx val="1"/>
          <c:order val="1"/>
          <c:tx>
            <c:strRef>
              <c:f>'T06-23'!$O$21</c:f>
              <c:strCache>
                <c:ptCount val="1"/>
                <c:pt idx="0">
                  <c:v>男離別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'T06-23'!$M$22:$M$30</c:f>
              <c:numCache>
                <c:formatCode>General</c:formatCode>
                <c:ptCount val="9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'T06-23'!$O$22:$O$30</c:f>
              <c:numCache>
                <c:formatCode>0.00_);[Red]\(0.00\)</c:formatCode>
                <c:ptCount val="9"/>
                <c:pt idx="0">
                  <c:v>1.24</c:v>
                </c:pt>
                <c:pt idx="1">
                  <c:v>1.5</c:v>
                </c:pt>
                <c:pt idx="2">
                  <c:v>1.45</c:v>
                </c:pt>
                <c:pt idx="3">
                  <c:v>1.95</c:v>
                </c:pt>
                <c:pt idx="4">
                  <c:v>3.38</c:v>
                </c:pt>
                <c:pt idx="5">
                  <c:v>4.6900000000000004</c:v>
                </c:pt>
                <c:pt idx="6">
                  <c:v>5.38</c:v>
                </c:pt>
                <c:pt idx="7">
                  <c:v>6.03</c:v>
                </c:pt>
                <c:pt idx="8">
                  <c:v>6.26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53-4B89-A790-AD9CF2E2DF43}"/>
            </c:ext>
          </c:extLst>
        </c:ser>
        <c:ser>
          <c:idx val="2"/>
          <c:order val="2"/>
          <c:tx>
            <c:strRef>
              <c:f>'T06-23'!$P$21</c:f>
              <c:strCache>
                <c:ptCount val="1"/>
                <c:pt idx="0">
                  <c:v>女未婚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'T06-23'!$M$22:$M$30</c:f>
              <c:numCache>
                <c:formatCode>General</c:formatCode>
                <c:ptCount val="9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'T06-23'!$P$22:$P$30</c:f>
              <c:numCache>
                <c:formatCode>0.00_);[Red]\(0.00\)</c:formatCode>
                <c:ptCount val="9"/>
                <c:pt idx="0">
                  <c:v>1.35</c:v>
                </c:pt>
                <c:pt idx="1">
                  <c:v>1.88</c:v>
                </c:pt>
                <c:pt idx="2">
                  <c:v>3.33</c:v>
                </c:pt>
                <c:pt idx="3">
                  <c:v>4.45</c:v>
                </c:pt>
                <c:pt idx="4">
                  <c:v>4.33</c:v>
                </c:pt>
                <c:pt idx="5">
                  <c:v>5.82</c:v>
                </c:pt>
                <c:pt idx="6">
                  <c:v>7.25</c:v>
                </c:pt>
                <c:pt idx="7">
                  <c:v>10.61</c:v>
                </c:pt>
                <c:pt idx="8">
                  <c:v>14.06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53-4B89-A790-AD9CF2E2DF43}"/>
            </c:ext>
          </c:extLst>
        </c:ser>
        <c:ser>
          <c:idx val="3"/>
          <c:order val="3"/>
          <c:tx>
            <c:strRef>
              <c:f>'T06-23'!$Q$21</c:f>
              <c:strCache>
                <c:ptCount val="1"/>
                <c:pt idx="0">
                  <c:v>女離別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'T06-23'!$M$22:$M$30</c:f>
              <c:numCache>
                <c:formatCode>General</c:formatCode>
                <c:ptCount val="9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'T06-23'!$Q$22:$Q$30</c:f>
              <c:numCache>
                <c:formatCode>0.00_);[Red]\(0.00\)</c:formatCode>
                <c:ptCount val="9"/>
                <c:pt idx="0">
                  <c:v>2.15</c:v>
                </c:pt>
                <c:pt idx="1">
                  <c:v>3.15</c:v>
                </c:pt>
                <c:pt idx="2">
                  <c:v>4.04</c:v>
                </c:pt>
                <c:pt idx="3">
                  <c:v>3.87</c:v>
                </c:pt>
                <c:pt idx="4">
                  <c:v>5.09</c:v>
                </c:pt>
                <c:pt idx="5">
                  <c:v>7.21</c:v>
                </c:pt>
                <c:pt idx="6">
                  <c:v>8.2200000000000006</c:v>
                </c:pt>
                <c:pt idx="7">
                  <c:v>9.32</c:v>
                </c:pt>
                <c:pt idx="8">
                  <c:v>10.18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53-4B89-A790-AD9CF2E2DF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30378832"/>
        <c:axId val="2030381328"/>
      </c:lineChart>
      <c:catAx>
        <c:axId val="203037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30381328"/>
        <c:crosses val="autoZero"/>
        <c:auto val="1"/>
        <c:lblAlgn val="ctr"/>
        <c:lblOffset val="100"/>
        <c:noMultiLvlLbl val="0"/>
      </c:catAx>
      <c:valAx>
        <c:axId val="2030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3037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603607989583946"/>
          <c:y val="7.2064616436822063E-2"/>
          <c:w val="0.15805900768428044"/>
          <c:h val="0.25532097396861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ja-JP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68878915419899E-2"/>
          <c:y val="9.4684199050087597E-2"/>
          <c:w val="0.89918265725794055"/>
          <c:h val="0.78374383841759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Sheet5!$J$97:$J$98</c:f>
              <c:strCache>
                <c:ptCount val="2"/>
                <c:pt idx="0">
                  <c:v>出 生 数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Sheet5!$I$99:$I$173</c:f>
              <c:numCache>
                <c:formatCode>"  "0</c:formatCode>
                <c:ptCount val="75"/>
                <c:pt idx="0" formatCode="General">
                  <c:v>1947</c:v>
                </c:pt>
                <c:pt idx="1">
                  <c:v>48</c:v>
                </c:pt>
                <c:pt idx="2">
                  <c:v>49</c:v>
                </c:pt>
                <c:pt idx="3" formatCode="General">
                  <c:v>1950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  <c:pt idx="13" formatCode="General">
                  <c:v>1960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67</c:v>
                </c:pt>
                <c:pt idx="21">
                  <c:v>68</c:v>
                </c:pt>
                <c:pt idx="22">
                  <c:v>69</c:v>
                </c:pt>
                <c:pt idx="23" formatCode="General">
                  <c:v>1970</c:v>
                </c:pt>
                <c:pt idx="24">
                  <c:v>71</c:v>
                </c:pt>
                <c:pt idx="25">
                  <c:v>72</c:v>
                </c:pt>
                <c:pt idx="26">
                  <c:v>73</c:v>
                </c:pt>
                <c:pt idx="27">
                  <c:v>74</c:v>
                </c:pt>
                <c:pt idx="28">
                  <c:v>75</c:v>
                </c:pt>
                <c:pt idx="29">
                  <c:v>76</c:v>
                </c:pt>
                <c:pt idx="30">
                  <c:v>77</c:v>
                </c:pt>
                <c:pt idx="31">
                  <c:v>78</c:v>
                </c:pt>
                <c:pt idx="32">
                  <c:v>79</c:v>
                </c:pt>
                <c:pt idx="33" formatCode="General">
                  <c:v>1980</c:v>
                </c:pt>
                <c:pt idx="34">
                  <c:v>81</c:v>
                </c:pt>
                <c:pt idx="35">
                  <c:v>82</c:v>
                </c:pt>
                <c:pt idx="36">
                  <c:v>83</c:v>
                </c:pt>
                <c:pt idx="37">
                  <c:v>84</c:v>
                </c:pt>
                <c:pt idx="38">
                  <c:v>85</c:v>
                </c:pt>
                <c:pt idx="39">
                  <c:v>86</c:v>
                </c:pt>
                <c:pt idx="40">
                  <c:v>87</c:v>
                </c:pt>
                <c:pt idx="41">
                  <c:v>88</c:v>
                </c:pt>
                <c:pt idx="42">
                  <c:v>89</c:v>
                </c:pt>
                <c:pt idx="43" formatCode="General">
                  <c:v>1990</c:v>
                </c:pt>
                <c:pt idx="44">
                  <c:v>91</c:v>
                </c:pt>
                <c:pt idx="45">
                  <c:v>92</c:v>
                </c:pt>
                <c:pt idx="46">
                  <c:v>93</c:v>
                </c:pt>
                <c:pt idx="47">
                  <c:v>94</c:v>
                </c:pt>
                <c:pt idx="48">
                  <c:v>95</c:v>
                </c:pt>
                <c:pt idx="49">
                  <c:v>96</c:v>
                </c:pt>
                <c:pt idx="50">
                  <c:v>97</c:v>
                </c:pt>
                <c:pt idx="51">
                  <c:v>98</c:v>
                </c:pt>
                <c:pt idx="52">
                  <c:v>99</c:v>
                </c:pt>
                <c:pt idx="53" formatCode="@">
                  <c:v>2000</c:v>
                </c:pt>
                <c:pt idx="54" formatCode="&quot;  &quot;&quot;0&quot;0">
                  <c:v>1</c:v>
                </c:pt>
                <c:pt idx="55" formatCode="&quot;  &quot;&quot;0&quot;0">
                  <c:v>2</c:v>
                </c:pt>
                <c:pt idx="56" formatCode="&quot;  &quot;&quot;0&quot;0">
                  <c:v>3</c:v>
                </c:pt>
                <c:pt idx="57" formatCode="&quot;  &quot;&quot;0&quot;0">
                  <c:v>4</c:v>
                </c:pt>
                <c:pt idx="58" formatCode="&quot;  &quot;&quot;0&quot;0">
                  <c:v>5</c:v>
                </c:pt>
                <c:pt idx="59" formatCode="&quot;  &quot;&quot;0&quot;0">
                  <c:v>6</c:v>
                </c:pt>
                <c:pt idx="60" formatCode="&quot;  &quot;&quot;0&quot;0">
                  <c:v>7</c:v>
                </c:pt>
                <c:pt idx="61" formatCode="&quot;  &quot;&quot;0&quot;0">
                  <c:v>8</c:v>
                </c:pt>
                <c:pt idx="62" formatCode="&quot;  &quot;&quot;0&quot;0">
                  <c:v>9</c:v>
                </c:pt>
                <c:pt idx="63" formatCode="General">
                  <c:v>2010</c:v>
                </c:pt>
                <c:pt idx="64">
                  <c:v>11</c:v>
                </c:pt>
                <c:pt idx="65">
                  <c:v>12</c:v>
                </c:pt>
                <c:pt idx="66">
                  <c:v>13</c:v>
                </c:pt>
                <c:pt idx="67">
                  <c:v>14</c:v>
                </c:pt>
                <c:pt idx="68">
                  <c:v>15</c:v>
                </c:pt>
                <c:pt idx="69">
                  <c:v>16</c:v>
                </c:pt>
                <c:pt idx="70">
                  <c:v>17</c:v>
                </c:pt>
                <c:pt idx="71">
                  <c:v>18</c:v>
                </c:pt>
                <c:pt idx="72">
                  <c:v>19</c:v>
                </c:pt>
                <c:pt idx="73" formatCode="General">
                  <c:v>20</c:v>
                </c:pt>
                <c:pt idx="74" formatCode="General">
                  <c:v>21</c:v>
                </c:pt>
              </c:numCache>
            </c:numRef>
          </c:cat>
          <c:val>
            <c:numRef>
              <c:f>Sheet5!$J$99:$J$173</c:f>
              <c:numCache>
                <c:formatCode>#\ ###\ ###\ </c:formatCode>
                <c:ptCount val="75"/>
                <c:pt idx="0">
                  <c:v>2678792</c:v>
                </c:pt>
                <c:pt idx="1">
                  <c:v>2681624</c:v>
                </c:pt>
                <c:pt idx="2">
                  <c:v>2696638</c:v>
                </c:pt>
                <c:pt idx="3">
                  <c:v>2337507</c:v>
                </c:pt>
                <c:pt idx="4">
                  <c:v>2137689</c:v>
                </c:pt>
                <c:pt idx="5">
                  <c:v>2005162</c:v>
                </c:pt>
                <c:pt idx="6">
                  <c:v>1868040</c:v>
                </c:pt>
                <c:pt idx="7">
                  <c:v>1769580</c:v>
                </c:pt>
                <c:pt idx="8">
                  <c:v>1730692</c:v>
                </c:pt>
                <c:pt idx="9">
                  <c:v>1665278</c:v>
                </c:pt>
                <c:pt idx="10">
                  <c:v>1566713</c:v>
                </c:pt>
                <c:pt idx="11">
                  <c:v>1653469</c:v>
                </c:pt>
                <c:pt idx="12">
                  <c:v>1626088</c:v>
                </c:pt>
                <c:pt idx="13">
                  <c:v>1606041</c:v>
                </c:pt>
                <c:pt idx="14">
                  <c:v>1589372</c:v>
                </c:pt>
                <c:pt idx="15">
                  <c:v>1618616</c:v>
                </c:pt>
                <c:pt idx="16">
                  <c:v>1659521</c:v>
                </c:pt>
                <c:pt idx="17">
                  <c:v>1716761</c:v>
                </c:pt>
                <c:pt idx="18">
                  <c:v>1823697</c:v>
                </c:pt>
                <c:pt idx="19">
                  <c:v>1360974</c:v>
                </c:pt>
                <c:pt idx="20">
                  <c:v>1935647</c:v>
                </c:pt>
                <c:pt idx="21">
                  <c:v>1871839</c:v>
                </c:pt>
                <c:pt idx="22">
                  <c:v>1889815</c:v>
                </c:pt>
                <c:pt idx="23">
                  <c:v>1934239</c:v>
                </c:pt>
                <c:pt idx="24">
                  <c:v>2000973</c:v>
                </c:pt>
                <c:pt idx="25">
                  <c:v>2038682</c:v>
                </c:pt>
                <c:pt idx="26">
                  <c:v>2091983</c:v>
                </c:pt>
                <c:pt idx="27">
                  <c:v>2029989</c:v>
                </c:pt>
                <c:pt idx="28">
                  <c:v>1901440</c:v>
                </c:pt>
                <c:pt idx="29">
                  <c:v>1832617</c:v>
                </c:pt>
                <c:pt idx="30">
                  <c:v>1755100</c:v>
                </c:pt>
                <c:pt idx="31">
                  <c:v>1708643</c:v>
                </c:pt>
                <c:pt idx="32">
                  <c:v>1642580</c:v>
                </c:pt>
                <c:pt idx="33">
                  <c:v>1576889</c:v>
                </c:pt>
                <c:pt idx="34">
                  <c:v>1529455</c:v>
                </c:pt>
                <c:pt idx="35">
                  <c:v>1515392</c:v>
                </c:pt>
                <c:pt idx="36">
                  <c:v>1508687</c:v>
                </c:pt>
                <c:pt idx="37">
                  <c:v>1489780</c:v>
                </c:pt>
                <c:pt idx="38">
                  <c:v>1431577</c:v>
                </c:pt>
                <c:pt idx="39">
                  <c:v>1382946</c:v>
                </c:pt>
                <c:pt idx="40">
                  <c:v>1346658</c:v>
                </c:pt>
                <c:pt idx="41">
                  <c:v>1314006</c:v>
                </c:pt>
                <c:pt idx="42">
                  <c:v>1246802</c:v>
                </c:pt>
                <c:pt idx="43">
                  <c:v>1221585</c:v>
                </c:pt>
                <c:pt idx="44">
                  <c:v>1223245</c:v>
                </c:pt>
                <c:pt idx="45">
                  <c:v>1208989</c:v>
                </c:pt>
                <c:pt idx="46">
                  <c:v>1188282</c:v>
                </c:pt>
                <c:pt idx="47">
                  <c:v>1238328</c:v>
                </c:pt>
                <c:pt idx="48">
                  <c:v>1187064</c:v>
                </c:pt>
                <c:pt idx="49">
                  <c:v>1206555</c:v>
                </c:pt>
                <c:pt idx="50">
                  <c:v>1191665</c:v>
                </c:pt>
                <c:pt idx="51">
                  <c:v>1203147</c:v>
                </c:pt>
                <c:pt idx="52">
                  <c:v>1177669</c:v>
                </c:pt>
                <c:pt idx="53">
                  <c:v>1190547</c:v>
                </c:pt>
                <c:pt idx="54">
                  <c:v>1170662</c:v>
                </c:pt>
                <c:pt idx="55">
                  <c:v>1153855</c:v>
                </c:pt>
                <c:pt idx="56">
                  <c:v>1123610</c:v>
                </c:pt>
                <c:pt idx="57">
                  <c:v>1110721</c:v>
                </c:pt>
                <c:pt idx="58">
                  <c:v>1062530</c:v>
                </c:pt>
                <c:pt idx="59">
                  <c:v>1092674</c:v>
                </c:pt>
                <c:pt idx="60">
                  <c:v>1089818</c:v>
                </c:pt>
                <c:pt idx="61">
                  <c:v>1091156</c:v>
                </c:pt>
                <c:pt idx="62">
                  <c:v>1070036</c:v>
                </c:pt>
                <c:pt idx="63">
                  <c:v>1071305</c:v>
                </c:pt>
                <c:pt idx="64">
                  <c:v>1050807</c:v>
                </c:pt>
                <c:pt idx="65">
                  <c:v>1037232</c:v>
                </c:pt>
                <c:pt idx="66">
                  <c:v>1029817</c:v>
                </c:pt>
                <c:pt idx="67">
                  <c:v>1003609</c:v>
                </c:pt>
                <c:pt idx="68">
                  <c:v>1005721</c:v>
                </c:pt>
                <c:pt idx="69">
                  <c:v>977242</c:v>
                </c:pt>
                <c:pt idx="70">
                  <c:v>946146</c:v>
                </c:pt>
                <c:pt idx="71">
                  <c:v>918400</c:v>
                </c:pt>
                <c:pt idx="72">
                  <c:v>865239</c:v>
                </c:pt>
                <c:pt idx="73" formatCode="General">
                  <c:v>853214</c:v>
                </c:pt>
                <c:pt idx="74" formatCode="General">
                  <c:v>799000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2-40C1-B704-80222867B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1607695871"/>
        <c:axId val="1607691711"/>
      </c:barChart>
      <c:lineChart>
        <c:grouping val="standard"/>
        <c:varyColors val="0"/>
        <c:ser>
          <c:idx val="2"/>
          <c:order val="1"/>
          <c:tx>
            <c:strRef>
              <c:f>Sheet5!$L$97:$L$98</c:f>
              <c:strCache>
                <c:ptCount val="2"/>
                <c:pt idx="0">
                  <c:v>合計特殊出生率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Sheet5!$I$99:$I$173</c:f>
              <c:numCache>
                <c:formatCode>"  "0</c:formatCode>
                <c:ptCount val="75"/>
                <c:pt idx="0" formatCode="General">
                  <c:v>1947</c:v>
                </c:pt>
                <c:pt idx="1">
                  <c:v>48</c:v>
                </c:pt>
                <c:pt idx="2">
                  <c:v>49</c:v>
                </c:pt>
                <c:pt idx="3" formatCode="General">
                  <c:v>1950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  <c:pt idx="13" formatCode="General">
                  <c:v>1960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67</c:v>
                </c:pt>
                <c:pt idx="21">
                  <c:v>68</c:v>
                </c:pt>
                <c:pt idx="22">
                  <c:v>69</c:v>
                </c:pt>
                <c:pt idx="23" formatCode="General">
                  <c:v>1970</c:v>
                </c:pt>
                <c:pt idx="24">
                  <c:v>71</c:v>
                </c:pt>
                <c:pt idx="25">
                  <c:v>72</c:v>
                </c:pt>
                <c:pt idx="26">
                  <c:v>73</c:v>
                </c:pt>
                <c:pt idx="27">
                  <c:v>74</c:v>
                </c:pt>
                <c:pt idx="28">
                  <c:v>75</c:v>
                </c:pt>
                <c:pt idx="29">
                  <c:v>76</c:v>
                </c:pt>
                <c:pt idx="30">
                  <c:v>77</c:v>
                </c:pt>
                <c:pt idx="31">
                  <c:v>78</c:v>
                </c:pt>
                <c:pt idx="32">
                  <c:v>79</c:v>
                </c:pt>
                <c:pt idx="33" formatCode="General">
                  <c:v>1980</c:v>
                </c:pt>
                <c:pt idx="34">
                  <c:v>81</c:v>
                </c:pt>
                <c:pt idx="35">
                  <c:v>82</c:v>
                </c:pt>
                <c:pt idx="36">
                  <c:v>83</c:v>
                </c:pt>
                <c:pt idx="37">
                  <c:v>84</c:v>
                </c:pt>
                <c:pt idx="38">
                  <c:v>85</c:v>
                </c:pt>
                <c:pt idx="39">
                  <c:v>86</c:v>
                </c:pt>
                <c:pt idx="40">
                  <c:v>87</c:v>
                </c:pt>
                <c:pt idx="41">
                  <c:v>88</c:v>
                </c:pt>
                <c:pt idx="42">
                  <c:v>89</c:v>
                </c:pt>
                <c:pt idx="43" formatCode="General">
                  <c:v>1990</c:v>
                </c:pt>
                <c:pt idx="44">
                  <c:v>91</c:v>
                </c:pt>
                <c:pt idx="45">
                  <c:v>92</c:v>
                </c:pt>
                <c:pt idx="46">
                  <c:v>93</c:v>
                </c:pt>
                <c:pt idx="47">
                  <c:v>94</c:v>
                </c:pt>
                <c:pt idx="48">
                  <c:v>95</c:v>
                </c:pt>
                <c:pt idx="49">
                  <c:v>96</c:v>
                </c:pt>
                <c:pt idx="50">
                  <c:v>97</c:v>
                </c:pt>
                <c:pt idx="51">
                  <c:v>98</c:v>
                </c:pt>
                <c:pt idx="52">
                  <c:v>99</c:v>
                </c:pt>
                <c:pt idx="53" formatCode="@">
                  <c:v>2000</c:v>
                </c:pt>
                <c:pt idx="54" formatCode="&quot;  &quot;&quot;0&quot;0">
                  <c:v>1</c:v>
                </c:pt>
                <c:pt idx="55" formatCode="&quot;  &quot;&quot;0&quot;0">
                  <c:v>2</c:v>
                </c:pt>
                <c:pt idx="56" formatCode="&quot;  &quot;&quot;0&quot;0">
                  <c:v>3</c:v>
                </c:pt>
                <c:pt idx="57" formatCode="&quot;  &quot;&quot;0&quot;0">
                  <c:v>4</c:v>
                </c:pt>
                <c:pt idx="58" formatCode="&quot;  &quot;&quot;0&quot;0">
                  <c:v>5</c:v>
                </c:pt>
                <c:pt idx="59" formatCode="&quot;  &quot;&quot;0&quot;0">
                  <c:v>6</c:v>
                </c:pt>
                <c:pt idx="60" formatCode="&quot;  &quot;&quot;0&quot;0">
                  <c:v>7</c:v>
                </c:pt>
                <c:pt idx="61" formatCode="&quot;  &quot;&quot;0&quot;0">
                  <c:v>8</c:v>
                </c:pt>
                <c:pt idx="62" formatCode="&quot;  &quot;&quot;0&quot;0">
                  <c:v>9</c:v>
                </c:pt>
                <c:pt idx="63" formatCode="General">
                  <c:v>2010</c:v>
                </c:pt>
                <c:pt idx="64">
                  <c:v>11</c:v>
                </c:pt>
                <c:pt idx="65">
                  <c:v>12</c:v>
                </c:pt>
                <c:pt idx="66">
                  <c:v>13</c:v>
                </c:pt>
                <c:pt idx="67">
                  <c:v>14</c:v>
                </c:pt>
                <c:pt idx="68">
                  <c:v>15</c:v>
                </c:pt>
                <c:pt idx="69">
                  <c:v>16</c:v>
                </c:pt>
                <c:pt idx="70">
                  <c:v>17</c:v>
                </c:pt>
                <c:pt idx="71">
                  <c:v>18</c:v>
                </c:pt>
                <c:pt idx="72">
                  <c:v>19</c:v>
                </c:pt>
                <c:pt idx="73" formatCode="General">
                  <c:v>20</c:v>
                </c:pt>
                <c:pt idx="74" formatCode="General">
                  <c:v>21</c:v>
                </c:pt>
              </c:numCache>
            </c:numRef>
          </c:cat>
          <c:val>
            <c:numRef>
              <c:f>Sheet5!$L$99:$L$173</c:f>
              <c:numCache>
                <c:formatCode>0.00_);[Red]\(0.00\)</c:formatCode>
                <c:ptCount val="75"/>
                <c:pt idx="0">
                  <c:v>4.54</c:v>
                </c:pt>
                <c:pt idx="1">
                  <c:v>4.4000000000000004</c:v>
                </c:pt>
                <c:pt idx="2">
                  <c:v>4.32</c:v>
                </c:pt>
                <c:pt idx="3">
                  <c:v>3.65</c:v>
                </c:pt>
                <c:pt idx="4">
                  <c:v>3.26</c:v>
                </c:pt>
                <c:pt idx="5">
                  <c:v>2.98</c:v>
                </c:pt>
                <c:pt idx="6">
                  <c:v>2.69</c:v>
                </c:pt>
                <c:pt idx="7">
                  <c:v>2.48</c:v>
                </c:pt>
                <c:pt idx="8">
                  <c:v>2.37</c:v>
                </c:pt>
                <c:pt idx="9">
                  <c:v>2.2200000000000002</c:v>
                </c:pt>
                <c:pt idx="10">
                  <c:v>2.04</c:v>
                </c:pt>
                <c:pt idx="11">
                  <c:v>2.11</c:v>
                </c:pt>
                <c:pt idx="12">
                  <c:v>2.04</c:v>
                </c:pt>
                <c:pt idx="13">
                  <c:v>2</c:v>
                </c:pt>
                <c:pt idx="14">
                  <c:v>1.96</c:v>
                </c:pt>
                <c:pt idx="15">
                  <c:v>1.98</c:v>
                </c:pt>
                <c:pt idx="16">
                  <c:v>2</c:v>
                </c:pt>
                <c:pt idx="17">
                  <c:v>2.0499999999999998</c:v>
                </c:pt>
                <c:pt idx="18">
                  <c:v>2.14</c:v>
                </c:pt>
                <c:pt idx="19">
                  <c:v>1.58</c:v>
                </c:pt>
                <c:pt idx="20">
                  <c:v>2.23</c:v>
                </c:pt>
                <c:pt idx="21">
                  <c:v>2.13</c:v>
                </c:pt>
                <c:pt idx="22">
                  <c:v>2.13</c:v>
                </c:pt>
                <c:pt idx="23">
                  <c:v>2.13</c:v>
                </c:pt>
                <c:pt idx="24">
                  <c:v>2.16</c:v>
                </c:pt>
                <c:pt idx="25">
                  <c:v>2.14</c:v>
                </c:pt>
                <c:pt idx="26">
                  <c:v>2.14</c:v>
                </c:pt>
                <c:pt idx="27">
                  <c:v>2.0499999999999998</c:v>
                </c:pt>
                <c:pt idx="28">
                  <c:v>1.91</c:v>
                </c:pt>
                <c:pt idx="29">
                  <c:v>1.85</c:v>
                </c:pt>
                <c:pt idx="30">
                  <c:v>1.8</c:v>
                </c:pt>
                <c:pt idx="31">
                  <c:v>1.79</c:v>
                </c:pt>
                <c:pt idx="32">
                  <c:v>1.77</c:v>
                </c:pt>
                <c:pt idx="33">
                  <c:v>1.75</c:v>
                </c:pt>
                <c:pt idx="34">
                  <c:v>1.74</c:v>
                </c:pt>
                <c:pt idx="35">
                  <c:v>1.77</c:v>
                </c:pt>
                <c:pt idx="36">
                  <c:v>1.8</c:v>
                </c:pt>
                <c:pt idx="37">
                  <c:v>1.81</c:v>
                </c:pt>
                <c:pt idx="38">
                  <c:v>1.76</c:v>
                </c:pt>
                <c:pt idx="39">
                  <c:v>1.72</c:v>
                </c:pt>
                <c:pt idx="40">
                  <c:v>1.69</c:v>
                </c:pt>
                <c:pt idx="41">
                  <c:v>1.66</c:v>
                </c:pt>
                <c:pt idx="42">
                  <c:v>1.57</c:v>
                </c:pt>
                <c:pt idx="43">
                  <c:v>1.54</c:v>
                </c:pt>
                <c:pt idx="44">
                  <c:v>1.53</c:v>
                </c:pt>
                <c:pt idx="45">
                  <c:v>1.5</c:v>
                </c:pt>
                <c:pt idx="46">
                  <c:v>1.46</c:v>
                </c:pt>
                <c:pt idx="47">
                  <c:v>1.5</c:v>
                </c:pt>
                <c:pt idx="48">
                  <c:v>1.42</c:v>
                </c:pt>
                <c:pt idx="49">
                  <c:v>1.43</c:v>
                </c:pt>
                <c:pt idx="50">
                  <c:v>1.39</c:v>
                </c:pt>
                <c:pt idx="51">
                  <c:v>1.38</c:v>
                </c:pt>
                <c:pt idx="52">
                  <c:v>1.34</c:v>
                </c:pt>
                <c:pt idx="53">
                  <c:v>1.36</c:v>
                </c:pt>
                <c:pt idx="54">
                  <c:v>1.33</c:v>
                </c:pt>
                <c:pt idx="55">
                  <c:v>1.32</c:v>
                </c:pt>
                <c:pt idx="56">
                  <c:v>1.29</c:v>
                </c:pt>
                <c:pt idx="57">
                  <c:v>1.29</c:v>
                </c:pt>
                <c:pt idx="58" formatCode="0.00\ ">
                  <c:v>1.26</c:v>
                </c:pt>
                <c:pt idx="59">
                  <c:v>1.32</c:v>
                </c:pt>
                <c:pt idx="60">
                  <c:v>1.34</c:v>
                </c:pt>
                <c:pt idx="61">
                  <c:v>1.37</c:v>
                </c:pt>
                <c:pt idx="62">
                  <c:v>1.37</c:v>
                </c:pt>
                <c:pt idx="63">
                  <c:v>1.39</c:v>
                </c:pt>
                <c:pt idx="64">
                  <c:v>1.39</c:v>
                </c:pt>
                <c:pt idx="65">
                  <c:v>1.41</c:v>
                </c:pt>
                <c:pt idx="66">
                  <c:v>1.43</c:v>
                </c:pt>
                <c:pt idx="67">
                  <c:v>1.42</c:v>
                </c:pt>
                <c:pt idx="68" formatCode="General">
                  <c:v>1.45</c:v>
                </c:pt>
                <c:pt idx="69" formatCode="General">
                  <c:v>1.44</c:v>
                </c:pt>
                <c:pt idx="70" formatCode="General">
                  <c:v>1.43</c:v>
                </c:pt>
                <c:pt idx="71" formatCode="General">
                  <c:v>1.42</c:v>
                </c:pt>
                <c:pt idx="72" formatCode="General">
                  <c:v>1.36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72-40C1-B704-80222867B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7692127"/>
        <c:axId val="1607700863"/>
      </c:lineChart>
      <c:catAx>
        <c:axId val="16076958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07691711"/>
        <c:crosses val="autoZero"/>
        <c:auto val="1"/>
        <c:lblAlgn val="ctr"/>
        <c:lblOffset val="100"/>
        <c:noMultiLvlLbl val="0"/>
      </c:catAx>
      <c:valAx>
        <c:axId val="1607691711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\ ###\ ###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07695871"/>
        <c:crosses val="autoZero"/>
        <c:crossBetween val="between"/>
      </c:valAx>
      <c:valAx>
        <c:axId val="1607700863"/>
        <c:scaling>
          <c:orientation val="minMax"/>
        </c:scaling>
        <c:delete val="0"/>
        <c:axPos val="r"/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07692127"/>
        <c:crosses val="max"/>
        <c:crossBetween val="between"/>
      </c:valAx>
      <c:catAx>
        <c:axId val="16076921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7700863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7563277784748"/>
          <c:y val="5.5125400757366695E-2"/>
          <c:w val="0.86326325779518076"/>
          <c:h val="0.63942521675803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Sheet5!$M$74</c:f>
              <c:strCache>
                <c:ptCount val="1"/>
                <c:pt idx="0">
                  <c:v>人口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Sheet5!$L$75:$L$89</c:f>
              <c:strCache>
                <c:ptCount val="15"/>
                <c:pt idx="0">
                  <c:v>　15～19歳</c:v>
                </c:pt>
                <c:pt idx="1">
                  <c:v>　20～24歳</c:v>
                </c:pt>
                <c:pt idx="2">
                  <c:v>　25～29歳</c:v>
                </c:pt>
                <c:pt idx="3">
                  <c:v>　30～34歳</c:v>
                </c:pt>
                <c:pt idx="4">
                  <c:v>　35～39歳</c:v>
                </c:pt>
                <c:pt idx="5">
                  <c:v>　40～44歳</c:v>
                </c:pt>
                <c:pt idx="6">
                  <c:v>　45～49歳</c:v>
                </c:pt>
                <c:pt idx="7">
                  <c:v>　50～54歳</c:v>
                </c:pt>
                <c:pt idx="8">
                  <c:v>　55～59歳</c:v>
                </c:pt>
                <c:pt idx="9">
                  <c:v>　60～64歳</c:v>
                </c:pt>
                <c:pt idx="10">
                  <c:v>　65～69歳</c:v>
                </c:pt>
                <c:pt idx="11">
                  <c:v>　70～74歳</c:v>
                </c:pt>
                <c:pt idx="12">
                  <c:v>　75～79歳</c:v>
                </c:pt>
                <c:pt idx="13">
                  <c:v>　80～84歳</c:v>
                </c:pt>
                <c:pt idx="14">
                  <c:v>　　85歳以上</c:v>
                </c:pt>
              </c:strCache>
            </c:strRef>
          </c:cat>
          <c:val>
            <c:numRef>
              <c:f>Sheet5!$M$75:$M$89</c:f>
              <c:numCache>
                <c:formatCode>General</c:formatCode>
                <c:ptCount val="15"/>
                <c:pt idx="0">
                  <c:v>2869558</c:v>
                </c:pt>
                <c:pt idx="1">
                  <c:v>2799599</c:v>
                </c:pt>
                <c:pt idx="2">
                  <c:v>3012181</c:v>
                </c:pt>
                <c:pt idx="3">
                  <c:v>3467119</c:v>
                </c:pt>
                <c:pt idx="4">
                  <c:v>3986452</c:v>
                </c:pt>
                <c:pt idx="5">
                  <c:v>4699880</c:v>
                </c:pt>
                <c:pt idx="6">
                  <c:v>4199388</c:v>
                </c:pt>
                <c:pt idx="7">
                  <c:v>3878950</c:v>
                </c:pt>
                <c:pt idx="8">
                  <c:v>3725890</c:v>
                </c:pt>
                <c:pt idx="9">
                  <c:v>4254300</c:v>
                </c:pt>
                <c:pt idx="10">
                  <c:v>4941694</c:v>
                </c:pt>
                <c:pt idx="11">
                  <c:v>4079873</c:v>
                </c:pt>
                <c:pt idx="12">
                  <c:v>3464644</c:v>
                </c:pt>
                <c:pt idx="13">
                  <c:v>2950153</c:v>
                </c:pt>
                <c:pt idx="14">
                  <c:v>3415848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0-41FB-B14D-2A4E65197310}"/>
            </c:ext>
          </c:extLst>
        </c:ser>
        <c:ser>
          <c:idx val="1"/>
          <c:order val="1"/>
          <c:tx>
            <c:strRef>
              <c:f>Sheet5!$N$74</c:f>
              <c:strCache>
                <c:ptCount val="1"/>
                <c:pt idx="0">
                  <c:v>就業者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Sheet5!$L$75:$L$89</c:f>
              <c:strCache>
                <c:ptCount val="15"/>
                <c:pt idx="0">
                  <c:v>　15～19歳</c:v>
                </c:pt>
                <c:pt idx="1">
                  <c:v>　20～24歳</c:v>
                </c:pt>
                <c:pt idx="2">
                  <c:v>　25～29歳</c:v>
                </c:pt>
                <c:pt idx="3">
                  <c:v>　30～34歳</c:v>
                </c:pt>
                <c:pt idx="4">
                  <c:v>　35～39歳</c:v>
                </c:pt>
                <c:pt idx="5">
                  <c:v>　40～44歳</c:v>
                </c:pt>
                <c:pt idx="6">
                  <c:v>　45～49歳</c:v>
                </c:pt>
                <c:pt idx="7">
                  <c:v>　50～54歳</c:v>
                </c:pt>
                <c:pt idx="8">
                  <c:v>　55～59歳</c:v>
                </c:pt>
                <c:pt idx="9">
                  <c:v>　60～64歳</c:v>
                </c:pt>
                <c:pt idx="10">
                  <c:v>　65～69歳</c:v>
                </c:pt>
                <c:pt idx="11">
                  <c:v>　70～74歳</c:v>
                </c:pt>
                <c:pt idx="12">
                  <c:v>　75～79歳</c:v>
                </c:pt>
                <c:pt idx="13">
                  <c:v>　80～84歳</c:v>
                </c:pt>
                <c:pt idx="14">
                  <c:v>　　85歳以上</c:v>
                </c:pt>
              </c:strCache>
            </c:strRef>
          </c:cat>
          <c:val>
            <c:numRef>
              <c:f>Sheet5!$N$75:$N$89</c:f>
              <c:numCache>
                <c:formatCode>General</c:formatCode>
                <c:ptCount val="15"/>
                <c:pt idx="0">
                  <c:v>376455</c:v>
                </c:pt>
                <c:pt idx="1">
                  <c:v>1711339</c:v>
                </c:pt>
                <c:pt idx="2">
                  <c:v>2152344</c:v>
                </c:pt>
                <c:pt idx="3">
                  <c:v>2282700</c:v>
                </c:pt>
                <c:pt idx="4">
                  <c:v>2636097</c:v>
                </c:pt>
                <c:pt idx="5">
                  <c:v>3273263</c:v>
                </c:pt>
                <c:pt idx="6">
                  <c:v>3030508</c:v>
                </c:pt>
                <c:pt idx="7">
                  <c:v>2785960</c:v>
                </c:pt>
                <c:pt idx="8">
                  <c:v>2462572</c:v>
                </c:pt>
                <c:pt idx="9">
                  <c:v>2114169</c:v>
                </c:pt>
                <c:pt idx="10">
                  <c:v>1600349</c:v>
                </c:pt>
                <c:pt idx="11">
                  <c:v>777900</c:v>
                </c:pt>
                <c:pt idx="12">
                  <c:v>381890</c:v>
                </c:pt>
                <c:pt idx="13">
                  <c:v>174685</c:v>
                </c:pt>
                <c:pt idx="14">
                  <c:v>81102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0-41FB-B14D-2A4E65197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228016"/>
        <c:axId val="602227032"/>
      </c:barChart>
      <c:catAx>
        <c:axId val="60222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78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02227032"/>
        <c:crosses val="autoZero"/>
        <c:auto val="1"/>
        <c:lblAlgn val="ctr"/>
        <c:lblOffset val="100"/>
        <c:noMultiLvlLbl val="0"/>
      </c:catAx>
      <c:valAx>
        <c:axId val="602227032"/>
        <c:scaling>
          <c:orientation val="minMax"/>
          <c:max val="500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2228016"/>
        <c:crosses val="autoZero"/>
        <c:crossBetween val="between"/>
        <c:majorUnit val="1000000"/>
        <c:minorUnit val="5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85659600177027"/>
          <c:y val="4.7867685665947145E-2"/>
          <c:w val="0.80857187472727987"/>
          <c:h val="0.65402094590209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Sheet5!$M$51</c:f>
              <c:strCache>
                <c:ptCount val="1"/>
                <c:pt idx="0">
                  <c:v>人口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Sheet5!$L$52:$L$66</c:f>
              <c:strCache>
                <c:ptCount val="15"/>
                <c:pt idx="0">
                  <c:v>　15～19歳</c:v>
                </c:pt>
                <c:pt idx="1">
                  <c:v>　20～24歳</c:v>
                </c:pt>
                <c:pt idx="2">
                  <c:v>　25～29歳</c:v>
                </c:pt>
                <c:pt idx="3">
                  <c:v>　30～34歳</c:v>
                </c:pt>
                <c:pt idx="4">
                  <c:v>　35～39歳</c:v>
                </c:pt>
                <c:pt idx="5">
                  <c:v>　40～44歳</c:v>
                </c:pt>
                <c:pt idx="6">
                  <c:v>　45～49歳</c:v>
                </c:pt>
                <c:pt idx="7">
                  <c:v>　50～54歳</c:v>
                </c:pt>
                <c:pt idx="8">
                  <c:v>　55～59歳</c:v>
                </c:pt>
                <c:pt idx="9">
                  <c:v>　60～64歳</c:v>
                </c:pt>
                <c:pt idx="10">
                  <c:v>　65～69歳</c:v>
                </c:pt>
                <c:pt idx="11">
                  <c:v>　70～74歳</c:v>
                </c:pt>
                <c:pt idx="12">
                  <c:v>　75～79歳</c:v>
                </c:pt>
                <c:pt idx="13">
                  <c:v>　80～84歳</c:v>
                </c:pt>
                <c:pt idx="14">
                  <c:v>　　85歳以上</c:v>
                </c:pt>
              </c:strCache>
            </c:strRef>
          </c:cat>
          <c:val>
            <c:numRef>
              <c:f>Sheet5!$M$52:$M$66</c:f>
              <c:numCache>
                <c:formatCode>General</c:formatCode>
                <c:ptCount val="15"/>
                <c:pt idx="0">
                  <c:v>3027777</c:v>
                </c:pt>
                <c:pt idx="1">
                  <c:v>2909245</c:v>
                </c:pt>
                <c:pt idx="2">
                  <c:v>3107413</c:v>
                </c:pt>
                <c:pt idx="3">
                  <c:v>3560557</c:v>
                </c:pt>
                <c:pt idx="4">
                  <c:v>4102712</c:v>
                </c:pt>
                <c:pt idx="5">
                  <c:v>4823953</c:v>
                </c:pt>
                <c:pt idx="6">
                  <c:v>4277897</c:v>
                </c:pt>
                <c:pt idx="7">
                  <c:v>3904342</c:v>
                </c:pt>
                <c:pt idx="8">
                  <c:v>3680870</c:v>
                </c:pt>
                <c:pt idx="9">
                  <c:v>4106675</c:v>
                </c:pt>
                <c:pt idx="10">
                  <c:v>4618555</c:v>
                </c:pt>
                <c:pt idx="11">
                  <c:v>3551927</c:v>
                </c:pt>
                <c:pt idx="12">
                  <c:v>2767144</c:v>
                </c:pt>
                <c:pt idx="13">
                  <c:v>1983316</c:v>
                </c:pt>
                <c:pt idx="14">
                  <c:v>1456554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C-4397-9DE7-7328C1DF768E}"/>
            </c:ext>
          </c:extLst>
        </c:ser>
        <c:ser>
          <c:idx val="1"/>
          <c:order val="1"/>
          <c:tx>
            <c:strRef>
              <c:f>Sheet5!$N$51</c:f>
              <c:strCache>
                <c:ptCount val="1"/>
                <c:pt idx="0">
                  <c:v>就業者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Sheet5!$L$52:$L$66</c:f>
              <c:strCache>
                <c:ptCount val="15"/>
                <c:pt idx="0">
                  <c:v>　15～19歳</c:v>
                </c:pt>
                <c:pt idx="1">
                  <c:v>　20～24歳</c:v>
                </c:pt>
                <c:pt idx="2">
                  <c:v>　25～29歳</c:v>
                </c:pt>
                <c:pt idx="3">
                  <c:v>　30～34歳</c:v>
                </c:pt>
                <c:pt idx="4">
                  <c:v>　35～39歳</c:v>
                </c:pt>
                <c:pt idx="5">
                  <c:v>　40～44歳</c:v>
                </c:pt>
                <c:pt idx="6">
                  <c:v>　45～49歳</c:v>
                </c:pt>
                <c:pt idx="7">
                  <c:v>　50～54歳</c:v>
                </c:pt>
                <c:pt idx="8">
                  <c:v>　55～59歳</c:v>
                </c:pt>
                <c:pt idx="9">
                  <c:v>　60～64歳</c:v>
                </c:pt>
                <c:pt idx="10">
                  <c:v>　65～69歳</c:v>
                </c:pt>
                <c:pt idx="11">
                  <c:v>　70～74歳</c:v>
                </c:pt>
                <c:pt idx="12">
                  <c:v>　75～79歳</c:v>
                </c:pt>
                <c:pt idx="13">
                  <c:v>　80～84歳</c:v>
                </c:pt>
                <c:pt idx="14">
                  <c:v>　　85歳以上</c:v>
                </c:pt>
              </c:strCache>
            </c:strRef>
          </c:cat>
          <c:val>
            <c:numRef>
              <c:f>Sheet5!$N$52:$N$66</c:f>
              <c:numCache>
                <c:formatCode>General</c:formatCode>
                <c:ptCount val="15"/>
                <c:pt idx="0">
                  <c:v>408468</c:v>
                </c:pt>
                <c:pt idx="1">
                  <c:v>1730673</c:v>
                </c:pt>
                <c:pt idx="2">
                  <c:v>2505760</c:v>
                </c:pt>
                <c:pt idx="3">
                  <c:v>2978466</c:v>
                </c:pt>
                <c:pt idx="4">
                  <c:v>3504005</c:v>
                </c:pt>
                <c:pt idx="5">
                  <c:v>4152566</c:v>
                </c:pt>
                <c:pt idx="6">
                  <c:v>3682741</c:v>
                </c:pt>
                <c:pt idx="7">
                  <c:v>3398539</c:v>
                </c:pt>
                <c:pt idx="8">
                  <c:v>3177082</c:v>
                </c:pt>
                <c:pt idx="9">
                  <c:v>3029750</c:v>
                </c:pt>
                <c:pt idx="10">
                  <c:v>2395729</c:v>
                </c:pt>
                <c:pt idx="11">
                  <c:v>1165643</c:v>
                </c:pt>
                <c:pt idx="12">
                  <c:v>577225</c:v>
                </c:pt>
                <c:pt idx="13">
                  <c:v>263602</c:v>
                </c:pt>
                <c:pt idx="14">
                  <c:v>107454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FC-4397-9DE7-7328C1DF7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198168"/>
        <c:axId val="602195216"/>
      </c:barChart>
      <c:catAx>
        <c:axId val="60219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48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02195216"/>
        <c:crosses val="autoZero"/>
        <c:auto val="1"/>
        <c:lblAlgn val="ctr"/>
        <c:lblOffset val="100"/>
        <c:noMultiLvlLbl val="0"/>
      </c:catAx>
      <c:valAx>
        <c:axId val="602195216"/>
        <c:scaling>
          <c:orientation val="minMax"/>
          <c:max val="500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2198168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3197034581204"/>
          <c:y val="0.14643048581607973"/>
          <c:w val="0.87130241427695099"/>
          <c:h val="0.768649938627209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'[Microsoft PowerPoint 内のグラフ</c:f>
              <c:numCache>
                <c:formatCode>General</c:formatCode>
                <c:ptCount val="15"/>
                <c:pt idx="0">
                  <c:v>2869558</c:v>
                </c:pt>
                <c:pt idx="1">
                  <c:v>2799599</c:v>
                </c:pt>
                <c:pt idx="2">
                  <c:v>3012181</c:v>
                </c:pt>
                <c:pt idx="3">
                  <c:v>3467119</c:v>
                </c:pt>
                <c:pt idx="4">
                  <c:v>3986452</c:v>
                </c:pt>
                <c:pt idx="5">
                  <c:v>4699880</c:v>
                </c:pt>
                <c:pt idx="6">
                  <c:v>4199388</c:v>
                </c:pt>
                <c:pt idx="7">
                  <c:v>3878950</c:v>
                </c:pt>
                <c:pt idx="8">
                  <c:v>3725890</c:v>
                </c:pt>
                <c:pt idx="9">
                  <c:v>4254300</c:v>
                </c:pt>
                <c:pt idx="10">
                  <c:v>4941694</c:v>
                </c:pt>
                <c:pt idx="11">
                  <c:v>4079873</c:v>
                </c:pt>
                <c:pt idx="12">
                  <c:v>3464644</c:v>
                </c:pt>
                <c:pt idx="13">
                  <c:v>2950153</c:v>
                </c:pt>
                <c:pt idx="14">
                  <c:v>3415848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'[Microsoft PowerPoint 内のグラフ</c15:sqref>
                        </c15:formulaRef>
                      </c:ext>
                    </c:extLst>
                    <c:strCache>
                      <c:ptCount val="1"/>
                      <c:pt idx="0">
                        <c:v>人口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'[Microsoft PowerPoint 内のグラフ</c15:sqref>
                        </c15:formulaRef>
                      </c:ext>
                    </c:extLst>
                    <c:strCache>
                      <c:ptCount val="15"/>
                      <c:pt idx="0">
                        <c:v>　15～19歳</c:v>
                      </c:pt>
                      <c:pt idx="1">
                        <c:v>　20～24歳</c:v>
                      </c:pt>
                      <c:pt idx="2">
                        <c:v>　25～29歳</c:v>
                      </c:pt>
                      <c:pt idx="3">
                        <c:v>　30～34歳</c:v>
                      </c:pt>
                      <c:pt idx="4">
                        <c:v>　35～39歳</c:v>
                      </c:pt>
                      <c:pt idx="5">
                        <c:v>　40～44歳</c:v>
                      </c:pt>
                      <c:pt idx="6">
                        <c:v>　45～49歳</c:v>
                      </c:pt>
                      <c:pt idx="7">
                        <c:v>　50～54歳</c:v>
                      </c:pt>
                      <c:pt idx="8">
                        <c:v>　55～59歳</c:v>
                      </c:pt>
                      <c:pt idx="9">
                        <c:v>　60～64歳</c:v>
                      </c:pt>
                      <c:pt idx="10">
                        <c:v>　65～69歳</c:v>
                      </c:pt>
                      <c:pt idx="11">
                        <c:v>　70～74歳</c:v>
                      </c:pt>
                      <c:pt idx="12">
                        <c:v>　75～79歳</c:v>
                      </c:pt>
                      <c:pt idx="13">
                        <c:v>　80～84歳</c:v>
                      </c:pt>
                      <c:pt idx="14">
                        <c:v>　　85歳以上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AE49-4A3A-9EEC-944D5F86020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'[Microsoft PowerPoint 内のグラフ</c:f>
              <c:numCache>
                <c:formatCode>General</c:formatCode>
                <c:ptCount val="15"/>
                <c:pt idx="0">
                  <c:v>376455</c:v>
                </c:pt>
                <c:pt idx="1">
                  <c:v>1711339</c:v>
                </c:pt>
                <c:pt idx="2">
                  <c:v>2152344</c:v>
                </c:pt>
                <c:pt idx="3">
                  <c:v>2282700</c:v>
                </c:pt>
                <c:pt idx="4">
                  <c:v>2636097</c:v>
                </c:pt>
                <c:pt idx="5">
                  <c:v>3273263</c:v>
                </c:pt>
                <c:pt idx="6">
                  <c:v>3030508</c:v>
                </c:pt>
                <c:pt idx="7">
                  <c:v>2785960</c:v>
                </c:pt>
                <c:pt idx="8">
                  <c:v>2462572</c:v>
                </c:pt>
                <c:pt idx="9">
                  <c:v>2114169</c:v>
                </c:pt>
                <c:pt idx="10">
                  <c:v>1600349</c:v>
                </c:pt>
                <c:pt idx="11">
                  <c:v>777900</c:v>
                </c:pt>
                <c:pt idx="12">
                  <c:v>381890</c:v>
                </c:pt>
                <c:pt idx="13">
                  <c:v>174685</c:v>
                </c:pt>
                <c:pt idx="14">
                  <c:v>81102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'[Microsoft PowerPoint 内のグラフ</c15:sqref>
                        </c15:formulaRef>
                      </c:ext>
                    </c:extLst>
                    <c:strCache>
                      <c:ptCount val="1"/>
                      <c:pt idx="0">
                        <c:v>就業者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'[Microsoft PowerPoint 内のグラフ</c15:sqref>
                        </c15:formulaRef>
                      </c:ext>
                    </c:extLst>
                    <c:strCache>
                      <c:ptCount val="15"/>
                      <c:pt idx="0">
                        <c:v>　15～19歳</c:v>
                      </c:pt>
                      <c:pt idx="1">
                        <c:v>　20～24歳</c:v>
                      </c:pt>
                      <c:pt idx="2">
                        <c:v>　25～29歳</c:v>
                      </c:pt>
                      <c:pt idx="3">
                        <c:v>　30～34歳</c:v>
                      </c:pt>
                      <c:pt idx="4">
                        <c:v>　35～39歳</c:v>
                      </c:pt>
                      <c:pt idx="5">
                        <c:v>　40～44歳</c:v>
                      </c:pt>
                      <c:pt idx="6">
                        <c:v>　45～49歳</c:v>
                      </c:pt>
                      <c:pt idx="7">
                        <c:v>　50～54歳</c:v>
                      </c:pt>
                      <c:pt idx="8">
                        <c:v>　55～59歳</c:v>
                      </c:pt>
                      <c:pt idx="9">
                        <c:v>　60～64歳</c:v>
                      </c:pt>
                      <c:pt idx="10">
                        <c:v>　65～69歳</c:v>
                      </c:pt>
                      <c:pt idx="11">
                        <c:v>　70～74歳</c:v>
                      </c:pt>
                      <c:pt idx="12">
                        <c:v>　75～79歳</c:v>
                      </c:pt>
                      <c:pt idx="13">
                        <c:v>　80～84歳</c:v>
                      </c:pt>
                      <c:pt idx="14">
                        <c:v>　　85歳以上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AE49-4A3A-9EEC-944D5F860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228016"/>
        <c:axId val="602227032"/>
      </c:barChart>
      <c:catAx>
        <c:axId val="60222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02227032"/>
        <c:crosses val="autoZero"/>
        <c:auto val="1"/>
        <c:lblAlgn val="ctr"/>
        <c:lblOffset val="100"/>
        <c:noMultiLvlLbl val="0"/>
      </c:catAx>
      <c:valAx>
        <c:axId val="602227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0222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810531867492333E-2"/>
          <c:y val="4.801477558065665E-2"/>
          <c:w val="0.86864015231721259"/>
          <c:h val="0.83686068594689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'[Microsoft PowerPoint 内のグラフ]Sheet2'!$B$12</c:f>
              <c:strCache>
                <c:ptCount val="1"/>
                <c:pt idx="0">
                  <c:v>児童数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'[Microsoft PowerPoint 内のグラフ]Sheet2'!$C$11:$BU$11</c:f>
              <c:numCache>
                <c:formatCode>General</c:formatCode>
                <c:ptCount val="71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</c:numCache>
            </c:numRef>
          </c:cat>
          <c:val>
            <c:numRef>
              <c:f>'[Microsoft PowerPoint 内のグラフ]Sheet2'!$C$12:$BU$12</c:f>
              <c:numCache>
                <c:formatCode>General</c:formatCode>
                <c:ptCount val="71"/>
                <c:pt idx="0">
                  <c:v>1075</c:v>
                </c:pt>
                <c:pt idx="1">
                  <c:v>1099</c:v>
                </c:pt>
                <c:pt idx="2">
                  <c:v>1114</c:v>
                </c:pt>
                <c:pt idx="3">
                  <c:v>1142</c:v>
                </c:pt>
                <c:pt idx="4">
                  <c:v>1115</c:v>
                </c:pt>
                <c:pt idx="5">
                  <c:v>1123</c:v>
                </c:pt>
                <c:pt idx="6">
                  <c:v>1175</c:v>
                </c:pt>
                <c:pt idx="7">
                  <c:v>1227</c:v>
                </c:pt>
                <c:pt idx="8">
                  <c:v>1262</c:v>
                </c:pt>
                <c:pt idx="9">
                  <c:v>1296</c:v>
                </c:pt>
                <c:pt idx="10">
                  <c:v>1349</c:v>
                </c:pt>
                <c:pt idx="11">
                  <c:v>1337</c:v>
                </c:pt>
                <c:pt idx="12">
                  <c:v>1259</c:v>
                </c:pt>
                <c:pt idx="13">
                  <c:v>1181</c:v>
                </c:pt>
                <c:pt idx="14">
                  <c:v>1106</c:v>
                </c:pt>
                <c:pt idx="15">
                  <c:v>1047</c:v>
                </c:pt>
                <c:pt idx="16">
                  <c:v>1003</c:v>
                </c:pt>
                <c:pt idx="17">
                  <c:v>978</c:v>
                </c:pt>
                <c:pt idx="18">
                  <c:v>958</c:v>
                </c:pt>
                <c:pt idx="19">
                  <c:v>945</c:v>
                </c:pt>
                <c:pt idx="20">
                  <c:v>938</c:v>
                </c:pt>
                <c:pt idx="21">
                  <c:v>940</c:v>
                </c:pt>
                <c:pt idx="22">
                  <c:v>949</c:v>
                </c:pt>
                <c:pt idx="23">
                  <c:v>960</c:v>
                </c:pt>
                <c:pt idx="24">
                  <c:v>970</c:v>
                </c:pt>
                <c:pt idx="25">
                  <c:v>982</c:v>
                </c:pt>
                <c:pt idx="26">
                  <c:v>1009</c:v>
                </c:pt>
                <c:pt idx="27">
                  <c:v>1036</c:v>
                </c:pt>
                <c:pt idx="28">
                  <c:v>1061</c:v>
                </c:pt>
                <c:pt idx="29">
                  <c:v>1082</c:v>
                </c:pt>
                <c:pt idx="30">
                  <c:v>1115</c:v>
                </c:pt>
                <c:pt idx="31">
                  <c:v>1163</c:v>
                </c:pt>
                <c:pt idx="32">
                  <c:v>1183</c:v>
                </c:pt>
                <c:pt idx="33">
                  <c:v>1192</c:v>
                </c:pt>
                <c:pt idx="34">
                  <c:v>1190</c:v>
                </c:pt>
                <c:pt idx="35">
                  <c:v>1174</c:v>
                </c:pt>
                <c:pt idx="36">
                  <c:v>1146</c:v>
                </c:pt>
                <c:pt idx="37">
                  <c:v>1110</c:v>
                </c:pt>
                <c:pt idx="38">
                  <c:v>1067</c:v>
                </c:pt>
                <c:pt idx="39">
                  <c:v>1023</c:v>
                </c:pt>
                <c:pt idx="40">
                  <c:v>987</c:v>
                </c:pt>
                <c:pt idx="41">
                  <c:v>961</c:v>
                </c:pt>
                <c:pt idx="42">
                  <c:v>937</c:v>
                </c:pt>
                <c:pt idx="43">
                  <c:v>916</c:v>
                </c:pt>
                <c:pt idx="44">
                  <c:v>895</c:v>
                </c:pt>
                <c:pt idx="45">
                  <c:v>877</c:v>
                </c:pt>
                <c:pt idx="46">
                  <c:v>858</c:v>
                </c:pt>
                <c:pt idx="47">
                  <c:v>837</c:v>
                </c:pt>
                <c:pt idx="48">
                  <c:v>811</c:v>
                </c:pt>
                <c:pt idx="49">
                  <c:v>786</c:v>
                </c:pt>
                <c:pt idx="50">
                  <c:v>766</c:v>
                </c:pt>
                <c:pt idx="51">
                  <c:v>750</c:v>
                </c:pt>
                <c:pt idx="52">
                  <c:v>737</c:v>
                </c:pt>
                <c:pt idx="53">
                  <c:v>730</c:v>
                </c:pt>
                <c:pt idx="54">
                  <c:v>724</c:v>
                </c:pt>
                <c:pt idx="55">
                  <c:v>723</c:v>
                </c:pt>
                <c:pt idx="56">
                  <c:v>720</c:v>
                </c:pt>
                <c:pt idx="57">
                  <c:v>720</c:v>
                </c:pt>
                <c:pt idx="58">
                  <c:v>719</c:v>
                </c:pt>
                <c:pt idx="59">
                  <c:v>713</c:v>
                </c:pt>
                <c:pt idx="60">
                  <c:v>712</c:v>
                </c:pt>
                <c:pt idx="61">
                  <c:v>706</c:v>
                </c:pt>
                <c:pt idx="62">
                  <c:v>699</c:v>
                </c:pt>
                <c:pt idx="63">
                  <c:v>689</c:v>
                </c:pt>
                <c:pt idx="64">
                  <c:v>676</c:v>
                </c:pt>
                <c:pt idx="65">
                  <c:v>668</c:v>
                </c:pt>
                <c:pt idx="66">
                  <c:v>660</c:v>
                </c:pt>
                <c:pt idx="67">
                  <c:v>654</c:v>
                </c:pt>
                <c:pt idx="68">
                  <c:v>648</c:v>
                </c:pt>
                <c:pt idx="69">
                  <c:v>645</c:v>
                </c:pt>
                <c:pt idx="70">
                  <c:v>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2-43E7-97DA-FD0405DCDF24}"/>
            </c:ext>
          </c:extLst>
        </c:ser>
        <c:ser>
          <c:idx val="1"/>
          <c:order val="1"/>
          <c:tx>
            <c:strRef>
              <c:f>'[Microsoft PowerPoint 内のグラフ]Sheet2'!$B$13</c:f>
              <c:strCache>
                <c:ptCount val="1"/>
                <c:pt idx="0">
                  <c:v>生徒数</c:v>
                </c:pt>
              </c:strCache>
            </c:strRef>
          </c:tx>
          <c:spPr>
            <a:solidFill>
              <a:sysClr val="windowText" lastClr="000000"/>
            </a:solidFill>
            <a:ln w="76200">
              <a:noFill/>
            </a:ln>
            <a:effectLst/>
          </c:spPr>
          <c:invertIfNegative val="0"/>
          <c:cat>
            <c:numRef>
              <c:f>'[Microsoft PowerPoint 内のグラフ]Sheet2'!$C$11:$BU$11</c:f>
              <c:numCache>
                <c:formatCode>General</c:formatCode>
                <c:ptCount val="71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</c:numCache>
            </c:numRef>
          </c:cat>
          <c:val>
            <c:numRef>
              <c:f>'[Microsoft PowerPoint 内のグラフ]Sheet2'!$C$13:$BU$13</c:f>
              <c:numCache>
                <c:formatCode>General</c:formatCode>
                <c:ptCount val="71"/>
                <c:pt idx="0">
                  <c:v>479</c:v>
                </c:pt>
                <c:pt idx="1">
                  <c:v>519</c:v>
                </c:pt>
                <c:pt idx="2">
                  <c:v>532</c:v>
                </c:pt>
                <c:pt idx="3">
                  <c:v>513</c:v>
                </c:pt>
                <c:pt idx="4">
                  <c:v>508</c:v>
                </c:pt>
                <c:pt idx="5">
                  <c:v>518</c:v>
                </c:pt>
                <c:pt idx="6">
                  <c:v>566</c:v>
                </c:pt>
                <c:pt idx="7">
                  <c:v>588</c:v>
                </c:pt>
                <c:pt idx="8">
                  <c:v>596</c:v>
                </c:pt>
                <c:pt idx="9">
                  <c:v>572</c:v>
                </c:pt>
                <c:pt idx="10">
                  <c:v>521</c:v>
                </c:pt>
                <c:pt idx="11">
                  <c:v>518</c:v>
                </c:pt>
                <c:pt idx="12">
                  <c:v>590</c:v>
                </c:pt>
                <c:pt idx="13">
                  <c:v>692</c:v>
                </c:pt>
                <c:pt idx="14">
                  <c:v>733</c:v>
                </c:pt>
                <c:pt idx="15">
                  <c:v>696</c:v>
                </c:pt>
                <c:pt idx="16">
                  <c:v>648</c:v>
                </c:pt>
                <c:pt idx="17">
                  <c:v>596</c:v>
                </c:pt>
                <c:pt idx="18">
                  <c:v>556</c:v>
                </c:pt>
                <c:pt idx="19">
                  <c:v>527</c:v>
                </c:pt>
                <c:pt idx="20">
                  <c:v>504</c:v>
                </c:pt>
                <c:pt idx="21">
                  <c:v>487</c:v>
                </c:pt>
                <c:pt idx="22">
                  <c:v>472</c:v>
                </c:pt>
                <c:pt idx="23">
                  <c:v>469</c:v>
                </c:pt>
                <c:pt idx="24">
                  <c:v>469</c:v>
                </c:pt>
                <c:pt idx="25">
                  <c:v>478</c:v>
                </c:pt>
                <c:pt idx="26">
                  <c:v>474</c:v>
                </c:pt>
                <c:pt idx="27">
                  <c:v>476</c:v>
                </c:pt>
                <c:pt idx="28">
                  <c:v>483</c:v>
                </c:pt>
                <c:pt idx="29">
                  <c:v>498</c:v>
                </c:pt>
                <c:pt idx="30">
                  <c:v>505</c:v>
                </c:pt>
                <c:pt idx="31">
                  <c:v>497</c:v>
                </c:pt>
                <c:pt idx="32">
                  <c:v>509</c:v>
                </c:pt>
                <c:pt idx="33">
                  <c:v>530</c:v>
                </c:pt>
                <c:pt idx="34">
                  <c:v>562</c:v>
                </c:pt>
                <c:pt idx="35">
                  <c:v>571</c:v>
                </c:pt>
                <c:pt idx="36">
                  <c:v>583</c:v>
                </c:pt>
                <c:pt idx="37">
                  <c:v>599</c:v>
                </c:pt>
                <c:pt idx="38">
                  <c:v>611</c:v>
                </c:pt>
                <c:pt idx="39">
                  <c:v>608</c:v>
                </c:pt>
                <c:pt idx="40">
                  <c:v>590</c:v>
                </c:pt>
                <c:pt idx="41">
                  <c:v>562</c:v>
                </c:pt>
                <c:pt idx="42">
                  <c:v>537</c:v>
                </c:pt>
                <c:pt idx="43">
                  <c:v>519</c:v>
                </c:pt>
                <c:pt idx="44">
                  <c:v>504</c:v>
                </c:pt>
                <c:pt idx="45">
                  <c:v>485</c:v>
                </c:pt>
                <c:pt idx="46">
                  <c:v>468</c:v>
                </c:pt>
                <c:pt idx="47">
                  <c:v>457</c:v>
                </c:pt>
                <c:pt idx="48">
                  <c:v>453</c:v>
                </c:pt>
                <c:pt idx="49">
                  <c:v>448</c:v>
                </c:pt>
                <c:pt idx="50">
                  <c:v>438</c:v>
                </c:pt>
                <c:pt idx="51">
                  <c:v>424</c:v>
                </c:pt>
                <c:pt idx="52">
                  <c:v>410</c:v>
                </c:pt>
                <c:pt idx="53">
                  <c:v>399</c:v>
                </c:pt>
                <c:pt idx="54">
                  <c:v>386</c:v>
                </c:pt>
                <c:pt idx="55">
                  <c:v>375</c:v>
                </c:pt>
                <c:pt idx="56">
                  <c:v>366</c:v>
                </c:pt>
                <c:pt idx="57">
                  <c:v>363</c:v>
                </c:pt>
                <c:pt idx="58">
                  <c:v>360</c:v>
                </c:pt>
                <c:pt idx="59">
                  <c:v>361</c:v>
                </c:pt>
                <c:pt idx="60">
                  <c:v>359</c:v>
                </c:pt>
                <c:pt idx="61">
                  <c:v>360</c:v>
                </c:pt>
                <c:pt idx="62">
                  <c:v>356</c:v>
                </c:pt>
                <c:pt idx="63">
                  <c:v>357</c:v>
                </c:pt>
                <c:pt idx="64">
                  <c:v>355</c:v>
                </c:pt>
                <c:pt idx="65">
                  <c:v>354</c:v>
                </c:pt>
                <c:pt idx="66">
                  <c:v>350</c:v>
                </c:pt>
                <c:pt idx="67">
                  <c:v>347</c:v>
                </c:pt>
                <c:pt idx="68">
                  <c:v>341</c:v>
                </c:pt>
                <c:pt idx="69">
                  <c:v>333</c:v>
                </c:pt>
                <c:pt idx="70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52-43E7-97DA-FD0405DCD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831704"/>
        <c:axId val="738829736"/>
      </c:barChart>
      <c:lineChart>
        <c:grouping val="standard"/>
        <c:varyColors val="0"/>
        <c:ser>
          <c:idx val="2"/>
          <c:order val="2"/>
          <c:tx>
            <c:strRef>
              <c:f>'[Microsoft PowerPoint 内のグラフ]Sheet2'!$B$14</c:f>
              <c:strCache>
                <c:ptCount val="1"/>
                <c:pt idx="0">
                  <c:v>１学級あたりの児童数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'[Microsoft PowerPoint 内のグラフ]Sheet2'!$C$11:$BU$11</c:f>
              <c:numCache>
                <c:formatCode>General</c:formatCode>
                <c:ptCount val="71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</c:numCache>
            </c:numRef>
          </c:cat>
          <c:val>
            <c:numRef>
              <c:f>'[Microsoft PowerPoint 内のグラフ]Sheet2'!$C$14:$BU$14</c:f>
              <c:numCache>
                <c:formatCode>0.0_ </c:formatCode>
                <c:ptCount val="71"/>
                <c:pt idx="0">
                  <c:v>45.570034491817729</c:v>
                </c:pt>
                <c:pt idx="1">
                  <c:v>44.306743198958429</c:v>
                </c:pt>
                <c:pt idx="2">
                  <c:v>44.111210126502066</c:v>
                </c:pt>
                <c:pt idx="3">
                  <c:v>43.94658541370913</c:v>
                </c:pt>
                <c:pt idx="4">
                  <c:v>43.089144155809016</c:v>
                </c:pt>
                <c:pt idx="5">
                  <c:v>42.917376510169753</c:v>
                </c:pt>
                <c:pt idx="6">
                  <c:v>43.443424477241138</c:v>
                </c:pt>
                <c:pt idx="7">
                  <c:v>43.804597947421421</c:v>
                </c:pt>
                <c:pt idx="8">
                  <c:v>44.25766404153439</c:v>
                </c:pt>
                <c:pt idx="9">
                  <c:v>44.382542656796481</c:v>
                </c:pt>
                <c:pt idx="10">
                  <c:v>44.343064949747919</c:v>
                </c:pt>
                <c:pt idx="11">
                  <c:v>43.626334914245824</c:v>
                </c:pt>
                <c:pt idx="12">
                  <c:v>42.143124916320794</c:v>
                </c:pt>
                <c:pt idx="13">
                  <c:v>41.045181110188253</c:v>
                </c:pt>
                <c:pt idx="14">
                  <c:v>39.564295605563444</c:v>
                </c:pt>
                <c:pt idx="15">
                  <c:v>37.680806197979827</c:v>
                </c:pt>
                <c:pt idx="16">
                  <c:v>35.970000466165359</c:v>
                </c:pt>
                <c:pt idx="17">
                  <c:v>35.146463793022861</c:v>
                </c:pt>
                <c:pt idx="18">
                  <c:v>34.452979746780841</c:v>
                </c:pt>
                <c:pt idx="19">
                  <c:v>33.884827583734541</c:v>
                </c:pt>
                <c:pt idx="20">
                  <c:v>33.428985713776761</c:v>
                </c:pt>
                <c:pt idx="21">
                  <c:v>33.173260847324286</c:v>
                </c:pt>
                <c:pt idx="22">
                  <c:v>33.029318850765065</c:v>
                </c:pt>
                <c:pt idx="23">
                  <c:v>32.942920806696378</c:v>
                </c:pt>
                <c:pt idx="24">
                  <c:v>32.885972439382584</c:v>
                </c:pt>
                <c:pt idx="25">
                  <c:v>32.698243931036323</c:v>
                </c:pt>
                <c:pt idx="26">
                  <c:v>32.796868803110392</c:v>
                </c:pt>
                <c:pt idx="27">
                  <c:v>32.883707649501737</c:v>
                </c:pt>
                <c:pt idx="28">
                  <c:v>33.027910335789421</c:v>
                </c:pt>
                <c:pt idx="29">
                  <c:v>33.093183868846445</c:v>
                </c:pt>
                <c:pt idx="30">
                  <c:v>33.273952770572201</c:v>
                </c:pt>
                <c:pt idx="31">
                  <c:v>33.657712779043216</c:v>
                </c:pt>
                <c:pt idx="32">
                  <c:v>33.709210155027492</c:v>
                </c:pt>
                <c:pt idx="33">
                  <c:v>33.678800802101279</c:v>
                </c:pt>
                <c:pt idx="34">
                  <c:v>33.646060379897492</c:v>
                </c:pt>
                <c:pt idx="35">
                  <c:v>33.497744360902253</c:v>
                </c:pt>
                <c:pt idx="36">
                  <c:v>33.272349712819647</c:v>
                </c:pt>
                <c:pt idx="37">
                  <c:v>32.893401677373831</c:v>
                </c:pt>
                <c:pt idx="38">
                  <c:v>32.227898361319525</c:v>
                </c:pt>
                <c:pt idx="39">
                  <c:v>31.52264096272641</c:v>
                </c:pt>
                <c:pt idx="40">
                  <c:v>30.860690327783786</c:v>
                </c:pt>
                <c:pt idx="41">
                  <c:v>30.280077160931604</c:v>
                </c:pt>
                <c:pt idx="42">
                  <c:v>29.716304299582152</c:v>
                </c:pt>
                <c:pt idx="43">
                  <c:v>29.191025383558543</c:v>
                </c:pt>
                <c:pt idx="44">
                  <c:v>28.99417668275073</c:v>
                </c:pt>
                <c:pt idx="45">
                  <c:v>28.801516788795865</c:v>
                </c:pt>
                <c:pt idx="46">
                  <c:v>28.598988374301509</c:v>
                </c:pt>
                <c:pt idx="47">
                  <c:v>28.350266220482041</c:v>
                </c:pt>
                <c:pt idx="48">
                  <c:v>28.056381855627283</c:v>
                </c:pt>
                <c:pt idx="49">
                  <c:v>27.760101634779168</c:v>
                </c:pt>
                <c:pt idx="50">
                  <c:v>27.544075362652212</c:v>
                </c:pt>
                <c:pt idx="51">
                  <c:v>27.324554628583918</c:v>
                </c:pt>
                <c:pt idx="52">
                  <c:v>27.111773214620914</c:v>
                </c:pt>
                <c:pt idx="53">
                  <c:v>26.927990729908959</c:v>
                </c:pt>
                <c:pt idx="54">
                  <c:v>26.709145781296694</c:v>
                </c:pt>
                <c:pt idx="55">
                  <c:v>26.544441465233216</c:v>
                </c:pt>
                <c:pt idx="56">
                  <c:v>26.27483197232743</c:v>
                </c:pt>
                <c:pt idx="57">
                  <c:v>26.069906513620904</c:v>
                </c:pt>
                <c:pt idx="58">
                  <c:v>25.898268624448249</c:v>
                </c:pt>
                <c:pt idx="59">
                  <c:v>25.698123675981034</c:v>
                </c:pt>
                <c:pt idx="60">
                  <c:v>25.556783234349489</c:v>
                </c:pt>
                <c:pt idx="61">
                  <c:v>25.3901144128568</c:v>
                </c:pt>
                <c:pt idx="62">
                  <c:v>25.201082510819703</c:v>
                </c:pt>
                <c:pt idx="63">
                  <c:v>24.916401366056956</c:v>
                </c:pt>
                <c:pt idx="64">
                  <c:v>24.59342756800384</c:v>
                </c:pt>
                <c:pt idx="65">
                  <c:v>24.38514157575846</c:v>
                </c:pt>
                <c:pt idx="66">
                  <c:v>24.202619747852935</c:v>
                </c:pt>
                <c:pt idx="67">
                  <c:v>24.032998475693741</c:v>
                </c:pt>
                <c:pt idx="68">
                  <c:v>23.85715179346786</c:v>
                </c:pt>
                <c:pt idx="69">
                  <c:v>23.6</c:v>
                </c:pt>
                <c:pt idx="70">
                  <c:v>23.5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52-43E7-97DA-FD0405DCDF24}"/>
            </c:ext>
          </c:extLst>
        </c:ser>
        <c:ser>
          <c:idx val="3"/>
          <c:order val="3"/>
          <c:tx>
            <c:strRef>
              <c:f>'[Microsoft PowerPoint 内のグラフ]Sheet2'!$B$15</c:f>
              <c:strCache>
                <c:ptCount val="1"/>
                <c:pt idx="0">
                  <c:v>１学級あたりの生徒数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'[Microsoft PowerPoint 内のグラフ]Sheet2'!$C$11:$BU$11</c:f>
              <c:numCache>
                <c:formatCode>General</c:formatCode>
                <c:ptCount val="71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</c:numCache>
            </c:numRef>
          </c:cat>
          <c:val>
            <c:numRef>
              <c:f>'[Microsoft PowerPoint 内のグラフ]Sheet2'!$C$15:$BU$15</c:f>
              <c:numCache>
                <c:formatCode>0.0_ </c:formatCode>
                <c:ptCount val="71"/>
                <c:pt idx="0">
                  <c:v>44.059160164875607</c:v>
                </c:pt>
                <c:pt idx="1">
                  <c:v>45.114155727793872</c:v>
                </c:pt>
                <c:pt idx="2">
                  <c:v>45.819291735188514</c:v>
                </c:pt>
                <c:pt idx="3">
                  <c:v>45.790769505445454</c:v>
                </c:pt>
                <c:pt idx="4">
                  <c:v>44.846550703640553</c:v>
                </c:pt>
                <c:pt idx="5">
                  <c:v>44.96608935351329</c:v>
                </c:pt>
                <c:pt idx="6">
                  <c:v>46.234254089528847</c:v>
                </c:pt>
                <c:pt idx="7">
                  <c:v>46.520225181062017</c:v>
                </c:pt>
                <c:pt idx="8">
                  <c:v>46.833729999764358</c:v>
                </c:pt>
                <c:pt idx="9">
                  <c:v>46.129251371410135</c:v>
                </c:pt>
                <c:pt idx="10">
                  <c:v>44.542820501859531</c:v>
                </c:pt>
                <c:pt idx="11">
                  <c:v>43.978903311798014</c:v>
                </c:pt>
                <c:pt idx="12">
                  <c:v>44.943272189890003</c:v>
                </c:pt>
                <c:pt idx="13">
                  <c:v>46.088727229162643</c:v>
                </c:pt>
                <c:pt idx="14">
                  <c:v>45.714435427024398</c:v>
                </c:pt>
                <c:pt idx="15">
                  <c:v>44.065472009719244</c:v>
                </c:pt>
                <c:pt idx="16">
                  <c:v>42.469408902209487</c:v>
                </c:pt>
                <c:pt idx="17">
                  <c:v>41.066612431746734</c:v>
                </c:pt>
                <c:pt idx="18">
                  <c:v>39.857679890953442</c:v>
                </c:pt>
                <c:pt idx="19">
                  <c:v>38.842246442494051</c:v>
                </c:pt>
                <c:pt idx="20">
                  <c:v>37.930645707194167</c:v>
                </c:pt>
                <c:pt idx="21">
                  <c:v>37.458297082759096</c:v>
                </c:pt>
                <c:pt idx="22">
                  <c:v>37.10273029757176</c:v>
                </c:pt>
                <c:pt idx="23">
                  <c:v>36.996973565990444</c:v>
                </c:pt>
                <c:pt idx="24">
                  <c:v>36.953544461434177</c:v>
                </c:pt>
                <c:pt idx="25">
                  <c:v>36.993467542820873</c:v>
                </c:pt>
                <c:pt idx="26">
                  <c:v>36.869516135310832</c:v>
                </c:pt>
                <c:pt idx="27">
                  <c:v>36.91071566970998</c:v>
                </c:pt>
                <c:pt idx="28">
                  <c:v>37.057580705748869</c:v>
                </c:pt>
                <c:pt idx="29">
                  <c:v>37.294361395226858</c:v>
                </c:pt>
                <c:pt idx="30">
                  <c:v>37.337258150405304</c:v>
                </c:pt>
                <c:pt idx="31">
                  <c:v>37.162913193768986</c:v>
                </c:pt>
                <c:pt idx="32">
                  <c:v>37.331198475799653</c:v>
                </c:pt>
                <c:pt idx="33">
                  <c:v>37.590225217237098</c:v>
                </c:pt>
                <c:pt idx="34">
                  <c:v>37.969301710111466</c:v>
                </c:pt>
                <c:pt idx="35">
                  <c:v>38.041849427386779</c:v>
                </c:pt>
                <c:pt idx="36">
                  <c:v>38.094929056460728</c:v>
                </c:pt>
                <c:pt idx="37">
                  <c:v>38.272016918398116</c:v>
                </c:pt>
                <c:pt idx="38">
                  <c:v>38.344505570418377</c:v>
                </c:pt>
                <c:pt idx="39">
                  <c:v>38.06016948091775</c:v>
                </c:pt>
                <c:pt idx="40">
                  <c:v>37.696793002915449</c:v>
                </c:pt>
                <c:pt idx="41">
                  <c:v>36.476151219702182</c:v>
                </c:pt>
                <c:pt idx="42">
                  <c:v>35.215470990253564</c:v>
                </c:pt>
                <c:pt idx="43">
                  <c:v>34.13162378543376</c:v>
                </c:pt>
                <c:pt idx="44">
                  <c:v>33.954698665228527</c:v>
                </c:pt>
                <c:pt idx="45">
                  <c:v>33.760750929264525</c:v>
                </c:pt>
                <c:pt idx="46">
                  <c:v>33.505826271186443</c:v>
                </c:pt>
                <c:pt idx="47">
                  <c:v>33.342257888017507</c:v>
                </c:pt>
                <c:pt idx="48">
                  <c:v>33.27820532610054</c:v>
                </c:pt>
                <c:pt idx="49">
                  <c:v>33.205248845980009</c:v>
                </c:pt>
                <c:pt idx="50">
                  <c:v>33.021536420446409</c:v>
                </c:pt>
                <c:pt idx="51">
                  <c:v>32.748362104223418</c:v>
                </c:pt>
                <c:pt idx="52">
                  <c:v>32.403820187456077</c:v>
                </c:pt>
                <c:pt idx="53">
                  <c:v>32.12521225485068</c:v>
                </c:pt>
                <c:pt idx="54">
                  <c:v>31.651281505030973</c:v>
                </c:pt>
                <c:pt idx="55">
                  <c:v>31.330505357829452</c:v>
                </c:pt>
                <c:pt idx="56">
                  <c:v>30.974533925174381</c:v>
                </c:pt>
                <c:pt idx="57">
                  <c:v>30.685002792303397</c:v>
                </c:pt>
                <c:pt idx="58">
                  <c:v>30.401099040239053</c:v>
                </c:pt>
                <c:pt idx="59">
                  <c:v>30.220490610838922</c:v>
                </c:pt>
                <c:pt idx="60">
                  <c:v>29.95320720735744</c:v>
                </c:pt>
                <c:pt idx="61">
                  <c:v>29.706370619734813</c:v>
                </c:pt>
                <c:pt idx="62">
                  <c:v>29.38932848765177</c:v>
                </c:pt>
                <c:pt idx="63">
                  <c:v>29.219607714886067</c:v>
                </c:pt>
                <c:pt idx="64">
                  <c:v>29.014357466617664</c:v>
                </c:pt>
                <c:pt idx="65">
                  <c:v>28.769328397673188</c:v>
                </c:pt>
                <c:pt idx="66">
                  <c:v>28.508135107871531</c:v>
                </c:pt>
                <c:pt idx="67">
                  <c:v>28.233077499674096</c:v>
                </c:pt>
                <c:pt idx="68">
                  <c:v>28.014253754667632</c:v>
                </c:pt>
                <c:pt idx="69">
                  <c:v>27.8</c:v>
                </c:pt>
                <c:pt idx="70">
                  <c:v>27.5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52-43E7-97DA-FD0405DCD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804152"/>
        <c:axId val="738806448"/>
      </c:lineChart>
      <c:catAx>
        <c:axId val="73883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38829736"/>
        <c:crosses val="autoZero"/>
        <c:auto val="1"/>
        <c:lblAlgn val="ctr"/>
        <c:lblOffset val="100"/>
        <c:noMultiLvlLbl val="0"/>
      </c:catAx>
      <c:valAx>
        <c:axId val="738829736"/>
        <c:scaling>
          <c:orientation val="minMax"/>
          <c:max val="150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38831704"/>
        <c:crosses val="autoZero"/>
        <c:crossBetween val="between"/>
      </c:valAx>
      <c:valAx>
        <c:axId val="738806448"/>
        <c:scaling>
          <c:orientation val="minMax"/>
        </c:scaling>
        <c:delete val="0"/>
        <c:axPos val="r"/>
        <c:numFmt formatCode="0.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38804152"/>
        <c:crosses val="max"/>
        <c:crossBetween val="between"/>
      </c:valAx>
      <c:catAx>
        <c:axId val="738804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8806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59885314666779E-2"/>
          <c:y val="5.4742157934947001E-2"/>
          <c:w val="0.87392559163630079"/>
          <c:h val="0.8407532171104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Sheet2!$B$12</c:f>
              <c:strCache>
                <c:ptCount val="1"/>
                <c:pt idx="0">
                  <c:v>児童数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Sheet2!$C$11:$BS$11</c:f>
              <c:numCache>
                <c:formatCode>General</c:formatCode>
                <c:ptCount val="69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</c:numCache>
            </c:numRef>
          </c:cat>
          <c:val>
            <c:numRef>
              <c:f>Sheet2!$C$12:$BS$12</c:f>
              <c:numCache>
                <c:formatCode>General</c:formatCode>
                <c:ptCount val="69"/>
                <c:pt idx="0">
                  <c:v>1075</c:v>
                </c:pt>
                <c:pt idx="1">
                  <c:v>1099</c:v>
                </c:pt>
                <c:pt idx="2">
                  <c:v>1114</c:v>
                </c:pt>
                <c:pt idx="3">
                  <c:v>1142</c:v>
                </c:pt>
                <c:pt idx="4">
                  <c:v>1115</c:v>
                </c:pt>
                <c:pt idx="5">
                  <c:v>1123</c:v>
                </c:pt>
                <c:pt idx="6">
                  <c:v>1175</c:v>
                </c:pt>
                <c:pt idx="7">
                  <c:v>1227</c:v>
                </c:pt>
                <c:pt idx="8">
                  <c:v>1262</c:v>
                </c:pt>
                <c:pt idx="9">
                  <c:v>1296</c:v>
                </c:pt>
                <c:pt idx="10">
                  <c:v>1349</c:v>
                </c:pt>
                <c:pt idx="11">
                  <c:v>1337</c:v>
                </c:pt>
                <c:pt idx="12">
                  <c:v>1259</c:v>
                </c:pt>
                <c:pt idx="13">
                  <c:v>1181</c:v>
                </c:pt>
                <c:pt idx="14">
                  <c:v>1106</c:v>
                </c:pt>
                <c:pt idx="15">
                  <c:v>1047</c:v>
                </c:pt>
                <c:pt idx="16">
                  <c:v>1003</c:v>
                </c:pt>
                <c:pt idx="17">
                  <c:v>978</c:v>
                </c:pt>
                <c:pt idx="18">
                  <c:v>958</c:v>
                </c:pt>
                <c:pt idx="19">
                  <c:v>945</c:v>
                </c:pt>
                <c:pt idx="20">
                  <c:v>938</c:v>
                </c:pt>
                <c:pt idx="21">
                  <c:v>940</c:v>
                </c:pt>
                <c:pt idx="22">
                  <c:v>949</c:v>
                </c:pt>
                <c:pt idx="23">
                  <c:v>960</c:v>
                </c:pt>
                <c:pt idx="24">
                  <c:v>970</c:v>
                </c:pt>
                <c:pt idx="25">
                  <c:v>982</c:v>
                </c:pt>
                <c:pt idx="26">
                  <c:v>1009</c:v>
                </c:pt>
                <c:pt idx="27">
                  <c:v>1036</c:v>
                </c:pt>
                <c:pt idx="28">
                  <c:v>1061</c:v>
                </c:pt>
                <c:pt idx="29">
                  <c:v>1082</c:v>
                </c:pt>
                <c:pt idx="30">
                  <c:v>1115</c:v>
                </c:pt>
                <c:pt idx="31">
                  <c:v>1163</c:v>
                </c:pt>
                <c:pt idx="32">
                  <c:v>1183</c:v>
                </c:pt>
                <c:pt idx="33">
                  <c:v>1192</c:v>
                </c:pt>
                <c:pt idx="34">
                  <c:v>1190</c:v>
                </c:pt>
                <c:pt idx="35">
                  <c:v>1174</c:v>
                </c:pt>
                <c:pt idx="36">
                  <c:v>1146</c:v>
                </c:pt>
                <c:pt idx="37">
                  <c:v>1110</c:v>
                </c:pt>
                <c:pt idx="38">
                  <c:v>1067</c:v>
                </c:pt>
                <c:pt idx="39">
                  <c:v>1023</c:v>
                </c:pt>
                <c:pt idx="40">
                  <c:v>987</c:v>
                </c:pt>
                <c:pt idx="41">
                  <c:v>961</c:v>
                </c:pt>
                <c:pt idx="42">
                  <c:v>937</c:v>
                </c:pt>
                <c:pt idx="43">
                  <c:v>916</c:v>
                </c:pt>
                <c:pt idx="44">
                  <c:v>895</c:v>
                </c:pt>
                <c:pt idx="45">
                  <c:v>877</c:v>
                </c:pt>
                <c:pt idx="46">
                  <c:v>858</c:v>
                </c:pt>
                <c:pt idx="47">
                  <c:v>837</c:v>
                </c:pt>
                <c:pt idx="48">
                  <c:v>811</c:v>
                </c:pt>
                <c:pt idx="49">
                  <c:v>786</c:v>
                </c:pt>
                <c:pt idx="50">
                  <c:v>766</c:v>
                </c:pt>
                <c:pt idx="51">
                  <c:v>750</c:v>
                </c:pt>
                <c:pt idx="52">
                  <c:v>737</c:v>
                </c:pt>
                <c:pt idx="53">
                  <c:v>730</c:v>
                </c:pt>
                <c:pt idx="54">
                  <c:v>724</c:v>
                </c:pt>
                <c:pt idx="55">
                  <c:v>723</c:v>
                </c:pt>
                <c:pt idx="56">
                  <c:v>720</c:v>
                </c:pt>
                <c:pt idx="57">
                  <c:v>720</c:v>
                </c:pt>
                <c:pt idx="58">
                  <c:v>719</c:v>
                </c:pt>
                <c:pt idx="59">
                  <c:v>713</c:v>
                </c:pt>
                <c:pt idx="60">
                  <c:v>712</c:v>
                </c:pt>
                <c:pt idx="61">
                  <c:v>706</c:v>
                </c:pt>
                <c:pt idx="62">
                  <c:v>699</c:v>
                </c:pt>
                <c:pt idx="63">
                  <c:v>689</c:v>
                </c:pt>
                <c:pt idx="64">
                  <c:v>676</c:v>
                </c:pt>
                <c:pt idx="65">
                  <c:v>668</c:v>
                </c:pt>
                <c:pt idx="66">
                  <c:v>660</c:v>
                </c:pt>
                <c:pt idx="67">
                  <c:v>654</c:v>
                </c:pt>
                <c:pt idx="68">
                  <c:v>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52-4CFA-A781-C75E58E7F3E2}"/>
            </c:ext>
          </c:extLst>
        </c:ser>
        <c:ser>
          <c:idx val="1"/>
          <c:order val="1"/>
          <c:tx>
            <c:strRef>
              <c:f>Sheet2!$B$13</c:f>
              <c:strCache>
                <c:ptCount val="1"/>
                <c:pt idx="0">
                  <c:v>生徒数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Sheet2!$C$11:$BS$11</c:f>
              <c:numCache>
                <c:formatCode>General</c:formatCode>
                <c:ptCount val="69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</c:numCache>
            </c:numRef>
          </c:cat>
          <c:val>
            <c:numRef>
              <c:f>Sheet2!$C$13:$BS$13</c:f>
              <c:numCache>
                <c:formatCode>General</c:formatCode>
                <c:ptCount val="69"/>
                <c:pt idx="0">
                  <c:v>479</c:v>
                </c:pt>
                <c:pt idx="1">
                  <c:v>519</c:v>
                </c:pt>
                <c:pt idx="2">
                  <c:v>532</c:v>
                </c:pt>
                <c:pt idx="3">
                  <c:v>513</c:v>
                </c:pt>
                <c:pt idx="4">
                  <c:v>508</c:v>
                </c:pt>
                <c:pt idx="5">
                  <c:v>518</c:v>
                </c:pt>
                <c:pt idx="6">
                  <c:v>566</c:v>
                </c:pt>
                <c:pt idx="7">
                  <c:v>588</c:v>
                </c:pt>
                <c:pt idx="8">
                  <c:v>596</c:v>
                </c:pt>
                <c:pt idx="9">
                  <c:v>572</c:v>
                </c:pt>
                <c:pt idx="10">
                  <c:v>521</c:v>
                </c:pt>
                <c:pt idx="11">
                  <c:v>518</c:v>
                </c:pt>
                <c:pt idx="12">
                  <c:v>590</c:v>
                </c:pt>
                <c:pt idx="13">
                  <c:v>692</c:v>
                </c:pt>
                <c:pt idx="14">
                  <c:v>733</c:v>
                </c:pt>
                <c:pt idx="15">
                  <c:v>696</c:v>
                </c:pt>
                <c:pt idx="16">
                  <c:v>648</c:v>
                </c:pt>
                <c:pt idx="17">
                  <c:v>596</c:v>
                </c:pt>
                <c:pt idx="18">
                  <c:v>556</c:v>
                </c:pt>
                <c:pt idx="19">
                  <c:v>527</c:v>
                </c:pt>
                <c:pt idx="20">
                  <c:v>504</c:v>
                </c:pt>
                <c:pt idx="21">
                  <c:v>487</c:v>
                </c:pt>
                <c:pt idx="22">
                  <c:v>472</c:v>
                </c:pt>
                <c:pt idx="23">
                  <c:v>469</c:v>
                </c:pt>
                <c:pt idx="24">
                  <c:v>469</c:v>
                </c:pt>
                <c:pt idx="25">
                  <c:v>478</c:v>
                </c:pt>
                <c:pt idx="26">
                  <c:v>474</c:v>
                </c:pt>
                <c:pt idx="27">
                  <c:v>476</c:v>
                </c:pt>
                <c:pt idx="28">
                  <c:v>483</c:v>
                </c:pt>
                <c:pt idx="29">
                  <c:v>498</c:v>
                </c:pt>
                <c:pt idx="30">
                  <c:v>505</c:v>
                </c:pt>
                <c:pt idx="31">
                  <c:v>497</c:v>
                </c:pt>
                <c:pt idx="32">
                  <c:v>509</c:v>
                </c:pt>
                <c:pt idx="33">
                  <c:v>530</c:v>
                </c:pt>
                <c:pt idx="34">
                  <c:v>562</c:v>
                </c:pt>
                <c:pt idx="35">
                  <c:v>571</c:v>
                </c:pt>
                <c:pt idx="36">
                  <c:v>583</c:v>
                </c:pt>
                <c:pt idx="37">
                  <c:v>599</c:v>
                </c:pt>
                <c:pt idx="38">
                  <c:v>611</c:v>
                </c:pt>
                <c:pt idx="39">
                  <c:v>608</c:v>
                </c:pt>
                <c:pt idx="40">
                  <c:v>590</c:v>
                </c:pt>
                <c:pt idx="41">
                  <c:v>562</c:v>
                </c:pt>
                <c:pt idx="42">
                  <c:v>537</c:v>
                </c:pt>
                <c:pt idx="43">
                  <c:v>519</c:v>
                </c:pt>
                <c:pt idx="44">
                  <c:v>504</c:v>
                </c:pt>
                <c:pt idx="45">
                  <c:v>485</c:v>
                </c:pt>
                <c:pt idx="46">
                  <c:v>468</c:v>
                </c:pt>
                <c:pt idx="47">
                  <c:v>457</c:v>
                </c:pt>
                <c:pt idx="48">
                  <c:v>453</c:v>
                </c:pt>
                <c:pt idx="49">
                  <c:v>448</c:v>
                </c:pt>
                <c:pt idx="50">
                  <c:v>438</c:v>
                </c:pt>
                <c:pt idx="51">
                  <c:v>424</c:v>
                </c:pt>
                <c:pt idx="52">
                  <c:v>410</c:v>
                </c:pt>
                <c:pt idx="53">
                  <c:v>399</c:v>
                </c:pt>
                <c:pt idx="54">
                  <c:v>386</c:v>
                </c:pt>
                <c:pt idx="55">
                  <c:v>375</c:v>
                </c:pt>
                <c:pt idx="56">
                  <c:v>366</c:v>
                </c:pt>
                <c:pt idx="57">
                  <c:v>363</c:v>
                </c:pt>
                <c:pt idx="58">
                  <c:v>360</c:v>
                </c:pt>
                <c:pt idx="59">
                  <c:v>361</c:v>
                </c:pt>
                <c:pt idx="60">
                  <c:v>359</c:v>
                </c:pt>
                <c:pt idx="61">
                  <c:v>360</c:v>
                </c:pt>
                <c:pt idx="62">
                  <c:v>356</c:v>
                </c:pt>
                <c:pt idx="63">
                  <c:v>357</c:v>
                </c:pt>
                <c:pt idx="64">
                  <c:v>355</c:v>
                </c:pt>
                <c:pt idx="65">
                  <c:v>354</c:v>
                </c:pt>
                <c:pt idx="66">
                  <c:v>350</c:v>
                </c:pt>
                <c:pt idx="67">
                  <c:v>347</c:v>
                </c:pt>
                <c:pt idx="68">
                  <c:v>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2-4CFA-A781-C75E58E7F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813848"/>
        <c:axId val="565810896"/>
      </c:barChart>
      <c:lineChart>
        <c:grouping val="standard"/>
        <c:varyColors val="0"/>
        <c:ser>
          <c:idx val="2"/>
          <c:order val="2"/>
          <c:tx>
            <c:strRef>
              <c:f>Sheet2!$B$14</c:f>
              <c:strCache>
                <c:ptCount val="1"/>
                <c:pt idx="0">
                  <c:v>１学級あたりの児童数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Sheet2!$C$11:$BS$11</c:f>
              <c:numCache>
                <c:formatCode>General</c:formatCode>
                <c:ptCount val="69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</c:numCache>
            </c:numRef>
          </c:cat>
          <c:val>
            <c:numRef>
              <c:f>Sheet2!$C$14:$BS$14</c:f>
              <c:numCache>
                <c:formatCode>0.0_ </c:formatCode>
                <c:ptCount val="69"/>
                <c:pt idx="0">
                  <c:v>45.570034491817729</c:v>
                </c:pt>
                <c:pt idx="1">
                  <c:v>44.306743198958429</c:v>
                </c:pt>
                <c:pt idx="2">
                  <c:v>44.111210126502066</c:v>
                </c:pt>
                <c:pt idx="3">
                  <c:v>43.94658541370913</c:v>
                </c:pt>
                <c:pt idx="4">
                  <c:v>43.089144155809016</c:v>
                </c:pt>
                <c:pt idx="5">
                  <c:v>42.917376510169753</c:v>
                </c:pt>
                <c:pt idx="6">
                  <c:v>43.443424477241138</c:v>
                </c:pt>
                <c:pt idx="7">
                  <c:v>43.804597947421421</c:v>
                </c:pt>
                <c:pt idx="8">
                  <c:v>44.25766404153439</c:v>
                </c:pt>
                <c:pt idx="9">
                  <c:v>44.382542656796481</c:v>
                </c:pt>
                <c:pt idx="10">
                  <c:v>44.343064949747919</c:v>
                </c:pt>
                <c:pt idx="11">
                  <c:v>43.626334914245824</c:v>
                </c:pt>
                <c:pt idx="12">
                  <c:v>42.143124916320794</c:v>
                </c:pt>
                <c:pt idx="13">
                  <c:v>41.045181110188253</c:v>
                </c:pt>
                <c:pt idx="14">
                  <c:v>39.564295605563444</c:v>
                </c:pt>
                <c:pt idx="15">
                  <c:v>37.680806197979827</c:v>
                </c:pt>
                <c:pt idx="16">
                  <c:v>35.970000466165359</c:v>
                </c:pt>
                <c:pt idx="17">
                  <c:v>35.146463793022861</c:v>
                </c:pt>
                <c:pt idx="18">
                  <c:v>34.452979746780841</c:v>
                </c:pt>
                <c:pt idx="19">
                  <c:v>33.884827583734541</c:v>
                </c:pt>
                <c:pt idx="20">
                  <c:v>33.428985713776761</c:v>
                </c:pt>
                <c:pt idx="21">
                  <c:v>33.173260847324286</c:v>
                </c:pt>
                <c:pt idx="22">
                  <c:v>33.029318850765065</c:v>
                </c:pt>
                <c:pt idx="23">
                  <c:v>32.942920806696378</c:v>
                </c:pt>
                <c:pt idx="24">
                  <c:v>32.885972439382584</c:v>
                </c:pt>
                <c:pt idx="25">
                  <c:v>32.698243931036323</c:v>
                </c:pt>
                <c:pt idx="26">
                  <c:v>32.796868803110392</c:v>
                </c:pt>
                <c:pt idx="27">
                  <c:v>32.883707649501737</c:v>
                </c:pt>
                <c:pt idx="28">
                  <c:v>33.027910335789421</c:v>
                </c:pt>
                <c:pt idx="29">
                  <c:v>33.093183868846445</c:v>
                </c:pt>
                <c:pt idx="30">
                  <c:v>33.273952770572201</c:v>
                </c:pt>
                <c:pt idx="31">
                  <c:v>33.657712779043216</c:v>
                </c:pt>
                <c:pt idx="32">
                  <c:v>33.709210155027492</c:v>
                </c:pt>
                <c:pt idx="33">
                  <c:v>33.678800802101279</c:v>
                </c:pt>
                <c:pt idx="34">
                  <c:v>33.646060379897492</c:v>
                </c:pt>
                <c:pt idx="35">
                  <c:v>33.497744360902253</c:v>
                </c:pt>
                <c:pt idx="36">
                  <c:v>33.272349712819647</c:v>
                </c:pt>
                <c:pt idx="37">
                  <c:v>32.893401677373831</c:v>
                </c:pt>
                <c:pt idx="38">
                  <c:v>32.227898361319525</c:v>
                </c:pt>
                <c:pt idx="39">
                  <c:v>31.52264096272641</c:v>
                </c:pt>
                <c:pt idx="40">
                  <c:v>30.860690327783786</c:v>
                </c:pt>
                <c:pt idx="41">
                  <c:v>30.280077160931604</c:v>
                </c:pt>
                <c:pt idx="42">
                  <c:v>29.716304299582152</c:v>
                </c:pt>
                <c:pt idx="43">
                  <c:v>29.191025383558543</c:v>
                </c:pt>
                <c:pt idx="44">
                  <c:v>28.99417668275073</c:v>
                </c:pt>
                <c:pt idx="45">
                  <c:v>28.801516788795865</c:v>
                </c:pt>
                <c:pt idx="46">
                  <c:v>28.598988374301509</c:v>
                </c:pt>
                <c:pt idx="47">
                  <c:v>28.350266220482041</c:v>
                </c:pt>
                <c:pt idx="48">
                  <c:v>28.056381855627283</c:v>
                </c:pt>
                <c:pt idx="49">
                  <c:v>27.760101634779168</c:v>
                </c:pt>
                <c:pt idx="50">
                  <c:v>27.544075362652212</c:v>
                </c:pt>
                <c:pt idx="51">
                  <c:v>27.324554628583918</c:v>
                </c:pt>
                <c:pt idx="52">
                  <c:v>27.111773214620914</c:v>
                </c:pt>
                <c:pt idx="53">
                  <c:v>26.927990729908959</c:v>
                </c:pt>
                <c:pt idx="54">
                  <c:v>26.709145781296694</c:v>
                </c:pt>
                <c:pt idx="55">
                  <c:v>26.544441465233216</c:v>
                </c:pt>
                <c:pt idx="56">
                  <c:v>26.27483197232743</c:v>
                </c:pt>
                <c:pt idx="57">
                  <c:v>26.069906513620904</c:v>
                </c:pt>
                <c:pt idx="58">
                  <c:v>25.898268624448249</c:v>
                </c:pt>
                <c:pt idx="59">
                  <c:v>25.698123675981034</c:v>
                </c:pt>
                <c:pt idx="60">
                  <c:v>25.556783234349489</c:v>
                </c:pt>
                <c:pt idx="61">
                  <c:v>25.3901144128568</c:v>
                </c:pt>
                <c:pt idx="62">
                  <c:v>25.201082510819703</c:v>
                </c:pt>
                <c:pt idx="63">
                  <c:v>24.916401366056956</c:v>
                </c:pt>
                <c:pt idx="64">
                  <c:v>24.59342756800384</c:v>
                </c:pt>
                <c:pt idx="65">
                  <c:v>24.38514157575846</c:v>
                </c:pt>
                <c:pt idx="66">
                  <c:v>24.202619747852935</c:v>
                </c:pt>
                <c:pt idx="67">
                  <c:v>24.032998475693741</c:v>
                </c:pt>
                <c:pt idx="68">
                  <c:v>23.85715179346786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52-4CFA-A781-C75E58E7F3E2}"/>
            </c:ext>
          </c:extLst>
        </c:ser>
        <c:ser>
          <c:idx val="3"/>
          <c:order val="3"/>
          <c:tx>
            <c:strRef>
              <c:f>Sheet2!$B$15</c:f>
              <c:strCache>
                <c:ptCount val="1"/>
                <c:pt idx="0">
                  <c:v>１学級あたりの生徒数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Sheet2!$C$11:$BS$11</c:f>
              <c:numCache>
                <c:formatCode>General</c:formatCode>
                <c:ptCount val="69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</c:numCache>
            </c:numRef>
          </c:cat>
          <c:val>
            <c:numRef>
              <c:f>Sheet2!$C$15:$BS$15</c:f>
              <c:numCache>
                <c:formatCode>0.0_ </c:formatCode>
                <c:ptCount val="69"/>
                <c:pt idx="0">
                  <c:v>44.059160164875607</c:v>
                </c:pt>
                <c:pt idx="1">
                  <c:v>45.114155727793872</c:v>
                </c:pt>
                <c:pt idx="2">
                  <c:v>45.819291735188514</c:v>
                </c:pt>
                <c:pt idx="3">
                  <c:v>45.790769505445454</c:v>
                </c:pt>
                <c:pt idx="4">
                  <c:v>44.846550703640553</c:v>
                </c:pt>
                <c:pt idx="5">
                  <c:v>44.96608935351329</c:v>
                </c:pt>
                <c:pt idx="6">
                  <c:v>46.234254089528847</c:v>
                </c:pt>
                <c:pt idx="7">
                  <c:v>46.520225181062017</c:v>
                </c:pt>
                <c:pt idx="8">
                  <c:v>46.833729999764358</c:v>
                </c:pt>
                <c:pt idx="9">
                  <c:v>46.129251371410135</c:v>
                </c:pt>
                <c:pt idx="10">
                  <c:v>44.542820501859531</c:v>
                </c:pt>
                <c:pt idx="11">
                  <c:v>43.978903311798014</c:v>
                </c:pt>
                <c:pt idx="12">
                  <c:v>44.943272189890003</c:v>
                </c:pt>
                <c:pt idx="13">
                  <c:v>46.088727229162643</c:v>
                </c:pt>
                <c:pt idx="14">
                  <c:v>45.714435427024398</c:v>
                </c:pt>
                <c:pt idx="15">
                  <c:v>44.065472009719244</c:v>
                </c:pt>
                <c:pt idx="16">
                  <c:v>42.469408902209487</c:v>
                </c:pt>
                <c:pt idx="17">
                  <c:v>41.066612431746734</c:v>
                </c:pt>
                <c:pt idx="18">
                  <c:v>39.857679890953442</c:v>
                </c:pt>
                <c:pt idx="19">
                  <c:v>38.842246442494051</c:v>
                </c:pt>
                <c:pt idx="20">
                  <c:v>37.930645707194167</c:v>
                </c:pt>
                <c:pt idx="21">
                  <c:v>37.458297082759096</c:v>
                </c:pt>
                <c:pt idx="22">
                  <c:v>37.10273029757176</c:v>
                </c:pt>
                <c:pt idx="23">
                  <c:v>36.996973565990444</c:v>
                </c:pt>
                <c:pt idx="24">
                  <c:v>36.953544461434177</c:v>
                </c:pt>
                <c:pt idx="25">
                  <c:v>36.993467542820873</c:v>
                </c:pt>
                <c:pt idx="26">
                  <c:v>36.869516135310832</c:v>
                </c:pt>
                <c:pt idx="27">
                  <c:v>36.91071566970998</c:v>
                </c:pt>
                <c:pt idx="28">
                  <c:v>37.057580705748869</c:v>
                </c:pt>
                <c:pt idx="29">
                  <c:v>37.294361395226858</c:v>
                </c:pt>
                <c:pt idx="30">
                  <c:v>37.337258150405304</c:v>
                </c:pt>
                <c:pt idx="31">
                  <c:v>37.162913193768986</c:v>
                </c:pt>
                <c:pt idx="32">
                  <c:v>37.331198475799653</c:v>
                </c:pt>
                <c:pt idx="33">
                  <c:v>37.590225217237098</c:v>
                </c:pt>
                <c:pt idx="34">
                  <c:v>37.969301710111466</c:v>
                </c:pt>
                <c:pt idx="35">
                  <c:v>38.041849427386779</c:v>
                </c:pt>
                <c:pt idx="36">
                  <c:v>38.094929056460728</c:v>
                </c:pt>
                <c:pt idx="37">
                  <c:v>38.272016918398116</c:v>
                </c:pt>
                <c:pt idx="38">
                  <c:v>38.344505570418377</c:v>
                </c:pt>
                <c:pt idx="39">
                  <c:v>38.06016948091775</c:v>
                </c:pt>
                <c:pt idx="40">
                  <c:v>37.696793002915449</c:v>
                </c:pt>
                <c:pt idx="41">
                  <c:v>36.476151219702182</c:v>
                </c:pt>
                <c:pt idx="42">
                  <c:v>35.215470990253564</c:v>
                </c:pt>
                <c:pt idx="43">
                  <c:v>34.13162378543376</c:v>
                </c:pt>
                <c:pt idx="44">
                  <c:v>33.954698665228527</c:v>
                </c:pt>
                <c:pt idx="45">
                  <c:v>33.760750929264525</c:v>
                </c:pt>
                <c:pt idx="46">
                  <c:v>33.505826271186443</c:v>
                </c:pt>
                <c:pt idx="47">
                  <c:v>33.342257888017507</c:v>
                </c:pt>
                <c:pt idx="48">
                  <c:v>33.27820532610054</c:v>
                </c:pt>
                <c:pt idx="49">
                  <c:v>33.205248845980009</c:v>
                </c:pt>
                <c:pt idx="50">
                  <c:v>33.021536420446409</c:v>
                </c:pt>
                <c:pt idx="51">
                  <c:v>32.748362104223418</c:v>
                </c:pt>
                <c:pt idx="52">
                  <c:v>32.403820187456077</c:v>
                </c:pt>
                <c:pt idx="53">
                  <c:v>32.12521225485068</c:v>
                </c:pt>
                <c:pt idx="54">
                  <c:v>31.651281505030973</c:v>
                </c:pt>
                <c:pt idx="55">
                  <c:v>31.330505357829452</c:v>
                </c:pt>
                <c:pt idx="56">
                  <c:v>30.974533925174381</c:v>
                </c:pt>
                <c:pt idx="57">
                  <c:v>30.685002792303397</c:v>
                </c:pt>
                <c:pt idx="58">
                  <c:v>30.401099040239053</c:v>
                </c:pt>
                <c:pt idx="59">
                  <c:v>30.220490610838922</c:v>
                </c:pt>
                <c:pt idx="60">
                  <c:v>29.95320720735744</c:v>
                </c:pt>
                <c:pt idx="61">
                  <c:v>29.706370619734813</c:v>
                </c:pt>
                <c:pt idx="62">
                  <c:v>29.38932848765177</c:v>
                </c:pt>
                <c:pt idx="63">
                  <c:v>29.219607714886067</c:v>
                </c:pt>
                <c:pt idx="64">
                  <c:v>29.014357466617664</c:v>
                </c:pt>
                <c:pt idx="65">
                  <c:v>28.769328397673188</c:v>
                </c:pt>
                <c:pt idx="66">
                  <c:v>28.508135107871531</c:v>
                </c:pt>
                <c:pt idx="67">
                  <c:v>28.233077499674096</c:v>
                </c:pt>
                <c:pt idx="68">
                  <c:v>28.014253754667632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52-4CFA-A781-C75E58E7F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800072"/>
        <c:axId val="565803024"/>
      </c:lineChart>
      <c:catAx>
        <c:axId val="5658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65810896"/>
        <c:crosses val="autoZero"/>
        <c:auto val="1"/>
        <c:lblAlgn val="ctr"/>
        <c:lblOffset val="100"/>
        <c:noMultiLvlLbl val="0"/>
      </c:catAx>
      <c:valAx>
        <c:axId val="565810896"/>
        <c:scaling>
          <c:orientation val="minMax"/>
          <c:max val="150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65813848"/>
        <c:crosses val="autoZero"/>
        <c:crossBetween val="between"/>
      </c:valAx>
      <c:valAx>
        <c:axId val="565803024"/>
        <c:scaling>
          <c:orientation val="minMax"/>
        </c:scaling>
        <c:delete val="0"/>
        <c:axPos val="r"/>
        <c:numFmt formatCode="0.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65800072"/>
        <c:crosses val="max"/>
        <c:crossBetween val="between"/>
      </c:valAx>
      <c:catAx>
        <c:axId val="565800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5803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616018296341739E-2"/>
          <c:y val="3.0468477765065689E-2"/>
          <c:w val="0.88956568976096539"/>
          <c:h val="0.85144446687753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Sheet4!$L$4</c:f>
              <c:strCache>
                <c:ptCount val="1"/>
                <c:pt idx="0">
                  <c:v>出生数</c:v>
                </c:pt>
              </c:strCache>
            </c:strRef>
          </c:tx>
          <c:spPr>
            <a:noFill/>
            <a:ln w="19050">
              <a:solidFill>
                <a:sysClr val="windowText" lastClr="000000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ysClr val="windowText" lastClr="000000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5F-49EA-9E05-2CCFADA5D4A5}"/>
              </c:ext>
            </c:extLst>
          </c:dPt>
          <c:dPt>
            <c:idx val="13"/>
            <c:invertIfNegative val="0"/>
            <c:bubble3D val="0"/>
            <c:spPr>
              <a:solidFill>
                <a:sysClr val="windowText" lastClr="000000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5F-49EA-9E05-2CCFADA5D4A5}"/>
              </c:ext>
            </c:extLst>
          </c:dPt>
          <c:dPt>
            <c:idx val="26"/>
            <c:invertIfNegative val="0"/>
            <c:bubble3D val="0"/>
            <c:spPr>
              <a:solidFill>
                <a:sysClr val="windowText" lastClr="000000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5F-49EA-9E05-2CCFADA5D4A5}"/>
              </c:ext>
            </c:extLst>
          </c:dPt>
          <c:dPt>
            <c:idx val="42"/>
            <c:invertIfNegative val="0"/>
            <c:bubble3D val="0"/>
            <c:spPr>
              <a:solidFill>
                <a:sysClr val="windowText" lastClr="000000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5F-49EA-9E05-2CCFADA5D4A5}"/>
              </c:ext>
            </c:extLst>
          </c:dPt>
          <c:dPt>
            <c:idx val="58"/>
            <c:invertIfNegative val="0"/>
            <c:bubble3D val="0"/>
            <c:spPr>
              <a:solidFill>
                <a:sysClr val="window" lastClr="FFFFFF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5F-49EA-9E05-2CCFADA5D4A5}"/>
              </c:ext>
            </c:extLst>
          </c:dPt>
          <c:dPt>
            <c:idx val="69"/>
            <c:invertIfNegative val="0"/>
            <c:bubble3D val="0"/>
            <c:spPr>
              <a:solidFill>
                <a:sysClr val="windowText" lastClr="000000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85F-49EA-9E05-2CCFADA5D4A5}"/>
              </c:ext>
            </c:extLst>
          </c:dPt>
          <c:cat>
            <c:numRef>
              <c:f>Sheet4!$K$5:$K$74</c:f>
              <c:numCache>
                <c:formatCode>General</c:formatCode>
                <c:ptCount val="70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</c:numCache>
            </c:numRef>
          </c:cat>
          <c:val>
            <c:numRef>
              <c:f>Sheet4!$L$5:$L$74</c:f>
              <c:numCache>
                <c:formatCode>#\ ###\ ##0\ </c:formatCode>
                <c:ptCount val="70"/>
                <c:pt idx="0">
                  <c:v>2678792</c:v>
                </c:pt>
                <c:pt idx="1">
                  <c:v>2681624</c:v>
                </c:pt>
                <c:pt idx="2">
                  <c:v>2696638</c:v>
                </c:pt>
                <c:pt idx="3">
                  <c:v>2337507</c:v>
                </c:pt>
                <c:pt idx="4">
                  <c:v>2137689</c:v>
                </c:pt>
                <c:pt idx="5">
                  <c:v>2005162</c:v>
                </c:pt>
                <c:pt idx="6">
                  <c:v>1868040</c:v>
                </c:pt>
                <c:pt idx="7">
                  <c:v>1769580</c:v>
                </c:pt>
                <c:pt idx="8">
                  <c:v>1730692</c:v>
                </c:pt>
                <c:pt idx="9">
                  <c:v>1665278</c:v>
                </c:pt>
                <c:pt idx="10">
                  <c:v>1566713</c:v>
                </c:pt>
                <c:pt idx="11">
                  <c:v>1653469</c:v>
                </c:pt>
                <c:pt idx="12">
                  <c:v>1626088</c:v>
                </c:pt>
                <c:pt idx="13">
                  <c:v>1606041</c:v>
                </c:pt>
                <c:pt idx="14">
                  <c:v>1589372</c:v>
                </c:pt>
                <c:pt idx="15">
                  <c:v>1618616</c:v>
                </c:pt>
                <c:pt idx="16">
                  <c:v>1659521</c:v>
                </c:pt>
                <c:pt idx="17">
                  <c:v>1716761</c:v>
                </c:pt>
                <c:pt idx="18">
                  <c:v>1823697</c:v>
                </c:pt>
                <c:pt idx="19">
                  <c:v>1360974</c:v>
                </c:pt>
                <c:pt idx="20">
                  <c:v>1935647</c:v>
                </c:pt>
                <c:pt idx="21">
                  <c:v>1871839</c:v>
                </c:pt>
                <c:pt idx="22">
                  <c:v>1889815</c:v>
                </c:pt>
                <c:pt idx="23">
                  <c:v>1934239</c:v>
                </c:pt>
                <c:pt idx="24">
                  <c:v>2000973</c:v>
                </c:pt>
                <c:pt idx="25">
                  <c:v>2038682</c:v>
                </c:pt>
                <c:pt idx="26">
                  <c:v>2091983</c:v>
                </c:pt>
                <c:pt idx="27">
                  <c:v>2029989</c:v>
                </c:pt>
                <c:pt idx="28">
                  <c:v>1901440</c:v>
                </c:pt>
                <c:pt idx="29">
                  <c:v>1832617</c:v>
                </c:pt>
                <c:pt idx="30">
                  <c:v>1755100</c:v>
                </c:pt>
                <c:pt idx="31">
                  <c:v>1708643</c:v>
                </c:pt>
                <c:pt idx="32">
                  <c:v>1642580</c:v>
                </c:pt>
                <c:pt idx="33">
                  <c:v>1576889</c:v>
                </c:pt>
                <c:pt idx="34">
                  <c:v>1529455</c:v>
                </c:pt>
                <c:pt idx="35">
                  <c:v>1515392</c:v>
                </c:pt>
                <c:pt idx="36">
                  <c:v>1508687</c:v>
                </c:pt>
                <c:pt idx="37">
                  <c:v>1489780</c:v>
                </c:pt>
                <c:pt idx="38">
                  <c:v>1431577</c:v>
                </c:pt>
                <c:pt idx="39">
                  <c:v>1382946</c:v>
                </c:pt>
                <c:pt idx="40">
                  <c:v>1346658</c:v>
                </c:pt>
                <c:pt idx="41">
                  <c:v>1314006</c:v>
                </c:pt>
                <c:pt idx="42">
                  <c:v>1246802</c:v>
                </c:pt>
                <c:pt idx="43">
                  <c:v>1221585</c:v>
                </c:pt>
                <c:pt idx="44">
                  <c:v>1223245</c:v>
                </c:pt>
                <c:pt idx="45">
                  <c:v>1208989</c:v>
                </c:pt>
                <c:pt idx="46">
                  <c:v>1188282</c:v>
                </c:pt>
                <c:pt idx="47">
                  <c:v>1238328</c:v>
                </c:pt>
                <c:pt idx="48">
                  <c:v>1187064</c:v>
                </c:pt>
                <c:pt idx="49">
                  <c:v>1206555</c:v>
                </c:pt>
                <c:pt idx="50">
                  <c:v>1191665</c:v>
                </c:pt>
                <c:pt idx="51">
                  <c:v>1203147</c:v>
                </c:pt>
                <c:pt idx="52">
                  <c:v>1177669</c:v>
                </c:pt>
                <c:pt idx="53">
                  <c:v>1190547</c:v>
                </c:pt>
                <c:pt idx="54">
                  <c:v>1170662</c:v>
                </c:pt>
                <c:pt idx="55">
                  <c:v>1153855</c:v>
                </c:pt>
                <c:pt idx="56">
                  <c:v>1123610</c:v>
                </c:pt>
                <c:pt idx="57">
                  <c:v>1110721</c:v>
                </c:pt>
                <c:pt idx="58">
                  <c:v>1062530</c:v>
                </c:pt>
                <c:pt idx="59">
                  <c:v>1092674</c:v>
                </c:pt>
                <c:pt idx="60">
                  <c:v>1089818</c:v>
                </c:pt>
                <c:pt idx="61">
                  <c:v>1091156</c:v>
                </c:pt>
                <c:pt idx="62">
                  <c:v>1070035</c:v>
                </c:pt>
                <c:pt idx="63">
                  <c:v>1071304</c:v>
                </c:pt>
                <c:pt idx="64">
                  <c:v>1050806</c:v>
                </c:pt>
                <c:pt idx="65">
                  <c:v>1037231</c:v>
                </c:pt>
                <c:pt idx="66">
                  <c:v>1029816</c:v>
                </c:pt>
                <c:pt idx="67">
                  <c:v>1003539</c:v>
                </c:pt>
                <c:pt idx="68">
                  <c:v>1005677</c:v>
                </c:pt>
                <c:pt idx="69">
                  <c:v>981000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5F-49EA-9E05-2CCFADA5D4A5}"/>
            </c:ext>
          </c:extLst>
        </c:ser>
        <c:ser>
          <c:idx val="1"/>
          <c:order val="1"/>
          <c:tx>
            <c:strRef>
              <c:f>Sheet4!$M$4</c:f>
              <c:strCache>
                <c:ptCount val="1"/>
                <c:pt idx="0">
                  <c:v>死亡数</c:v>
                </c:pt>
              </c:strCache>
            </c:strRef>
          </c:tx>
          <c:spPr>
            <a:pattFill prst="pct10">
              <a:fgClr>
                <a:srgbClr val="7030A0"/>
              </a:fgClr>
              <a:bgClr>
                <a:sysClr val="window" lastClr="FFFFFF"/>
              </a:bgClr>
            </a:pattFill>
            <a:ln w="19050">
              <a:solidFill>
                <a:sysClr val="windowText" lastClr="000000"/>
              </a:solidFill>
            </a:ln>
            <a:effectLst/>
          </c:spPr>
          <c:invertIfNegative val="0"/>
          <c:dPt>
            <c:idx val="58"/>
            <c:invertIfNegative val="0"/>
            <c:bubble3D val="0"/>
            <c:spPr>
              <a:pattFill prst="wdUpDiag">
                <a:fgClr>
                  <a:sysClr val="windowText" lastClr="000000"/>
                </a:fgClr>
                <a:bgClr>
                  <a:sysClr val="window" lastClr="FFFFFF"/>
                </a:bgClr>
              </a:patt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85F-49EA-9E05-2CCFADA5D4A5}"/>
              </c:ext>
            </c:extLst>
          </c:dPt>
          <c:cat>
            <c:numRef>
              <c:f>Sheet4!$K$5:$K$74</c:f>
              <c:numCache>
                <c:formatCode>General</c:formatCode>
                <c:ptCount val="70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</c:numCache>
            </c:numRef>
          </c:cat>
          <c:val>
            <c:numRef>
              <c:f>Sheet4!$M$5:$M$74</c:f>
              <c:numCache>
                <c:formatCode>#\ ###\ ##0\ </c:formatCode>
                <c:ptCount val="70"/>
                <c:pt idx="0">
                  <c:v>1138238</c:v>
                </c:pt>
                <c:pt idx="1">
                  <c:v>950610</c:v>
                </c:pt>
                <c:pt idx="2">
                  <c:v>945444</c:v>
                </c:pt>
                <c:pt idx="3">
                  <c:v>904876</c:v>
                </c:pt>
                <c:pt idx="4">
                  <c:v>838998</c:v>
                </c:pt>
                <c:pt idx="5">
                  <c:v>765068</c:v>
                </c:pt>
                <c:pt idx="6">
                  <c:v>772547</c:v>
                </c:pt>
                <c:pt idx="7">
                  <c:v>721491</c:v>
                </c:pt>
                <c:pt idx="8">
                  <c:v>693523</c:v>
                </c:pt>
                <c:pt idx="9">
                  <c:v>724460</c:v>
                </c:pt>
                <c:pt idx="10">
                  <c:v>752445</c:v>
                </c:pt>
                <c:pt idx="11">
                  <c:v>684189</c:v>
                </c:pt>
                <c:pt idx="12">
                  <c:v>689959</c:v>
                </c:pt>
                <c:pt idx="13">
                  <c:v>706599</c:v>
                </c:pt>
                <c:pt idx="14">
                  <c:v>695644</c:v>
                </c:pt>
                <c:pt idx="15">
                  <c:v>710265</c:v>
                </c:pt>
                <c:pt idx="16">
                  <c:v>670770</c:v>
                </c:pt>
                <c:pt idx="17">
                  <c:v>673067</c:v>
                </c:pt>
                <c:pt idx="18">
                  <c:v>700438</c:v>
                </c:pt>
                <c:pt idx="19">
                  <c:v>670342</c:v>
                </c:pt>
                <c:pt idx="20">
                  <c:v>675006</c:v>
                </c:pt>
                <c:pt idx="21">
                  <c:v>686555</c:v>
                </c:pt>
                <c:pt idx="22">
                  <c:v>693787</c:v>
                </c:pt>
                <c:pt idx="23">
                  <c:v>712962</c:v>
                </c:pt>
                <c:pt idx="24">
                  <c:v>684521</c:v>
                </c:pt>
                <c:pt idx="25">
                  <c:v>683751</c:v>
                </c:pt>
                <c:pt idx="26">
                  <c:v>709416</c:v>
                </c:pt>
                <c:pt idx="27">
                  <c:v>710510</c:v>
                </c:pt>
                <c:pt idx="28">
                  <c:v>702275</c:v>
                </c:pt>
                <c:pt idx="29">
                  <c:v>703270</c:v>
                </c:pt>
                <c:pt idx="30">
                  <c:v>690074</c:v>
                </c:pt>
                <c:pt idx="31">
                  <c:v>695821</c:v>
                </c:pt>
                <c:pt idx="32">
                  <c:v>689664</c:v>
                </c:pt>
                <c:pt idx="33">
                  <c:v>722801</c:v>
                </c:pt>
                <c:pt idx="34">
                  <c:v>720262</c:v>
                </c:pt>
                <c:pt idx="35">
                  <c:v>711883</c:v>
                </c:pt>
                <c:pt idx="36">
                  <c:v>740038</c:v>
                </c:pt>
                <c:pt idx="37">
                  <c:v>740247</c:v>
                </c:pt>
                <c:pt idx="38">
                  <c:v>752283</c:v>
                </c:pt>
                <c:pt idx="39">
                  <c:v>750620</c:v>
                </c:pt>
                <c:pt idx="40">
                  <c:v>751172</c:v>
                </c:pt>
                <c:pt idx="41">
                  <c:v>793014</c:v>
                </c:pt>
                <c:pt idx="42">
                  <c:v>788594</c:v>
                </c:pt>
                <c:pt idx="43">
                  <c:v>820305</c:v>
                </c:pt>
                <c:pt idx="44">
                  <c:v>829797</c:v>
                </c:pt>
                <c:pt idx="45">
                  <c:v>856643</c:v>
                </c:pt>
                <c:pt idx="46">
                  <c:v>878532</c:v>
                </c:pt>
                <c:pt idx="47">
                  <c:v>875933</c:v>
                </c:pt>
                <c:pt idx="48">
                  <c:v>922139</c:v>
                </c:pt>
                <c:pt idx="49">
                  <c:v>896211</c:v>
                </c:pt>
                <c:pt idx="50">
                  <c:v>913402</c:v>
                </c:pt>
                <c:pt idx="51">
                  <c:v>936484</c:v>
                </c:pt>
                <c:pt idx="52">
                  <c:v>982031</c:v>
                </c:pt>
                <c:pt idx="53">
                  <c:v>961653</c:v>
                </c:pt>
                <c:pt idx="54">
                  <c:v>970331</c:v>
                </c:pt>
                <c:pt idx="55">
                  <c:v>982379</c:v>
                </c:pt>
                <c:pt idx="56">
                  <c:v>1014951</c:v>
                </c:pt>
                <c:pt idx="57">
                  <c:v>1028602</c:v>
                </c:pt>
                <c:pt idx="58">
                  <c:v>1083796</c:v>
                </c:pt>
                <c:pt idx="59">
                  <c:v>1084450</c:v>
                </c:pt>
                <c:pt idx="60">
                  <c:v>1108334</c:v>
                </c:pt>
                <c:pt idx="61">
                  <c:v>1142407</c:v>
                </c:pt>
                <c:pt idx="62">
                  <c:v>1141865</c:v>
                </c:pt>
                <c:pt idx="63">
                  <c:v>1197012</c:v>
                </c:pt>
                <c:pt idx="64">
                  <c:v>1253066</c:v>
                </c:pt>
                <c:pt idx="65">
                  <c:v>1256359</c:v>
                </c:pt>
                <c:pt idx="66">
                  <c:v>1268436</c:v>
                </c:pt>
                <c:pt idx="67">
                  <c:v>1273004</c:v>
                </c:pt>
                <c:pt idx="68">
                  <c:v>1290444</c:v>
                </c:pt>
                <c:pt idx="69">
                  <c:v>1296000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85F-49EA-9E05-2CCFADA5D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5883368"/>
        <c:axId val="725881408"/>
      </c:barChart>
      <c:lineChart>
        <c:grouping val="standard"/>
        <c:varyColors val="0"/>
        <c:ser>
          <c:idx val="2"/>
          <c:order val="2"/>
          <c:tx>
            <c:strRef>
              <c:f>Sheet4!$N$4</c:f>
              <c:strCache>
                <c:ptCount val="1"/>
                <c:pt idx="0">
                  <c:v>出生率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69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5F-49EA-9E05-2CCFADA5D4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Sheet4!$K$5:$K$74</c:f>
              <c:numCache>
                <c:formatCode>General</c:formatCode>
                <c:ptCount val="70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</c:numCache>
            </c:numRef>
          </c:cat>
          <c:val>
            <c:numRef>
              <c:f>Sheet4!$N$5:$N$74</c:f>
              <c:numCache>
                <c:formatCode>0.00_);[Red]\(0.00\)</c:formatCode>
                <c:ptCount val="70"/>
                <c:pt idx="0">
                  <c:v>4.54</c:v>
                </c:pt>
                <c:pt idx="1">
                  <c:v>4.4000000000000004</c:v>
                </c:pt>
                <c:pt idx="2">
                  <c:v>4.32</c:v>
                </c:pt>
                <c:pt idx="3">
                  <c:v>3.65</c:v>
                </c:pt>
                <c:pt idx="4">
                  <c:v>3.26</c:v>
                </c:pt>
                <c:pt idx="5">
                  <c:v>2.98</c:v>
                </c:pt>
                <c:pt idx="6">
                  <c:v>2.69</c:v>
                </c:pt>
                <c:pt idx="7">
                  <c:v>2.48</c:v>
                </c:pt>
                <c:pt idx="8">
                  <c:v>2.37</c:v>
                </c:pt>
                <c:pt idx="9">
                  <c:v>2.2200000000000002</c:v>
                </c:pt>
                <c:pt idx="10">
                  <c:v>2.04</c:v>
                </c:pt>
                <c:pt idx="11">
                  <c:v>2.11</c:v>
                </c:pt>
                <c:pt idx="12">
                  <c:v>2.04</c:v>
                </c:pt>
                <c:pt idx="13">
                  <c:v>2</c:v>
                </c:pt>
                <c:pt idx="14">
                  <c:v>1.96</c:v>
                </c:pt>
                <c:pt idx="15">
                  <c:v>1.98</c:v>
                </c:pt>
                <c:pt idx="16">
                  <c:v>2</c:v>
                </c:pt>
                <c:pt idx="17">
                  <c:v>2.0499999999999998</c:v>
                </c:pt>
                <c:pt idx="18">
                  <c:v>2.14</c:v>
                </c:pt>
                <c:pt idx="19">
                  <c:v>1.58</c:v>
                </c:pt>
                <c:pt idx="20">
                  <c:v>2.23</c:v>
                </c:pt>
                <c:pt idx="21">
                  <c:v>2.13</c:v>
                </c:pt>
                <c:pt idx="22">
                  <c:v>2.13</c:v>
                </c:pt>
                <c:pt idx="23">
                  <c:v>2.13</c:v>
                </c:pt>
                <c:pt idx="24">
                  <c:v>2.16</c:v>
                </c:pt>
                <c:pt idx="25">
                  <c:v>2.14</c:v>
                </c:pt>
                <c:pt idx="26">
                  <c:v>2.14</c:v>
                </c:pt>
                <c:pt idx="27">
                  <c:v>2.0499999999999998</c:v>
                </c:pt>
                <c:pt idx="28">
                  <c:v>1.91</c:v>
                </c:pt>
                <c:pt idx="29">
                  <c:v>1.85</c:v>
                </c:pt>
                <c:pt idx="30">
                  <c:v>1.8</c:v>
                </c:pt>
                <c:pt idx="31">
                  <c:v>1.79</c:v>
                </c:pt>
                <c:pt idx="32">
                  <c:v>1.77</c:v>
                </c:pt>
                <c:pt idx="33">
                  <c:v>1.75</c:v>
                </c:pt>
                <c:pt idx="34">
                  <c:v>1.74</c:v>
                </c:pt>
                <c:pt idx="35">
                  <c:v>1.77</c:v>
                </c:pt>
                <c:pt idx="36">
                  <c:v>1.8</c:v>
                </c:pt>
                <c:pt idx="37">
                  <c:v>1.81</c:v>
                </c:pt>
                <c:pt idx="38">
                  <c:v>1.76</c:v>
                </c:pt>
                <c:pt idx="39">
                  <c:v>1.72</c:v>
                </c:pt>
                <c:pt idx="40">
                  <c:v>1.69</c:v>
                </c:pt>
                <c:pt idx="41">
                  <c:v>1.66</c:v>
                </c:pt>
                <c:pt idx="42">
                  <c:v>1.57</c:v>
                </c:pt>
                <c:pt idx="43">
                  <c:v>1.54</c:v>
                </c:pt>
                <c:pt idx="44">
                  <c:v>1.53</c:v>
                </c:pt>
                <c:pt idx="45">
                  <c:v>1.5</c:v>
                </c:pt>
                <c:pt idx="46">
                  <c:v>1.46</c:v>
                </c:pt>
                <c:pt idx="47">
                  <c:v>1.5</c:v>
                </c:pt>
                <c:pt idx="48">
                  <c:v>1.42</c:v>
                </c:pt>
                <c:pt idx="49">
                  <c:v>1.43</c:v>
                </c:pt>
                <c:pt idx="50">
                  <c:v>1.39</c:v>
                </c:pt>
                <c:pt idx="51">
                  <c:v>1.38</c:v>
                </c:pt>
                <c:pt idx="52">
                  <c:v>1.34</c:v>
                </c:pt>
                <c:pt idx="53">
                  <c:v>1.36</c:v>
                </c:pt>
                <c:pt idx="54">
                  <c:v>1.33</c:v>
                </c:pt>
                <c:pt idx="55">
                  <c:v>1.32</c:v>
                </c:pt>
                <c:pt idx="56">
                  <c:v>1.29</c:v>
                </c:pt>
                <c:pt idx="57">
                  <c:v>1.29</c:v>
                </c:pt>
                <c:pt idx="58" formatCode="0.00\ ">
                  <c:v>1.26</c:v>
                </c:pt>
                <c:pt idx="59">
                  <c:v>1.32</c:v>
                </c:pt>
                <c:pt idx="60">
                  <c:v>1.34</c:v>
                </c:pt>
                <c:pt idx="61">
                  <c:v>1.37</c:v>
                </c:pt>
                <c:pt idx="62">
                  <c:v>1.37</c:v>
                </c:pt>
                <c:pt idx="63">
                  <c:v>1.39</c:v>
                </c:pt>
                <c:pt idx="64">
                  <c:v>1.39</c:v>
                </c:pt>
                <c:pt idx="65">
                  <c:v>1.41</c:v>
                </c:pt>
                <c:pt idx="66">
                  <c:v>1.43</c:v>
                </c:pt>
                <c:pt idx="67">
                  <c:v>1.42</c:v>
                </c:pt>
                <c:pt idx="68">
                  <c:v>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85F-49EA-9E05-2CCFADA5D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884152"/>
        <c:axId val="725883760"/>
      </c:lineChart>
      <c:valAx>
        <c:axId val="72588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ja-JP"/>
          </a:p>
        </c:txPr>
        <c:crossAx val="725883368"/>
        <c:crosses val="autoZero"/>
        <c:crossBetween val="between"/>
      </c:valAx>
      <c:catAx>
        <c:axId val="72588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2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725881408"/>
        <c:crosses val="autoZero"/>
        <c:auto val="1"/>
        <c:lblAlgn val="ctr"/>
        <c:lblOffset val="100"/>
        <c:noMultiLvlLbl val="0"/>
      </c:catAx>
      <c:valAx>
        <c:axId val="725883760"/>
        <c:scaling>
          <c:orientation val="minMax"/>
        </c:scaling>
        <c:delete val="0"/>
        <c:axPos val="r"/>
        <c:numFmt formatCode="0.00_);[Red]\(0.0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ja-JP"/>
          </a:p>
        </c:txPr>
        <c:crossAx val="725884152"/>
        <c:crosses val="max"/>
        <c:crossBetween val="between"/>
      </c:valAx>
      <c:catAx>
        <c:axId val="725884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5883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+mn-ea"/>
          <a:ea typeface="+mn-ea"/>
        </a:defRPr>
      </a:pPr>
      <a:endParaRPr lang="ja-JP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411390537449669E-2"/>
          <c:y val="2.3323455164087369E-2"/>
          <c:w val="0.83824583649686346"/>
          <c:h val="0.92723967826379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高等教育!$U$7:$U$8</c:f>
              <c:strCache>
                <c:ptCount val="2"/>
                <c:pt idx="0">
                  <c:v>１８歳人口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高等教育!$T$9:$T$72</c:f>
              <c:strCache>
                <c:ptCount val="64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  <c:pt idx="41">
                  <c:v>96</c:v>
                </c:pt>
                <c:pt idx="42">
                  <c:v>97</c:v>
                </c:pt>
                <c:pt idx="43">
                  <c:v>98</c:v>
                </c:pt>
                <c:pt idx="44">
                  <c:v>99</c:v>
                </c:pt>
                <c:pt idx="45">
                  <c:v>00</c:v>
                </c:pt>
                <c:pt idx="46">
                  <c:v>01</c:v>
                </c:pt>
                <c:pt idx="47">
                  <c:v>02</c:v>
                </c:pt>
                <c:pt idx="48">
                  <c:v>03</c:v>
                </c:pt>
                <c:pt idx="49">
                  <c:v>04</c:v>
                </c:pt>
                <c:pt idx="50">
                  <c:v>05</c:v>
                </c:pt>
                <c:pt idx="51">
                  <c:v>06</c:v>
                </c:pt>
                <c:pt idx="52">
                  <c:v>07</c:v>
                </c:pt>
                <c:pt idx="53">
                  <c:v>08</c:v>
                </c:pt>
                <c:pt idx="54">
                  <c:v>09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</c:strCache>
            </c:strRef>
          </c:cat>
          <c:val>
            <c:numRef>
              <c:f>高等教育!$U$9:$U$72</c:f>
              <c:numCache>
                <c:formatCode>#,##0</c:formatCode>
                <c:ptCount val="64"/>
                <c:pt idx="0">
                  <c:v>1682239</c:v>
                </c:pt>
                <c:pt idx="1">
                  <c:v>1746709</c:v>
                </c:pt>
                <c:pt idx="2">
                  <c:v>1531488</c:v>
                </c:pt>
                <c:pt idx="3">
                  <c:v>1663184</c:v>
                </c:pt>
                <c:pt idx="4">
                  <c:v>1871682</c:v>
                </c:pt>
                <c:pt idx="5">
                  <c:v>1997931</c:v>
                </c:pt>
                <c:pt idx="6">
                  <c:v>1895967</c:v>
                </c:pt>
                <c:pt idx="7">
                  <c:v>1974872</c:v>
                </c:pt>
                <c:pt idx="8">
                  <c:v>1770483</c:v>
                </c:pt>
                <c:pt idx="9">
                  <c:v>1401646</c:v>
                </c:pt>
                <c:pt idx="10">
                  <c:v>1947657</c:v>
                </c:pt>
                <c:pt idx="11">
                  <c:v>2491231</c:v>
                </c:pt>
                <c:pt idx="12">
                  <c:v>2426802</c:v>
                </c:pt>
                <c:pt idx="13">
                  <c:v>2359558</c:v>
                </c:pt>
                <c:pt idx="14">
                  <c:v>2133508</c:v>
                </c:pt>
                <c:pt idx="15">
                  <c:v>1947237</c:v>
                </c:pt>
                <c:pt idx="16">
                  <c:v>1846787</c:v>
                </c:pt>
                <c:pt idx="17">
                  <c:v>1737458</c:v>
                </c:pt>
                <c:pt idx="18">
                  <c:v>1667064</c:v>
                </c:pt>
                <c:pt idx="19">
                  <c:v>1621728</c:v>
                </c:pt>
                <c:pt idx="20">
                  <c:v>1561360</c:v>
                </c:pt>
                <c:pt idx="21">
                  <c:v>1542904</c:v>
                </c:pt>
                <c:pt idx="22">
                  <c:v>1623574</c:v>
                </c:pt>
                <c:pt idx="23">
                  <c:v>1580495</c:v>
                </c:pt>
                <c:pt idx="24">
                  <c:v>1563868</c:v>
                </c:pt>
                <c:pt idx="25">
                  <c:v>1579953</c:v>
                </c:pt>
                <c:pt idx="26">
                  <c:v>1607183</c:v>
                </c:pt>
                <c:pt idx="27">
                  <c:v>1635460</c:v>
                </c:pt>
                <c:pt idx="28">
                  <c:v>1723025</c:v>
                </c:pt>
                <c:pt idx="29">
                  <c:v>1677764</c:v>
                </c:pt>
                <c:pt idx="30">
                  <c:v>1556578</c:v>
                </c:pt>
                <c:pt idx="31">
                  <c:v>1850694</c:v>
                </c:pt>
                <c:pt idx="32">
                  <c:v>1882768</c:v>
                </c:pt>
                <c:pt idx="33">
                  <c:v>1882034</c:v>
                </c:pt>
                <c:pt idx="34">
                  <c:v>1933616</c:v>
                </c:pt>
                <c:pt idx="35">
                  <c:v>2005425</c:v>
                </c:pt>
                <c:pt idx="36">
                  <c:v>2044923</c:v>
                </c:pt>
                <c:pt idx="37">
                  <c:v>2049471</c:v>
                </c:pt>
                <c:pt idx="38">
                  <c:v>1981503</c:v>
                </c:pt>
                <c:pt idx="39">
                  <c:v>1860300</c:v>
                </c:pt>
                <c:pt idx="40">
                  <c:v>1773712</c:v>
                </c:pt>
                <c:pt idx="41">
                  <c:v>1732437</c:v>
                </c:pt>
                <c:pt idx="42">
                  <c:v>1680006</c:v>
                </c:pt>
                <c:pt idx="43">
                  <c:v>1622198</c:v>
                </c:pt>
                <c:pt idx="44">
                  <c:v>1545270</c:v>
                </c:pt>
                <c:pt idx="45">
                  <c:v>1510994</c:v>
                </c:pt>
                <c:pt idx="46">
                  <c:v>1511845</c:v>
                </c:pt>
                <c:pt idx="47">
                  <c:v>1502711</c:v>
                </c:pt>
                <c:pt idx="48">
                  <c:v>1464800</c:v>
                </c:pt>
                <c:pt idx="49">
                  <c:v>1410679</c:v>
                </c:pt>
                <c:pt idx="50">
                  <c:v>1365804</c:v>
                </c:pt>
                <c:pt idx="51">
                  <c:v>1325722</c:v>
                </c:pt>
                <c:pt idx="52">
                  <c:v>1299571</c:v>
                </c:pt>
                <c:pt idx="53">
                  <c:v>1237294</c:v>
                </c:pt>
                <c:pt idx="54">
                  <c:v>1212499</c:v>
                </c:pt>
                <c:pt idx="55">
                  <c:v>1215843</c:v>
                </c:pt>
                <c:pt idx="56">
                  <c:v>1201934</c:v>
                </c:pt>
                <c:pt idx="57">
                  <c:v>1191210</c:v>
                </c:pt>
                <c:pt idx="58">
                  <c:v>1231117</c:v>
                </c:pt>
                <c:pt idx="59">
                  <c:v>1180838</c:v>
                </c:pt>
                <c:pt idx="60">
                  <c:v>1199977</c:v>
                </c:pt>
                <c:pt idx="61">
                  <c:v>1190262</c:v>
                </c:pt>
                <c:pt idx="62">
                  <c:v>1198290</c:v>
                </c:pt>
                <c:pt idx="63">
                  <c:v>1179808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6-4157-91C9-D719CBB8349D}"/>
            </c:ext>
          </c:extLst>
        </c:ser>
        <c:ser>
          <c:idx val="1"/>
          <c:order val="1"/>
          <c:tx>
            <c:strRef>
              <c:f>高等教育!$V$7:$V$8</c:f>
              <c:strCache>
                <c:ptCount val="2"/>
                <c:pt idx="0">
                  <c:v>高等教育機関入学者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高等教育!$T$9:$T$72</c:f>
              <c:strCache>
                <c:ptCount val="64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  <c:pt idx="41">
                  <c:v>96</c:v>
                </c:pt>
                <c:pt idx="42">
                  <c:v>97</c:v>
                </c:pt>
                <c:pt idx="43">
                  <c:v>98</c:v>
                </c:pt>
                <c:pt idx="44">
                  <c:v>99</c:v>
                </c:pt>
                <c:pt idx="45">
                  <c:v>00</c:v>
                </c:pt>
                <c:pt idx="46">
                  <c:v>01</c:v>
                </c:pt>
                <c:pt idx="47">
                  <c:v>02</c:v>
                </c:pt>
                <c:pt idx="48">
                  <c:v>03</c:v>
                </c:pt>
                <c:pt idx="49">
                  <c:v>04</c:v>
                </c:pt>
                <c:pt idx="50">
                  <c:v>05</c:v>
                </c:pt>
                <c:pt idx="51">
                  <c:v>06</c:v>
                </c:pt>
                <c:pt idx="52">
                  <c:v>07</c:v>
                </c:pt>
                <c:pt idx="53">
                  <c:v>08</c:v>
                </c:pt>
                <c:pt idx="54">
                  <c:v>09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</c:strCache>
            </c:strRef>
          </c:cat>
          <c:val>
            <c:numRef>
              <c:f>高等教育!$V$9:$V$72</c:f>
              <c:numCache>
                <c:formatCode>#,##0</c:formatCode>
                <c:ptCount val="64"/>
                <c:pt idx="0">
                  <c:v>169840</c:v>
                </c:pt>
                <c:pt idx="1">
                  <c:v>172025</c:v>
                </c:pt>
                <c:pt idx="2">
                  <c:v>171584</c:v>
                </c:pt>
                <c:pt idx="3">
                  <c:v>177472</c:v>
                </c:pt>
                <c:pt idx="4">
                  <c:v>189768</c:v>
                </c:pt>
                <c:pt idx="5">
                  <c:v>205240</c:v>
                </c:pt>
                <c:pt idx="6">
                  <c:v>223909</c:v>
                </c:pt>
                <c:pt idx="7">
                  <c:v>253823</c:v>
                </c:pt>
                <c:pt idx="8">
                  <c:v>274269</c:v>
                </c:pt>
                <c:pt idx="9">
                  <c:v>279972</c:v>
                </c:pt>
                <c:pt idx="10">
                  <c:v>333853</c:v>
                </c:pt>
                <c:pt idx="11">
                  <c:v>406441</c:v>
                </c:pt>
                <c:pt idx="12">
                  <c:v>440288</c:v>
                </c:pt>
                <c:pt idx="13">
                  <c:v>460120</c:v>
                </c:pt>
                <c:pt idx="14">
                  <c:v>464841</c:v>
                </c:pt>
                <c:pt idx="15">
                  <c:v>468145</c:v>
                </c:pt>
                <c:pt idx="16">
                  <c:v>503068</c:v>
                </c:pt>
                <c:pt idx="17">
                  <c:v>527207</c:v>
                </c:pt>
                <c:pt idx="18">
                  <c:v>553949</c:v>
                </c:pt>
                <c:pt idx="19">
                  <c:v>581382</c:v>
                </c:pt>
                <c:pt idx="20">
                  <c:v>608163</c:v>
                </c:pt>
                <c:pt idx="21">
                  <c:v>658092</c:v>
                </c:pt>
                <c:pt idx="22">
                  <c:v>775569</c:v>
                </c:pt>
                <c:pt idx="23">
                  <c:v>790799</c:v>
                </c:pt>
                <c:pt idx="24">
                  <c:v>775364</c:v>
                </c:pt>
                <c:pt idx="25">
                  <c:v>789980</c:v>
                </c:pt>
                <c:pt idx="26">
                  <c:v>800381</c:v>
                </c:pt>
                <c:pt idx="27">
                  <c:v>804361</c:v>
                </c:pt>
                <c:pt idx="28">
                  <c:v>831560</c:v>
                </c:pt>
                <c:pt idx="29">
                  <c:v>829657</c:v>
                </c:pt>
                <c:pt idx="30">
                  <c:v>804459</c:v>
                </c:pt>
                <c:pt idx="31">
                  <c:v>900812</c:v>
                </c:pt>
                <c:pt idx="32">
                  <c:v>959521</c:v>
                </c:pt>
                <c:pt idx="33">
                  <c:v>988026</c:v>
                </c:pt>
                <c:pt idx="34">
                  <c:v>1021670</c:v>
                </c:pt>
                <c:pt idx="35">
                  <c:v>1076739</c:v>
                </c:pt>
                <c:pt idx="36">
                  <c:v>1136569</c:v>
                </c:pt>
                <c:pt idx="37">
                  <c:v>1171695</c:v>
                </c:pt>
                <c:pt idx="38">
                  <c:v>1181476</c:v>
                </c:pt>
                <c:pt idx="39">
                  <c:v>1159999</c:v>
                </c:pt>
                <c:pt idx="40">
                  <c:v>1147817</c:v>
                </c:pt>
                <c:pt idx="41">
                  <c:v>1146661</c:v>
                </c:pt>
                <c:pt idx="42">
                  <c:v>1132510</c:v>
                </c:pt>
                <c:pt idx="43">
                  <c:v>1108541</c:v>
                </c:pt>
                <c:pt idx="44">
                  <c:v>1078115</c:v>
                </c:pt>
                <c:pt idx="45">
                  <c:v>1065728</c:v>
                </c:pt>
                <c:pt idx="46">
                  <c:v>1059872</c:v>
                </c:pt>
                <c:pt idx="47">
                  <c:v>1068362</c:v>
                </c:pt>
                <c:pt idx="48">
                  <c:v>1067141</c:v>
                </c:pt>
                <c:pt idx="49">
                  <c:v>1050829</c:v>
                </c:pt>
                <c:pt idx="50">
                  <c:v>1040978</c:v>
                </c:pt>
                <c:pt idx="51">
                  <c:v>1005823</c:v>
                </c:pt>
                <c:pt idx="52">
                  <c:v>991664</c:v>
                </c:pt>
                <c:pt idx="53">
                  <c:v>950226</c:v>
                </c:pt>
                <c:pt idx="54">
                  <c:v>940789</c:v>
                </c:pt>
                <c:pt idx="55">
                  <c:v>969289</c:v>
                </c:pt>
                <c:pt idx="56">
                  <c:v>956122</c:v>
                </c:pt>
                <c:pt idx="57">
                  <c:v>944915</c:v>
                </c:pt>
                <c:pt idx="58">
                  <c:v>959419</c:v>
                </c:pt>
                <c:pt idx="59">
                  <c:v>944926</c:v>
                </c:pt>
                <c:pt idx="60">
                  <c:v>958091</c:v>
                </c:pt>
                <c:pt idx="61">
                  <c:v>952741</c:v>
                </c:pt>
                <c:pt idx="62">
                  <c:v>965670</c:v>
                </c:pt>
                <c:pt idx="63">
                  <c:v>961054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56-4157-91C9-D719CBB83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8833512"/>
        <c:axId val="818833840"/>
      </c:barChart>
      <c:lineChart>
        <c:grouping val="standard"/>
        <c:varyColors val="0"/>
        <c:ser>
          <c:idx val="2"/>
          <c:order val="2"/>
          <c:tx>
            <c:strRef>
              <c:f>高等教育!$W$7:$W$8</c:f>
              <c:strCache>
                <c:ptCount val="2"/>
                <c:pt idx="0">
                  <c:v>高等教育機関</c:v>
                </c:pt>
              </c:strCache>
            </c:strRef>
          </c:tx>
          <c:spPr>
            <a:ln w="57150" cap="rnd" cmpd="dbl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高等教育!$T$9:$T$72</c:f>
              <c:strCache>
                <c:ptCount val="64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  <c:pt idx="41">
                  <c:v>96</c:v>
                </c:pt>
                <c:pt idx="42">
                  <c:v>97</c:v>
                </c:pt>
                <c:pt idx="43">
                  <c:v>98</c:v>
                </c:pt>
                <c:pt idx="44">
                  <c:v>99</c:v>
                </c:pt>
                <c:pt idx="45">
                  <c:v>00</c:v>
                </c:pt>
                <c:pt idx="46">
                  <c:v>01</c:v>
                </c:pt>
                <c:pt idx="47">
                  <c:v>02</c:v>
                </c:pt>
                <c:pt idx="48">
                  <c:v>03</c:v>
                </c:pt>
                <c:pt idx="49">
                  <c:v>04</c:v>
                </c:pt>
                <c:pt idx="50">
                  <c:v>05</c:v>
                </c:pt>
                <c:pt idx="51">
                  <c:v>06</c:v>
                </c:pt>
                <c:pt idx="52">
                  <c:v>07</c:v>
                </c:pt>
                <c:pt idx="53">
                  <c:v>08</c:v>
                </c:pt>
                <c:pt idx="54">
                  <c:v>09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</c:strCache>
            </c:strRef>
          </c:cat>
          <c:val>
            <c:numRef>
              <c:f>高等教育!$W$9:$W$72</c:f>
              <c:numCache>
                <c:formatCode>0.0\ ;0;"－ "</c:formatCode>
                <c:ptCount val="64"/>
                <c:pt idx="0">
                  <c:v>10.096068394562247</c:v>
                </c:pt>
                <c:pt idx="1">
                  <c:v>9.8485208469184045</c:v>
                </c:pt>
                <c:pt idx="2">
                  <c:v>11.203744332309492</c:v>
                </c:pt>
                <c:pt idx="3">
                  <c:v>10.670617321955959</c:v>
                </c:pt>
                <c:pt idx="4">
                  <c:v>10.138901800626389</c:v>
                </c:pt>
                <c:pt idx="5">
                  <c:v>10.272627032665293</c:v>
                </c:pt>
                <c:pt idx="6">
                  <c:v>11.809751962982478</c:v>
                </c:pt>
                <c:pt idx="7">
                  <c:v>12.852630448960742</c:v>
                </c:pt>
                <c:pt idx="8">
                  <c:v>15.491196470115781</c:v>
                </c:pt>
                <c:pt idx="9">
                  <c:v>19.974515676568835</c:v>
                </c:pt>
                <c:pt idx="10">
                  <c:v>17.141262552903306</c:v>
                </c:pt>
                <c:pt idx="11">
                  <c:v>16.314866024066013</c:v>
                </c:pt>
                <c:pt idx="12">
                  <c:v>18.142724457949186</c:v>
                </c:pt>
                <c:pt idx="13">
                  <c:v>19.50026233726825</c:v>
                </c:pt>
                <c:pt idx="14">
                  <c:v>21.787638012137755</c:v>
                </c:pt>
                <c:pt idx="15">
                  <c:v>24.041500854800933</c:v>
                </c:pt>
                <c:pt idx="16">
                  <c:v>27.240174421847239</c:v>
                </c:pt>
                <c:pt idx="17">
                  <c:v>30.343582406020751</c:v>
                </c:pt>
                <c:pt idx="18">
                  <c:v>33.22901820206063</c:v>
                </c:pt>
                <c:pt idx="19">
                  <c:v>35.849538270289472</c:v>
                </c:pt>
                <c:pt idx="20">
                  <c:v>38.950850540554391</c:v>
                </c:pt>
                <c:pt idx="21">
                  <c:v>42.652815729300073</c:v>
                </c:pt>
                <c:pt idx="22">
                  <c:v>47.769242424429073</c:v>
                </c:pt>
                <c:pt idx="23">
                  <c:v>50.034894131269006</c:v>
                </c:pt>
                <c:pt idx="24">
                  <c:v>49.579887816618793</c:v>
                </c:pt>
                <c:pt idx="25">
                  <c:v>50.000221525577025</c:v>
                </c:pt>
                <c:pt idx="26">
                  <c:v>49.800240545102831</c:v>
                </c:pt>
                <c:pt idx="27">
                  <c:v>49.182554143788295</c:v>
                </c:pt>
                <c:pt idx="28">
                  <c:v>48.261632884026639</c:v>
                </c:pt>
                <c:pt idx="29">
                  <c:v>49.450161047680126</c:v>
                </c:pt>
                <c:pt idx="30">
                  <c:v>51.681252079882924</c:v>
                </c:pt>
                <c:pt idx="31">
                  <c:v>48.674281107519668</c:v>
                </c:pt>
                <c:pt idx="32">
                  <c:v>50.963315713885095</c:v>
                </c:pt>
                <c:pt idx="33">
                  <c:v>52.497776341978941</c:v>
                </c:pt>
                <c:pt idx="34">
                  <c:v>52.837274826025435</c:v>
                </c:pt>
                <c:pt idx="35">
                  <c:v>53.691312315344632</c:v>
                </c:pt>
                <c:pt idx="36">
                  <c:v>55.580038955012</c:v>
                </c:pt>
                <c:pt idx="37">
                  <c:v>57.170606463814323</c:v>
                </c:pt>
                <c:pt idx="38">
                  <c:v>59.625244069779356</c:v>
                </c:pt>
                <c:pt idx="39">
                  <c:v>62.355480298876522</c:v>
                </c:pt>
                <c:pt idx="40">
                  <c:v>64.712704204515731</c:v>
                </c:pt>
                <c:pt idx="41">
                  <c:v>66.187745932463926</c:v>
                </c:pt>
                <c:pt idx="42">
                  <c:v>67.411068769992482</c:v>
                </c:pt>
                <c:pt idx="43">
                  <c:v>68.335739533645096</c:v>
                </c:pt>
                <c:pt idx="44">
                  <c:v>69.768713558148406</c:v>
                </c:pt>
                <c:pt idx="45">
                  <c:v>70.531583844806804</c:v>
                </c:pt>
                <c:pt idx="46">
                  <c:v>70.10454114013011</c:v>
                </c:pt>
                <c:pt idx="47">
                  <c:v>71.095639813643473</c:v>
                </c:pt>
                <c:pt idx="48">
                  <c:v>72.852334789732382</c:v>
                </c:pt>
                <c:pt idx="49">
                  <c:v>74.491007521909651</c:v>
                </c:pt>
                <c:pt idx="50">
                  <c:v>76.217231755068809</c:v>
                </c:pt>
                <c:pt idx="51">
                  <c:v>75.869827912639295</c:v>
                </c:pt>
                <c:pt idx="52">
                  <c:v>76.30702747291221</c:v>
                </c:pt>
                <c:pt idx="53">
                  <c:v>76.79872366632344</c:v>
                </c:pt>
                <c:pt idx="54">
                  <c:v>77.590909353327291</c:v>
                </c:pt>
                <c:pt idx="55">
                  <c:v>79.721559444763841</c:v>
                </c:pt>
                <c:pt idx="56">
                  <c:v>79.548627462073625</c:v>
                </c:pt>
                <c:pt idx="57">
                  <c:v>79.323964708153895</c:v>
                </c:pt>
                <c:pt idx="58">
                  <c:v>77.930773435831043</c:v>
                </c:pt>
                <c:pt idx="59">
                  <c:v>80.021645644872535</c:v>
                </c:pt>
                <c:pt idx="60">
                  <c:v>79.842446980233788</c:v>
                </c:pt>
                <c:pt idx="61">
                  <c:v>80.044645632642215</c:v>
                </c:pt>
                <c:pt idx="62">
                  <c:v>80.587336955161106</c:v>
                </c:pt>
                <c:pt idx="63">
                  <c:v>81.458508503078463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56-4157-91C9-D719CBB8349D}"/>
            </c:ext>
          </c:extLst>
        </c:ser>
        <c:ser>
          <c:idx val="3"/>
          <c:order val="3"/>
          <c:tx>
            <c:strRef>
              <c:f>高等教育!$X$7:$X$8</c:f>
              <c:strCache>
                <c:ptCount val="2"/>
                <c:pt idx="0">
                  <c:v>大学・短大合計</c:v>
                </c:pt>
              </c:strCache>
            </c:strRef>
          </c:tx>
          <c:spPr>
            <a:ln w="38100" cap="rnd" cmpd="sng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高等教育!$T$9:$T$72</c:f>
              <c:strCache>
                <c:ptCount val="64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  <c:pt idx="41">
                  <c:v>96</c:v>
                </c:pt>
                <c:pt idx="42">
                  <c:v>97</c:v>
                </c:pt>
                <c:pt idx="43">
                  <c:v>98</c:v>
                </c:pt>
                <c:pt idx="44">
                  <c:v>99</c:v>
                </c:pt>
                <c:pt idx="45">
                  <c:v>00</c:v>
                </c:pt>
                <c:pt idx="46">
                  <c:v>01</c:v>
                </c:pt>
                <c:pt idx="47">
                  <c:v>02</c:v>
                </c:pt>
                <c:pt idx="48">
                  <c:v>03</c:v>
                </c:pt>
                <c:pt idx="49">
                  <c:v>04</c:v>
                </c:pt>
                <c:pt idx="50">
                  <c:v>05</c:v>
                </c:pt>
                <c:pt idx="51">
                  <c:v>06</c:v>
                </c:pt>
                <c:pt idx="52">
                  <c:v>07</c:v>
                </c:pt>
                <c:pt idx="53">
                  <c:v>08</c:v>
                </c:pt>
                <c:pt idx="54">
                  <c:v>09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</c:strCache>
            </c:strRef>
          </c:cat>
          <c:val>
            <c:numRef>
              <c:f>高等教育!$X$9:$X$72</c:f>
              <c:numCache>
                <c:formatCode>0.0\ ;0;"－ "</c:formatCode>
                <c:ptCount val="64"/>
                <c:pt idx="0">
                  <c:v>10.096068394562247</c:v>
                </c:pt>
                <c:pt idx="1">
                  <c:v>9.8485208469184045</c:v>
                </c:pt>
                <c:pt idx="2">
                  <c:v>11.203744332309492</c:v>
                </c:pt>
                <c:pt idx="3">
                  <c:v>10.670617321955959</c:v>
                </c:pt>
                <c:pt idx="4">
                  <c:v>10.138901800626389</c:v>
                </c:pt>
                <c:pt idx="5">
                  <c:v>10.272627032665293</c:v>
                </c:pt>
                <c:pt idx="6">
                  <c:v>11.767609879285873</c:v>
                </c:pt>
                <c:pt idx="7">
                  <c:v>12.802044892023382</c:v>
                </c:pt>
                <c:pt idx="8">
                  <c:v>15.425056326437476</c:v>
                </c:pt>
                <c:pt idx="9">
                  <c:v>19.893254074138547</c:v>
                </c:pt>
                <c:pt idx="10">
                  <c:v>16.96808010856121</c:v>
                </c:pt>
                <c:pt idx="11">
                  <c:v>16.096861350874327</c:v>
                </c:pt>
                <c:pt idx="12">
                  <c:v>17.884030093926082</c:v>
                </c:pt>
                <c:pt idx="13">
                  <c:v>19.198383765094988</c:v>
                </c:pt>
                <c:pt idx="14">
                  <c:v>21.443463066461433</c:v>
                </c:pt>
                <c:pt idx="15">
                  <c:v>23.607604005059475</c:v>
                </c:pt>
                <c:pt idx="16">
                  <c:v>26.760693030652693</c:v>
                </c:pt>
                <c:pt idx="17">
                  <c:v>29.800893028781129</c:v>
                </c:pt>
                <c:pt idx="18">
                  <c:v>32.652075745142355</c:v>
                </c:pt>
                <c:pt idx="19">
                  <c:v>35.246662818919077</c:v>
                </c:pt>
                <c:pt idx="20">
                  <c:v>38.355792386124918</c:v>
                </c:pt>
                <c:pt idx="21">
                  <c:v>38.58302266375614</c:v>
                </c:pt>
                <c:pt idx="22">
                  <c:v>37.672197263567909</c:v>
                </c:pt>
                <c:pt idx="23">
                  <c:v>38.399298953808774</c:v>
                </c:pt>
                <c:pt idx="24">
                  <c:v>37.382566815102045</c:v>
                </c:pt>
                <c:pt idx="25">
                  <c:v>37.384150034842811</c:v>
                </c:pt>
                <c:pt idx="26">
                  <c:v>36.853737253318386</c:v>
                </c:pt>
                <c:pt idx="27">
                  <c:v>36.328433590549444</c:v>
                </c:pt>
                <c:pt idx="28">
                  <c:v>35.07372208760755</c:v>
                </c:pt>
                <c:pt idx="29">
                  <c:v>35.596484368480908</c:v>
                </c:pt>
                <c:pt idx="30">
                  <c:v>37.614305225950773</c:v>
                </c:pt>
                <c:pt idx="31">
                  <c:v>34.742588456006231</c:v>
                </c:pt>
                <c:pt idx="32">
                  <c:v>36.148426147034577</c:v>
                </c:pt>
                <c:pt idx="33">
                  <c:v>36.715649132799939</c:v>
                </c:pt>
                <c:pt idx="34">
                  <c:v>36.312794267320911</c:v>
                </c:pt>
                <c:pt idx="35">
                  <c:v>36.278344989216748</c:v>
                </c:pt>
                <c:pt idx="36">
                  <c:v>37.725185740489984</c:v>
                </c:pt>
                <c:pt idx="37">
                  <c:v>38.852952786353164</c:v>
                </c:pt>
                <c:pt idx="38">
                  <c:v>40.874326205915409</c:v>
                </c:pt>
                <c:pt idx="39">
                  <c:v>43.310756329624255</c:v>
                </c:pt>
                <c:pt idx="40">
                  <c:v>45.177401968301503</c:v>
                </c:pt>
                <c:pt idx="41">
                  <c:v>46.179052975663758</c:v>
                </c:pt>
                <c:pt idx="42">
                  <c:v>47.275664491674434</c:v>
                </c:pt>
                <c:pt idx="43">
                  <c:v>48.216863786048314</c:v>
                </c:pt>
                <c:pt idx="44">
                  <c:v>49.087343959308086</c:v>
                </c:pt>
                <c:pt idx="45">
                  <c:v>49.050227863247635</c:v>
                </c:pt>
                <c:pt idx="46">
                  <c:v>48.563113282115559</c:v>
                </c:pt>
                <c:pt idx="47">
                  <c:v>48.630641553831708</c:v>
                </c:pt>
                <c:pt idx="48">
                  <c:v>49.004232659748773</c:v>
                </c:pt>
                <c:pt idx="49">
                  <c:v>49.94297072544498</c:v>
                </c:pt>
                <c:pt idx="50">
                  <c:v>51.485498651343818</c:v>
                </c:pt>
                <c:pt idx="51">
                  <c:v>52.333294612294281</c:v>
                </c:pt>
                <c:pt idx="52">
                  <c:v>53.726114233081532</c:v>
                </c:pt>
                <c:pt idx="53">
                  <c:v>55.322178883919257</c:v>
                </c:pt>
                <c:pt idx="54">
                  <c:v>56.238726794826221</c:v>
                </c:pt>
                <c:pt idx="55">
                  <c:v>56.846648786068599</c:v>
                </c:pt>
                <c:pt idx="56">
                  <c:v>56.682812866596663</c:v>
                </c:pt>
                <c:pt idx="57">
                  <c:v>56.199410683254847</c:v>
                </c:pt>
                <c:pt idx="58">
                  <c:v>55.139844547674997</c:v>
                </c:pt>
                <c:pt idx="59">
                  <c:v>56.734793426363318</c:v>
                </c:pt>
                <c:pt idx="60">
                  <c:v>56.543167077368985</c:v>
                </c:pt>
                <c:pt idx="61">
                  <c:v>56.848660210945155</c:v>
                </c:pt>
                <c:pt idx="62">
                  <c:v>57.262015038095946</c:v>
                </c:pt>
                <c:pt idx="63">
                  <c:v>57.863567631343408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56-4157-91C9-D719CBB8349D}"/>
            </c:ext>
          </c:extLst>
        </c:ser>
        <c:ser>
          <c:idx val="4"/>
          <c:order val="4"/>
          <c:tx>
            <c:strRef>
              <c:f>高等教育!$Y$7:$Y$8</c:f>
              <c:strCache>
                <c:ptCount val="2"/>
                <c:pt idx="0">
                  <c:v>大    学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高等教育!$T$9:$T$72</c:f>
              <c:strCache>
                <c:ptCount val="64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  <c:pt idx="41">
                  <c:v>96</c:v>
                </c:pt>
                <c:pt idx="42">
                  <c:v>97</c:v>
                </c:pt>
                <c:pt idx="43">
                  <c:v>98</c:v>
                </c:pt>
                <c:pt idx="44">
                  <c:v>99</c:v>
                </c:pt>
                <c:pt idx="45">
                  <c:v>00</c:v>
                </c:pt>
                <c:pt idx="46">
                  <c:v>01</c:v>
                </c:pt>
                <c:pt idx="47">
                  <c:v>02</c:v>
                </c:pt>
                <c:pt idx="48">
                  <c:v>03</c:v>
                </c:pt>
                <c:pt idx="49">
                  <c:v>04</c:v>
                </c:pt>
                <c:pt idx="50">
                  <c:v>05</c:v>
                </c:pt>
                <c:pt idx="51">
                  <c:v>06</c:v>
                </c:pt>
                <c:pt idx="52">
                  <c:v>07</c:v>
                </c:pt>
                <c:pt idx="53">
                  <c:v>08</c:v>
                </c:pt>
                <c:pt idx="54">
                  <c:v>09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</c:strCache>
            </c:strRef>
          </c:cat>
          <c:val>
            <c:numRef>
              <c:f>高等教育!$Y$9:$Y$72</c:f>
              <c:numCache>
                <c:formatCode>0.0\ ;0;"－ "</c:formatCode>
                <c:ptCount val="64"/>
                <c:pt idx="0">
                  <c:v>7.8642808780440827</c:v>
                </c:pt>
                <c:pt idx="1">
                  <c:v>7.7711856983618901</c:v>
                </c:pt>
                <c:pt idx="2">
                  <c:v>8.9749968657932673</c:v>
                </c:pt>
                <c:pt idx="3">
                  <c:v>8.5729540447719543</c:v>
                </c:pt>
                <c:pt idx="4">
                  <c:v>8.1145728815044436</c:v>
                </c:pt>
                <c:pt idx="5">
                  <c:v>8.1545358673547792</c:v>
                </c:pt>
                <c:pt idx="6">
                  <c:v>9.2740010770229659</c:v>
                </c:pt>
                <c:pt idx="7">
                  <c:v>9.986014283457358</c:v>
                </c:pt>
                <c:pt idx="8">
                  <c:v>11.956115929946799</c:v>
                </c:pt>
                <c:pt idx="9">
                  <c:v>15.536233827942292</c:v>
                </c:pt>
                <c:pt idx="10">
                  <c:v>12.831674160285921</c:v>
                </c:pt>
                <c:pt idx="11">
                  <c:v>11.759567860226531</c:v>
                </c:pt>
                <c:pt idx="12">
                  <c:v>12.887207114548282</c:v>
                </c:pt>
                <c:pt idx="13">
                  <c:v>13.800550781120871</c:v>
                </c:pt>
                <c:pt idx="14">
                  <c:v>15.438142252103109</c:v>
                </c:pt>
                <c:pt idx="15">
                  <c:v>17.103054225037837</c:v>
                </c:pt>
                <c:pt idx="16">
                  <c:v>19.375325903853557</c:v>
                </c:pt>
                <c:pt idx="17">
                  <c:v>21.649271521959093</c:v>
                </c:pt>
                <c:pt idx="18">
                  <c:v>23.368029061871649</c:v>
                </c:pt>
                <c:pt idx="19">
                  <c:v>25.129244854870851</c:v>
                </c:pt>
                <c:pt idx="20">
                  <c:v>27.152098170825433</c:v>
                </c:pt>
                <c:pt idx="21">
                  <c:v>27.261320211756534</c:v>
                </c:pt>
                <c:pt idx="22">
                  <c:v>26.386970966522007</c:v>
                </c:pt>
                <c:pt idx="23">
                  <c:v>26.935738486992999</c:v>
                </c:pt>
                <c:pt idx="24">
                  <c:v>26.065818854276699</c:v>
                </c:pt>
                <c:pt idx="25">
                  <c:v>26.104384117755401</c:v>
                </c:pt>
                <c:pt idx="26">
                  <c:v>25.711819998096047</c:v>
                </c:pt>
                <c:pt idx="27">
                  <c:v>25.346752595600012</c:v>
                </c:pt>
                <c:pt idx="28">
                  <c:v>24.402315694780981</c:v>
                </c:pt>
                <c:pt idx="29">
                  <c:v>24.795024806826227</c:v>
                </c:pt>
                <c:pt idx="30">
                  <c:v>26.467867334627627</c:v>
                </c:pt>
                <c:pt idx="31">
                  <c:v>23.607144130796339</c:v>
                </c:pt>
                <c:pt idx="32">
                  <c:v>24.724395145870336</c:v>
                </c:pt>
                <c:pt idx="33">
                  <c:v>25.13052367810571</c:v>
                </c:pt>
                <c:pt idx="34">
                  <c:v>24.657739695989275</c:v>
                </c:pt>
                <c:pt idx="35">
                  <c:v>24.55040702095566</c:v>
                </c:pt>
                <c:pt idx="36">
                  <c:v>25.521694459889201</c:v>
                </c:pt>
                <c:pt idx="37">
                  <c:v>26.426526650047744</c:v>
                </c:pt>
                <c:pt idx="38">
                  <c:v>28.007679019411025</c:v>
                </c:pt>
                <c:pt idx="39">
                  <c:v>30.146481750255333</c:v>
                </c:pt>
                <c:pt idx="40">
                  <c:v>32.055711411999241</c:v>
                </c:pt>
                <c:pt idx="41">
                  <c:v>33.429671612878273</c:v>
                </c:pt>
                <c:pt idx="42">
                  <c:v>34.921780041261755</c:v>
                </c:pt>
                <c:pt idx="43">
                  <c:v>36.416208132422803</c:v>
                </c:pt>
                <c:pt idx="44">
                  <c:v>38.152491150413844</c:v>
                </c:pt>
                <c:pt idx="45">
                  <c:v>39.686127145442008</c:v>
                </c:pt>
                <c:pt idx="46">
                  <c:v>39.948076687755687</c:v>
                </c:pt>
                <c:pt idx="47">
                  <c:v>40.549180780602526</c:v>
                </c:pt>
                <c:pt idx="48">
                  <c:v>41.287889131622066</c:v>
                </c:pt>
                <c:pt idx="49">
                  <c:v>42.41439760569201</c:v>
                </c:pt>
                <c:pt idx="50">
                  <c:v>44.205464327238751</c:v>
                </c:pt>
                <c:pt idx="51">
                  <c:v>45.488722371658611</c:v>
                </c:pt>
                <c:pt idx="52">
                  <c:v>47.216581471885718</c:v>
                </c:pt>
                <c:pt idx="53">
                  <c:v>49.071522208949531</c:v>
                </c:pt>
                <c:pt idx="54">
                  <c:v>50.204659962606158</c:v>
                </c:pt>
                <c:pt idx="55">
                  <c:v>50.92096594708363</c:v>
                </c:pt>
                <c:pt idx="56">
                  <c:v>50.98932220903977</c:v>
                </c:pt>
                <c:pt idx="57">
                  <c:v>50.821433668286865</c:v>
                </c:pt>
                <c:pt idx="58">
                  <c:v>49.888272195087872</c:v>
                </c:pt>
                <c:pt idx="59">
                  <c:v>51.509775261297484</c:v>
                </c:pt>
                <c:pt idx="60">
                  <c:v>51.459902981473817</c:v>
                </c:pt>
                <c:pt idx="61">
                  <c:v>51.956880081864334</c:v>
                </c:pt>
                <c:pt idx="62">
                  <c:v>52.552637508449543</c:v>
                </c:pt>
                <c:pt idx="63">
                  <c:v>53.29858756679053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56-4157-91C9-D719CBB8349D}"/>
            </c:ext>
          </c:extLst>
        </c:ser>
        <c:ser>
          <c:idx val="5"/>
          <c:order val="5"/>
          <c:tx>
            <c:strRef>
              <c:f>高等教育!$Z$7:$Z$8</c:f>
              <c:strCache>
                <c:ptCount val="2"/>
                <c:pt idx="0">
                  <c:v>短期大学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高等教育!$T$9:$T$72</c:f>
              <c:strCache>
                <c:ptCount val="64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  <c:pt idx="41">
                  <c:v>96</c:v>
                </c:pt>
                <c:pt idx="42">
                  <c:v>97</c:v>
                </c:pt>
                <c:pt idx="43">
                  <c:v>98</c:v>
                </c:pt>
                <c:pt idx="44">
                  <c:v>99</c:v>
                </c:pt>
                <c:pt idx="45">
                  <c:v>00</c:v>
                </c:pt>
                <c:pt idx="46">
                  <c:v>01</c:v>
                </c:pt>
                <c:pt idx="47">
                  <c:v>02</c:v>
                </c:pt>
                <c:pt idx="48">
                  <c:v>03</c:v>
                </c:pt>
                <c:pt idx="49">
                  <c:v>04</c:v>
                </c:pt>
                <c:pt idx="50">
                  <c:v>05</c:v>
                </c:pt>
                <c:pt idx="51">
                  <c:v>06</c:v>
                </c:pt>
                <c:pt idx="52">
                  <c:v>07</c:v>
                </c:pt>
                <c:pt idx="53">
                  <c:v>08</c:v>
                </c:pt>
                <c:pt idx="54">
                  <c:v>09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</c:strCache>
            </c:strRef>
          </c:cat>
          <c:val>
            <c:numRef>
              <c:f>高等教育!$Z$9:$Z$72</c:f>
              <c:numCache>
                <c:formatCode>0.0\ ;0;"－ "</c:formatCode>
                <c:ptCount val="64"/>
                <c:pt idx="0">
                  <c:v>2.2317875165181644</c:v>
                </c:pt>
                <c:pt idx="1">
                  <c:v>2.0773351485565139</c:v>
                </c:pt>
                <c:pt idx="2">
                  <c:v>2.2287474665162246</c:v>
                </c:pt>
                <c:pt idx="3">
                  <c:v>2.097663277184004</c:v>
                </c:pt>
                <c:pt idx="4">
                  <c:v>2.0243289191219449</c:v>
                </c:pt>
                <c:pt idx="5">
                  <c:v>2.1180911653105134</c:v>
                </c:pt>
                <c:pt idx="6">
                  <c:v>2.4936088022629086</c:v>
                </c:pt>
                <c:pt idx="7">
                  <c:v>2.8160306085660234</c:v>
                </c:pt>
                <c:pt idx="8">
                  <c:v>3.4689403964906753</c:v>
                </c:pt>
                <c:pt idx="9">
                  <c:v>4.3570202461962584</c:v>
                </c:pt>
                <c:pt idx="10">
                  <c:v>4.1364059482752866</c:v>
                </c:pt>
                <c:pt idx="11">
                  <c:v>4.337293490647796</c:v>
                </c:pt>
                <c:pt idx="12">
                  <c:v>4.9968229793777983</c:v>
                </c:pt>
                <c:pt idx="13">
                  <c:v>5.3978329839741175</c:v>
                </c:pt>
                <c:pt idx="14">
                  <c:v>6.005320814358325</c:v>
                </c:pt>
                <c:pt idx="15">
                  <c:v>6.5045497800216419</c:v>
                </c:pt>
                <c:pt idx="16">
                  <c:v>7.3853671267991388</c:v>
                </c:pt>
                <c:pt idx="17">
                  <c:v>8.1516215068220355</c:v>
                </c:pt>
                <c:pt idx="18">
                  <c:v>9.2840466832707076</c:v>
                </c:pt>
                <c:pt idx="19">
                  <c:v>10.117417964048226</c:v>
                </c:pt>
                <c:pt idx="20">
                  <c:v>11.203694215299482</c:v>
                </c:pt>
                <c:pt idx="21">
                  <c:v>11.321702451999606</c:v>
                </c:pt>
                <c:pt idx="22">
                  <c:v>11.285226297045901</c:v>
                </c:pt>
                <c:pt idx="23">
                  <c:v>11.463560466815776</c:v>
                </c:pt>
                <c:pt idx="24">
                  <c:v>11.316747960825339</c:v>
                </c:pt>
                <c:pt idx="25">
                  <c:v>11.279765917087408</c:v>
                </c:pt>
                <c:pt idx="26">
                  <c:v>11.141917255222337</c:v>
                </c:pt>
                <c:pt idx="27">
                  <c:v>10.981680994949434</c:v>
                </c:pt>
                <c:pt idx="28">
                  <c:v>10.671406392826571</c:v>
                </c:pt>
                <c:pt idx="29">
                  <c:v>10.80145956165468</c:v>
                </c:pt>
                <c:pt idx="30">
                  <c:v>11.146437891323146</c:v>
                </c:pt>
                <c:pt idx="31">
                  <c:v>11.135444325209894</c:v>
                </c:pt>
                <c:pt idx="32">
                  <c:v>11.424031001164243</c:v>
                </c:pt>
                <c:pt idx="33">
                  <c:v>11.58512545469423</c:v>
                </c:pt>
                <c:pt idx="34">
                  <c:v>11.65505457133164</c:v>
                </c:pt>
                <c:pt idx="35">
                  <c:v>11.727937968261092</c:v>
                </c:pt>
                <c:pt idx="36">
                  <c:v>12.203491280600785</c:v>
                </c:pt>
                <c:pt idx="37">
                  <c:v>12.426426136305418</c:v>
                </c:pt>
                <c:pt idx="38">
                  <c:v>12.866647186504384</c:v>
                </c:pt>
                <c:pt idx="39">
                  <c:v>13.16427457936892</c:v>
                </c:pt>
                <c:pt idx="40">
                  <c:v>13.121690556302262</c:v>
                </c:pt>
                <c:pt idx="41">
                  <c:v>12.749381362785487</c:v>
                </c:pt>
                <c:pt idx="42">
                  <c:v>12.353884450412679</c:v>
                </c:pt>
                <c:pt idx="43">
                  <c:v>11.800655653625514</c:v>
                </c:pt>
                <c:pt idx="44">
                  <c:v>10.934852808894238</c:v>
                </c:pt>
                <c:pt idx="45">
                  <c:v>9.3641007178056306</c:v>
                </c:pt>
                <c:pt idx="46">
                  <c:v>8.6150365943598715</c:v>
                </c:pt>
                <c:pt idx="47">
                  <c:v>8.0814607732291837</c:v>
                </c:pt>
                <c:pt idx="48">
                  <c:v>7.716343528126707</c:v>
                </c:pt>
                <c:pt idx="49">
                  <c:v>7.5285731197529699</c:v>
                </c:pt>
                <c:pt idx="50">
                  <c:v>7.2800343241050696</c:v>
                </c:pt>
                <c:pt idx="51">
                  <c:v>6.8445722406356682</c:v>
                </c:pt>
                <c:pt idx="52">
                  <c:v>6.5095327611958105</c:v>
                </c:pt>
                <c:pt idx="53">
                  <c:v>6.2506566749697319</c:v>
                </c:pt>
                <c:pt idx="54">
                  <c:v>6.0340668322200672</c:v>
                </c:pt>
                <c:pt idx="55">
                  <c:v>5.9256828389849678</c:v>
                </c:pt>
                <c:pt idx="56">
                  <c:v>5.6934906575569046</c:v>
                </c:pt>
                <c:pt idx="57">
                  <c:v>5.377977014967974</c:v>
                </c:pt>
                <c:pt idx="58">
                  <c:v>5.2515723525871225</c:v>
                </c:pt>
                <c:pt idx="59">
                  <c:v>5.2250181650658263</c:v>
                </c:pt>
                <c:pt idx="60">
                  <c:v>5.0832640958951716</c:v>
                </c:pt>
                <c:pt idx="61">
                  <c:v>4.891780129080824</c:v>
                </c:pt>
                <c:pt idx="62">
                  <c:v>4.7093775296464129</c:v>
                </c:pt>
                <c:pt idx="63">
                  <c:v>4.5649800645528771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856-4157-91C9-D719CBB8349D}"/>
            </c:ext>
          </c:extLst>
        </c:ser>
        <c:ser>
          <c:idx val="6"/>
          <c:order val="6"/>
          <c:tx>
            <c:strRef>
              <c:f>高等教育!$AA$7:$AA$8</c:f>
              <c:strCache>
                <c:ptCount val="2"/>
                <c:pt idx="0">
                  <c:v>専修学校'(専門課程)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高等教育!$T$9:$T$72</c:f>
              <c:strCache>
                <c:ptCount val="64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  <c:pt idx="41">
                  <c:v>96</c:v>
                </c:pt>
                <c:pt idx="42">
                  <c:v>97</c:v>
                </c:pt>
                <c:pt idx="43">
                  <c:v>98</c:v>
                </c:pt>
                <c:pt idx="44">
                  <c:v>99</c:v>
                </c:pt>
                <c:pt idx="45">
                  <c:v>00</c:v>
                </c:pt>
                <c:pt idx="46">
                  <c:v>01</c:v>
                </c:pt>
                <c:pt idx="47">
                  <c:v>02</c:v>
                </c:pt>
                <c:pt idx="48">
                  <c:v>03</c:v>
                </c:pt>
                <c:pt idx="49">
                  <c:v>04</c:v>
                </c:pt>
                <c:pt idx="50">
                  <c:v>05</c:v>
                </c:pt>
                <c:pt idx="51">
                  <c:v>06</c:v>
                </c:pt>
                <c:pt idx="52">
                  <c:v>07</c:v>
                </c:pt>
                <c:pt idx="53">
                  <c:v>08</c:v>
                </c:pt>
                <c:pt idx="54">
                  <c:v>09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</c:strCache>
            </c:strRef>
          </c:cat>
          <c:val>
            <c:numRef>
              <c:f>高等教育!$AA$9:$AA$72</c:f>
              <c:numCache>
                <c:formatCode>0.0\ ;0;"… "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 formatCode="0.0\ ;0;&quot;－ &quot;">
                  <c:v>3.4880977688825747</c:v>
                </c:pt>
                <c:pt idx="22" formatCode="0.0\ ;0;&quot;－ &quot;">
                  <c:v>9.5175212216997807</c:v>
                </c:pt>
                <c:pt idx="23" formatCode="0.0\ ;0;&quot;－ &quot;">
                  <c:v>11.084059108064245</c:v>
                </c:pt>
                <c:pt idx="24" formatCode="0.0\ ;0;&quot;－ &quot;">
                  <c:v>11.642990329107059</c:v>
                </c:pt>
                <c:pt idx="25" formatCode="0.0\ ;0;&quot;－ &quot;">
                  <c:v>12.061751203991511</c:v>
                </c:pt>
                <c:pt idx="26" formatCode="0.0\ ;0;&quot;－ &quot;">
                  <c:v>12.396099261876214</c:v>
                </c:pt>
                <c:pt idx="27" formatCode="0.0\ ;0;&quot;－ &quot;">
                  <c:v>12.306017878761939</c:v>
                </c:pt>
                <c:pt idx="28" formatCode="0.0\ ;0;&quot;－ &quot;">
                  <c:v>12.668533538399037</c:v>
                </c:pt>
                <c:pt idx="29" formatCode="0.0\ ;0;&quot;－ &quot;">
                  <c:v>13.311288119187203</c:v>
                </c:pt>
                <c:pt idx="30" formatCode="0.0\ ;0;&quot;－ &quot;">
                  <c:v>13.480532295843831</c:v>
                </c:pt>
                <c:pt idx="31" formatCode="0.0\ ;0;&quot;－ &quot;">
                  <c:v>13.41458933783759</c:v>
                </c:pt>
                <c:pt idx="32" formatCode="0.0\ ;0;&quot;－ &quot;">
                  <c:v>14.312066064432793</c:v>
                </c:pt>
                <c:pt idx="33" formatCode="0.0\ ;0;&quot;－ &quot;">
                  <c:v>15.263326804935511</c:v>
                </c:pt>
                <c:pt idx="34" formatCode="0.0\ ;0;&quot;－ &quot;">
                  <c:v>16.005659862144295</c:v>
                </c:pt>
                <c:pt idx="35" formatCode="0.0\ ;0;&quot;－ &quot;">
                  <c:v>16.910380592642458</c:v>
                </c:pt>
                <c:pt idx="36" formatCode="0.0\ ;0;&quot;－ &quot;">
                  <c:v>17.343635921743754</c:v>
                </c:pt>
                <c:pt idx="37" formatCode="0.0\ ;0;&quot;－ &quot;">
                  <c:v>17.794201528101642</c:v>
                </c:pt>
                <c:pt idx="38" formatCode="0.0\ ;0;&quot;－ &quot;">
                  <c:v>18.194067836384807</c:v>
                </c:pt>
                <c:pt idx="39" formatCode="0.0\ ;0;&quot;－ &quot;">
                  <c:v>18.451647583723055</c:v>
                </c:pt>
                <c:pt idx="40" formatCode="0.0\ ;0;&quot;－ &quot;">
                  <c:v>18.906507933644246</c:v>
                </c:pt>
                <c:pt idx="41" formatCode="0.0\ ;0;&quot;－ &quot;">
                  <c:v>19.370978569494881</c:v>
                </c:pt>
                <c:pt idx="42" formatCode="0.0\ ;0;&quot;－ &quot;">
                  <c:v>19.491656577416986</c:v>
                </c:pt>
                <c:pt idx="43" formatCode="0.0\ ;0;&quot;－ &quot;">
                  <c:v>19.447872577823421</c:v>
                </c:pt>
                <c:pt idx="44" formatCode="0.0\ ;0;&quot;－ &quot;">
                  <c:v>19.984533447229285</c:v>
                </c:pt>
                <c:pt idx="45" formatCode="0.0\ ;0;&quot;－ &quot;">
                  <c:v>20.762359082828919</c:v>
                </c:pt>
                <c:pt idx="46" formatCode="0.0\ ;0;&quot;－ &quot;">
                  <c:v>20.816551961345244</c:v>
                </c:pt>
                <c:pt idx="47" formatCode="0.0\ ;0;&quot;－ &quot;">
                  <c:v>21.736182140145377</c:v>
                </c:pt>
                <c:pt idx="48" formatCode="0.0\ ;0;&quot;－ &quot;">
                  <c:v>23.092845439650464</c:v>
                </c:pt>
                <c:pt idx="49" formatCode="0.0\ ;0;&quot;－ &quot;">
                  <c:v>23.75465998997646</c:v>
                </c:pt>
                <c:pt idx="50" formatCode="0.0\ ;0;&quot;－ &quot;">
                  <c:v>23.91214259146993</c:v>
                </c:pt>
                <c:pt idx="51" formatCode="0.0\ ;0;&quot;－ &quot;">
                  <c:v>22.692087783109884</c:v>
                </c:pt>
                <c:pt idx="52" formatCode="0.0\ ;0;&quot;－ &quot;">
                  <c:v>21.700930537846723</c:v>
                </c:pt>
                <c:pt idx="53" formatCode="0.0\ ;0;&quot;－ &quot;">
                  <c:v>20.589205152534483</c:v>
                </c:pt>
                <c:pt idx="54" formatCode="0.0\ ;0;&quot;－ &quot;">
                  <c:v>20.439027166207971</c:v>
                </c:pt>
                <c:pt idx="55" formatCode="0.0\ ;0;&quot;－ &quot;">
                  <c:v>21.953081113268734</c:v>
                </c:pt>
                <c:pt idx="56" formatCode="0.0\ ;0;&quot;－ &quot;">
                  <c:v>21.932818274547522</c:v>
                </c:pt>
                <c:pt idx="57" formatCode="0.0\ ;0;&quot;－ &quot;">
                  <c:v>22.168383408467022</c:v>
                </c:pt>
                <c:pt idx="58" formatCode="0.0\ ;0;&quot;－ &quot;">
                  <c:v>21.914895172432839</c:v>
                </c:pt>
                <c:pt idx="59" formatCode="0.0\ ;0;&quot;－ &quot;">
                  <c:v>22.378598927202546</c:v>
                </c:pt>
                <c:pt idx="60" formatCode="0.0\ ;0;&quot;－ &quot;">
                  <c:v>22.384095695167492</c:v>
                </c:pt>
                <c:pt idx="61" formatCode="0.0\ ;0;&quot;－ &quot;">
                  <c:v>22.29030247122062</c:v>
                </c:pt>
                <c:pt idx="62" formatCode="0.0\ ;0;&quot;－ &quot;">
                  <c:v>22.419781522002186</c:v>
                </c:pt>
                <c:pt idx="63" formatCode="0.0\ ;0;&quot;－ &quot;">
                  <c:v>22.678435813284871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856-4157-91C9-D719CBB83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482144"/>
        <c:axId val="826481816"/>
      </c:lineChart>
      <c:catAx>
        <c:axId val="81883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818833840"/>
        <c:crosses val="autoZero"/>
        <c:auto val="1"/>
        <c:lblAlgn val="ctr"/>
        <c:lblOffset val="100"/>
        <c:noMultiLvlLbl val="0"/>
      </c:catAx>
      <c:valAx>
        <c:axId val="8188338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818833512"/>
        <c:crosses val="autoZero"/>
        <c:crossBetween val="between"/>
      </c:valAx>
      <c:valAx>
        <c:axId val="826481816"/>
        <c:scaling>
          <c:orientation val="minMax"/>
        </c:scaling>
        <c:delete val="0"/>
        <c:axPos val="r"/>
        <c:numFmt formatCode="0.0\ ;0;&quot;－ 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826482144"/>
        <c:crosses val="max"/>
        <c:crossBetween val="between"/>
        <c:majorUnit val="50"/>
      </c:valAx>
      <c:catAx>
        <c:axId val="826482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6481816"/>
        <c:crosses val="autoZero"/>
        <c:auto val="1"/>
        <c:lblAlgn val="ctr"/>
        <c:lblOffset val="100"/>
        <c:noMultiLvlLbl val="0"/>
      </c:catAx>
      <c:spPr>
        <a:noFill/>
        <a:ln w="317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76035401049718"/>
          <c:y val="6.2475987329672997E-3"/>
          <c:w val="0.83153497201407112"/>
          <c:h val="0.987504802534065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'[Microsoft PowerPoint 内のグラフ]Sheet2'!$E$75</c:f>
              <c:strCache>
                <c:ptCount val="1"/>
                <c:pt idx="0">
                  <c:v>正規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33-4E1A-9EB7-9F2EBA2939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'[Microsoft PowerPoint 内のグラフ]Sheet2'!$D$76:$D$79</c:f>
              <c:numCache>
                <c:formatCode>General</c:formatCode>
                <c:ptCount val="4"/>
                <c:pt idx="0">
                  <c:v>2004</c:v>
                </c:pt>
                <c:pt idx="1">
                  <c:v>2010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'[Microsoft PowerPoint 内のグラフ]Sheet2'!$E$76:$E$79</c:f>
              <c:numCache>
                <c:formatCode>#\ ##0.0_ ;"△"#\ ##0.0_ ;"-"_ ;_ @_ </c:formatCode>
                <c:ptCount val="4"/>
                <c:pt idx="0">
                  <c:v>16.899999999999999</c:v>
                </c:pt>
                <c:pt idx="1">
                  <c:v>16.899999999999999</c:v>
                </c:pt>
                <c:pt idx="2">
                  <c:v>22.4</c:v>
                </c:pt>
                <c:pt idx="3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33-4E1A-9EB7-9F2EBA293977}"/>
            </c:ext>
          </c:extLst>
        </c:ser>
        <c:ser>
          <c:idx val="1"/>
          <c:order val="1"/>
          <c:tx>
            <c:strRef>
              <c:f>'[Microsoft PowerPoint 内のグラフ]Sheet2'!$F$75</c:f>
              <c:strCache>
                <c:ptCount val="1"/>
                <c:pt idx="0">
                  <c:v>非正規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'[Microsoft PowerPoint 内のグラフ]Sheet2'!$D$76:$D$79</c:f>
              <c:numCache>
                <c:formatCode>General</c:formatCode>
                <c:ptCount val="4"/>
                <c:pt idx="0">
                  <c:v>2004</c:v>
                </c:pt>
                <c:pt idx="1">
                  <c:v>2010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'[Microsoft PowerPoint 内のグラフ]Sheet2'!$F$76:$F$79</c:f>
              <c:numCache>
                <c:formatCode>#\ ##0.0_ ;"△"#\ ##0.0_ ;"-"_ ;_ @_ </c:formatCode>
                <c:ptCount val="4"/>
                <c:pt idx="0">
                  <c:v>26.2</c:v>
                </c:pt>
                <c:pt idx="1">
                  <c:v>31.2</c:v>
                </c:pt>
                <c:pt idx="2">
                  <c:v>37.200000000000003</c:v>
                </c:pt>
                <c:pt idx="3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33-4E1A-9EB7-9F2EBA293977}"/>
            </c:ext>
          </c:extLst>
        </c:ser>
        <c:ser>
          <c:idx val="2"/>
          <c:order val="2"/>
          <c:tx>
            <c:strRef>
              <c:f>'[Microsoft PowerPoint 内のグラフ]Sheet2'!$G$75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8.5978837471338623E-3"/>
                  <c:y val="2.8433954464914667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33-4E1A-9EB7-9F2EBA293977}"/>
                </c:ext>
              </c:extLst>
            </c:dLbl>
            <c:dLbl>
              <c:idx val="3"/>
              <c:layout>
                <c:manualLayout>
                  <c:x val="-2.8659612490445855E-3"/>
                  <c:y val="-2.1666104622166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33-4E1A-9EB7-9F2EBA2939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'[Microsoft PowerPoint 内のグラフ]Sheet2'!$D$76:$D$79</c:f>
              <c:numCache>
                <c:formatCode>General</c:formatCode>
                <c:ptCount val="4"/>
                <c:pt idx="0">
                  <c:v>2004</c:v>
                </c:pt>
                <c:pt idx="1">
                  <c:v>2010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'[Microsoft PowerPoint 内のグラフ]Sheet2'!$G$76:$G$79</c:f>
              <c:numCache>
                <c:formatCode>#\ ##0.0_ ;"△"#\ ##0.0_ ;"-"_ ;_ @_ </c:formatCode>
                <c:ptCount val="4"/>
                <c:pt idx="0">
                  <c:v>13.6</c:v>
                </c:pt>
                <c:pt idx="1">
                  <c:v>12.1</c:v>
                </c:pt>
                <c:pt idx="2">
                  <c:v>8.4</c:v>
                </c:pt>
                <c:pt idx="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33-4E1A-9EB7-9F2EBA293977}"/>
            </c:ext>
          </c:extLst>
        </c:ser>
        <c:ser>
          <c:idx val="3"/>
          <c:order val="3"/>
          <c:tx>
            <c:strRef>
              <c:f>'[Microsoft PowerPoint 内のグラフ]Sheet2'!$H$75</c:f>
              <c:strCache>
                <c:ptCount val="1"/>
                <c:pt idx="0">
                  <c:v>仕事なし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'[Microsoft PowerPoint 内のグラフ]Sheet2'!$D$76:$D$79</c:f>
              <c:numCache>
                <c:formatCode>General</c:formatCode>
                <c:ptCount val="4"/>
                <c:pt idx="0">
                  <c:v>2004</c:v>
                </c:pt>
                <c:pt idx="1">
                  <c:v>2010</c:v>
                </c:pt>
                <c:pt idx="2">
                  <c:v>2015</c:v>
                </c:pt>
                <c:pt idx="3">
                  <c:v>2019</c:v>
                </c:pt>
              </c:numCache>
            </c:numRef>
          </c:cat>
          <c:val>
            <c:numRef>
              <c:f>'[Microsoft PowerPoint 内のグラフ]Sheet2'!$H$76:$H$79</c:f>
              <c:numCache>
                <c:formatCode>#\ ##0.0_ ;"△"#\ ##0.0_ ;"-"_ ;_ @_ </c:formatCode>
                <c:ptCount val="4"/>
                <c:pt idx="0">
                  <c:v>43.3</c:v>
                </c:pt>
                <c:pt idx="1">
                  <c:v>39.799999999999997</c:v>
                </c:pt>
                <c:pt idx="2">
                  <c:v>31.9</c:v>
                </c:pt>
                <c:pt idx="3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33-4E1A-9EB7-9F2EBA2939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60656784"/>
        <c:axId val="2060661360"/>
      </c:barChart>
      <c:catAx>
        <c:axId val="206065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2060661360"/>
        <c:crosses val="autoZero"/>
        <c:auto val="1"/>
        <c:lblAlgn val="ctr"/>
        <c:lblOffset val="100"/>
        <c:noMultiLvlLbl val="0"/>
      </c:catAx>
      <c:valAx>
        <c:axId val="20606613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06065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68878915419899E-2"/>
          <c:y val="8.0147623206741597E-2"/>
          <c:w val="0.89918265725794055"/>
          <c:h val="0.82735351334310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Sheet5!$J$97:$J$98</c:f>
              <c:strCache>
                <c:ptCount val="2"/>
                <c:pt idx="0">
                  <c:v>出 生 数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Sheet5!$I$99:$I$173</c:f>
              <c:numCache>
                <c:formatCode>"  "0</c:formatCode>
                <c:ptCount val="75"/>
                <c:pt idx="0" formatCode="General">
                  <c:v>1947</c:v>
                </c:pt>
                <c:pt idx="1">
                  <c:v>48</c:v>
                </c:pt>
                <c:pt idx="2">
                  <c:v>49</c:v>
                </c:pt>
                <c:pt idx="3" formatCode="General">
                  <c:v>1950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  <c:pt idx="13" formatCode="General">
                  <c:v>1960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67</c:v>
                </c:pt>
                <c:pt idx="21">
                  <c:v>68</c:v>
                </c:pt>
                <c:pt idx="22">
                  <c:v>69</c:v>
                </c:pt>
                <c:pt idx="23" formatCode="General">
                  <c:v>1970</c:v>
                </c:pt>
                <c:pt idx="24">
                  <c:v>71</c:v>
                </c:pt>
                <c:pt idx="25">
                  <c:v>72</c:v>
                </c:pt>
                <c:pt idx="26">
                  <c:v>73</c:v>
                </c:pt>
                <c:pt idx="27">
                  <c:v>74</c:v>
                </c:pt>
                <c:pt idx="28">
                  <c:v>75</c:v>
                </c:pt>
                <c:pt idx="29">
                  <c:v>76</c:v>
                </c:pt>
                <c:pt idx="30">
                  <c:v>77</c:v>
                </c:pt>
                <c:pt idx="31">
                  <c:v>78</c:v>
                </c:pt>
                <c:pt idx="32">
                  <c:v>79</c:v>
                </c:pt>
                <c:pt idx="33" formatCode="General">
                  <c:v>1980</c:v>
                </c:pt>
                <c:pt idx="34">
                  <c:v>81</c:v>
                </c:pt>
                <c:pt idx="35">
                  <c:v>82</c:v>
                </c:pt>
                <c:pt idx="36">
                  <c:v>83</c:v>
                </c:pt>
                <c:pt idx="37">
                  <c:v>84</c:v>
                </c:pt>
                <c:pt idx="38">
                  <c:v>85</c:v>
                </c:pt>
                <c:pt idx="39">
                  <c:v>86</c:v>
                </c:pt>
                <c:pt idx="40">
                  <c:v>87</c:v>
                </c:pt>
                <c:pt idx="41">
                  <c:v>88</c:v>
                </c:pt>
                <c:pt idx="42">
                  <c:v>89</c:v>
                </c:pt>
                <c:pt idx="43" formatCode="General">
                  <c:v>1990</c:v>
                </c:pt>
                <c:pt idx="44">
                  <c:v>91</c:v>
                </c:pt>
                <c:pt idx="45">
                  <c:v>92</c:v>
                </c:pt>
                <c:pt idx="46">
                  <c:v>93</c:v>
                </c:pt>
                <c:pt idx="47">
                  <c:v>94</c:v>
                </c:pt>
                <c:pt idx="48">
                  <c:v>95</c:v>
                </c:pt>
                <c:pt idx="49">
                  <c:v>96</c:v>
                </c:pt>
                <c:pt idx="50">
                  <c:v>97</c:v>
                </c:pt>
                <c:pt idx="51">
                  <c:v>98</c:v>
                </c:pt>
                <c:pt idx="52">
                  <c:v>99</c:v>
                </c:pt>
                <c:pt idx="53" formatCode="@">
                  <c:v>2000</c:v>
                </c:pt>
                <c:pt idx="54" formatCode="&quot;  &quot;&quot;0&quot;0">
                  <c:v>1</c:v>
                </c:pt>
                <c:pt idx="55" formatCode="&quot;  &quot;&quot;0&quot;0">
                  <c:v>2</c:v>
                </c:pt>
                <c:pt idx="56" formatCode="&quot;  &quot;&quot;0&quot;0">
                  <c:v>3</c:v>
                </c:pt>
                <c:pt idx="57" formatCode="&quot;  &quot;&quot;0&quot;0">
                  <c:v>4</c:v>
                </c:pt>
                <c:pt idx="58" formatCode="&quot;  &quot;&quot;0&quot;0">
                  <c:v>5</c:v>
                </c:pt>
                <c:pt idx="59" formatCode="&quot;  &quot;&quot;0&quot;0">
                  <c:v>6</c:v>
                </c:pt>
                <c:pt idx="60" formatCode="&quot;  &quot;&quot;0&quot;0">
                  <c:v>7</c:v>
                </c:pt>
                <c:pt idx="61" formatCode="&quot;  &quot;&quot;0&quot;0">
                  <c:v>8</c:v>
                </c:pt>
                <c:pt idx="62" formatCode="&quot;  &quot;&quot;0&quot;0">
                  <c:v>9</c:v>
                </c:pt>
                <c:pt idx="63" formatCode="General">
                  <c:v>2010</c:v>
                </c:pt>
                <c:pt idx="64">
                  <c:v>11</c:v>
                </c:pt>
                <c:pt idx="65">
                  <c:v>12</c:v>
                </c:pt>
                <c:pt idx="66">
                  <c:v>13</c:v>
                </c:pt>
                <c:pt idx="67">
                  <c:v>14</c:v>
                </c:pt>
                <c:pt idx="68">
                  <c:v>15</c:v>
                </c:pt>
                <c:pt idx="69">
                  <c:v>16</c:v>
                </c:pt>
                <c:pt idx="70">
                  <c:v>17</c:v>
                </c:pt>
                <c:pt idx="71">
                  <c:v>18</c:v>
                </c:pt>
                <c:pt idx="72">
                  <c:v>19</c:v>
                </c:pt>
                <c:pt idx="73" formatCode="General">
                  <c:v>20</c:v>
                </c:pt>
                <c:pt idx="74" formatCode="General">
                  <c:v>21</c:v>
                </c:pt>
              </c:numCache>
            </c:numRef>
          </c:cat>
          <c:val>
            <c:numRef>
              <c:f>Sheet5!$J$99:$J$173</c:f>
              <c:numCache>
                <c:formatCode>#\ ###\ ###\ </c:formatCode>
                <c:ptCount val="75"/>
                <c:pt idx="0">
                  <c:v>2678792</c:v>
                </c:pt>
                <c:pt idx="1">
                  <c:v>2681624</c:v>
                </c:pt>
                <c:pt idx="2">
                  <c:v>2696638</c:v>
                </c:pt>
                <c:pt idx="3">
                  <c:v>2337507</c:v>
                </c:pt>
                <c:pt idx="4">
                  <c:v>2137689</c:v>
                </c:pt>
                <c:pt idx="5">
                  <c:v>2005162</c:v>
                </c:pt>
                <c:pt idx="6">
                  <c:v>1868040</c:v>
                </c:pt>
                <c:pt idx="7">
                  <c:v>1769580</c:v>
                </c:pt>
                <c:pt idx="8">
                  <c:v>1730692</c:v>
                </c:pt>
                <c:pt idx="9">
                  <c:v>1665278</c:v>
                </c:pt>
                <c:pt idx="10">
                  <c:v>1566713</c:v>
                </c:pt>
                <c:pt idx="11">
                  <c:v>1653469</c:v>
                </c:pt>
                <c:pt idx="12">
                  <c:v>1626088</c:v>
                </c:pt>
                <c:pt idx="13">
                  <c:v>1606041</c:v>
                </c:pt>
                <c:pt idx="14">
                  <c:v>1589372</c:v>
                </c:pt>
                <c:pt idx="15">
                  <c:v>1618616</c:v>
                </c:pt>
                <c:pt idx="16">
                  <c:v>1659521</c:v>
                </c:pt>
                <c:pt idx="17">
                  <c:v>1716761</c:v>
                </c:pt>
                <c:pt idx="18">
                  <c:v>1823697</c:v>
                </c:pt>
                <c:pt idx="19">
                  <c:v>1360974</c:v>
                </c:pt>
                <c:pt idx="20">
                  <c:v>1935647</c:v>
                </c:pt>
                <c:pt idx="21">
                  <c:v>1871839</c:v>
                </c:pt>
                <c:pt idx="22">
                  <c:v>1889815</c:v>
                </c:pt>
                <c:pt idx="23">
                  <c:v>1934239</c:v>
                </c:pt>
                <c:pt idx="24">
                  <c:v>2000973</c:v>
                </c:pt>
                <c:pt idx="25">
                  <c:v>2038682</c:v>
                </c:pt>
                <c:pt idx="26">
                  <c:v>2091983</c:v>
                </c:pt>
                <c:pt idx="27">
                  <c:v>2029989</c:v>
                </c:pt>
                <c:pt idx="28">
                  <c:v>1901440</c:v>
                </c:pt>
                <c:pt idx="29">
                  <c:v>1832617</c:v>
                </c:pt>
                <c:pt idx="30">
                  <c:v>1755100</c:v>
                </c:pt>
                <c:pt idx="31">
                  <c:v>1708643</c:v>
                </c:pt>
                <c:pt idx="32">
                  <c:v>1642580</c:v>
                </c:pt>
                <c:pt idx="33">
                  <c:v>1576889</c:v>
                </c:pt>
                <c:pt idx="34">
                  <c:v>1529455</c:v>
                </c:pt>
                <c:pt idx="35">
                  <c:v>1515392</c:v>
                </c:pt>
                <c:pt idx="36">
                  <c:v>1508687</c:v>
                </c:pt>
                <c:pt idx="37">
                  <c:v>1489780</c:v>
                </c:pt>
                <c:pt idx="38">
                  <c:v>1431577</c:v>
                </c:pt>
                <c:pt idx="39">
                  <c:v>1382946</c:v>
                </c:pt>
                <c:pt idx="40">
                  <c:v>1346658</c:v>
                </c:pt>
                <c:pt idx="41">
                  <c:v>1314006</c:v>
                </c:pt>
                <c:pt idx="42">
                  <c:v>1246802</c:v>
                </c:pt>
                <c:pt idx="43">
                  <c:v>1221585</c:v>
                </c:pt>
                <c:pt idx="44">
                  <c:v>1223245</c:v>
                </c:pt>
                <c:pt idx="45">
                  <c:v>1208989</c:v>
                </c:pt>
                <c:pt idx="46">
                  <c:v>1188282</c:v>
                </c:pt>
                <c:pt idx="47">
                  <c:v>1238328</c:v>
                </c:pt>
                <c:pt idx="48">
                  <c:v>1187064</c:v>
                </c:pt>
                <c:pt idx="49">
                  <c:v>1206555</c:v>
                </c:pt>
                <c:pt idx="50">
                  <c:v>1191665</c:v>
                </c:pt>
                <c:pt idx="51">
                  <c:v>1203147</c:v>
                </c:pt>
                <c:pt idx="52">
                  <c:v>1177669</c:v>
                </c:pt>
                <c:pt idx="53">
                  <c:v>1190547</c:v>
                </c:pt>
                <c:pt idx="54">
                  <c:v>1170662</c:v>
                </c:pt>
                <c:pt idx="55">
                  <c:v>1153855</c:v>
                </c:pt>
                <c:pt idx="56">
                  <c:v>1123610</c:v>
                </c:pt>
                <c:pt idx="57">
                  <c:v>1110721</c:v>
                </c:pt>
                <c:pt idx="58">
                  <c:v>1062530</c:v>
                </c:pt>
                <c:pt idx="59">
                  <c:v>1092674</c:v>
                </c:pt>
                <c:pt idx="60">
                  <c:v>1089818</c:v>
                </c:pt>
                <c:pt idx="61">
                  <c:v>1091156</c:v>
                </c:pt>
                <c:pt idx="62">
                  <c:v>1070036</c:v>
                </c:pt>
                <c:pt idx="63">
                  <c:v>1071305</c:v>
                </c:pt>
                <c:pt idx="64">
                  <c:v>1050807</c:v>
                </c:pt>
                <c:pt idx="65">
                  <c:v>1037232</c:v>
                </c:pt>
                <c:pt idx="66">
                  <c:v>1029817</c:v>
                </c:pt>
                <c:pt idx="67">
                  <c:v>1003609</c:v>
                </c:pt>
                <c:pt idx="68">
                  <c:v>1005721</c:v>
                </c:pt>
                <c:pt idx="69">
                  <c:v>977242</c:v>
                </c:pt>
                <c:pt idx="70">
                  <c:v>946146</c:v>
                </c:pt>
                <c:pt idx="71">
                  <c:v>918400</c:v>
                </c:pt>
                <c:pt idx="72">
                  <c:v>865239</c:v>
                </c:pt>
                <c:pt idx="73" formatCode="General">
                  <c:v>853214</c:v>
                </c:pt>
                <c:pt idx="74" formatCode="General">
                  <c:v>799000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7-4E1D-9AC5-61D6C082CE3F}"/>
            </c:ext>
          </c:extLst>
        </c:ser>
        <c:ser>
          <c:idx val="1"/>
          <c:order val="1"/>
          <c:tx>
            <c:strRef>
              <c:f>Sheet5!$K$97:$K$98</c:f>
              <c:strCache>
                <c:ptCount val="2"/>
                <c:pt idx="0">
                  <c:v>死亡数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Sheet5!$I$99:$I$173</c:f>
              <c:numCache>
                <c:formatCode>"  "0</c:formatCode>
                <c:ptCount val="75"/>
                <c:pt idx="0" formatCode="General">
                  <c:v>1947</c:v>
                </c:pt>
                <c:pt idx="1">
                  <c:v>48</c:v>
                </c:pt>
                <c:pt idx="2">
                  <c:v>49</c:v>
                </c:pt>
                <c:pt idx="3" formatCode="General">
                  <c:v>1950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  <c:pt idx="13" formatCode="General">
                  <c:v>1960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67</c:v>
                </c:pt>
                <c:pt idx="21">
                  <c:v>68</c:v>
                </c:pt>
                <c:pt idx="22">
                  <c:v>69</c:v>
                </c:pt>
                <c:pt idx="23" formatCode="General">
                  <c:v>1970</c:v>
                </c:pt>
                <c:pt idx="24">
                  <c:v>71</c:v>
                </c:pt>
                <c:pt idx="25">
                  <c:v>72</c:v>
                </c:pt>
                <c:pt idx="26">
                  <c:v>73</c:v>
                </c:pt>
                <c:pt idx="27">
                  <c:v>74</c:v>
                </c:pt>
                <c:pt idx="28">
                  <c:v>75</c:v>
                </c:pt>
                <c:pt idx="29">
                  <c:v>76</c:v>
                </c:pt>
                <c:pt idx="30">
                  <c:v>77</c:v>
                </c:pt>
                <c:pt idx="31">
                  <c:v>78</c:v>
                </c:pt>
                <c:pt idx="32">
                  <c:v>79</c:v>
                </c:pt>
                <c:pt idx="33" formatCode="General">
                  <c:v>1980</c:v>
                </c:pt>
                <c:pt idx="34">
                  <c:v>81</c:v>
                </c:pt>
                <c:pt idx="35">
                  <c:v>82</c:v>
                </c:pt>
                <c:pt idx="36">
                  <c:v>83</c:v>
                </c:pt>
                <c:pt idx="37">
                  <c:v>84</c:v>
                </c:pt>
                <c:pt idx="38">
                  <c:v>85</c:v>
                </c:pt>
                <c:pt idx="39">
                  <c:v>86</c:v>
                </c:pt>
                <c:pt idx="40">
                  <c:v>87</c:v>
                </c:pt>
                <c:pt idx="41">
                  <c:v>88</c:v>
                </c:pt>
                <c:pt idx="42">
                  <c:v>89</c:v>
                </c:pt>
                <c:pt idx="43" formatCode="General">
                  <c:v>1990</c:v>
                </c:pt>
                <c:pt idx="44">
                  <c:v>91</c:v>
                </c:pt>
                <c:pt idx="45">
                  <c:v>92</c:v>
                </c:pt>
                <c:pt idx="46">
                  <c:v>93</c:v>
                </c:pt>
                <c:pt idx="47">
                  <c:v>94</c:v>
                </c:pt>
                <c:pt idx="48">
                  <c:v>95</c:v>
                </c:pt>
                <c:pt idx="49">
                  <c:v>96</c:v>
                </c:pt>
                <c:pt idx="50">
                  <c:v>97</c:v>
                </c:pt>
                <c:pt idx="51">
                  <c:v>98</c:v>
                </c:pt>
                <c:pt idx="52">
                  <c:v>99</c:v>
                </c:pt>
                <c:pt idx="53" formatCode="@">
                  <c:v>2000</c:v>
                </c:pt>
                <c:pt idx="54" formatCode="&quot;  &quot;&quot;0&quot;0">
                  <c:v>1</c:v>
                </c:pt>
                <c:pt idx="55" formatCode="&quot;  &quot;&quot;0&quot;0">
                  <c:v>2</c:v>
                </c:pt>
                <c:pt idx="56" formatCode="&quot;  &quot;&quot;0&quot;0">
                  <c:v>3</c:v>
                </c:pt>
                <c:pt idx="57" formatCode="&quot;  &quot;&quot;0&quot;0">
                  <c:v>4</c:v>
                </c:pt>
                <c:pt idx="58" formatCode="&quot;  &quot;&quot;0&quot;0">
                  <c:v>5</c:v>
                </c:pt>
                <c:pt idx="59" formatCode="&quot;  &quot;&quot;0&quot;0">
                  <c:v>6</c:v>
                </c:pt>
                <c:pt idx="60" formatCode="&quot;  &quot;&quot;0&quot;0">
                  <c:v>7</c:v>
                </c:pt>
                <c:pt idx="61" formatCode="&quot;  &quot;&quot;0&quot;0">
                  <c:v>8</c:v>
                </c:pt>
                <c:pt idx="62" formatCode="&quot;  &quot;&quot;0&quot;0">
                  <c:v>9</c:v>
                </c:pt>
                <c:pt idx="63" formatCode="General">
                  <c:v>2010</c:v>
                </c:pt>
                <c:pt idx="64">
                  <c:v>11</c:v>
                </c:pt>
                <c:pt idx="65">
                  <c:v>12</c:v>
                </c:pt>
                <c:pt idx="66">
                  <c:v>13</c:v>
                </c:pt>
                <c:pt idx="67">
                  <c:v>14</c:v>
                </c:pt>
                <c:pt idx="68">
                  <c:v>15</c:v>
                </c:pt>
                <c:pt idx="69">
                  <c:v>16</c:v>
                </c:pt>
                <c:pt idx="70">
                  <c:v>17</c:v>
                </c:pt>
                <c:pt idx="71">
                  <c:v>18</c:v>
                </c:pt>
                <c:pt idx="72">
                  <c:v>19</c:v>
                </c:pt>
                <c:pt idx="73" formatCode="General">
                  <c:v>20</c:v>
                </c:pt>
                <c:pt idx="74" formatCode="General">
                  <c:v>21</c:v>
                </c:pt>
              </c:numCache>
            </c:numRef>
          </c:cat>
          <c:val>
            <c:numRef>
              <c:f>Sheet5!$K$99:$K$173</c:f>
              <c:numCache>
                <c:formatCode>#\ ###\ ###\ </c:formatCode>
                <c:ptCount val="75"/>
                <c:pt idx="0">
                  <c:v>1138238</c:v>
                </c:pt>
                <c:pt idx="1">
                  <c:v>950610</c:v>
                </c:pt>
                <c:pt idx="2">
                  <c:v>945444</c:v>
                </c:pt>
                <c:pt idx="3">
                  <c:v>904876</c:v>
                </c:pt>
                <c:pt idx="4">
                  <c:v>838998</c:v>
                </c:pt>
                <c:pt idx="5">
                  <c:v>765068</c:v>
                </c:pt>
                <c:pt idx="6">
                  <c:v>772547</c:v>
                </c:pt>
                <c:pt idx="7">
                  <c:v>721491</c:v>
                </c:pt>
                <c:pt idx="8">
                  <c:v>693523</c:v>
                </c:pt>
                <c:pt idx="9">
                  <c:v>724460</c:v>
                </c:pt>
                <c:pt idx="10">
                  <c:v>752445</c:v>
                </c:pt>
                <c:pt idx="11">
                  <c:v>684189</c:v>
                </c:pt>
                <c:pt idx="12">
                  <c:v>689959</c:v>
                </c:pt>
                <c:pt idx="13">
                  <c:v>706599</c:v>
                </c:pt>
                <c:pt idx="14">
                  <c:v>695644</c:v>
                </c:pt>
                <c:pt idx="15">
                  <c:v>710265</c:v>
                </c:pt>
                <c:pt idx="16">
                  <c:v>670770</c:v>
                </c:pt>
                <c:pt idx="17">
                  <c:v>673067</c:v>
                </c:pt>
                <c:pt idx="18">
                  <c:v>700438</c:v>
                </c:pt>
                <c:pt idx="19">
                  <c:v>670342</c:v>
                </c:pt>
                <c:pt idx="20">
                  <c:v>675006</c:v>
                </c:pt>
                <c:pt idx="21">
                  <c:v>686555</c:v>
                </c:pt>
                <c:pt idx="22">
                  <c:v>693787</c:v>
                </c:pt>
                <c:pt idx="23">
                  <c:v>712962</c:v>
                </c:pt>
                <c:pt idx="24">
                  <c:v>684521</c:v>
                </c:pt>
                <c:pt idx="25">
                  <c:v>683751</c:v>
                </c:pt>
                <c:pt idx="26">
                  <c:v>709416</c:v>
                </c:pt>
                <c:pt idx="27">
                  <c:v>710510</c:v>
                </c:pt>
                <c:pt idx="28">
                  <c:v>702275</c:v>
                </c:pt>
                <c:pt idx="29">
                  <c:v>703270</c:v>
                </c:pt>
                <c:pt idx="30">
                  <c:v>690074</c:v>
                </c:pt>
                <c:pt idx="31">
                  <c:v>695821</c:v>
                </c:pt>
                <c:pt idx="32">
                  <c:v>689664</c:v>
                </c:pt>
                <c:pt idx="33">
                  <c:v>722801</c:v>
                </c:pt>
                <c:pt idx="34">
                  <c:v>720262</c:v>
                </c:pt>
                <c:pt idx="35">
                  <c:v>711883</c:v>
                </c:pt>
                <c:pt idx="36">
                  <c:v>740038</c:v>
                </c:pt>
                <c:pt idx="37">
                  <c:v>740247</c:v>
                </c:pt>
                <c:pt idx="38">
                  <c:v>752283</c:v>
                </c:pt>
                <c:pt idx="39">
                  <c:v>750620</c:v>
                </c:pt>
                <c:pt idx="40">
                  <c:v>751172</c:v>
                </c:pt>
                <c:pt idx="41">
                  <c:v>793014</c:v>
                </c:pt>
                <c:pt idx="42">
                  <c:v>788594</c:v>
                </c:pt>
                <c:pt idx="43">
                  <c:v>820305</c:v>
                </c:pt>
                <c:pt idx="44">
                  <c:v>829797</c:v>
                </c:pt>
                <c:pt idx="45">
                  <c:v>856643</c:v>
                </c:pt>
                <c:pt idx="46">
                  <c:v>878532</c:v>
                </c:pt>
                <c:pt idx="47">
                  <c:v>875933</c:v>
                </c:pt>
                <c:pt idx="48">
                  <c:v>922139</c:v>
                </c:pt>
                <c:pt idx="49">
                  <c:v>896211</c:v>
                </c:pt>
                <c:pt idx="50">
                  <c:v>913402</c:v>
                </c:pt>
                <c:pt idx="51">
                  <c:v>936484</c:v>
                </c:pt>
                <c:pt idx="52">
                  <c:v>982031</c:v>
                </c:pt>
                <c:pt idx="53">
                  <c:v>961653</c:v>
                </c:pt>
                <c:pt idx="54">
                  <c:v>970331</c:v>
                </c:pt>
                <c:pt idx="55">
                  <c:v>982379</c:v>
                </c:pt>
                <c:pt idx="56">
                  <c:v>1014951</c:v>
                </c:pt>
                <c:pt idx="57">
                  <c:v>1028602</c:v>
                </c:pt>
                <c:pt idx="58">
                  <c:v>1083796</c:v>
                </c:pt>
                <c:pt idx="59">
                  <c:v>1084451</c:v>
                </c:pt>
                <c:pt idx="60">
                  <c:v>1108334</c:v>
                </c:pt>
                <c:pt idx="61">
                  <c:v>1142407</c:v>
                </c:pt>
                <c:pt idx="62">
                  <c:v>1141865</c:v>
                </c:pt>
                <c:pt idx="63">
                  <c:v>1197014</c:v>
                </c:pt>
                <c:pt idx="64">
                  <c:v>1253068</c:v>
                </c:pt>
                <c:pt idx="65">
                  <c:v>1256359</c:v>
                </c:pt>
                <c:pt idx="66">
                  <c:v>1268438</c:v>
                </c:pt>
                <c:pt idx="67">
                  <c:v>1273025</c:v>
                </c:pt>
                <c:pt idx="68">
                  <c:v>1290510</c:v>
                </c:pt>
                <c:pt idx="69">
                  <c:v>1308158</c:v>
                </c:pt>
                <c:pt idx="70">
                  <c:v>1340567</c:v>
                </c:pt>
                <c:pt idx="71">
                  <c:v>1362470</c:v>
                </c:pt>
                <c:pt idx="72">
                  <c:v>1381093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47-4E1D-9AC5-61D6C082C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1607695871"/>
        <c:axId val="1607691711"/>
      </c:barChart>
      <c:lineChart>
        <c:grouping val="standard"/>
        <c:varyColors val="0"/>
        <c:ser>
          <c:idx val="2"/>
          <c:order val="2"/>
          <c:tx>
            <c:strRef>
              <c:f>Sheet5!$L$97:$L$98</c:f>
              <c:strCache>
                <c:ptCount val="2"/>
                <c:pt idx="0">
                  <c:v>合計特殊出生率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Sheet5!$I$99:$I$173</c:f>
              <c:numCache>
                <c:formatCode>"  "0</c:formatCode>
                <c:ptCount val="75"/>
                <c:pt idx="0" formatCode="General">
                  <c:v>1947</c:v>
                </c:pt>
                <c:pt idx="1">
                  <c:v>48</c:v>
                </c:pt>
                <c:pt idx="2">
                  <c:v>49</c:v>
                </c:pt>
                <c:pt idx="3" formatCode="General">
                  <c:v>1950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  <c:pt idx="13" formatCode="General">
                  <c:v>1960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67</c:v>
                </c:pt>
                <c:pt idx="21">
                  <c:v>68</c:v>
                </c:pt>
                <c:pt idx="22">
                  <c:v>69</c:v>
                </c:pt>
                <c:pt idx="23" formatCode="General">
                  <c:v>1970</c:v>
                </c:pt>
                <c:pt idx="24">
                  <c:v>71</c:v>
                </c:pt>
                <c:pt idx="25">
                  <c:v>72</c:v>
                </c:pt>
                <c:pt idx="26">
                  <c:v>73</c:v>
                </c:pt>
                <c:pt idx="27">
                  <c:v>74</c:v>
                </c:pt>
                <c:pt idx="28">
                  <c:v>75</c:v>
                </c:pt>
                <c:pt idx="29">
                  <c:v>76</c:v>
                </c:pt>
                <c:pt idx="30">
                  <c:v>77</c:v>
                </c:pt>
                <c:pt idx="31">
                  <c:v>78</c:v>
                </c:pt>
                <c:pt idx="32">
                  <c:v>79</c:v>
                </c:pt>
                <c:pt idx="33" formatCode="General">
                  <c:v>1980</c:v>
                </c:pt>
                <c:pt idx="34">
                  <c:v>81</c:v>
                </c:pt>
                <c:pt idx="35">
                  <c:v>82</c:v>
                </c:pt>
                <c:pt idx="36">
                  <c:v>83</c:v>
                </c:pt>
                <c:pt idx="37">
                  <c:v>84</c:v>
                </c:pt>
                <c:pt idx="38">
                  <c:v>85</c:v>
                </c:pt>
                <c:pt idx="39">
                  <c:v>86</c:v>
                </c:pt>
                <c:pt idx="40">
                  <c:v>87</c:v>
                </c:pt>
                <c:pt idx="41">
                  <c:v>88</c:v>
                </c:pt>
                <c:pt idx="42">
                  <c:v>89</c:v>
                </c:pt>
                <c:pt idx="43" formatCode="General">
                  <c:v>1990</c:v>
                </c:pt>
                <c:pt idx="44">
                  <c:v>91</c:v>
                </c:pt>
                <c:pt idx="45">
                  <c:v>92</c:v>
                </c:pt>
                <c:pt idx="46">
                  <c:v>93</c:v>
                </c:pt>
                <c:pt idx="47">
                  <c:v>94</c:v>
                </c:pt>
                <c:pt idx="48">
                  <c:v>95</c:v>
                </c:pt>
                <c:pt idx="49">
                  <c:v>96</c:v>
                </c:pt>
                <c:pt idx="50">
                  <c:v>97</c:v>
                </c:pt>
                <c:pt idx="51">
                  <c:v>98</c:v>
                </c:pt>
                <c:pt idx="52">
                  <c:v>99</c:v>
                </c:pt>
                <c:pt idx="53" formatCode="@">
                  <c:v>2000</c:v>
                </c:pt>
                <c:pt idx="54" formatCode="&quot;  &quot;&quot;0&quot;0">
                  <c:v>1</c:v>
                </c:pt>
                <c:pt idx="55" formatCode="&quot;  &quot;&quot;0&quot;0">
                  <c:v>2</c:v>
                </c:pt>
                <c:pt idx="56" formatCode="&quot;  &quot;&quot;0&quot;0">
                  <c:v>3</c:v>
                </c:pt>
                <c:pt idx="57" formatCode="&quot;  &quot;&quot;0&quot;0">
                  <c:v>4</c:v>
                </c:pt>
                <c:pt idx="58" formatCode="&quot;  &quot;&quot;0&quot;0">
                  <c:v>5</c:v>
                </c:pt>
                <c:pt idx="59" formatCode="&quot;  &quot;&quot;0&quot;0">
                  <c:v>6</c:v>
                </c:pt>
                <c:pt idx="60" formatCode="&quot;  &quot;&quot;0&quot;0">
                  <c:v>7</c:v>
                </c:pt>
                <c:pt idx="61" formatCode="&quot;  &quot;&quot;0&quot;0">
                  <c:v>8</c:v>
                </c:pt>
                <c:pt idx="62" formatCode="&quot;  &quot;&quot;0&quot;0">
                  <c:v>9</c:v>
                </c:pt>
                <c:pt idx="63" formatCode="General">
                  <c:v>2010</c:v>
                </c:pt>
                <c:pt idx="64">
                  <c:v>11</c:v>
                </c:pt>
                <c:pt idx="65">
                  <c:v>12</c:v>
                </c:pt>
                <c:pt idx="66">
                  <c:v>13</c:v>
                </c:pt>
                <c:pt idx="67">
                  <c:v>14</c:v>
                </c:pt>
                <c:pt idx="68">
                  <c:v>15</c:v>
                </c:pt>
                <c:pt idx="69">
                  <c:v>16</c:v>
                </c:pt>
                <c:pt idx="70">
                  <c:v>17</c:v>
                </c:pt>
                <c:pt idx="71">
                  <c:v>18</c:v>
                </c:pt>
                <c:pt idx="72">
                  <c:v>19</c:v>
                </c:pt>
                <c:pt idx="73" formatCode="General">
                  <c:v>20</c:v>
                </c:pt>
                <c:pt idx="74" formatCode="General">
                  <c:v>21</c:v>
                </c:pt>
              </c:numCache>
            </c:numRef>
          </c:cat>
          <c:val>
            <c:numRef>
              <c:f>Sheet5!$L$99:$L$173</c:f>
              <c:numCache>
                <c:formatCode>0.00_);[Red]\(0.00\)</c:formatCode>
                <c:ptCount val="75"/>
                <c:pt idx="0">
                  <c:v>4.54</c:v>
                </c:pt>
                <c:pt idx="1">
                  <c:v>4.4000000000000004</c:v>
                </c:pt>
                <c:pt idx="2">
                  <c:v>4.32</c:v>
                </c:pt>
                <c:pt idx="3">
                  <c:v>3.65</c:v>
                </c:pt>
                <c:pt idx="4">
                  <c:v>3.26</c:v>
                </c:pt>
                <c:pt idx="5">
                  <c:v>2.98</c:v>
                </c:pt>
                <c:pt idx="6">
                  <c:v>2.69</c:v>
                </c:pt>
                <c:pt idx="7">
                  <c:v>2.48</c:v>
                </c:pt>
                <c:pt idx="8">
                  <c:v>2.37</c:v>
                </c:pt>
                <c:pt idx="9">
                  <c:v>2.2200000000000002</c:v>
                </c:pt>
                <c:pt idx="10">
                  <c:v>2.04</c:v>
                </c:pt>
                <c:pt idx="11">
                  <c:v>2.11</c:v>
                </c:pt>
                <c:pt idx="12">
                  <c:v>2.04</c:v>
                </c:pt>
                <c:pt idx="13">
                  <c:v>2</c:v>
                </c:pt>
                <c:pt idx="14">
                  <c:v>1.96</c:v>
                </c:pt>
                <c:pt idx="15">
                  <c:v>1.98</c:v>
                </c:pt>
                <c:pt idx="16">
                  <c:v>2</c:v>
                </c:pt>
                <c:pt idx="17">
                  <c:v>2.0499999999999998</c:v>
                </c:pt>
                <c:pt idx="18">
                  <c:v>2.14</c:v>
                </c:pt>
                <c:pt idx="19">
                  <c:v>1.58</c:v>
                </c:pt>
                <c:pt idx="20">
                  <c:v>2.23</c:v>
                </c:pt>
                <c:pt idx="21">
                  <c:v>2.13</c:v>
                </c:pt>
                <c:pt idx="22">
                  <c:v>2.13</c:v>
                </c:pt>
                <c:pt idx="23">
                  <c:v>2.13</c:v>
                </c:pt>
                <c:pt idx="24">
                  <c:v>2.16</c:v>
                </c:pt>
                <c:pt idx="25">
                  <c:v>2.14</c:v>
                </c:pt>
                <c:pt idx="26">
                  <c:v>2.14</c:v>
                </c:pt>
                <c:pt idx="27">
                  <c:v>2.0499999999999998</c:v>
                </c:pt>
                <c:pt idx="28">
                  <c:v>1.91</c:v>
                </c:pt>
                <c:pt idx="29">
                  <c:v>1.85</c:v>
                </c:pt>
                <c:pt idx="30">
                  <c:v>1.8</c:v>
                </c:pt>
                <c:pt idx="31">
                  <c:v>1.79</c:v>
                </c:pt>
                <c:pt idx="32">
                  <c:v>1.77</c:v>
                </c:pt>
                <c:pt idx="33">
                  <c:v>1.75</c:v>
                </c:pt>
                <c:pt idx="34">
                  <c:v>1.74</c:v>
                </c:pt>
                <c:pt idx="35">
                  <c:v>1.77</c:v>
                </c:pt>
                <c:pt idx="36">
                  <c:v>1.8</c:v>
                </c:pt>
                <c:pt idx="37">
                  <c:v>1.81</c:v>
                </c:pt>
                <c:pt idx="38">
                  <c:v>1.76</c:v>
                </c:pt>
                <c:pt idx="39">
                  <c:v>1.72</c:v>
                </c:pt>
                <c:pt idx="40">
                  <c:v>1.69</c:v>
                </c:pt>
                <c:pt idx="41">
                  <c:v>1.66</c:v>
                </c:pt>
                <c:pt idx="42">
                  <c:v>1.57</c:v>
                </c:pt>
                <c:pt idx="43">
                  <c:v>1.54</c:v>
                </c:pt>
                <c:pt idx="44">
                  <c:v>1.53</c:v>
                </c:pt>
                <c:pt idx="45">
                  <c:v>1.5</c:v>
                </c:pt>
                <c:pt idx="46">
                  <c:v>1.46</c:v>
                </c:pt>
                <c:pt idx="47">
                  <c:v>1.5</c:v>
                </c:pt>
                <c:pt idx="48">
                  <c:v>1.42</c:v>
                </c:pt>
                <c:pt idx="49">
                  <c:v>1.43</c:v>
                </c:pt>
                <c:pt idx="50">
                  <c:v>1.39</c:v>
                </c:pt>
                <c:pt idx="51">
                  <c:v>1.38</c:v>
                </c:pt>
                <c:pt idx="52">
                  <c:v>1.34</c:v>
                </c:pt>
                <c:pt idx="53">
                  <c:v>1.36</c:v>
                </c:pt>
                <c:pt idx="54">
                  <c:v>1.33</c:v>
                </c:pt>
                <c:pt idx="55">
                  <c:v>1.32</c:v>
                </c:pt>
                <c:pt idx="56">
                  <c:v>1.29</c:v>
                </c:pt>
                <c:pt idx="57">
                  <c:v>1.29</c:v>
                </c:pt>
                <c:pt idx="58" formatCode="0.00\ ">
                  <c:v>1.26</c:v>
                </c:pt>
                <c:pt idx="59">
                  <c:v>1.32</c:v>
                </c:pt>
                <c:pt idx="60">
                  <c:v>1.34</c:v>
                </c:pt>
                <c:pt idx="61">
                  <c:v>1.37</c:v>
                </c:pt>
                <c:pt idx="62">
                  <c:v>1.37</c:v>
                </c:pt>
                <c:pt idx="63">
                  <c:v>1.39</c:v>
                </c:pt>
                <c:pt idx="64">
                  <c:v>1.39</c:v>
                </c:pt>
                <c:pt idx="65">
                  <c:v>1.41</c:v>
                </c:pt>
                <c:pt idx="66">
                  <c:v>1.43</c:v>
                </c:pt>
                <c:pt idx="67">
                  <c:v>1.42</c:v>
                </c:pt>
                <c:pt idx="68" formatCode="General">
                  <c:v>1.45</c:v>
                </c:pt>
                <c:pt idx="69" formatCode="General">
                  <c:v>1.44</c:v>
                </c:pt>
                <c:pt idx="70" formatCode="General">
                  <c:v>1.43</c:v>
                </c:pt>
                <c:pt idx="71" formatCode="General">
                  <c:v>1.42</c:v>
                </c:pt>
                <c:pt idx="72" formatCode="General">
                  <c:v>1.36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47-4E1D-9AC5-61D6C082C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7692127"/>
        <c:axId val="1607700863"/>
      </c:lineChart>
      <c:catAx>
        <c:axId val="16076958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1607691711"/>
        <c:crosses val="autoZero"/>
        <c:auto val="1"/>
        <c:lblAlgn val="ctr"/>
        <c:lblOffset val="100"/>
        <c:noMultiLvlLbl val="0"/>
      </c:catAx>
      <c:valAx>
        <c:axId val="1607691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\ ###\ ###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07695871"/>
        <c:crosses val="autoZero"/>
        <c:crossBetween val="between"/>
      </c:valAx>
      <c:valAx>
        <c:axId val="1607700863"/>
        <c:scaling>
          <c:orientation val="minMax"/>
        </c:scaling>
        <c:delete val="0"/>
        <c:axPos val="r"/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07692127"/>
        <c:crosses val="max"/>
        <c:crossBetween val="between"/>
      </c:valAx>
      <c:catAx>
        <c:axId val="16076921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7700863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6295231738501"/>
          <c:y val="8.5930859549914057E-3"/>
          <c:w val="0.87612444686786806"/>
          <c:h val="0.987354088670408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Sheet1!$N$85</c:f>
              <c:strCache>
                <c:ptCount val="1"/>
                <c:pt idx="0">
                  <c:v>１人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Sheet1!$M$86:$M$97</c:f>
              <c:numCache>
                <c:formatCode>General</c:formatCode>
                <c:ptCount val="12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2010</c:v>
                </c:pt>
                <c:pt idx="10">
                  <c:v>2015</c:v>
                </c:pt>
                <c:pt idx="11" formatCode="0_ ">
                  <c:v>2019</c:v>
                </c:pt>
              </c:numCache>
            </c:numRef>
          </c:cat>
          <c:val>
            <c:numRef>
              <c:f>Sheet1!$N$86:$N$97</c:f>
              <c:numCache>
                <c:formatCode>0.0_ </c:formatCode>
                <c:ptCount val="12"/>
                <c:pt idx="1">
                  <c:v>20</c:v>
                </c:pt>
                <c:pt idx="2">
                  <c:v>16.3</c:v>
                </c:pt>
                <c:pt idx="3">
                  <c:v>15.5</c:v>
                </c:pt>
                <c:pt idx="4">
                  <c:v>14</c:v>
                </c:pt>
                <c:pt idx="5">
                  <c:v>13.5</c:v>
                </c:pt>
                <c:pt idx="6">
                  <c:v>12.6</c:v>
                </c:pt>
                <c:pt idx="7">
                  <c:v>12.2</c:v>
                </c:pt>
                <c:pt idx="8">
                  <c:v>11.9</c:v>
                </c:pt>
                <c:pt idx="9">
                  <c:v>11.3</c:v>
                </c:pt>
                <c:pt idx="10">
                  <c:v>10.895335676416275</c:v>
                </c:pt>
                <c:pt idx="11">
                  <c:v>10.138070869943034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0-402E-8F53-BE94C968BD49}"/>
            </c:ext>
          </c:extLst>
        </c:ser>
        <c:ser>
          <c:idx val="1"/>
          <c:order val="1"/>
          <c:tx>
            <c:strRef>
              <c:f>Sheet1!$O$85</c:f>
              <c:strCache>
                <c:ptCount val="1"/>
                <c:pt idx="0">
                  <c:v>２人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Sheet1!$M$86:$M$97</c:f>
              <c:numCache>
                <c:formatCode>General</c:formatCode>
                <c:ptCount val="12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2010</c:v>
                </c:pt>
                <c:pt idx="10">
                  <c:v>2015</c:v>
                </c:pt>
                <c:pt idx="11" formatCode="0_ ">
                  <c:v>2019</c:v>
                </c:pt>
              </c:numCache>
            </c:numRef>
          </c:cat>
          <c:val>
            <c:numRef>
              <c:f>Sheet1!$O$86:$O$97</c:f>
              <c:numCache>
                <c:formatCode>General</c:formatCode>
                <c:ptCount val="12"/>
                <c:pt idx="1">
                  <c:v>24.6</c:v>
                </c:pt>
                <c:pt idx="2" formatCode="0.0_ ">
                  <c:v>22.3</c:v>
                </c:pt>
                <c:pt idx="3" formatCode="0.0_ ">
                  <c:v>19.3</c:v>
                </c:pt>
                <c:pt idx="4" formatCode="0.0_ ">
                  <c:v>16.3</c:v>
                </c:pt>
                <c:pt idx="5" formatCode="0.0_ ">
                  <c:v>14.4</c:v>
                </c:pt>
                <c:pt idx="6" formatCode="0.0_ ">
                  <c:v>12.8</c:v>
                </c:pt>
                <c:pt idx="7" formatCode="0.0_ ">
                  <c:v>12.2</c:v>
                </c:pt>
                <c:pt idx="8" formatCode="0.0_ ">
                  <c:v>12.2</c:v>
                </c:pt>
                <c:pt idx="9" formatCode="0.0_ ">
                  <c:v>10.7</c:v>
                </c:pt>
                <c:pt idx="10" formatCode="0.0_ ">
                  <c:v>9.4894859117174004</c:v>
                </c:pt>
                <c:pt idx="11" formatCode="0.0_ ">
                  <c:v>8.734189437095683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60-402E-8F53-BE94C968BD49}"/>
            </c:ext>
          </c:extLst>
        </c:ser>
        <c:ser>
          <c:idx val="2"/>
          <c:order val="2"/>
          <c:tx>
            <c:strRef>
              <c:f>Sheet1!$P$85</c:f>
              <c:strCache>
                <c:ptCount val="1"/>
                <c:pt idx="0">
                  <c:v>３人以上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8"/>
              <c:layout>
                <c:manualLayout>
                  <c:x val="8.7969170061445428E-3"/>
                  <c:y val="2.422733216776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60-402E-8F53-BE94C968BD49}"/>
                </c:ext>
              </c:extLst>
            </c:dLbl>
            <c:dLbl>
              <c:idx val="9"/>
              <c:layout>
                <c:manualLayout>
                  <c:x val="8.7969170061445428E-3"/>
                  <c:y val="2.4227093712115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60-402E-8F53-BE94C968BD49}"/>
                </c:ext>
              </c:extLst>
            </c:dLbl>
            <c:dLbl>
              <c:idx val="10"/>
              <c:layout>
                <c:manualLayout>
                  <c:x val="1.055630040737345E-2"/>
                  <c:y val="2.4227332167762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60-402E-8F53-BE94C968BD49}"/>
                </c:ext>
              </c:extLst>
            </c:dLbl>
            <c:dLbl>
              <c:idx val="11"/>
              <c:layout>
                <c:manualLayout>
                  <c:x val="8.7969170061445428E-3"/>
                  <c:y val="3.3312969221099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60-402E-8F53-BE94C968BD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Sheet1!$M$86:$M$97</c:f>
              <c:numCache>
                <c:formatCode>General</c:formatCode>
                <c:ptCount val="12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2010</c:v>
                </c:pt>
                <c:pt idx="10">
                  <c:v>2015</c:v>
                </c:pt>
                <c:pt idx="11" formatCode="0_ ">
                  <c:v>2019</c:v>
                </c:pt>
              </c:numCache>
            </c:numRef>
          </c:cat>
          <c:val>
            <c:numRef>
              <c:f>Sheet1!$P$86:$P$97</c:f>
              <c:numCache>
                <c:formatCode>General</c:formatCode>
                <c:ptCount val="12"/>
                <c:pt idx="1">
                  <c:v>8.4</c:v>
                </c:pt>
                <c:pt idx="2" formatCode="0.0_ ">
                  <c:v>7.7</c:v>
                </c:pt>
                <c:pt idx="3" formatCode="0.0_ ">
                  <c:v>6.8</c:v>
                </c:pt>
                <c:pt idx="4" formatCode="0.0_ ">
                  <c:v>6.2</c:v>
                </c:pt>
                <c:pt idx="5" formatCode="0.0_ ">
                  <c:v>5.5</c:v>
                </c:pt>
                <c:pt idx="6" formatCode="0.0_ ">
                  <c:v>4.9000000000000004</c:v>
                </c:pt>
                <c:pt idx="7" formatCode="0.0_ ">
                  <c:v>4.3</c:v>
                </c:pt>
                <c:pt idx="8" formatCode="0.0_ ">
                  <c:v>3.8</c:v>
                </c:pt>
                <c:pt idx="9" formatCode="0.0_ ">
                  <c:v>3.3</c:v>
                </c:pt>
                <c:pt idx="10" formatCode="0.0_ ">
                  <c:v>3.079764103175076</c:v>
                </c:pt>
                <c:pt idx="11" formatCode="0.0_ ">
                  <c:v>2.7961764989861928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60-402E-8F53-BE94C968BD49}"/>
            </c:ext>
          </c:extLst>
        </c:ser>
        <c:ser>
          <c:idx val="3"/>
          <c:order val="3"/>
          <c:tx>
            <c:strRef>
              <c:f>Sheet1!$Q$85</c:f>
              <c:strCache>
                <c:ptCount val="1"/>
                <c:pt idx="0">
                  <c:v>児童のいない世帯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Sheet1!$M$86:$M$97</c:f>
              <c:numCache>
                <c:formatCode>General</c:formatCode>
                <c:ptCount val="12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2010</c:v>
                </c:pt>
                <c:pt idx="10">
                  <c:v>2015</c:v>
                </c:pt>
                <c:pt idx="11" formatCode="0_ ">
                  <c:v>2019</c:v>
                </c:pt>
              </c:numCache>
            </c:numRef>
          </c:cat>
          <c:val>
            <c:numRef>
              <c:f>Sheet1!$Q$86:$Q$97</c:f>
              <c:numCache>
                <c:formatCode>0.0_ </c:formatCode>
                <c:ptCount val="12"/>
                <c:pt idx="1">
                  <c:v>47</c:v>
                </c:pt>
                <c:pt idx="2">
                  <c:v>53.8</c:v>
                </c:pt>
                <c:pt idx="3">
                  <c:v>58.3</c:v>
                </c:pt>
                <c:pt idx="4">
                  <c:v>63.6</c:v>
                </c:pt>
                <c:pt idx="5">
                  <c:v>66.7</c:v>
                </c:pt>
                <c:pt idx="6">
                  <c:v>69.8</c:v>
                </c:pt>
                <c:pt idx="7">
                  <c:v>71.2</c:v>
                </c:pt>
                <c:pt idx="8">
                  <c:v>72.099999999999994</c:v>
                </c:pt>
                <c:pt idx="9">
                  <c:v>74.7</c:v>
                </c:pt>
                <c:pt idx="10">
                  <c:v>76.535414308691259</c:v>
                </c:pt>
                <c:pt idx="11">
                  <c:v>78.331563193975086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60-402E-8F53-BE94C968BD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45234799"/>
        <c:axId val="1245235215"/>
      </c:barChart>
      <c:catAx>
        <c:axId val="12452347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1245235215"/>
        <c:crosses val="autoZero"/>
        <c:auto val="1"/>
        <c:lblAlgn val="ctr"/>
        <c:lblOffset val="100"/>
        <c:noMultiLvlLbl val="0"/>
      </c:catAx>
      <c:valAx>
        <c:axId val="124523521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4523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総世帯数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Sheet1!$D$6:$D$21</c:f>
              <c:numCache>
                <c:formatCode>General</c:formatCode>
                <c:ptCount val="16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2007</c:v>
                </c:pt>
                <c:pt idx="10">
                  <c:v>2010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Sheet1!$E$6:$E$21</c:f>
              <c:numCache>
                <c:formatCode>General</c:formatCode>
                <c:ptCount val="16"/>
                <c:pt idx="1">
                  <c:v>32877</c:v>
                </c:pt>
                <c:pt idx="2">
                  <c:v>37544</c:v>
                </c:pt>
                <c:pt idx="3">
                  <c:v>39417</c:v>
                </c:pt>
                <c:pt idx="4">
                  <c:v>41210</c:v>
                </c:pt>
                <c:pt idx="5">
                  <c:v>40770</c:v>
                </c:pt>
                <c:pt idx="6">
                  <c:v>44496</c:v>
                </c:pt>
                <c:pt idx="7">
                  <c:v>45664</c:v>
                </c:pt>
                <c:pt idx="8">
                  <c:v>46323</c:v>
                </c:pt>
                <c:pt idx="9">
                  <c:v>48023</c:v>
                </c:pt>
                <c:pt idx="10">
                  <c:v>48638</c:v>
                </c:pt>
                <c:pt idx="11">
                  <c:v>50112</c:v>
                </c:pt>
                <c:pt idx="12">
                  <c:v>50431</c:v>
                </c:pt>
                <c:pt idx="13">
                  <c:v>50361</c:v>
                </c:pt>
                <c:pt idx="14">
                  <c:v>49945</c:v>
                </c:pt>
                <c:pt idx="15">
                  <c:v>50425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8-4A98-9F46-D37A0A9E6F0F}"/>
            </c:ext>
          </c:extLst>
        </c:ser>
        <c:ser>
          <c:idx val="1"/>
          <c:order val="1"/>
          <c:tx>
            <c:strRef>
              <c:f>Sheet1!$F$5</c:f>
              <c:strCache>
                <c:ptCount val="1"/>
                <c:pt idx="0">
                  <c:v>児童のいる世帯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Sheet1!$D$6:$D$21</c:f>
              <c:numCache>
                <c:formatCode>General</c:formatCode>
                <c:ptCount val="16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2007</c:v>
                </c:pt>
                <c:pt idx="10">
                  <c:v>2010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Sheet1!$F$6:$F$21</c:f>
              <c:numCache>
                <c:formatCode>General</c:formatCode>
                <c:ptCount val="16"/>
                <c:pt idx="1">
                  <c:v>17427</c:v>
                </c:pt>
                <c:pt idx="2">
                  <c:v>17364</c:v>
                </c:pt>
                <c:pt idx="3">
                  <c:v>16426</c:v>
                </c:pt>
                <c:pt idx="4">
                  <c:v>15009</c:v>
                </c:pt>
                <c:pt idx="5">
                  <c:v>13586</c:v>
                </c:pt>
                <c:pt idx="6">
                  <c:v>13453</c:v>
                </c:pt>
                <c:pt idx="7">
                  <c:v>13156</c:v>
                </c:pt>
                <c:pt idx="8">
                  <c:v>12916</c:v>
                </c:pt>
                <c:pt idx="9">
                  <c:v>12499</c:v>
                </c:pt>
                <c:pt idx="10">
                  <c:v>12324</c:v>
                </c:pt>
                <c:pt idx="11">
                  <c:v>12085</c:v>
                </c:pt>
                <c:pt idx="12">
                  <c:v>11411</c:v>
                </c:pt>
                <c:pt idx="13">
                  <c:v>11817</c:v>
                </c:pt>
                <c:pt idx="14">
                  <c:v>11666</c:v>
                </c:pt>
                <c:pt idx="15">
                  <c:v>11734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8-4A98-9F46-D37A0A9E6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734383"/>
        <c:axId val="688733967"/>
      </c:barChart>
      <c:catAx>
        <c:axId val="688734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88733967"/>
        <c:crosses val="autoZero"/>
        <c:auto val="1"/>
        <c:lblAlgn val="ctr"/>
        <c:lblOffset val="100"/>
        <c:noMultiLvlLbl val="0"/>
      </c:catAx>
      <c:valAx>
        <c:axId val="688733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88734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176405355282118E-2"/>
          <c:y val="0.12338941846057387"/>
          <c:w val="0.3959101049868766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083247963925332E-2"/>
          <c:y val="1.9777163738861785E-2"/>
          <c:w val="0.81109029116485065"/>
          <c:h val="0.85060586264736993"/>
        </c:manualLayout>
      </c:layout>
      <c:lineChart>
        <c:grouping val="standard"/>
        <c:varyColors val="0"/>
        <c:ser>
          <c:idx val="0"/>
          <c:order val="0"/>
          <c:tx>
            <c:strRef>
              <c:f>'T04-07'!$Z$2</c:f>
              <c:strCache>
                <c:ptCount val="1"/>
                <c:pt idx="0">
                  <c:v>15～19歳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9469050504198506E-2"/>
                  <c:y val="6.46345582321812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ADE-4619-BC06-41086D9F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ADE-4619-BC06-41086D9F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ADE-4619-BC06-41086D9F79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ADE-4619-BC06-41086D9F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ADE-4619-BC06-41086D9F79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ADE-4619-BC06-41086D9F79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ADE-4619-BC06-41086D9F79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ADE-4619-BC06-41086D9F79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ADE-4619-BC06-41086D9F79D2}"/>
                </c:ext>
              </c:extLst>
            </c:dLbl>
            <c:dLbl>
              <c:idx val="9"/>
              <c:layout>
                <c:manualLayout>
                  <c:x val="-2.6391366059281256E-2"/>
                  <c:y val="-8.0888267258898301E-4"/>
                </c:manualLayout>
              </c:layout>
              <c:tx>
                <c:rich>
                  <a:bodyPr/>
                  <a:lstStyle/>
                  <a:p>
                    <a:fld id="{A34AECEC-6D96-455A-BC9E-04B4537BEFD0}" type="VALUE">
                      <a:rPr lang="en-US" altLang="ja-JP" sz="2200"/>
                      <a:pPr/>
                      <a:t>[値]</a:t>
                    </a:fld>
                    <a:endParaRPr lang="ja-JP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D-6ADE-4619-BC06-41086D9F79D2}"/>
                </c:ext>
              </c:extLst>
            </c:dLbl>
            <c:spPr>
              <a:noFill/>
              <a:ln>
                <a:noFill/>
                <a:prstDash val="dash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'T04-07'!$Z$3:$Z$12</c:f>
              <c:numCache>
                <c:formatCode>0.0_ </c:formatCode>
                <c:ptCount val="10"/>
                <c:pt idx="0">
                  <c:v>2.4113296773015014</c:v>
                </c:pt>
                <c:pt idx="1">
                  <c:v>1.2290470791218904</c:v>
                </c:pt>
                <c:pt idx="2">
                  <c:v>1.0431492695576916</c:v>
                </c:pt>
                <c:pt idx="3">
                  <c:v>0.92523950639518704</c:v>
                </c:pt>
                <c:pt idx="4">
                  <c:v>1.4322376257075848</c:v>
                </c:pt>
                <c:pt idx="5">
                  <c:v>1.6607492186364754</c:v>
                </c:pt>
                <c:pt idx="6">
                  <c:v>1.5597677242054342</c:v>
                </c:pt>
                <c:pt idx="7">
                  <c:v>1.2644403455975148</c:v>
                </c:pt>
                <c:pt idx="8">
                  <c:v>1.186168493797698</c:v>
                </c:pt>
                <c:pt idx="9">
                  <c:v>0.89940467315967032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DE-4619-BC06-41086D9F79D2}"/>
            </c:ext>
          </c:extLst>
        </c:ser>
        <c:ser>
          <c:idx val="1"/>
          <c:order val="1"/>
          <c:tx>
            <c:strRef>
              <c:f>'T04-07'!$AA$2</c:f>
              <c:strCache>
                <c:ptCount val="1"/>
                <c:pt idx="0">
                  <c:v>20～24歳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294628175974915"/>
                  <c:y val="-6.4634558232181246E-3"/>
                </c:manualLayout>
              </c:layout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6ADE-4619-BC06-41086D9F79D2}"/>
                </c:ext>
              </c:extLst>
            </c:dLbl>
            <c:dLbl>
              <c:idx val="1"/>
              <c:layout>
                <c:manualLayout>
                  <c:x val="-2.5284504274398285E-2"/>
                  <c:y val="-2.791542140196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6ADE-4619-BC06-41086D9F79D2}"/>
                </c:ext>
              </c:extLst>
            </c:dLbl>
            <c:dLbl>
              <c:idx val="2"/>
              <c:layout>
                <c:manualLayout>
                  <c:x val="-7.9152226956687555E-2"/>
                  <c:y val="3.0241706518800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4B-4ADC-AAEE-90CEA1726BA4}"/>
                </c:ext>
              </c:extLst>
            </c:dLbl>
            <c:dLbl>
              <c:idx val="3"/>
              <c:layout>
                <c:manualLayout>
                  <c:x val="-0.10548683774548918"/>
                  <c:y val="5.37831198858810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DF33FBB5-D78C-4C21-88EF-8E6D5CD59249}" type="VALUE">
                      <a:rPr lang="en-US" altLang="ja-JP" sz="2400"/>
                      <a:pPr>
                        <a:defRPr sz="24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71107255800225"/>
                      <c:h val="7.258009564512099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4B-4ADC-AAEE-90CEA1726BA4}"/>
                </c:ext>
              </c:extLst>
            </c:dLbl>
            <c:dLbl>
              <c:idx val="4"/>
              <c:layout>
                <c:manualLayout>
                  <c:x val="-2.3339542407136947E-2"/>
                  <c:y val="-9.3051404673232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ADE-4619-BC06-41086D9F79D2}"/>
                </c:ext>
              </c:extLst>
            </c:dLbl>
            <c:dLbl>
              <c:idx val="5"/>
              <c:layout>
                <c:manualLayout>
                  <c:x val="-1.9449618672614136E-2"/>
                  <c:y val="-2.3262851168308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6ADE-4619-BC06-41086D9F79D2}"/>
                </c:ext>
              </c:extLst>
            </c:dLbl>
            <c:dLbl>
              <c:idx val="8"/>
              <c:layout>
                <c:manualLayout>
                  <c:x val="-1.4262888927140328E-16"/>
                  <c:y val="-2.3262851168308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ADE-4619-BC06-41086D9F79D2}"/>
                </c:ext>
              </c:extLst>
            </c:dLbl>
            <c:dLbl>
              <c:idx val="9"/>
              <c:layout>
                <c:manualLayout>
                  <c:x val="-3.5258178503713496E-2"/>
                  <c:y val="-4.9648553737278327E-2"/>
                </c:manualLayout>
              </c:layout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'T04-07'!$AA$3:$AA$12</c:f>
              <c:numCache>
                <c:formatCode>0.0_ </c:formatCode>
                <c:ptCount val="10"/>
                <c:pt idx="0">
                  <c:v>26.729203377786675</c:v>
                </c:pt>
                <c:pt idx="1">
                  <c:v>27.838454933591361</c:v>
                </c:pt>
                <c:pt idx="2">
                  <c:v>26.530950932123691</c:v>
                </c:pt>
                <c:pt idx="3">
                  <c:v>18.825294614903139</c:v>
                </c:pt>
                <c:pt idx="4">
                  <c:v>15.705742948710078</c:v>
                </c:pt>
                <c:pt idx="5">
                  <c:v>13.553517836759069</c:v>
                </c:pt>
                <c:pt idx="6">
                  <c:v>12.05942420449305</c:v>
                </c:pt>
                <c:pt idx="7">
                  <c:v>10.357097518538156</c:v>
                </c:pt>
                <c:pt idx="8">
                  <c:v>8.3984388594724937</c:v>
                </c:pt>
                <c:pt idx="9">
                  <c:v>8.3320331145498532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DE-4619-BC06-41086D9F79D2}"/>
            </c:ext>
          </c:extLst>
        </c:ser>
        <c:ser>
          <c:idx val="2"/>
          <c:order val="2"/>
          <c:tx>
            <c:strRef>
              <c:f>'T04-07'!$AB$2</c:f>
              <c:strCache>
                <c:ptCount val="1"/>
                <c:pt idx="0">
                  <c:v>25～29歳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292143513453386"/>
                  <c:y val="8.0168999774370853E-3"/>
                </c:manualLayout>
              </c:layout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DE-4619-BC06-41086D9F79D2}"/>
                </c:ext>
              </c:extLst>
            </c:dLbl>
            <c:dLbl>
              <c:idx val="1"/>
              <c:layout>
                <c:manualLayout>
                  <c:x val="-8.5411698654653034E-2"/>
                  <c:y val="-6.9788553504924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DE-4619-BC06-41086D9F79D2}"/>
                </c:ext>
              </c:extLst>
            </c:dLbl>
            <c:dLbl>
              <c:idx val="2"/>
              <c:layout>
                <c:manualLayout>
                  <c:x val="-7.908031178047574E-2"/>
                  <c:y val="-2.7915421401969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DE-4619-BC06-41086D9F79D2}"/>
                </c:ext>
              </c:extLst>
            </c:dLbl>
            <c:dLbl>
              <c:idx val="3"/>
              <c:layout>
                <c:manualLayout>
                  <c:x val="-7.4970441506548927E-2"/>
                  <c:y val="-4.8079144299983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3608D334-F1BC-4E13-A379-8BA870B0AD1E}" type="VALUE">
                      <a:rPr lang="en-US" altLang="ja-JP" sz="2400"/>
                      <a:pPr>
                        <a:defRPr sz="20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ADE-4619-BC06-41086D9F79D2}"/>
                </c:ext>
              </c:extLst>
            </c:dLbl>
            <c:dLbl>
              <c:idx val="4"/>
              <c:layout>
                <c:manualLayout>
                  <c:x val="-6.0831009061904414E-3"/>
                  <c:y val="-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DE-4619-BC06-41086D9F79D2}"/>
                </c:ext>
              </c:extLst>
            </c:dLbl>
            <c:dLbl>
              <c:idx val="5"/>
              <c:layout>
                <c:manualLayout>
                  <c:x val="-1.9780568483256017E-2"/>
                  <c:y val="-2.791542140196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DE-4619-BC06-41086D9F79D2}"/>
                </c:ext>
              </c:extLst>
            </c:dLbl>
            <c:dLbl>
              <c:idx val="8"/>
              <c:layout>
                <c:manualLayout>
                  <c:x val="-3.8899237345229555E-3"/>
                  <c:y val="-1.6283995817815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6ADE-4619-BC06-41086D9F79D2}"/>
                </c:ext>
              </c:extLst>
            </c:dLbl>
            <c:dLbl>
              <c:idx val="9"/>
              <c:layout>
                <c:manualLayout>
                  <c:x val="-5.6242189199905406E-3"/>
                  <c:y val="-3.2567991635631212E-2"/>
                </c:manualLayout>
              </c:layout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'T04-07'!$AB$3:$AB$12</c:f>
              <c:numCache>
                <c:formatCode>0.0_ </c:formatCode>
                <c:ptCount val="10"/>
                <c:pt idx="0">
                  <c:v>33.978122846263133</c:v>
                </c:pt>
                <c:pt idx="1">
                  <c:v>46.403111751194395</c:v>
                </c:pt>
                <c:pt idx="2">
                  <c:v>49.179341332689496</c:v>
                </c:pt>
                <c:pt idx="3">
                  <c:v>51.379900551021663</c:v>
                </c:pt>
                <c:pt idx="4">
                  <c:v>45.104843297846649</c:v>
                </c:pt>
                <c:pt idx="5">
                  <c:v>39.547619707579798</c:v>
                </c:pt>
                <c:pt idx="6">
                  <c:v>31.935851223024294</c:v>
                </c:pt>
                <c:pt idx="7">
                  <c:v>28.648264171514342</c:v>
                </c:pt>
                <c:pt idx="8">
                  <c:v>26.077609565714571</c:v>
                </c:pt>
                <c:pt idx="9">
                  <c:v>25.534332132509054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DE-4619-BC06-41086D9F79D2}"/>
            </c:ext>
          </c:extLst>
        </c:ser>
        <c:ser>
          <c:idx val="3"/>
          <c:order val="3"/>
          <c:tx>
            <c:strRef>
              <c:f>'T04-07'!$AC$2</c:f>
              <c:strCache>
                <c:ptCount val="1"/>
                <c:pt idx="0">
                  <c:v>30～34歳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297423421311638"/>
                  <c:y val="-3.9381141623997997E-4"/>
                </c:manualLayout>
              </c:layout>
              <c:spPr>
                <a:noFill/>
                <a:ln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ADE-4619-BC06-41086D9F79D2}"/>
                </c:ext>
              </c:extLst>
            </c:dLbl>
            <c:dLbl>
              <c:idx val="1"/>
              <c:layout>
                <c:manualLayout>
                  <c:x val="-7.7798474690456256E-3"/>
                  <c:y val="-2.558913628513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6ADE-4619-BC06-41086D9F79D2}"/>
                </c:ext>
              </c:extLst>
            </c:dLbl>
            <c:dLbl>
              <c:idx val="2"/>
              <c:layout>
                <c:manualLayout>
                  <c:x val="-6.2431106541900365E-2"/>
                  <c:y val="3.722056186929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6ADE-4619-BC06-41086D9F79D2}"/>
                </c:ext>
              </c:extLst>
            </c:dLbl>
            <c:dLbl>
              <c:idx val="3"/>
              <c:layout>
                <c:manualLayout>
                  <c:x val="-8.650941041410333E-2"/>
                  <c:y val="-6.80691499826230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5A5BDA34-5673-4015-8A23-1F1EF3755940}" type="VALUE">
                      <a:rPr lang="en-US" altLang="ja-JP" sz="2400"/>
                      <a:pPr>
                        <a:defRPr sz="24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74B-4ADC-AAEE-90CEA1726BA4}"/>
                </c:ext>
              </c:extLst>
            </c:dLbl>
            <c:dLbl>
              <c:idx val="6"/>
              <c:layout>
                <c:manualLayout>
                  <c:x val="-3.3064351743444048E-2"/>
                  <c:y val="-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ADE-4619-BC06-41086D9F79D2}"/>
                </c:ext>
              </c:extLst>
            </c:dLbl>
            <c:dLbl>
              <c:idx val="7"/>
              <c:layout>
                <c:manualLayout>
                  <c:x val="-3.6954275477966723E-2"/>
                  <c:y val="-2.5589136285138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6ADE-4619-BC06-41086D9F79D2}"/>
                </c:ext>
              </c:extLst>
            </c:dLbl>
            <c:dLbl>
              <c:idx val="8"/>
              <c:layout>
                <c:manualLayout>
                  <c:x val="-2.7229466141659688E-2"/>
                  <c:y val="-1.16314255841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ADE-4619-BC06-41086D9F79D2}"/>
                </c:ext>
              </c:extLst>
            </c:dLbl>
            <c:dLbl>
              <c:idx val="9"/>
              <c:layout>
                <c:manualLayout>
                  <c:x val="-4.0940321561681019E-3"/>
                  <c:y val="-3.0241706518800458E-2"/>
                </c:manualLayout>
              </c:layout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'T04-07'!$AC$3:$AC$12</c:f>
              <c:numCache>
                <c:formatCode>0.0_ </c:formatCode>
                <c:ptCount val="10"/>
                <c:pt idx="0">
                  <c:v>21.229455141738612</c:v>
                </c:pt>
                <c:pt idx="1">
                  <c:v>18.72206251272539</c:v>
                </c:pt>
                <c:pt idx="2">
                  <c:v>18.5279585408008</c:v>
                </c:pt>
                <c:pt idx="3">
                  <c:v>24.664703729939138</c:v>
                </c:pt>
                <c:pt idx="4">
                  <c:v>29.144594931994089</c:v>
                </c:pt>
                <c:pt idx="5">
                  <c:v>33.337701073540146</c:v>
                </c:pt>
                <c:pt idx="6">
                  <c:v>38.08833632932717</c:v>
                </c:pt>
                <c:pt idx="7">
                  <c:v>35.880104993540584</c:v>
                </c:pt>
                <c:pt idx="8">
                  <c:v>36.281104730653539</c:v>
                </c:pt>
                <c:pt idx="9">
                  <c:v>36.126665580261644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DE-4619-BC06-41086D9F79D2}"/>
            </c:ext>
          </c:extLst>
        </c:ser>
        <c:ser>
          <c:idx val="4"/>
          <c:order val="4"/>
          <c:tx>
            <c:strRef>
              <c:f>'T04-07'!$AD$2</c:f>
              <c:strCache>
                <c:ptCount val="1"/>
                <c:pt idx="0">
                  <c:v>35～39歳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359507291421979"/>
                  <c:y val="-1.6412904002757373E-2"/>
                </c:manualLayout>
              </c:layout>
              <c:spPr>
                <a:noFill/>
                <a:ln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ADE-4619-BC06-41086D9F79D2}"/>
                </c:ext>
              </c:extLst>
            </c:dLbl>
            <c:dLbl>
              <c:idx val="1"/>
              <c:layout>
                <c:manualLayout>
                  <c:x val="-1.2166201812380883E-2"/>
                  <c:y val="-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ADE-4619-BC06-41086D9F79D2}"/>
                </c:ext>
              </c:extLst>
            </c:dLbl>
            <c:dLbl>
              <c:idx val="2"/>
              <c:layout>
                <c:manualLayout>
                  <c:x val="-3.1381451111567725E-2"/>
                  <c:y val="-1.7183302498099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DE-4619-BC06-41086D9F79D2}"/>
                </c:ext>
              </c:extLst>
            </c:dLbl>
            <c:dLbl>
              <c:idx val="3"/>
              <c:layout>
                <c:manualLayout>
                  <c:x val="-7.4926306053863925E-2"/>
                  <c:y val="-5.2473986991073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ADE-4619-BC06-41086D9F79D2}"/>
                </c:ext>
              </c:extLst>
            </c:dLbl>
            <c:dLbl>
              <c:idx val="4"/>
              <c:layout>
                <c:manualLayout>
                  <c:x val="-5.6124561333579515E-2"/>
                  <c:y val="-2.9468721407145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804900479858573E-2"/>
                      <c:h val="6.3737235734544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6ADE-4619-BC06-41086D9F79D2}"/>
                </c:ext>
              </c:extLst>
            </c:dLbl>
            <c:dLbl>
              <c:idx val="5"/>
              <c:layout>
                <c:manualLayout>
                  <c:x val="-4.2789161079750941E-2"/>
                  <c:y val="2.55891362851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6ADE-4619-BC06-41086D9F79D2}"/>
                </c:ext>
              </c:extLst>
            </c:dLbl>
            <c:dLbl>
              <c:idx val="6"/>
              <c:layout>
                <c:manualLayout>
                  <c:x val="5.8348856017842194E-3"/>
                  <c:y val="-2.0936566051477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ADE-4619-BC06-41086D9F79D2}"/>
                </c:ext>
              </c:extLst>
            </c:dLbl>
            <c:dLbl>
              <c:idx val="7"/>
              <c:layout>
                <c:manualLayout>
                  <c:x val="1.9449618672614064E-3"/>
                  <c:y val="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6ADE-4619-BC06-41086D9F79D2}"/>
                </c:ext>
              </c:extLst>
            </c:dLbl>
            <c:dLbl>
              <c:idx val="8"/>
              <c:layout>
                <c:manualLayout>
                  <c:x val="-1.4262888927140328E-16"/>
                  <c:y val="1.861028093464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6ADE-4619-BC06-41086D9F79D2}"/>
                </c:ext>
              </c:extLst>
            </c:dLbl>
            <c:dLbl>
              <c:idx val="9"/>
              <c:layout>
                <c:manualLayout>
                  <c:x val="-3.9283914409132155E-3"/>
                  <c:y val="2.3262851168308011E-3"/>
                </c:manualLayout>
              </c:layout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'T04-07'!$AD$3:$AD$12</c:f>
              <c:numCache>
                <c:formatCode>0.0_ </c:formatCode>
                <c:ptCount val="10"/>
                <c:pt idx="0">
                  <c:v>11.926424177553265</c:v>
                </c:pt>
                <c:pt idx="1">
                  <c:v>4.8631386122770213</c:v>
                </c:pt>
                <c:pt idx="2">
                  <c:v>4.1660311884932524</c:v>
                </c:pt>
                <c:pt idx="3">
                  <c:v>3.7495981010711597</c:v>
                </c:pt>
                <c:pt idx="4">
                  <c:v>7.5620607653171898</c:v>
                </c:pt>
                <c:pt idx="5">
                  <c:v>10.617724457749253</c:v>
                </c:pt>
                <c:pt idx="6">
                  <c:v>14.441004018710061</c:v>
                </c:pt>
                <c:pt idx="7">
                  <c:v>20.545148715957374</c:v>
                </c:pt>
                <c:pt idx="8">
                  <c:v>22.700474805478908</c:v>
                </c:pt>
                <c:pt idx="9">
                  <c:v>23.231731348217082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DE-4619-BC06-41086D9F79D2}"/>
            </c:ext>
          </c:extLst>
        </c:ser>
        <c:ser>
          <c:idx val="5"/>
          <c:order val="5"/>
          <c:tx>
            <c:strRef>
              <c:f>'T04-07'!$AE$2</c:f>
              <c:strCache>
                <c:ptCount val="1"/>
                <c:pt idx="0">
                  <c:v>40～44歳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551119397678574"/>
                  <c:y val="-3.980454080481504E-2"/>
                </c:manualLayout>
              </c:layout>
              <c:spPr>
                <a:noFill/>
                <a:ln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ADE-4619-BC06-41086D9F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ADE-4619-BC06-41086D9F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ADE-4619-BC06-41086D9F79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ADE-4619-BC06-41086D9F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DE-4619-BC06-41086D9F79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ADE-4619-BC06-41086D9F79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DE-4619-BC06-41086D9F79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DE-4619-BC06-41086D9F79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DE-4619-BC06-41086D9F79D2}"/>
                </c:ext>
              </c:extLst>
            </c:dLbl>
            <c:dLbl>
              <c:idx val="9"/>
              <c:layout>
                <c:manualLayout>
                  <c:x val="-2.6133827519631694E-2"/>
                  <c:y val="-2.9170015206017377E-3"/>
                </c:manualLayout>
              </c:layout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84970897572892"/>
                      <c:h val="6.4605143495467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3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'T04-07'!$AE$3:$AE$12</c:f>
              <c:numCache>
                <c:formatCode>0.0_ </c:formatCode>
                <c:ptCount val="10"/>
                <c:pt idx="0">
                  <c:v>3.5060001959352425</c:v>
                </c:pt>
                <c:pt idx="1">
                  <c:v>0.88522024033010371</c:v>
                </c:pt>
                <c:pt idx="2">
                  <c:v>0.50976120324323937</c:v>
                </c:pt>
                <c:pt idx="3">
                  <c:v>0.43826800745011224</c:v>
                </c:pt>
                <c:pt idx="4">
                  <c:v>1.0303826585951856</c:v>
                </c:pt>
                <c:pt idx="5">
                  <c:v>1.2471578190529227</c:v>
                </c:pt>
                <c:pt idx="6">
                  <c:v>1.8587710464645704</c:v>
                </c:pt>
                <c:pt idx="7">
                  <c:v>3.2305489384899153</c:v>
                </c:pt>
                <c:pt idx="8">
                  <c:v>5.2261416461580525</c:v>
                </c:pt>
                <c:pt idx="9">
                  <c:v>5.6852499713951872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DE-4619-BC06-41086D9F79D2}"/>
            </c:ext>
          </c:extLst>
        </c:ser>
        <c:ser>
          <c:idx val="6"/>
          <c:order val="6"/>
          <c:tx>
            <c:strRef>
              <c:f>'T04-07'!$AM$4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276625264869729E-2"/>
                  <c:y val="4.65257023366160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ADE-4619-BC06-41086D9F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ADE-4619-BC06-41086D9F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ADE-4619-BC06-41086D9F79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ADE-4619-BC06-41086D9F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ADE-4619-BC06-41086D9F79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ADE-4619-BC06-41086D9F79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ADE-4619-BC06-41086D9F79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ADE-4619-BC06-41086D9F79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ADE-4619-BC06-41086D9F79D2}"/>
                </c:ext>
              </c:extLst>
            </c:dLbl>
            <c:dLbl>
              <c:idx val="9"/>
              <c:layout>
                <c:manualLayout>
                  <c:x val="-1.2976298271962564E-2"/>
                  <c:y val="9.0725119556401071E-2"/>
                </c:manualLayout>
              </c:layout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'T04-07'!$AM$5:$AM$14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ADE-4619-BC06-41086D9F79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92011464"/>
        <c:axId val="692016384"/>
      </c:lineChart>
      <c:catAx>
        <c:axId val="69201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92016384"/>
        <c:crosses val="autoZero"/>
        <c:auto val="1"/>
        <c:lblAlgn val="ctr"/>
        <c:lblOffset val="100"/>
        <c:noMultiLvlLbl val="0"/>
      </c:catAx>
      <c:valAx>
        <c:axId val="692016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crossAx val="69201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871482223401085"/>
          <c:y val="0.37119718683553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'T04-07'!$Z$18</c:f>
              <c:strCache>
                <c:ptCount val="1"/>
                <c:pt idx="0">
                  <c:v>15～19歳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'T04-07'!$Y$19:$Y$28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'T04-07'!$Z$19:$Z$28</c:f>
              <c:numCache>
                <c:formatCode>0.0_ </c:formatCode>
                <c:ptCount val="10"/>
                <c:pt idx="0">
                  <c:v>2.4113296773015014</c:v>
                </c:pt>
                <c:pt idx="1">
                  <c:v>1.2290470791218904</c:v>
                </c:pt>
                <c:pt idx="2">
                  <c:v>1.0431492695576916</c:v>
                </c:pt>
                <c:pt idx="3">
                  <c:v>0.92523950639518704</c:v>
                </c:pt>
                <c:pt idx="4">
                  <c:v>1.4322376257075848</c:v>
                </c:pt>
                <c:pt idx="5">
                  <c:v>1.6607492186364754</c:v>
                </c:pt>
                <c:pt idx="6">
                  <c:v>1.5597677242054342</c:v>
                </c:pt>
                <c:pt idx="7">
                  <c:v>1.2644403455975148</c:v>
                </c:pt>
                <c:pt idx="8">
                  <c:v>1.186168493797698</c:v>
                </c:pt>
                <c:pt idx="9">
                  <c:v>0.89940467315967032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6B-4436-8D1C-4C4EBD1BBF99}"/>
            </c:ext>
          </c:extLst>
        </c:ser>
        <c:ser>
          <c:idx val="1"/>
          <c:order val="1"/>
          <c:tx>
            <c:strRef>
              <c:f>'T04-07'!$AA$18</c:f>
              <c:strCache>
                <c:ptCount val="1"/>
                <c:pt idx="0">
                  <c:v>20～24歳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'T04-07'!$Y$19:$Y$28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'T04-07'!$AA$19:$AA$28</c:f>
              <c:numCache>
                <c:formatCode>0.0_ </c:formatCode>
                <c:ptCount val="10"/>
                <c:pt idx="0">
                  <c:v>26.729203377786675</c:v>
                </c:pt>
                <c:pt idx="1">
                  <c:v>27.838454933591361</c:v>
                </c:pt>
                <c:pt idx="2">
                  <c:v>26.530950932123691</c:v>
                </c:pt>
                <c:pt idx="3">
                  <c:v>18.825294614903139</c:v>
                </c:pt>
                <c:pt idx="4">
                  <c:v>15.705742948710078</c:v>
                </c:pt>
                <c:pt idx="5">
                  <c:v>13.553517836759069</c:v>
                </c:pt>
                <c:pt idx="6">
                  <c:v>12.05942420449305</c:v>
                </c:pt>
                <c:pt idx="7">
                  <c:v>10.357097518538156</c:v>
                </c:pt>
                <c:pt idx="8">
                  <c:v>8.3984388594724937</c:v>
                </c:pt>
                <c:pt idx="9">
                  <c:v>8.3320331145498532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6B-4436-8D1C-4C4EBD1BBF99}"/>
            </c:ext>
          </c:extLst>
        </c:ser>
        <c:ser>
          <c:idx val="2"/>
          <c:order val="2"/>
          <c:tx>
            <c:strRef>
              <c:f>'T04-07'!$AB$18</c:f>
              <c:strCache>
                <c:ptCount val="1"/>
                <c:pt idx="0">
                  <c:v>25～29歳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'T04-07'!$Y$19:$Y$28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'T04-07'!$AB$19:$AB$28</c:f>
              <c:numCache>
                <c:formatCode>0.0_ </c:formatCode>
                <c:ptCount val="10"/>
                <c:pt idx="0">
                  <c:v>33.978122846263133</c:v>
                </c:pt>
                <c:pt idx="1">
                  <c:v>46.403111751194395</c:v>
                </c:pt>
                <c:pt idx="2">
                  <c:v>49.179341332689496</c:v>
                </c:pt>
                <c:pt idx="3">
                  <c:v>51.379900551021663</c:v>
                </c:pt>
                <c:pt idx="4">
                  <c:v>45.104843297846649</c:v>
                </c:pt>
                <c:pt idx="5">
                  <c:v>39.547619707579798</c:v>
                </c:pt>
                <c:pt idx="6">
                  <c:v>31.935851223024294</c:v>
                </c:pt>
                <c:pt idx="7">
                  <c:v>28.648264171514342</c:v>
                </c:pt>
                <c:pt idx="8">
                  <c:v>26.077609565714571</c:v>
                </c:pt>
                <c:pt idx="9">
                  <c:v>25.534332132509054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6B-4436-8D1C-4C4EBD1BBF99}"/>
            </c:ext>
          </c:extLst>
        </c:ser>
        <c:ser>
          <c:idx val="3"/>
          <c:order val="3"/>
          <c:tx>
            <c:strRef>
              <c:f>'T04-07'!$AC$18</c:f>
              <c:strCache>
                <c:ptCount val="1"/>
                <c:pt idx="0">
                  <c:v>30～34歳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'T04-07'!$Y$19:$Y$28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'T04-07'!$AC$19:$AC$28</c:f>
              <c:numCache>
                <c:formatCode>0.0_ </c:formatCode>
                <c:ptCount val="10"/>
                <c:pt idx="0">
                  <c:v>21.229455141738612</c:v>
                </c:pt>
                <c:pt idx="1">
                  <c:v>18.72206251272539</c:v>
                </c:pt>
                <c:pt idx="2">
                  <c:v>18.5279585408008</c:v>
                </c:pt>
                <c:pt idx="3">
                  <c:v>24.664703729939138</c:v>
                </c:pt>
                <c:pt idx="4">
                  <c:v>29.144594931994089</c:v>
                </c:pt>
                <c:pt idx="5">
                  <c:v>33.337701073540146</c:v>
                </c:pt>
                <c:pt idx="6">
                  <c:v>38.08833632932717</c:v>
                </c:pt>
                <c:pt idx="7">
                  <c:v>35.880104993540584</c:v>
                </c:pt>
                <c:pt idx="8">
                  <c:v>36.281104730653539</c:v>
                </c:pt>
                <c:pt idx="9">
                  <c:v>36.126665580261644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6B-4436-8D1C-4C4EBD1BBF99}"/>
            </c:ext>
          </c:extLst>
        </c:ser>
        <c:ser>
          <c:idx val="4"/>
          <c:order val="4"/>
          <c:tx>
            <c:strRef>
              <c:f>'T04-07'!$AD$18</c:f>
              <c:strCache>
                <c:ptCount val="1"/>
                <c:pt idx="0">
                  <c:v>35～39歳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'T04-07'!$Y$19:$Y$28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'T04-07'!$AD$19:$AD$28</c:f>
              <c:numCache>
                <c:formatCode>0.0_ </c:formatCode>
                <c:ptCount val="10"/>
                <c:pt idx="0">
                  <c:v>11.926424177553265</c:v>
                </c:pt>
                <c:pt idx="1">
                  <c:v>4.8631386122770213</c:v>
                </c:pt>
                <c:pt idx="2">
                  <c:v>4.1660311884932524</c:v>
                </c:pt>
                <c:pt idx="3">
                  <c:v>3.7495981010711597</c:v>
                </c:pt>
                <c:pt idx="4">
                  <c:v>7.5620607653171898</c:v>
                </c:pt>
                <c:pt idx="5">
                  <c:v>10.617724457749253</c:v>
                </c:pt>
                <c:pt idx="6">
                  <c:v>14.441004018710061</c:v>
                </c:pt>
                <c:pt idx="7">
                  <c:v>20.545148715957374</c:v>
                </c:pt>
                <c:pt idx="8">
                  <c:v>22.700474805478908</c:v>
                </c:pt>
                <c:pt idx="9">
                  <c:v>23.231731348217082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6B-4436-8D1C-4C4EBD1BBF99}"/>
            </c:ext>
          </c:extLst>
        </c:ser>
        <c:ser>
          <c:idx val="5"/>
          <c:order val="5"/>
          <c:tx>
            <c:strRef>
              <c:f>'T04-07'!$AE$18</c:f>
              <c:strCache>
                <c:ptCount val="1"/>
                <c:pt idx="0">
                  <c:v>40～44歳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'T04-07'!$Y$19:$Y$28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'T04-07'!$AE$19:$AE$28</c:f>
              <c:numCache>
                <c:formatCode>0.0_ </c:formatCode>
                <c:ptCount val="10"/>
                <c:pt idx="0">
                  <c:v>3.5060001959352425</c:v>
                </c:pt>
                <c:pt idx="1">
                  <c:v>0.88522024033010371</c:v>
                </c:pt>
                <c:pt idx="2">
                  <c:v>0.50976120324323937</c:v>
                </c:pt>
                <c:pt idx="3">
                  <c:v>0.43826800745011224</c:v>
                </c:pt>
                <c:pt idx="4">
                  <c:v>1.0303826585951856</c:v>
                </c:pt>
                <c:pt idx="5">
                  <c:v>1.2471578190529227</c:v>
                </c:pt>
                <c:pt idx="6">
                  <c:v>1.8587710464645704</c:v>
                </c:pt>
                <c:pt idx="7">
                  <c:v>3.2305489384899153</c:v>
                </c:pt>
                <c:pt idx="8">
                  <c:v>5.2261416461580525</c:v>
                </c:pt>
                <c:pt idx="9">
                  <c:v>5.6852499713951872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B6B-4436-8D1C-4C4EBD1BBF99}"/>
            </c:ext>
          </c:extLst>
        </c:ser>
        <c:ser>
          <c:idx val="6"/>
          <c:order val="6"/>
          <c:tx>
            <c:strRef>
              <c:f>'T04-07'!$AF$18</c:f>
              <c:strCache>
                <c:ptCount val="1"/>
                <c:pt idx="0">
                  <c:v>45～49歳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'T04-07'!$Y$19:$Y$28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'T04-07'!$AF$19:$AF$28</c:f>
              <c:numCache>
                <c:formatCode>0.0_ </c:formatCode>
                <c:ptCount val="10"/>
                <c:pt idx="0">
                  <c:v>0.1935395273682603</c:v>
                </c:pt>
                <c:pt idx="1">
                  <c:v>5.8653546204611211E-2</c:v>
                </c:pt>
                <c:pt idx="2">
                  <c:v>2.8331555717778414E-2</c:v>
                </c:pt>
                <c:pt idx="3">
                  <c:v>1.636132917408898E-2</c:v>
                </c:pt>
                <c:pt idx="4">
                  <c:v>1.8336832885145118E-2</c:v>
                </c:pt>
                <c:pt idx="5">
                  <c:v>3.3765991598819697E-2</c:v>
                </c:pt>
                <c:pt idx="6">
                  <c:v>5.6280763837256359E-2</c:v>
                </c:pt>
                <c:pt idx="7">
                  <c:v>7.3928595431362154E-2</c:v>
                </c:pt>
                <c:pt idx="8">
                  <c:v>0.13006189872473711</c:v>
                </c:pt>
                <c:pt idx="9">
                  <c:v>0.19058317990751689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B6B-4436-8D1C-4C4EBD1BB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9625919"/>
        <c:axId val="539627583"/>
      </c:lineChart>
      <c:catAx>
        <c:axId val="5396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39627583"/>
        <c:crosses val="autoZero"/>
        <c:auto val="1"/>
        <c:lblAlgn val="ctr"/>
        <c:lblOffset val="100"/>
        <c:noMultiLvlLbl val="0"/>
      </c:catAx>
      <c:valAx>
        <c:axId val="539627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396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770818446664477E-2"/>
          <c:y val="5.7306066496033467E-2"/>
          <c:w val="0.80447252548102632"/>
          <c:h val="0.81210451505459214"/>
        </c:manualLayout>
      </c:layout>
      <c:lineChart>
        <c:grouping val="standard"/>
        <c:varyColors val="0"/>
        <c:ser>
          <c:idx val="0"/>
          <c:order val="0"/>
          <c:tx>
            <c:strRef>
              <c:f>'T04-07'!$Z$2</c:f>
              <c:strCache>
                <c:ptCount val="1"/>
                <c:pt idx="0">
                  <c:v>15～19歳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5187268557292787E-2"/>
                  <c:y val="3.1724212280021896E-2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ADE-4619-BC06-41086D9F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ADE-4619-BC06-41086D9F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ADE-4619-BC06-41086D9F79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ADE-4619-BC06-41086D9F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ADE-4619-BC06-41086D9F79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ADE-4619-BC06-41086D9F79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ADE-4619-BC06-41086D9F79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ADE-4619-BC06-41086D9F79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ADE-4619-BC06-41086D9F79D2}"/>
                </c:ext>
              </c:extLst>
            </c:dLbl>
            <c:dLbl>
              <c:idx val="9"/>
              <c:layout>
                <c:manualLayout>
                  <c:x val="-1.5942564839739271E-2"/>
                  <c:y val="1.508625369833855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A34AECEC-6D96-455A-BC9E-04B4537BEFD0}" type="VALUE">
                      <a:rPr lang="en-US" altLang="ja-JP" sz="2200"/>
                      <a:pPr>
                        <a:defRPr sz="2000" b="1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D-6ADE-4619-BC06-41086D9F79D2}"/>
                </c:ext>
              </c:extLst>
            </c:dLbl>
            <c:spPr>
              <a:noFill/>
              <a:ln w="3175">
                <a:noFill/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'T04-07'!$Z$3:$Z$12</c:f>
              <c:numCache>
                <c:formatCode>0.0_ </c:formatCode>
                <c:ptCount val="10"/>
                <c:pt idx="0">
                  <c:v>2.4113296773015014</c:v>
                </c:pt>
                <c:pt idx="1">
                  <c:v>1.2290470791218904</c:v>
                </c:pt>
                <c:pt idx="2">
                  <c:v>1.0431492695576916</c:v>
                </c:pt>
                <c:pt idx="3">
                  <c:v>0.92523950639518704</c:v>
                </c:pt>
                <c:pt idx="4">
                  <c:v>1.4322376257075848</c:v>
                </c:pt>
                <c:pt idx="5">
                  <c:v>1.6607492186364754</c:v>
                </c:pt>
                <c:pt idx="6">
                  <c:v>1.5597677242054342</c:v>
                </c:pt>
                <c:pt idx="7">
                  <c:v>1.2644403455975148</c:v>
                </c:pt>
                <c:pt idx="8">
                  <c:v>1.186168493797698</c:v>
                </c:pt>
                <c:pt idx="9">
                  <c:v>0.89940467315967032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DE-4619-BC06-41086D9F79D2}"/>
            </c:ext>
          </c:extLst>
        </c:ser>
        <c:ser>
          <c:idx val="1"/>
          <c:order val="1"/>
          <c:tx>
            <c:strRef>
              <c:f>'T04-07'!$AA$2</c:f>
              <c:strCache>
                <c:ptCount val="1"/>
                <c:pt idx="0">
                  <c:v>20～24歳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81110114680055"/>
                  <c:y val="-1.4041636201185946E-2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6ADE-4619-BC06-41086D9F79D2}"/>
                </c:ext>
              </c:extLst>
            </c:dLbl>
            <c:dLbl>
              <c:idx val="1"/>
              <c:layout>
                <c:manualLayout>
                  <c:x val="-2.5284504274398285E-2"/>
                  <c:y val="-2.791542140196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6ADE-4619-BC06-41086D9F79D2}"/>
                </c:ext>
              </c:extLst>
            </c:dLbl>
            <c:dLbl>
              <c:idx val="2"/>
              <c:layout>
                <c:manualLayout>
                  <c:x val="-7.9152226956687555E-2"/>
                  <c:y val="3.0241706518800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4B-4ADC-AAEE-90CEA1726BA4}"/>
                </c:ext>
              </c:extLst>
            </c:dLbl>
            <c:dLbl>
              <c:idx val="3"/>
              <c:layout>
                <c:manualLayout>
                  <c:x val="-8.1451184486573305E-2"/>
                  <c:y val="5.61007171217025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DF33FBB5-D78C-4C21-88EF-8E6D5CD59249}" type="VALUE">
                      <a:rPr lang="en-US" altLang="ja-JP" sz="1800"/>
                      <a:pPr>
                        <a:defRPr sz="18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 w="6350"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90054354659381"/>
                      <c:h val="7.258008150993197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4B-4ADC-AAEE-90CEA1726BA4}"/>
                </c:ext>
              </c:extLst>
            </c:dLbl>
            <c:dLbl>
              <c:idx val="4"/>
              <c:layout>
                <c:manualLayout>
                  <c:x val="-2.3339542407136947E-2"/>
                  <c:y val="-9.3051404673232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ADE-4619-BC06-41086D9F79D2}"/>
                </c:ext>
              </c:extLst>
            </c:dLbl>
            <c:dLbl>
              <c:idx val="5"/>
              <c:layout>
                <c:manualLayout>
                  <c:x val="-1.9449618672614136E-2"/>
                  <c:y val="-2.3262851168308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6ADE-4619-BC06-41086D9F79D2}"/>
                </c:ext>
              </c:extLst>
            </c:dLbl>
            <c:dLbl>
              <c:idx val="8"/>
              <c:layout>
                <c:manualLayout>
                  <c:x val="-1.4262888927140328E-16"/>
                  <c:y val="-2.3262851168308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ADE-4619-BC06-41086D9F79D2}"/>
                </c:ext>
              </c:extLst>
            </c:dLbl>
            <c:dLbl>
              <c:idx val="9"/>
              <c:layout>
                <c:manualLayout>
                  <c:x val="-2.0726172045552518E-2"/>
                  <c:y val="-2.3063709846092496E-2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'T04-07'!$AA$3:$AA$12</c:f>
              <c:numCache>
                <c:formatCode>0.0_ </c:formatCode>
                <c:ptCount val="10"/>
                <c:pt idx="0">
                  <c:v>26.729203377786675</c:v>
                </c:pt>
                <c:pt idx="1">
                  <c:v>27.838454933591361</c:v>
                </c:pt>
                <c:pt idx="2">
                  <c:v>26.530950932123691</c:v>
                </c:pt>
                <c:pt idx="3">
                  <c:v>18.825294614903139</c:v>
                </c:pt>
                <c:pt idx="4">
                  <c:v>15.705742948710078</c:v>
                </c:pt>
                <c:pt idx="5">
                  <c:v>13.553517836759069</c:v>
                </c:pt>
                <c:pt idx="6">
                  <c:v>12.05942420449305</c:v>
                </c:pt>
                <c:pt idx="7">
                  <c:v>10.357097518538156</c:v>
                </c:pt>
                <c:pt idx="8">
                  <c:v>8.3984388594724937</c:v>
                </c:pt>
                <c:pt idx="9">
                  <c:v>8.3320331145498532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DE-4619-BC06-41086D9F79D2}"/>
            </c:ext>
          </c:extLst>
        </c:ser>
        <c:ser>
          <c:idx val="2"/>
          <c:order val="2"/>
          <c:tx>
            <c:strRef>
              <c:f>'T04-07'!$AB$2</c:f>
              <c:strCache>
                <c:ptCount val="1"/>
                <c:pt idx="0">
                  <c:v>25～29歳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008696642695723"/>
                  <c:y val="-1.9100563535146803E-2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DE-4619-BC06-41086D9F79D2}"/>
                </c:ext>
              </c:extLst>
            </c:dLbl>
            <c:dLbl>
              <c:idx val="1"/>
              <c:layout>
                <c:manualLayout>
                  <c:x val="-8.5411698654653034E-2"/>
                  <c:y val="-6.9788553504924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DE-4619-BC06-41086D9F79D2}"/>
                </c:ext>
              </c:extLst>
            </c:dLbl>
            <c:dLbl>
              <c:idx val="2"/>
              <c:layout>
                <c:manualLayout>
                  <c:x val="-7.908031178047574E-2"/>
                  <c:y val="-2.7915421401969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DE-4619-BC06-41086D9F79D2}"/>
                </c:ext>
              </c:extLst>
            </c:dLbl>
            <c:dLbl>
              <c:idx val="3"/>
              <c:layout>
                <c:manualLayout>
                  <c:x val="-7.2866314659300921E-2"/>
                  <c:y val="-6.23536563133517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3608D334-F1BC-4E13-A379-8BA870B0AD1E}" type="VALUE">
                      <a:rPr lang="en-US" altLang="ja-JP" sz="1800"/>
                      <a:pPr>
                        <a:defRPr sz="18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 w="3175">
                  <a:solidFill>
                    <a:srgbClr val="4472C4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65293939662912"/>
                      <c:h val="7.29531251732120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ADE-4619-BC06-41086D9F79D2}"/>
                </c:ext>
              </c:extLst>
            </c:dLbl>
            <c:dLbl>
              <c:idx val="4"/>
              <c:layout>
                <c:manualLayout>
                  <c:x val="-6.0831009061904414E-3"/>
                  <c:y val="-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DE-4619-BC06-41086D9F79D2}"/>
                </c:ext>
              </c:extLst>
            </c:dLbl>
            <c:dLbl>
              <c:idx val="5"/>
              <c:layout>
                <c:manualLayout>
                  <c:x val="-1.9780568483256017E-2"/>
                  <c:y val="-2.791542140196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DE-4619-BC06-41086D9F79D2}"/>
                </c:ext>
              </c:extLst>
            </c:dLbl>
            <c:dLbl>
              <c:idx val="6"/>
              <c:layout>
                <c:manualLayout>
                  <c:x val="-8.3602297944107579E-3"/>
                  <c:y val="-6.7865662326114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14-40D5-B571-93682D237887}"/>
                </c:ext>
              </c:extLst>
            </c:dLbl>
            <c:dLbl>
              <c:idx val="7"/>
              <c:layout>
                <c:manualLayout>
                  <c:x val="-2.0900574486026895E-3"/>
                  <c:y val="-1.3573132465222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14-40D5-B571-93682D237887}"/>
                </c:ext>
              </c:extLst>
            </c:dLbl>
            <c:dLbl>
              <c:idx val="8"/>
              <c:layout>
                <c:manualLayout>
                  <c:x val="-5.9800328747933807E-3"/>
                  <c:y val="-2.3070584563821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6ADE-4619-BC06-41086D9F79D2}"/>
                </c:ext>
              </c:extLst>
            </c:dLbl>
            <c:dLbl>
              <c:idx val="9"/>
              <c:layout>
                <c:manualLayout>
                  <c:x val="-3.5341719455704492E-3"/>
                  <c:y val="-3.7535701426852655E-2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'T04-07'!$AB$3:$AB$12</c:f>
              <c:numCache>
                <c:formatCode>0.0_ </c:formatCode>
                <c:ptCount val="10"/>
                <c:pt idx="0">
                  <c:v>33.978122846263133</c:v>
                </c:pt>
                <c:pt idx="1">
                  <c:v>46.403111751194395</c:v>
                </c:pt>
                <c:pt idx="2">
                  <c:v>49.179341332689496</c:v>
                </c:pt>
                <c:pt idx="3">
                  <c:v>51.379900551021663</c:v>
                </c:pt>
                <c:pt idx="4">
                  <c:v>45.104843297846649</c:v>
                </c:pt>
                <c:pt idx="5">
                  <c:v>39.547619707579798</c:v>
                </c:pt>
                <c:pt idx="6">
                  <c:v>31.935851223024294</c:v>
                </c:pt>
                <c:pt idx="7">
                  <c:v>28.648264171514342</c:v>
                </c:pt>
                <c:pt idx="8">
                  <c:v>26.077609565714571</c:v>
                </c:pt>
                <c:pt idx="9">
                  <c:v>25.534332132509054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DE-4619-BC06-41086D9F79D2}"/>
            </c:ext>
          </c:extLst>
        </c:ser>
        <c:ser>
          <c:idx val="3"/>
          <c:order val="3"/>
          <c:tx>
            <c:strRef>
              <c:f>'T04-07'!$AC$2</c:f>
              <c:strCache>
                <c:ptCount val="1"/>
                <c:pt idx="0">
                  <c:v>30～34歳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961839286387746"/>
                  <c:y val="-1.9985090147324303E-2"/>
                </c:manualLayout>
              </c:layout>
              <c:spPr>
                <a:noFill/>
                <a:ln>
                  <a:solidFill>
                    <a:srgbClr val="0070C0"/>
                  </a:solidFill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ADE-4619-BC06-41086D9F79D2}"/>
                </c:ext>
              </c:extLst>
            </c:dLbl>
            <c:dLbl>
              <c:idx val="1"/>
              <c:layout>
                <c:manualLayout>
                  <c:x val="-7.7798474690456256E-3"/>
                  <c:y val="-2.558913628513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6ADE-4619-BC06-41086D9F79D2}"/>
                </c:ext>
              </c:extLst>
            </c:dLbl>
            <c:dLbl>
              <c:idx val="2"/>
              <c:layout>
                <c:manualLayout>
                  <c:x val="-7.9151627578752382E-2"/>
                  <c:y val="3.722054526213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6ADE-4619-BC06-41086D9F79D2}"/>
                </c:ext>
              </c:extLst>
            </c:dLbl>
            <c:dLbl>
              <c:idx val="3"/>
              <c:layout>
                <c:manualLayout>
                  <c:x val="-8.4419395206494427E-2"/>
                  <c:y val="-4.72108314447383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5A5BDA34-5673-4015-8A23-1F1EF3755940}" type="VALUE">
                      <a:rPr lang="en-US" altLang="ja-JP" sz="1800"/>
                      <a:pPr>
                        <a:defRPr sz="18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74B-4ADC-AAEE-90CEA1726BA4}"/>
                </c:ext>
              </c:extLst>
            </c:dLbl>
            <c:dLbl>
              <c:idx val="5"/>
              <c:layout>
                <c:manualLayout>
                  <c:x val="-1.0450287243013449E-2"/>
                  <c:y val="9.0487549768152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14-40D5-B571-93682D237887}"/>
                </c:ext>
              </c:extLst>
            </c:dLbl>
            <c:dLbl>
              <c:idx val="6"/>
              <c:layout>
                <c:manualLayout>
                  <c:x val="-3.3064351743444048E-2"/>
                  <c:y val="-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ADE-4619-BC06-41086D9F79D2}"/>
                </c:ext>
              </c:extLst>
            </c:dLbl>
            <c:dLbl>
              <c:idx val="7"/>
              <c:layout>
                <c:manualLayout>
                  <c:x val="-3.6954275477966723E-2"/>
                  <c:y val="-2.5589136285138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6ADE-4619-BC06-41086D9F79D2}"/>
                </c:ext>
              </c:extLst>
            </c:dLbl>
            <c:dLbl>
              <c:idx val="8"/>
              <c:layout>
                <c:manualLayout>
                  <c:x val="-2.7229466141659688E-2"/>
                  <c:y val="-1.16314255841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ADE-4619-BC06-41086D9F79D2}"/>
                </c:ext>
              </c:extLst>
            </c:dLbl>
            <c:dLbl>
              <c:idx val="9"/>
              <c:layout>
                <c:manualLayout>
                  <c:x val="-4.0940440274715838E-3"/>
                  <c:y val="-3.0241722882947585E-2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'T04-07'!$AC$3:$AC$12</c:f>
              <c:numCache>
                <c:formatCode>0.0_ </c:formatCode>
                <c:ptCount val="10"/>
                <c:pt idx="0">
                  <c:v>21.229455141738612</c:v>
                </c:pt>
                <c:pt idx="1">
                  <c:v>18.72206251272539</c:v>
                </c:pt>
                <c:pt idx="2">
                  <c:v>18.5279585408008</c:v>
                </c:pt>
                <c:pt idx="3">
                  <c:v>24.664703729939138</c:v>
                </c:pt>
                <c:pt idx="4">
                  <c:v>29.144594931994089</c:v>
                </c:pt>
                <c:pt idx="5">
                  <c:v>33.337701073540146</c:v>
                </c:pt>
                <c:pt idx="6">
                  <c:v>38.08833632932717</c:v>
                </c:pt>
                <c:pt idx="7">
                  <c:v>35.880104993540584</c:v>
                </c:pt>
                <c:pt idx="8">
                  <c:v>36.281104730653539</c:v>
                </c:pt>
                <c:pt idx="9">
                  <c:v>36.126665580261644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DE-4619-BC06-41086D9F79D2}"/>
            </c:ext>
          </c:extLst>
        </c:ser>
        <c:ser>
          <c:idx val="4"/>
          <c:order val="4"/>
          <c:tx>
            <c:strRef>
              <c:f>'T04-07'!$AD$2</c:f>
              <c:strCache>
                <c:ptCount val="1"/>
                <c:pt idx="0">
                  <c:v>35～39歳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1125318313789144E-2"/>
                  <c:y val="-3.4095547173294022E-2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ADE-4619-BC06-41086D9F79D2}"/>
                </c:ext>
              </c:extLst>
            </c:dLbl>
            <c:dLbl>
              <c:idx val="1"/>
              <c:layout>
                <c:manualLayout>
                  <c:x val="-1.2166201812380883E-2"/>
                  <c:y val="-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ADE-4619-BC06-41086D9F79D2}"/>
                </c:ext>
              </c:extLst>
            </c:dLbl>
            <c:dLbl>
              <c:idx val="2"/>
              <c:layout>
                <c:manualLayout>
                  <c:x val="-3.1381451111567725E-2"/>
                  <c:y val="-1.7183302498099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DE-4619-BC06-41086D9F79D2}"/>
                </c:ext>
              </c:extLst>
            </c:dLbl>
            <c:dLbl>
              <c:idx val="3"/>
              <c:layout>
                <c:manualLayout>
                  <c:x val="-5.1935705883166081E-2"/>
                  <c:y val="-5.24740488880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78161499891028E-2"/>
                      <c:h val="7.4626497972653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6ADE-4619-BC06-41086D9F79D2}"/>
                </c:ext>
              </c:extLst>
            </c:dLbl>
            <c:dLbl>
              <c:idx val="4"/>
              <c:layout>
                <c:manualLayout>
                  <c:x val="-5.6124561333579515E-2"/>
                  <c:y val="-2.9468721407145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804900479858573E-2"/>
                      <c:h val="6.3737235734544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6ADE-4619-BC06-41086D9F79D2}"/>
                </c:ext>
              </c:extLst>
            </c:dLbl>
            <c:dLbl>
              <c:idx val="5"/>
              <c:layout>
                <c:manualLayout>
                  <c:x val="-4.2789161079750941E-2"/>
                  <c:y val="2.55891362851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6ADE-4619-BC06-41086D9F79D2}"/>
                </c:ext>
              </c:extLst>
            </c:dLbl>
            <c:dLbl>
              <c:idx val="6"/>
              <c:layout>
                <c:manualLayout>
                  <c:x val="5.8348856017842194E-3"/>
                  <c:y val="-2.0936566051477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ADE-4619-BC06-41086D9F79D2}"/>
                </c:ext>
              </c:extLst>
            </c:dLbl>
            <c:dLbl>
              <c:idx val="7"/>
              <c:layout>
                <c:manualLayout>
                  <c:x val="1.9449618672614064E-3"/>
                  <c:y val="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6ADE-4619-BC06-41086D9F79D2}"/>
                </c:ext>
              </c:extLst>
            </c:dLbl>
            <c:dLbl>
              <c:idx val="8"/>
              <c:layout>
                <c:manualLayout>
                  <c:x val="-1.4262888927140328E-16"/>
                  <c:y val="1.861028093464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6ADE-4619-BC06-41086D9F79D2}"/>
                </c:ext>
              </c:extLst>
            </c:dLbl>
            <c:dLbl>
              <c:idx val="9"/>
              <c:layout>
                <c:manualLayout>
                  <c:x val="2.5472034815730068E-4"/>
                  <c:y val="9.2791318259732112E-3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'T04-07'!$AD$3:$AD$12</c:f>
              <c:numCache>
                <c:formatCode>0.0_ </c:formatCode>
                <c:ptCount val="10"/>
                <c:pt idx="0">
                  <c:v>11.926424177553265</c:v>
                </c:pt>
                <c:pt idx="1">
                  <c:v>4.8631386122770213</c:v>
                </c:pt>
                <c:pt idx="2">
                  <c:v>4.1660311884932524</c:v>
                </c:pt>
                <c:pt idx="3">
                  <c:v>3.7495981010711597</c:v>
                </c:pt>
                <c:pt idx="4">
                  <c:v>7.5620607653171898</c:v>
                </c:pt>
                <c:pt idx="5">
                  <c:v>10.617724457749253</c:v>
                </c:pt>
                <c:pt idx="6">
                  <c:v>14.441004018710061</c:v>
                </c:pt>
                <c:pt idx="7">
                  <c:v>20.545148715957374</c:v>
                </c:pt>
                <c:pt idx="8">
                  <c:v>22.700474805478908</c:v>
                </c:pt>
                <c:pt idx="9">
                  <c:v>23.231731348217082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DE-4619-BC06-41086D9F79D2}"/>
            </c:ext>
          </c:extLst>
        </c:ser>
        <c:ser>
          <c:idx val="5"/>
          <c:order val="5"/>
          <c:tx>
            <c:strRef>
              <c:f>'T04-07'!$AE$2</c:f>
              <c:strCache>
                <c:ptCount val="1"/>
                <c:pt idx="0">
                  <c:v>40～44歳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6769688580454488E-2"/>
                  <c:y val="-4.68214326347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ADE-4619-BC06-41086D9F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ADE-4619-BC06-41086D9F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ADE-4619-BC06-41086D9F79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ADE-4619-BC06-41086D9F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DE-4619-BC06-41086D9F79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ADE-4619-BC06-41086D9F79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DE-4619-BC06-41086D9F79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DE-4619-BC06-41086D9F79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DE-4619-BC06-41086D9F79D2}"/>
                </c:ext>
              </c:extLst>
            </c:dLbl>
            <c:dLbl>
              <c:idx val="9"/>
              <c:layout>
                <c:manualLayout>
                  <c:x val="-2.6133846986459177E-2"/>
                  <c:y val="-5.9938067342686066E-4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84970897572892"/>
                      <c:h val="6.4605143495467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3-6ADE-4619-BC06-41086D9F79D2}"/>
                </c:ext>
              </c:extLst>
            </c:dLbl>
            <c:spPr>
              <a:noFill/>
              <a:ln>
                <a:solidFill>
                  <a:srgbClr val="0070C0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'T04-07'!$AE$3:$AE$12</c:f>
              <c:numCache>
                <c:formatCode>0.0_ </c:formatCode>
                <c:ptCount val="10"/>
                <c:pt idx="0">
                  <c:v>3.5060001959352425</c:v>
                </c:pt>
                <c:pt idx="1">
                  <c:v>0.88522024033010371</c:v>
                </c:pt>
                <c:pt idx="2">
                  <c:v>0.50976120324323937</c:v>
                </c:pt>
                <c:pt idx="3">
                  <c:v>0.43826800745011224</c:v>
                </c:pt>
                <c:pt idx="4">
                  <c:v>1.0303826585951856</c:v>
                </c:pt>
                <c:pt idx="5">
                  <c:v>1.2471578190529227</c:v>
                </c:pt>
                <c:pt idx="6">
                  <c:v>1.8587710464645704</c:v>
                </c:pt>
                <c:pt idx="7">
                  <c:v>3.2305489384899153</c:v>
                </c:pt>
                <c:pt idx="8">
                  <c:v>5.2261416461580525</c:v>
                </c:pt>
                <c:pt idx="9">
                  <c:v>5.6852499713951872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DE-4619-BC06-41086D9F79D2}"/>
            </c:ext>
          </c:extLst>
        </c:ser>
        <c:ser>
          <c:idx val="6"/>
          <c:order val="6"/>
          <c:tx>
            <c:strRef>
              <c:f>'T04-07'!$AM$4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276625264869729E-2"/>
                  <c:y val="4.65257023366160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ADE-4619-BC06-41086D9F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ADE-4619-BC06-41086D9F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ADE-4619-BC06-41086D9F79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ADE-4619-BC06-41086D9F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ADE-4619-BC06-41086D9F79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ADE-4619-BC06-41086D9F79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ADE-4619-BC06-41086D9F79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ADE-4619-BC06-41086D9F79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ADE-4619-BC06-41086D9F79D2}"/>
                </c:ext>
              </c:extLst>
            </c:dLbl>
            <c:dLbl>
              <c:idx val="9"/>
              <c:layout>
                <c:manualLayout>
                  <c:x val="-1.2976298271962564E-2"/>
                  <c:y val="9.0725119556401071E-2"/>
                </c:manualLayout>
              </c:layout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'T04-07'!$AM$5:$AM$14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ADE-4619-BC06-41086D9F79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92011464"/>
        <c:axId val="692016384"/>
      </c:lineChart>
      <c:catAx>
        <c:axId val="69201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92016384"/>
        <c:crosses val="autoZero"/>
        <c:auto val="1"/>
        <c:lblAlgn val="ctr"/>
        <c:lblOffset val="100"/>
        <c:noMultiLvlLbl val="0"/>
      </c:catAx>
      <c:valAx>
        <c:axId val="692016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crossAx val="692011464"/>
        <c:crosses val="autoZero"/>
        <c:crossBetween val="between"/>
      </c:valAx>
      <c:spPr>
        <a:noFill/>
        <a:ln w="3175">
          <a:solidFill>
            <a:sysClr val="window" lastClr="FFFFF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solidFill>
        <a:sysClr val="windowText" lastClr="000000"/>
      </a:solidFill>
      <a:prstDash val="dash"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770818446664477E-2"/>
          <c:y val="5.7306066496033467E-2"/>
          <c:w val="0.80447252548102632"/>
          <c:h val="0.81210451505459214"/>
        </c:manualLayout>
      </c:layout>
      <c:lineChart>
        <c:grouping val="standard"/>
        <c:varyColors val="0"/>
        <c:ser>
          <c:idx val="0"/>
          <c:order val="0"/>
          <c:tx>
            <c:strRef>
              <c:f>'T04-07'!$Z$2</c:f>
              <c:strCache>
                <c:ptCount val="1"/>
                <c:pt idx="0">
                  <c:v>15～19歳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5187268557292787E-2"/>
                  <c:y val="3.1724212280021896E-2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ADE-4619-BC06-41086D9F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ADE-4619-BC06-41086D9F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ADE-4619-BC06-41086D9F79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ADE-4619-BC06-41086D9F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ADE-4619-BC06-41086D9F79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ADE-4619-BC06-41086D9F79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ADE-4619-BC06-41086D9F79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ADE-4619-BC06-41086D9F79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ADE-4619-BC06-41086D9F79D2}"/>
                </c:ext>
              </c:extLst>
            </c:dLbl>
            <c:dLbl>
              <c:idx val="9"/>
              <c:layout>
                <c:manualLayout>
                  <c:x val="-1.5942564839739271E-2"/>
                  <c:y val="1.508625369833855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A34AECEC-6D96-455A-BC9E-04B4537BEFD0}" type="VALUE">
                      <a:rPr lang="en-US" altLang="ja-JP" sz="2200"/>
                      <a:pPr>
                        <a:defRPr sz="2000" b="1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D-6ADE-4619-BC06-41086D9F79D2}"/>
                </c:ext>
              </c:extLst>
            </c:dLbl>
            <c:spPr>
              <a:noFill/>
              <a:ln w="3175">
                <a:noFill/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'T04-07'!$Z$3:$Z$12</c:f>
              <c:numCache>
                <c:formatCode>0.0_ </c:formatCode>
                <c:ptCount val="10"/>
                <c:pt idx="0">
                  <c:v>2.4113296773015014</c:v>
                </c:pt>
                <c:pt idx="1">
                  <c:v>1.2290470791218904</c:v>
                </c:pt>
                <c:pt idx="2">
                  <c:v>1.0431492695576916</c:v>
                </c:pt>
                <c:pt idx="3">
                  <c:v>0.92523950639518704</c:v>
                </c:pt>
                <c:pt idx="4">
                  <c:v>1.4322376257075848</c:v>
                </c:pt>
                <c:pt idx="5">
                  <c:v>1.6607492186364754</c:v>
                </c:pt>
                <c:pt idx="6">
                  <c:v>1.5597677242054342</c:v>
                </c:pt>
                <c:pt idx="7">
                  <c:v>1.2644403455975148</c:v>
                </c:pt>
                <c:pt idx="8">
                  <c:v>1.186168493797698</c:v>
                </c:pt>
                <c:pt idx="9">
                  <c:v>0.89940467315967032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DE-4619-BC06-41086D9F79D2}"/>
            </c:ext>
          </c:extLst>
        </c:ser>
        <c:ser>
          <c:idx val="1"/>
          <c:order val="1"/>
          <c:tx>
            <c:strRef>
              <c:f>'T04-07'!$AA$2</c:f>
              <c:strCache>
                <c:ptCount val="1"/>
                <c:pt idx="0">
                  <c:v>20～24歳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81110114680055"/>
                  <c:y val="-1.4041636201185946E-2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6ADE-4619-BC06-41086D9F79D2}"/>
                </c:ext>
              </c:extLst>
            </c:dLbl>
            <c:dLbl>
              <c:idx val="1"/>
              <c:layout>
                <c:manualLayout>
                  <c:x val="-2.5284504274398285E-2"/>
                  <c:y val="-2.791542140196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6ADE-4619-BC06-41086D9F79D2}"/>
                </c:ext>
              </c:extLst>
            </c:dLbl>
            <c:dLbl>
              <c:idx val="2"/>
              <c:layout>
                <c:manualLayout>
                  <c:x val="-7.9152226956687555E-2"/>
                  <c:y val="3.0241706518800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4B-4ADC-AAEE-90CEA1726BA4}"/>
                </c:ext>
              </c:extLst>
            </c:dLbl>
            <c:dLbl>
              <c:idx val="3"/>
              <c:layout>
                <c:manualLayout>
                  <c:x val="-8.1451184486573305E-2"/>
                  <c:y val="5.61007171217025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DF33FBB5-D78C-4C21-88EF-8E6D5CD59249}" type="VALUE">
                      <a:rPr lang="en-US" altLang="ja-JP" sz="1800"/>
                      <a:pPr>
                        <a:defRPr sz="18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 w="6350"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90054354659381"/>
                      <c:h val="7.258008150993197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4B-4ADC-AAEE-90CEA1726BA4}"/>
                </c:ext>
              </c:extLst>
            </c:dLbl>
            <c:dLbl>
              <c:idx val="4"/>
              <c:layout>
                <c:manualLayout>
                  <c:x val="-2.3339542407136947E-2"/>
                  <c:y val="-9.3051404673232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ADE-4619-BC06-41086D9F79D2}"/>
                </c:ext>
              </c:extLst>
            </c:dLbl>
            <c:dLbl>
              <c:idx val="5"/>
              <c:layout>
                <c:manualLayout>
                  <c:x val="-1.9449618672614136E-2"/>
                  <c:y val="-2.3262851168308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6ADE-4619-BC06-41086D9F79D2}"/>
                </c:ext>
              </c:extLst>
            </c:dLbl>
            <c:dLbl>
              <c:idx val="8"/>
              <c:layout>
                <c:manualLayout>
                  <c:x val="-1.4262888927140328E-16"/>
                  <c:y val="-2.3262851168308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ADE-4619-BC06-41086D9F79D2}"/>
                </c:ext>
              </c:extLst>
            </c:dLbl>
            <c:dLbl>
              <c:idx val="9"/>
              <c:layout>
                <c:manualLayout>
                  <c:x val="-2.0726172045552518E-2"/>
                  <c:y val="-2.3063709846092496E-2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'T04-07'!$AA$3:$AA$12</c:f>
              <c:numCache>
                <c:formatCode>0.0_ </c:formatCode>
                <c:ptCount val="10"/>
                <c:pt idx="0">
                  <c:v>26.729203377786675</c:v>
                </c:pt>
                <c:pt idx="1">
                  <c:v>27.838454933591361</c:v>
                </c:pt>
                <c:pt idx="2">
                  <c:v>26.530950932123691</c:v>
                </c:pt>
                <c:pt idx="3">
                  <c:v>18.825294614903139</c:v>
                </c:pt>
                <c:pt idx="4">
                  <c:v>15.705742948710078</c:v>
                </c:pt>
                <c:pt idx="5">
                  <c:v>13.553517836759069</c:v>
                </c:pt>
                <c:pt idx="6">
                  <c:v>12.05942420449305</c:v>
                </c:pt>
                <c:pt idx="7">
                  <c:v>10.357097518538156</c:v>
                </c:pt>
                <c:pt idx="8">
                  <c:v>8.3984388594724937</c:v>
                </c:pt>
                <c:pt idx="9">
                  <c:v>8.3320331145498532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DE-4619-BC06-41086D9F79D2}"/>
            </c:ext>
          </c:extLst>
        </c:ser>
        <c:ser>
          <c:idx val="2"/>
          <c:order val="2"/>
          <c:tx>
            <c:strRef>
              <c:f>'T04-07'!$AB$2</c:f>
              <c:strCache>
                <c:ptCount val="1"/>
                <c:pt idx="0">
                  <c:v>25～29歳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008696642695723"/>
                  <c:y val="-1.9100563535146803E-2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DE-4619-BC06-41086D9F79D2}"/>
                </c:ext>
              </c:extLst>
            </c:dLbl>
            <c:dLbl>
              <c:idx val="1"/>
              <c:layout>
                <c:manualLayout>
                  <c:x val="-8.5411698654653034E-2"/>
                  <c:y val="-6.9788553504924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DE-4619-BC06-41086D9F79D2}"/>
                </c:ext>
              </c:extLst>
            </c:dLbl>
            <c:dLbl>
              <c:idx val="2"/>
              <c:layout>
                <c:manualLayout>
                  <c:x val="-7.908031178047574E-2"/>
                  <c:y val="-2.7915421401969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DE-4619-BC06-41086D9F79D2}"/>
                </c:ext>
              </c:extLst>
            </c:dLbl>
            <c:dLbl>
              <c:idx val="3"/>
              <c:layout>
                <c:manualLayout>
                  <c:x val="-7.2866314659300921E-2"/>
                  <c:y val="-6.23536563133517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3608D334-F1BC-4E13-A379-8BA870B0AD1E}" type="VALUE">
                      <a:rPr lang="en-US" altLang="ja-JP" sz="1800"/>
                      <a:pPr>
                        <a:defRPr sz="18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 w="3175">
                  <a:solidFill>
                    <a:srgbClr val="4472C4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65293939662912"/>
                      <c:h val="7.29531251732120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ADE-4619-BC06-41086D9F79D2}"/>
                </c:ext>
              </c:extLst>
            </c:dLbl>
            <c:dLbl>
              <c:idx val="4"/>
              <c:layout>
                <c:manualLayout>
                  <c:x val="-6.0831009061904414E-3"/>
                  <c:y val="-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DE-4619-BC06-41086D9F79D2}"/>
                </c:ext>
              </c:extLst>
            </c:dLbl>
            <c:dLbl>
              <c:idx val="5"/>
              <c:layout>
                <c:manualLayout>
                  <c:x val="-1.9780568483256017E-2"/>
                  <c:y val="-2.791542140196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DE-4619-BC06-41086D9F79D2}"/>
                </c:ext>
              </c:extLst>
            </c:dLbl>
            <c:dLbl>
              <c:idx val="6"/>
              <c:layout>
                <c:manualLayout>
                  <c:x val="-8.3602297944107579E-3"/>
                  <c:y val="-6.7865662326114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14-40D5-B571-93682D237887}"/>
                </c:ext>
              </c:extLst>
            </c:dLbl>
            <c:dLbl>
              <c:idx val="7"/>
              <c:layout>
                <c:manualLayout>
                  <c:x val="-2.0900574486026895E-3"/>
                  <c:y val="-1.3573132465222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14-40D5-B571-93682D237887}"/>
                </c:ext>
              </c:extLst>
            </c:dLbl>
            <c:dLbl>
              <c:idx val="8"/>
              <c:layout>
                <c:manualLayout>
                  <c:x val="-5.9800328747933807E-3"/>
                  <c:y val="-2.3070584563821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6ADE-4619-BC06-41086D9F79D2}"/>
                </c:ext>
              </c:extLst>
            </c:dLbl>
            <c:dLbl>
              <c:idx val="9"/>
              <c:layout>
                <c:manualLayout>
                  <c:x val="-3.5341719455704492E-3"/>
                  <c:y val="-3.7535701426852655E-2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'T04-07'!$AB$3:$AB$12</c:f>
              <c:numCache>
                <c:formatCode>0.0_ </c:formatCode>
                <c:ptCount val="10"/>
                <c:pt idx="0">
                  <c:v>33.978122846263133</c:v>
                </c:pt>
                <c:pt idx="1">
                  <c:v>46.403111751194395</c:v>
                </c:pt>
                <c:pt idx="2">
                  <c:v>49.179341332689496</c:v>
                </c:pt>
                <c:pt idx="3">
                  <c:v>51.379900551021663</c:v>
                </c:pt>
                <c:pt idx="4">
                  <c:v>45.104843297846649</c:v>
                </c:pt>
                <c:pt idx="5">
                  <c:v>39.547619707579798</c:v>
                </c:pt>
                <c:pt idx="6">
                  <c:v>31.935851223024294</c:v>
                </c:pt>
                <c:pt idx="7">
                  <c:v>28.648264171514342</c:v>
                </c:pt>
                <c:pt idx="8">
                  <c:v>26.077609565714571</c:v>
                </c:pt>
                <c:pt idx="9">
                  <c:v>25.534332132509054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DE-4619-BC06-41086D9F79D2}"/>
            </c:ext>
          </c:extLst>
        </c:ser>
        <c:ser>
          <c:idx val="3"/>
          <c:order val="3"/>
          <c:tx>
            <c:strRef>
              <c:f>'T04-07'!$AC$2</c:f>
              <c:strCache>
                <c:ptCount val="1"/>
                <c:pt idx="0">
                  <c:v>30～34歳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961839286387746"/>
                  <c:y val="-1.9985090147324303E-2"/>
                </c:manualLayout>
              </c:layout>
              <c:spPr>
                <a:noFill/>
                <a:ln>
                  <a:solidFill>
                    <a:srgbClr val="0070C0"/>
                  </a:solidFill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ADE-4619-BC06-41086D9F79D2}"/>
                </c:ext>
              </c:extLst>
            </c:dLbl>
            <c:dLbl>
              <c:idx val="1"/>
              <c:layout>
                <c:manualLayout>
                  <c:x val="-7.7798474690456256E-3"/>
                  <c:y val="-2.558913628513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6ADE-4619-BC06-41086D9F79D2}"/>
                </c:ext>
              </c:extLst>
            </c:dLbl>
            <c:dLbl>
              <c:idx val="2"/>
              <c:layout>
                <c:manualLayout>
                  <c:x val="-7.9151627578752382E-2"/>
                  <c:y val="3.722054526213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6ADE-4619-BC06-41086D9F79D2}"/>
                </c:ext>
              </c:extLst>
            </c:dLbl>
            <c:dLbl>
              <c:idx val="3"/>
              <c:layout>
                <c:manualLayout>
                  <c:x val="-8.4419395206494427E-2"/>
                  <c:y val="-4.72108314447383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5A5BDA34-5673-4015-8A23-1F1EF3755940}" type="VALUE">
                      <a:rPr lang="en-US" altLang="ja-JP" sz="1800"/>
                      <a:pPr>
                        <a:defRPr sz="18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74B-4ADC-AAEE-90CEA1726BA4}"/>
                </c:ext>
              </c:extLst>
            </c:dLbl>
            <c:dLbl>
              <c:idx val="5"/>
              <c:layout>
                <c:manualLayout>
                  <c:x val="-1.0450287243013449E-2"/>
                  <c:y val="9.0487549768152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14-40D5-B571-93682D237887}"/>
                </c:ext>
              </c:extLst>
            </c:dLbl>
            <c:dLbl>
              <c:idx val="6"/>
              <c:layout>
                <c:manualLayout>
                  <c:x val="-3.3064351743444048E-2"/>
                  <c:y val="-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ADE-4619-BC06-41086D9F79D2}"/>
                </c:ext>
              </c:extLst>
            </c:dLbl>
            <c:dLbl>
              <c:idx val="7"/>
              <c:layout>
                <c:manualLayout>
                  <c:x val="-3.6954275477966723E-2"/>
                  <c:y val="-2.5589136285138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6ADE-4619-BC06-41086D9F79D2}"/>
                </c:ext>
              </c:extLst>
            </c:dLbl>
            <c:dLbl>
              <c:idx val="8"/>
              <c:layout>
                <c:manualLayout>
                  <c:x val="-2.7229466141659688E-2"/>
                  <c:y val="-1.16314255841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ADE-4619-BC06-41086D9F79D2}"/>
                </c:ext>
              </c:extLst>
            </c:dLbl>
            <c:dLbl>
              <c:idx val="9"/>
              <c:layout>
                <c:manualLayout>
                  <c:x val="-4.0940440274715838E-3"/>
                  <c:y val="-3.0241722882947585E-2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'T04-07'!$AC$3:$AC$12</c:f>
              <c:numCache>
                <c:formatCode>0.0_ </c:formatCode>
                <c:ptCount val="10"/>
                <c:pt idx="0">
                  <c:v>21.229455141738612</c:v>
                </c:pt>
                <c:pt idx="1">
                  <c:v>18.72206251272539</c:v>
                </c:pt>
                <c:pt idx="2">
                  <c:v>18.5279585408008</c:v>
                </c:pt>
                <c:pt idx="3">
                  <c:v>24.664703729939138</c:v>
                </c:pt>
                <c:pt idx="4">
                  <c:v>29.144594931994089</c:v>
                </c:pt>
                <c:pt idx="5">
                  <c:v>33.337701073540146</c:v>
                </c:pt>
                <c:pt idx="6">
                  <c:v>38.08833632932717</c:v>
                </c:pt>
                <c:pt idx="7">
                  <c:v>35.880104993540584</c:v>
                </c:pt>
                <c:pt idx="8">
                  <c:v>36.281104730653539</c:v>
                </c:pt>
                <c:pt idx="9">
                  <c:v>36.126665580261644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DE-4619-BC06-41086D9F79D2}"/>
            </c:ext>
          </c:extLst>
        </c:ser>
        <c:ser>
          <c:idx val="4"/>
          <c:order val="4"/>
          <c:tx>
            <c:strRef>
              <c:f>'T04-07'!$AD$2</c:f>
              <c:strCache>
                <c:ptCount val="1"/>
                <c:pt idx="0">
                  <c:v>35～39歳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1125318313789144E-2"/>
                  <c:y val="-3.4095547173294022E-2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ADE-4619-BC06-41086D9F79D2}"/>
                </c:ext>
              </c:extLst>
            </c:dLbl>
            <c:dLbl>
              <c:idx val="1"/>
              <c:layout>
                <c:manualLayout>
                  <c:x val="-1.2166201812380883E-2"/>
                  <c:y val="-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ADE-4619-BC06-41086D9F79D2}"/>
                </c:ext>
              </c:extLst>
            </c:dLbl>
            <c:dLbl>
              <c:idx val="2"/>
              <c:layout>
                <c:manualLayout>
                  <c:x val="-3.1381451111567725E-2"/>
                  <c:y val="-1.7183302498099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DE-4619-BC06-41086D9F79D2}"/>
                </c:ext>
              </c:extLst>
            </c:dLbl>
            <c:dLbl>
              <c:idx val="3"/>
              <c:layout>
                <c:manualLayout>
                  <c:x val="-5.1935705883166081E-2"/>
                  <c:y val="-5.24740488880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78161499891028E-2"/>
                      <c:h val="7.4626497972653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6ADE-4619-BC06-41086D9F79D2}"/>
                </c:ext>
              </c:extLst>
            </c:dLbl>
            <c:dLbl>
              <c:idx val="4"/>
              <c:layout>
                <c:manualLayout>
                  <c:x val="-5.6124561333579515E-2"/>
                  <c:y val="-2.9468721407145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804900479858573E-2"/>
                      <c:h val="6.3737235734544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6ADE-4619-BC06-41086D9F79D2}"/>
                </c:ext>
              </c:extLst>
            </c:dLbl>
            <c:dLbl>
              <c:idx val="5"/>
              <c:layout>
                <c:manualLayout>
                  <c:x val="-4.2789161079750941E-2"/>
                  <c:y val="2.55891362851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6ADE-4619-BC06-41086D9F79D2}"/>
                </c:ext>
              </c:extLst>
            </c:dLbl>
            <c:dLbl>
              <c:idx val="6"/>
              <c:layout>
                <c:manualLayout>
                  <c:x val="5.8348856017842194E-3"/>
                  <c:y val="-2.0936566051477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ADE-4619-BC06-41086D9F79D2}"/>
                </c:ext>
              </c:extLst>
            </c:dLbl>
            <c:dLbl>
              <c:idx val="7"/>
              <c:layout>
                <c:manualLayout>
                  <c:x val="1.9449618672614064E-3"/>
                  <c:y val="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6ADE-4619-BC06-41086D9F79D2}"/>
                </c:ext>
              </c:extLst>
            </c:dLbl>
            <c:dLbl>
              <c:idx val="8"/>
              <c:layout>
                <c:manualLayout>
                  <c:x val="-1.4262888927140328E-16"/>
                  <c:y val="1.861028093464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6ADE-4619-BC06-41086D9F79D2}"/>
                </c:ext>
              </c:extLst>
            </c:dLbl>
            <c:dLbl>
              <c:idx val="9"/>
              <c:layout>
                <c:manualLayout>
                  <c:x val="2.5472034815730068E-4"/>
                  <c:y val="9.2791318259732112E-3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'T04-07'!$AD$3:$AD$12</c:f>
              <c:numCache>
                <c:formatCode>0.0_ </c:formatCode>
                <c:ptCount val="10"/>
                <c:pt idx="0">
                  <c:v>11.926424177553265</c:v>
                </c:pt>
                <c:pt idx="1">
                  <c:v>4.8631386122770213</c:v>
                </c:pt>
                <c:pt idx="2">
                  <c:v>4.1660311884932524</c:v>
                </c:pt>
                <c:pt idx="3">
                  <c:v>3.7495981010711597</c:v>
                </c:pt>
                <c:pt idx="4">
                  <c:v>7.5620607653171898</c:v>
                </c:pt>
                <c:pt idx="5">
                  <c:v>10.617724457749253</c:v>
                </c:pt>
                <c:pt idx="6">
                  <c:v>14.441004018710061</c:v>
                </c:pt>
                <c:pt idx="7">
                  <c:v>20.545148715957374</c:v>
                </c:pt>
                <c:pt idx="8">
                  <c:v>22.700474805478908</c:v>
                </c:pt>
                <c:pt idx="9">
                  <c:v>23.231731348217082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DE-4619-BC06-41086D9F79D2}"/>
            </c:ext>
          </c:extLst>
        </c:ser>
        <c:ser>
          <c:idx val="5"/>
          <c:order val="5"/>
          <c:tx>
            <c:strRef>
              <c:f>'T04-07'!$AE$2</c:f>
              <c:strCache>
                <c:ptCount val="1"/>
                <c:pt idx="0">
                  <c:v>40～44歳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6769688580454488E-2"/>
                  <c:y val="-4.68214326347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ADE-4619-BC06-41086D9F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ADE-4619-BC06-41086D9F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ADE-4619-BC06-41086D9F79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ADE-4619-BC06-41086D9F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DE-4619-BC06-41086D9F79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ADE-4619-BC06-41086D9F79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DE-4619-BC06-41086D9F79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DE-4619-BC06-41086D9F79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DE-4619-BC06-41086D9F79D2}"/>
                </c:ext>
              </c:extLst>
            </c:dLbl>
            <c:dLbl>
              <c:idx val="9"/>
              <c:layout>
                <c:manualLayout>
                  <c:x val="-2.6133846986459177E-2"/>
                  <c:y val="-5.9938067342686066E-4"/>
                </c:manualLayout>
              </c:layout>
              <c:spPr>
                <a:noFill/>
                <a:ln w="3175">
                  <a:solidFill>
                    <a:srgbClr val="0070C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84970897572892"/>
                      <c:h val="6.4605143495467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3-6ADE-4619-BC06-41086D9F79D2}"/>
                </c:ext>
              </c:extLst>
            </c:dLbl>
            <c:spPr>
              <a:noFill/>
              <a:ln>
                <a:solidFill>
                  <a:srgbClr val="0070C0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'T04-07'!$AE$3:$AE$12</c:f>
              <c:numCache>
                <c:formatCode>0.0_ </c:formatCode>
                <c:ptCount val="10"/>
                <c:pt idx="0">
                  <c:v>3.5060001959352425</c:v>
                </c:pt>
                <c:pt idx="1">
                  <c:v>0.88522024033010371</c:v>
                </c:pt>
                <c:pt idx="2">
                  <c:v>0.50976120324323937</c:v>
                </c:pt>
                <c:pt idx="3">
                  <c:v>0.43826800745011224</c:v>
                </c:pt>
                <c:pt idx="4">
                  <c:v>1.0303826585951856</c:v>
                </c:pt>
                <c:pt idx="5">
                  <c:v>1.2471578190529227</c:v>
                </c:pt>
                <c:pt idx="6">
                  <c:v>1.8587710464645704</c:v>
                </c:pt>
                <c:pt idx="7">
                  <c:v>3.2305489384899153</c:v>
                </c:pt>
                <c:pt idx="8">
                  <c:v>5.2261416461580525</c:v>
                </c:pt>
                <c:pt idx="9">
                  <c:v>5.6852499713951872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DE-4619-BC06-41086D9F79D2}"/>
            </c:ext>
          </c:extLst>
        </c:ser>
        <c:ser>
          <c:idx val="6"/>
          <c:order val="6"/>
          <c:tx>
            <c:strRef>
              <c:f>'T04-07'!$AM$4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276625264869729E-2"/>
                  <c:y val="4.65257023366160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ADE-4619-BC06-41086D9F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ADE-4619-BC06-41086D9F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ADE-4619-BC06-41086D9F79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ADE-4619-BC06-41086D9F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ADE-4619-BC06-41086D9F79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ADE-4619-BC06-41086D9F79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ADE-4619-BC06-41086D9F79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ADE-4619-BC06-41086D9F79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ADE-4619-BC06-41086D9F79D2}"/>
                </c:ext>
              </c:extLst>
            </c:dLbl>
            <c:dLbl>
              <c:idx val="9"/>
              <c:layout>
                <c:manualLayout>
                  <c:x val="-1.2976298271962564E-2"/>
                  <c:y val="9.0725119556401071E-2"/>
                </c:manualLayout>
              </c:layout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'T04-07'!$AM$5:$AM$14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ADE-4619-BC06-41086D9F79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92011464"/>
        <c:axId val="692016384"/>
      </c:lineChart>
      <c:catAx>
        <c:axId val="69201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92016384"/>
        <c:crosses val="autoZero"/>
        <c:auto val="1"/>
        <c:lblAlgn val="ctr"/>
        <c:lblOffset val="100"/>
        <c:noMultiLvlLbl val="0"/>
      </c:catAx>
      <c:valAx>
        <c:axId val="692016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crossAx val="692011464"/>
        <c:crosses val="autoZero"/>
        <c:crossBetween val="between"/>
      </c:valAx>
      <c:spPr>
        <a:noFill/>
        <a:ln w="3175">
          <a:solidFill>
            <a:sysClr val="window" lastClr="FFFFF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  <a:prstDash val="dash"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785184222378718E-2"/>
          <c:y val="2.7915421401969613E-2"/>
          <c:w val="0.85016594976770055"/>
          <c:h val="0.82199266286010708"/>
        </c:manualLayout>
      </c:layout>
      <c:lineChart>
        <c:grouping val="standard"/>
        <c:varyColors val="0"/>
        <c:ser>
          <c:idx val="0"/>
          <c:order val="0"/>
          <c:tx>
            <c:strRef>
              <c:f>'T04-07'!$Z$2</c:f>
              <c:strCache>
                <c:ptCount val="1"/>
                <c:pt idx="0">
                  <c:v>15～19歳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4534519861464125E-2"/>
                  <c:y val="-1.395771070098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ADE-4619-BC06-41086D9F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ADE-4619-BC06-41086D9F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ADE-4619-BC06-41086D9F79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ADE-4619-BC06-41086D9F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ADE-4619-BC06-41086D9F79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ADE-4619-BC06-41086D9F79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ADE-4619-BC06-41086D9F79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ADE-4619-BC06-41086D9F79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ADE-4619-BC06-41086D9F79D2}"/>
                </c:ext>
              </c:extLst>
            </c:dLbl>
            <c:dLbl>
              <c:idx val="9"/>
              <c:layout>
                <c:manualLayout>
                  <c:x val="-9.0927824885736839E-3"/>
                  <c:y val="-1.3957710700984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6ADE-4619-BC06-41086D9F79D2}"/>
                </c:ext>
              </c:extLst>
            </c:dLbl>
            <c:spPr>
              <a:noFill/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'T04-07'!$Z$3:$Z$12</c:f>
              <c:numCache>
                <c:formatCode>0.0_ </c:formatCode>
                <c:ptCount val="10"/>
                <c:pt idx="0">
                  <c:v>2.4113296773015014</c:v>
                </c:pt>
                <c:pt idx="1">
                  <c:v>1.2290470791218904</c:v>
                </c:pt>
                <c:pt idx="2">
                  <c:v>1.0431492695576916</c:v>
                </c:pt>
                <c:pt idx="3">
                  <c:v>0.92523950639518704</c:v>
                </c:pt>
                <c:pt idx="4">
                  <c:v>1.4322376257075848</c:v>
                </c:pt>
                <c:pt idx="5">
                  <c:v>1.6607492186364754</c:v>
                </c:pt>
                <c:pt idx="6">
                  <c:v>1.5597677242054342</c:v>
                </c:pt>
                <c:pt idx="7">
                  <c:v>1.2644403455975148</c:v>
                </c:pt>
                <c:pt idx="8">
                  <c:v>1.186168493797698</c:v>
                </c:pt>
                <c:pt idx="9">
                  <c:v>0.89940467315967032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DE-4619-BC06-41086D9F79D2}"/>
            </c:ext>
          </c:extLst>
        </c:ser>
        <c:ser>
          <c:idx val="1"/>
          <c:order val="1"/>
          <c:tx>
            <c:strRef>
              <c:f>'T04-07'!$AA$2</c:f>
              <c:strCache>
                <c:ptCount val="1"/>
                <c:pt idx="0">
                  <c:v>20～24歳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9193055230331728E-2"/>
                  <c:y val="2.3262851168308011E-3"/>
                </c:manualLayout>
              </c:layout>
              <c:spPr>
                <a:noFill/>
                <a:ln w="19050">
                  <a:solidFill>
                    <a:sysClr val="windowText" lastClr="000000"/>
                  </a:solidFill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6ADE-4619-BC06-41086D9F79D2}"/>
                </c:ext>
              </c:extLst>
            </c:dLbl>
            <c:dLbl>
              <c:idx val="1"/>
              <c:layout>
                <c:manualLayout>
                  <c:x val="-2.5284504274398285E-2"/>
                  <c:y val="-2.791542140196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6ADE-4619-BC06-41086D9F79D2}"/>
                </c:ext>
              </c:extLst>
            </c:dLbl>
            <c:dLbl>
              <c:idx val="4"/>
              <c:layout>
                <c:manualLayout>
                  <c:x val="-2.3339542407136947E-2"/>
                  <c:y val="-9.3051404673232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ADE-4619-BC06-41086D9F79D2}"/>
                </c:ext>
              </c:extLst>
            </c:dLbl>
            <c:dLbl>
              <c:idx val="5"/>
              <c:layout>
                <c:manualLayout>
                  <c:x val="-1.9449618672614136E-2"/>
                  <c:y val="-2.3262851168308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6ADE-4619-BC06-41086D9F79D2}"/>
                </c:ext>
              </c:extLst>
            </c:dLbl>
            <c:dLbl>
              <c:idx val="8"/>
              <c:layout>
                <c:manualLayout>
                  <c:x val="-1.4262888927140328E-16"/>
                  <c:y val="-2.3262851168308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ADE-4619-BC06-41086D9F79D2}"/>
                </c:ext>
              </c:extLst>
            </c:dLbl>
            <c:dLbl>
              <c:idx val="9"/>
              <c:layout>
                <c:manualLayout>
                  <c:x val="-1.2976445889256916E-2"/>
                  <c:y val="-6.5135983271262424E-2"/>
                </c:manualLayout>
              </c:layout>
              <c:spPr>
                <a:noFill/>
                <a:ln w="19050">
                  <a:solidFill>
                    <a:sysClr val="windowText" lastClr="000000"/>
                  </a:solidFill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'T04-07'!$AA$3:$AA$12</c:f>
              <c:numCache>
                <c:formatCode>0.0_ </c:formatCode>
                <c:ptCount val="10"/>
                <c:pt idx="0">
                  <c:v>26.729203377786675</c:v>
                </c:pt>
                <c:pt idx="1">
                  <c:v>27.838454933591361</c:v>
                </c:pt>
                <c:pt idx="2">
                  <c:v>26.530950932123691</c:v>
                </c:pt>
                <c:pt idx="3">
                  <c:v>18.825294614903139</c:v>
                </c:pt>
                <c:pt idx="4">
                  <c:v>15.705742948710078</c:v>
                </c:pt>
                <c:pt idx="5">
                  <c:v>13.553517836759069</c:v>
                </c:pt>
                <c:pt idx="6">
                  <c:v>12.05942420449305</c:v>
                </c:pt>
                <c:pt idx="7">
                  <c:v>10.357097518538156</c:v>
                </c:pt>
                <c:pt idx="8">
                  <c:v>8.3984388594724937</c:v>
                </c:pt>
                <c:pt idx="9">
                  <c:v>8.3320331145498532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DE-4619-BC06-41086D9F79D2}"/>
            </c:ext>
          </c:extLst>
        </c:ser>
        <c:ser>
          <c:idx val="2"/>
          <c:order val="2"/>
          <c:tx>
            <c:strRef>
              <c:f>'T04-07'!$AB$2</c:f>
              <c:strCache>
                <c:ptCount val="1"/>
                <c:pt idx="0">
                  <c:v>25～29歳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477846501465383"/>
                  <c:y val="-1.3957710700984763E-2"/>
                </c:manualLayout>
              </c:layout>
              <c:spPr>
                <a:noFill/>
                <a:ln w="19050">
                  <a:solidFill>
                    <a:sysClr val="windowText" lastClr="000000"/>
                  </a:solidFill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DE-4619-BC06-41086D9F79D2}"/>
                </c:ext>
              </c:extLst>
            </c:dLbl>
            <c:dLbl>
              <c:idx val="1"/>
              <c:layout>
                <c:manualLayout>
                  <c:x val="-8.5411698654653034E-2"/>
                  <c:y val="-6.9788553504924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DE-4619-BC06-41086D9F79D2}"/>
                </c:ext>
              </c:extLst>
            </c:dLbl>
            <c:dLbl>
              <c:idx val="2"/>
              <c:layout>
                <c:manualLayout>
                  <c:x val="-7.908031178047574E-2"/>
                  <c:y val="-2.7915421401969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DE-4619-BC06-41086D9F79D2}"/>
                </c:ext>
              </c:extLst>
            </c:dLbl>
            <c:dLbl>
              <c:idx val="3"/>
              <c:layout>
                <c:manualLayout>
                  <c:x val="-4.8664807249523531E-2"/>
                  <c:y val="-3.48942767524620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3608D334-F1BC-4E13-A379-8BA870B0AD1E}" type="VALUE">
                      <a:rPr lang="en-US" altLang="ja-JP" sz="2000"/>
                      <a:pPr>
                        <a:defRPr sz="20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 w="19050">
                  <a:solidFill>
                    <a:sysClr val="windowText" lastClr="000000"/>
                  </a:solidFill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ADE-4619-BC06-41086D9F79D2}"/>
                </c:ext>
              </c:extLst>
            </c:dLbl>
            <c:dLbl>
              <c:idx val="4"/>
              <c:layout>
                <c:manualLayout>
                  <c:x val="-6.0831009061904414E-3"/>
                  <c:y val="-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DE-4619-BC06-41086D9F79D2}"/>
                </c:ext>
              </c:extLst>
            </c:dLbl>
            <c:dLbl>
              <c:idx val="5"/>
              <c:layout>
                <c:manualLayout>
                  <c:x val="-1.9780568483256017E-2"/>
                  <c:y val="-2.791542140196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DE-4619-BC06-41086D9F79D2}"/>
                </c:ext>
              </c:extLst>
            </c:dLbl>
            <c:dLbl>
              <c:idx val="8"/>
              <c:layout>
                <c:manualLayout>
                  <c:x val="-3.8899237345229555E-3"/>
                  <c:y val="-1.6283995817815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6ADE-4619-BC06-41086D9F79D2}"/>
                </c:ext>
              </c:extLst>
            </c:dLbl>
            <c:dLbl>
              <c:idx val="9"/>
              <c:layout>
                <c:manualLayout>
                  <c:x val="-1.4262888927140328E-16"/>
                  <c:y val="-3.2567991635631212E-2"/>
                </c:manualLayout>
              </c:layout>
              <c:spPr>
                <a:noFill/>
                <a:ln w="19050">
                  <a:solidFill>
                    <a:sysClr val="windowText" lastClr="000000"/>
                  </a:solidFill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'T04-07'!$AB$3:$AB$12</c:f>
              <c:numCache>
                <c:formatCode>0.0_ </c:formatCode>
                <c:ptCount val="10"/>
                <c:pt idx="0">
                  <c:v>33.978122846263133</c:v>
                </c:pt>
                <c:pt idx="1">
                  <c:v>46.403111751194395</c:v>
                </c:pt>
                <c:pt idx="2">
                  <c:v>49.179341332689496</c:v>
                </c:pt>
                <c:pt idx="3">
                  <c:v>51.379900551021663</c:v>
                </c:pt>
                <c:pt idx="4">
                  <c:v>45.104843297846649</c:v>
                </c:pt>
                <c:pt idx="5">
                  <c:v>39.547619707579798</c:v>
                </c:pt>
                <c:pt idx="6">
                  <c:v>31.935851223024294</c:v>
                </c:pt>
                <c:pt idx="7">
                  <c:v>28.648264171514342</c:v>
                </c:pt>
                <c:pt idx="8">
                  <c:v>26.077609565714571</c:v>
                </c:pt>
                <c:pt idx="9">
                  <c:v>25.5343321325091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DE-4619-BC06-41086D9F79D2}"/>
            </c:ext>
          </c:extLst>
        </c:ser>
        <c:ser>
          <c:idx val="3"/>
          <c:order val="3"/>
          <c:tx>
            <c:strRef>
              <c:f>'T04-07'!$AC$2</c:f>
              <c:strCache>
                <c:ptCount val="1"/>
                <c:pt idx="0">
                  <c:v>30～34歳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5763433838076233E-2"/>
                  <c:y val="3.2567991635631129E-2"/>
                </c:manualLayout>
              </c:layout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ADE-4619-BC06-41086D9F79D2}"/>
                </c:ext>
              </c:extLst>
            </c:dLbl>
            <c:dLbl>
              <c:idx val="1"/>
              <c:layout>
                <c:manualLayout>
                  <c:x val="-7.7798474690456256E-3"/>
                  <c:y val="-2.558913628513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6ADE-4619-BC06-41086D9F79D2}"/>
                </c:ext>
              </c:extLst>
            </c:dLbl>
            <c:dLbl>
              <c:idx val="2"/>
              <c:layout>
                <c:manualLayout>
                  <c:x val="-4.0844199212489538E-2"/>
                  <c:y val="1.861028093464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6ADE-4619-BC06-41086D9F79D2}"/>
                </c:ext>
              </c:extLst>
            </c:dLbl>
            <c:dLbl>
              <c:idx val="6"/>
              <c:layout>
                <c:manualLayout>
                  <c:x val="-3.3064351743444048E-2"/>
                  <c:y val="-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ADE-4619-BC06-41086D9F79D2}"/>
                </c:ext>
              </c:extLst>
            </c:dLbl>
            <c:dLbl>
              <c:idx val="7"/>
              <c:layout>
                <c:manualLayout>
                  <c:x val="-3.6954275477966723E-2"/>
                  <c:y val="-2.5589136285138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6ADE-4619-BC06-41086D9F79D2}"/>
                </c:ext>
              </c:extLst>
            </c:dLbl>
            <c:dLbl>
              <c:idx val="8"/>
              <c:layout>
                <c:manualLayout>
                  <c:x val="-2.7229466141659688E-2"/>
                  <c:y val="-1.16314255841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ADE-4619-BC06-41086D9F79D2}"/>
                </c:ext>
              </c:extLst>
            </c:dLbl>
            <c:dLbl>
              <c:idx val="9"/>
              <c:layout>
                <c:manualLayout>
                  <c:x val="-4.0940321561681019E-3"/>
                  <c:y val="-3.0241706518800458E-2"/>
                </c:manualLayout>
              </c:layout>
              <c:spPr>
                <a:noFill/>
                <a:ln w="19050"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'T04-07'!$AC$3:$AC$12</c:f>
              <c:numCache>
                <c:formatCode>0.0_ </c:formatCode>
                <c:ptCount val="10"/>
                <c:pt idx="0">
                  <c:v>21.229455141738612</c:v>
                </c:pt>
                <c:pt idx="1">
                  <c:v>18.72206251272539</c:v>
                </c:pt>
                <c:pt idx="2">
                  <c:v>18.5279585408008</c:v>
                </c:pt>
                <c:pt idx="3">
                  <c:v>24.664703729939138</c:v>
                </c:pt>
                <c:pt idx="4">
                  <c:v>29.144594931994089</c:v>
                </c:pt>
                <c:pt idx="5">
                  <c:v>33.337701073540146</c:v>
                </c:pt>
                <c:pt idx="6">
                  <c:v>38.08833632932717</c:v>
                </c:pt>
                <c:pt idx="7">
                  <c:v>35.880104993540584</c:v>
                </c:pt>
                <c:pt idx="8">
                  <c:v>36.281104730653539</c:v>
                </c:pt>
                <c:pt idx="9">
                  <c:v>36.126665580261644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DE-4619-BC06-41086D9F79D2}"/>
            </c:ext>
          </c:extLst>
        </c:ser>
        <c:ser>
          <c:idx val="4"/>
          <c:order val="4"/>
          <c:tx>
            <c:strRef>
              <c:f>'T04-07'!$AD$2</c:f>
              <c:strCache>
                <c:ptCount val="1"/>
                <c:pt idx="0">
                  <c:v>35～39歳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8624046681535159E-2"/>
                  <c:y val="-1.8610280934646409E-2"/>
                </c:manualLayout>
              </c:layout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ADE-4619-BC06-41086D9F79D2}"/>
                </c:ext>
              </c:extLst>
            </c:dLbl>
            <c:dLbl>
              <c:idx val="1"/>
              <c:layout>
                <c:manualLayout>
                  <c:x val="-1.2166201812380883E-2"/>
                  <c:y val="-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ADE-4619-BC06-41086D9F79D2}"/>
                </c:ext>
              </c:extLst>
            </c:dLbl>
            <c:dLbl>
              <c:idx val="2"/>
              <c:layout>
                <c:manualLayout>
                  <c:x val="-2.7229466141659688E-2"/>
                  <c:y val="-3.0241706518800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DE-4619-BC06-41086D9F79D2}"/>
                </c:ext>
              </c:extLst>
            </c:dLbl>
            <c:dLbl>
              <c:idx val="3"/>
              <c:layout>
                <c:manualLayout>
                  <c:x val="-4.4195659488328008E-2"/>
                  <c:y val="-3.4894276752462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ADE-4619-BC06-41086D9F79D2}"/>
                </c:ext>
              </c:extLst>
            </c:dLbl>
            <c:dLbl>
              <c:idx val="4"/>
              <c:layout>
                <c:manualLayout>
                  <c:x val="-6.0003605071051673E-2"/>
                  <c:y val="-1.6283995817815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ADE-4619-BC06-41086D9F79D2}"/>
                </c:ext>
              </c:extLst>
            </c:dLbl>
            <c:dLbl>
              <c:idx val="5"/>
              <c:layout>
                <c:manualLayout>
                  <c:x val="-4.2789161079750941E-2"/>
                  <c:y val="2.55891362851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6ADE-4619-BC06-41086D9F79D2}"/>
                </c:ext>
              </c:extLst>
            </c:dLbl>
            <c:dLbl>
              <c:idx val="6"/>
              <c:layout>
                <c:manualLayout>
                  <c:x val="5.8348856017842194E-3"/>
                  <c:y val="-2.0936566051477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ADE-4619-BC06-41086D9F79D2}"/>
                </c:ext>
              </c:extLst>
            </c:dLbl>
            <c:dLbl>
              <c:idx val="7"/>
              <c:layout>
                <c:manualLayout>
                  <c:x val="1.9449618672614064E-3"/>
                  <c:y val="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6ADE-4619-BC06-41086D9F79D2}"/>
                </c:ext>
              </c:extLst>
            </c:dLbl>
            <c:dLbl>
              <c:idx val="8"/>
              <c:layout>
                <c:manualLayout>
                  <c:x val="-1.4262888927140328E-16"/>
                  <c:y val="1.861028093464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6ADE-4619-BC06-41086D9F79D2}"/>
                </c:ext>
              </c:extLst>
            </c:dLbl>
            <c:dLbl>
              <c:idx val="9"/>
              <c:layout>
                <c:manualLayout>
                  <c:x val="-7.6778216750346866E-3"/>
                  <c:y val="2.3262851168308011E-2"/>
                </c:manualLayout>
              </c:layout>
              <c:spPr>
                <a:noFill/>
                <a:ln w="19050"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'T04-07'!$AD$3:$AD$12</c:f>
              <c:numCache>
                <c:formatCode>0.0_ </c:formatCode>
                <c:ptCount val="10"/>
                <c:pt idx="0">
                  <c:v>11.926424177553265</c:v>
                </c:pt>
                <c:pt idx="1">
                  <c:v>4.8631386122770213</c:v>
                </c:pt>
                <c:pt idx="2">
                  <c:v>4.1660311884932524</c:v>
                </c:pt>
                <c:pt idx="3">
                  <c:v>3.7495981010711597</c:v>
                </c:pt>
                <c:pt idx="4">
                  <c:v>7.5620607653171898</c:v>
                </c:pt>
                <c:pt idx="5">
                  <c:v>10.617724457749253</c:v>
                </c:pt>
                <c:pt idx="6">
                  <c:v>14.441004018710061</c:v>
                </c:pt>
                <c:pt idx="7">
                  <c:v>20.545148715957374</c:v>
                </c:pt>
                <c:pt idx="8">
                  <c:v>22.700474805478908</c:v>
                </c:pt>
                <c:pt idx="9">
                  <c:v>23.231731348217082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DE-4619-BC06-41086D9F79D2}"/>
            </c:ext>
          </c:extLst>
        </c:ser>
        <c:ser>
          <c:idx val="5"/>
          <c:order val="5"/>
          <c:tx>
            <c:strRef>
              <c:f>'T04-07'!$AE$2</c:f>
              <c:strCache>
                <c:ptCount val="1"/>
                <c:pt idx="0">
                  <c:v>40～44歳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397755685701523E-2"/>
                  <c:y val="-4.41994172197853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ADE-4619-BC06-41086D9F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ADE-4619-BC06-41086D9F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ADE-4619-BC06-41086D9F79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ADE-4619-BC06-41086D9F79D2}"/>
                </c:ext>
              </c:extLst>
            </c:dLbl>
            <c:dLbl>
              <c:idx val="4"/>
              <c:layout>
                <c:manualLayout>
                  <c:x val="-1.4193902114444363E-2"/>
                  <c:y val="-3.722056186929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DE-4619-BC06-41086D9F79D2}"/>
                </c:ext>
              </c:extLst>
            </c:dLbl>
            <c:dLbl>
              <c:idx val="5"/>
              <c:layout>
                <c:manualLayout>
                  <c:x val="-8.1108012082539965E-3"/>
                  <c:y val="-3.2567991635631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ADE-4619-BC06-41086D9F79D2}"/>
                </c:ext>
              </c:extLst>
            </c:dLbl>
            <c:dLbl>
              <c:idx val="6"/>
              <c:layout>
                <c:manualLayout>
                  <c:x val="-1.6221602416507844E-2"/>
                  <c:y val="-3.2567991635631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DE-4619-BC06-41086D9F79D2}"/>
                </c:ext>
              </c:extLst>
            </c:dLbl>
            <c:dLbl>
              <c:idx val="7"/>
              <c:layout>
                <c:manualLayout>
                  <c:x val="-1.4193902114444363E-2"/>
                  <c:y val="-2.55891362851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DE-4619-BC06-41086D9F79D2}"/>
                </c:ext>
              </c:extLst>
            </c:dLbl>
            <c:dLbl>
              <c:idx val="8"/>
              <c:layout>
                <c:manualLayout>
                  <c:x val="-2.6360103926825244E-2"/>
                  <c:y val="-1.395771070098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DE-4619-BC06-41086D9F79D2}"/>
                </c:ext>
              </c:extLst>
            </c:dLbl>
            <c:dLbl>
              <c:idx val="9"/>
              <c:layout>
                <c:manualLayout>
                  <c:x val="9.7313749045285156E-3"/>
                  <c:y val="-3.0241706518800499E-2"/>
                </c:manualLayout>
              </c:layout>
              <c:spPr>
                <a:noFill/>
                <a:ln w="19050"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'T04-07'!$AE$3:$AE$12</c:f>
              <c:numCache>
                <c:formatCode>0.0_ </c:formatCode>
                <c:ptCount val="10"/>
                <c:pt idx="0">
                  <c:v>3.5060001959352425</c:v>
                </c:pt>
                <c:pt idx="1">
                  <c:v>0.88522024033010371</c:v>
                </c:pt>
                <c:pt idx="2">
                  <c:v>0.50976120324323937</c:v>
                </c:pt>
                <c:pt idx="3">
                  <c:v>0.43826800745011224</c:v>
                </c:pt>
                <c:pt idx="4">
                  <c:v>1.0303826585951856</c:v>
                </c:pt>
                <c:pt idx="5">
                  <c:v>1.2471578190529227</c:v>
                </c:pt>
                <c:pt idx="6">
                  <c:v>1.8587710464645704</c:v>
                </c:pt>
                <c:pt idx="7">
                  <c:v>3.2305489384899153</c:v>
                </c:pt>
                <c:pt idx="8">
                  <c:v>5.2261416461580525</c:v>
                </c:pt>
                <c:pt idx="9">
                  <c:v>5.6852499713951872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DE-4619-BC06-41086D9F79D2}"/>
            </c:ext>
          </c:extLst>
        </c:ser>
        <c:ser>
          <c:idx val="6"/>
          <c:order val="6"/>
          <c:tx>
            <c:strRef>
              <c:f>'T04-07'!$AF$2</c:f>
              <c:strCache>
                <c:ptCount val="1"/>
                <c:pt idx="0">
                  <c:v>45～49歳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276625264869729E-2"/>
                  <c:y val="4.65257023366160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ADE-4619-BC06-41086D9F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ADE-4619-BC06-41086D9F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ADE-4619-BC06-41086D9F79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ADE-4619-BC06-41086D9F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ADE-4619-BC06-41086D9F79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ADE-4619-BC06-41086D9F79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ADE-4619-BC06-41086D9F79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ADE-4619-BC06-41086D9F79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ADE-4619-BC06-41086D9F79D2}"/>
                </c:ext>
              </c:extLst>
            </c:dLbl>
            <c:dLbl>
              <c:idx val="9"/>
              <c:layout>
                <c:manualLayout>
                  <c:x val="2.3486649639503806E-2"/>
                  <c:y val="4.6525702336616022E-2"/>
                </c:manualLayout>
              </c:layout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'T04-07'!$AF$3:$AF$12</c:f>
              <c:numCache>
                <c:formatCode>0.0_ </c:formatCode>
                <c:ptCount val="10"/>
                <c:pt idx="0">
                  <c:v>0.1935395273682603</c:v>
                </c:pt>
                <c:pt idx="1">
                  <c:v>5.8653546204611211E-2</c:v>
                </c:pt>
                <c:pt idx="2">
                  <c:v>2.8331555717778414E-2</c:v>
                </c:pt>
                <c:pt idx="3">
                  <c:v>1.636132917408898E-2</c:v>
                </c:pt>
                <c:pt idx="4">
                  <c:v>1.8336832885145118E-2</c:v>
                </c:pt>
                <c:pt idx="5">
                  <c:v>3.3765991598819697E-2</c:v>
                </c:pt>
                <c:pt idx="6">
                  <c:v>5.6280763837256359E-2</c:v>
                </c:pt>
                <c:pt idx="7">
                  <c:v>7.3928595431362154E-2</c:v>
                </c:pt>
                <c:pt idx="8">
                  <c:v>0.13006189872473711</c:v>
                </c:pt>
                <c:pt idx="9">
                  <c:v>0.19058317990751689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ADE-4619-BC06-41086D9F79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92011464"/>
        <c:axId val="692016384"/>
      </c:lineChart>
      <c:catAx>
        <c:axId val="69201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92016384"/>
        <c:crosses val="autoZero"/>
        <c:auto val="1"/>
        <c:lblAlgn val="ctr"/>
        <c:lblOffset val="100"/>
        <c:noMultiLvlLbl val="0"/>
      </c:catAx>
      <c:valAx>
        <c:axId val="69201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9201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Sheet1!$E$27</c:f>
              <c:strCache>
                <c:ptCount val="1"/>
                <c:pt idx="0">
                  <c:v>１人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Sheet1!$D$28:$D$45</c:f>
              <c:numCache>
                <c:formatCode>General</c:formatCode>
                <c:ptCount val="18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2007</c:v>
                </c:pt>
                <c:pt idx="10">
                  <c:v>2010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 formatCode="0_ ">
                  <c:v>2018</c:v>
                </c:pt>
                <c:pt idx="17" formatCode="0_ ">
                  <c:v>2019</c:v>
                </c:pt>
              </c:numCache>
            </c:numRef>
          </c:cat>
          <c:val>
            <c:numRef>
              <c:f>Sheet1!$E$28:$E$45</c:f>
              <c:numCache>
                <c:formatCode>0.0_ </c:formatCode>
                <c:ptCount val="18"/>
                <c:pt idx="1">
                  <c:v>20</c:v>
                </c:pt>
                <c:pt idx="2">
                  <c:v>16.3</c:v>
                </c:pt>
                <c:pt idx="3">
                  <c:v>15.5</c:v>
                </c:pt>
                <c:pt idx="4">
                  <c:v>14</c:v>
                </c:pt>
                <c:pt idx="5">
                  <c:v>13.5</c:v>
                </c:pt>
                <c:pt idx="6">
                  <c:v>12.6</c:v>
                </c:pt>
                <c:pt idx="7">
                  <c:v>12.2</c:v>
                </c:pt>
                <c:pt idx="8">
                  <c:v>11.9</c:v>
                </c:pt>
                <c:pt idx="9">
                  <c:v>11.5</c:v>
                </c:pt>
                <c:pt idx="10">
                  <c:v>11.3</c:v>
                </c:pt>
                <c:pt idx="11">
                  <c:v>10.9</c:v>
                </c:pt>
                <c:pt idx="12">
                  <c:v>10.4</c:v>
                </c:pt>
                <c:pt idx="13">
                  <c:v>10.895335676416275</c:v>
                </c:pt>
                <c:pt idx="14">
                  <c:v>10.883972369606568</c:v>
                </c:pt>
                <c:pt idx="15">
                  <c:v>10.316311353495291</c:v>
                </c:pt>
                <c:pt idx="16">
                  <c:v>10.035104234080524</c:v>
                </c:pt>
                <c:pt idx="17">
                  <c:v>10.138070869943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2-4268-B21A-1B1CE6DDFB60}"/>
            </c:ext>
          </c:extLst>
        </c:ser>
        <c:ser>
          <c:idx val="1"/>
          <c:order val="1"/>
          <c:tx>
            <c:strRef>
              <c:f>Sheet1!$F$27</c:f>
              <c:strCache>
                <c:ptCount val="1"/>
                <c:pt idx="0">
                  <c:v>２人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Sheet1!$D$28:$D$45</c:f>
              <c:numCache>
                <c:formatCode>General</c:formatCode>
                <c:ptCount val="18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2007</c:v>
                </c:pt>
                <c:pt idx="10">
                  <c:v>2010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 formatCode="0_ ">
                  <c:v>2018</c:v>
                </c:pt>
                <c:pt idx="17" formatCode="0_ ">
                  <c:v>2019</c:v>
                </c:pt>
              </c:numCache>
            </c:numRef>
          </c:cat>
          <c:val>
            <c:numRef>
              <c:f>Sheet1!$F$28:$F$45</c:f>
              <c:numCache>
                <c:formatCode>General</c:formatCode>
                <c:ptCount val="18"/>
                <c:pt idx="1">
                  <c:v>24.6</c:v>
                </c:pt>
                <c:pt idx="2" formatCode="0.0_ ">
                  <c:v>22.3</c:v>
                </c:pt>
                <c:pt idx="3" formatCode="0.0_ ">
                  <c:v>19.3</c:v>
                </c:pt>
                <c:pt idx="4" formatCode="0.0_ ">
                  <c:v>16.3</c:v>
                </c:pt>
                <c:pt idx="5" formatCode="0.0_ ">
                  <c:v>14.4</c:v>
                </c:pt>
                <c:pt idx="6" formatCode="0.0_ ">
                  <c:v>12.8</c:v>
                </c:pt>
                <c:pt idx="7" formatCode="0.0_ ">
                  <c:v>12.2</c:v>
                </c:pt>
                <c:pt idx="8" formatCode="0.0_ ">
                  <c:v>12.2</c:v>
                </c:pt>
                <c:pt idx="9" formatCode="0.0_ ">
                  <c:v>11</c:v>
                </c:pt>
                <c:pt idx="10" formatCode="0.0_ ">
                  <c:v>10.7</c:v>
                </c:pt>
                <c:pt idx="11" formatCode="0.0_ ">
                  <c:v>10.1</c:v>
                </c:pt>
                <c:pt idx="12" formatCode="0.0_ ">
                  <c:v>9.1999999999999993</c:v>
                </c:pt>
                <c:pt idx="13" formatCode="0.0_ ">
                  <c:v>9.4894859117174004</c:v>
                </c:pt>
                <c:pt idx="14" formatCode="0.0_ ">
                  <c:v>9.4143557913705074</c:v>
                </c:pt>
                <c:pt idx="15" formatCode="0.0_ ">
                  <c:v>9.7907783837382247</c:v>
                </c:pt>
                <c:pt idx="16" formatCode="0.0_ ">
                  <c:v>8.9251044301935636</c:v>
                </c:pt>
                <c:pt idx="17" formatCode="0.0_ ">
                  <c:v>8.734189437095683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82-4268-B21A-1B1CE6DDFB60}"/>
            </c:ext>
          </c:extLst>
        </c:ser>
        <c:ser>
          <c:idx val="2"/>
          <c:order val="2"/>
          <c:tx>
            <c:strRef>
              <c:f>Sheet1!$G$27</c:f>
              <c:strCache>
                <c:ptCount val="1"/>
                <c:pt idx="0">
                  <c:v>３人以上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Sheet1!$D$28:$D$45</c:f>
              <c:numCache>
                <c:formatCode>General</c:formatCode>
                <c:ptCount val="18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2007</c:v>
                </c:pt>
                <c:pt idx="10">
                  <c:v>2010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 formatCode="0_ ">
                  <c:v>2018</c:v>
                </c:pt>
                <c:pt idx="17" formatCode="0_ ">
                  <c:v>2019</c:v>
                </c:pt>
              </c:numCache>
            </c:numRef>
          </c:cat>
          <c:val>
            <c:numRef>
              <c:f>Sheet1!$G$28:$G$45</c:f>
              <c:numCache>
                <c:formatCode>General</c:formatCode>
                <c:ptCount val="18"/>
                <c:pt idx="1">
                  <c:v>8.4</c:v>
                </c:pt>
                <c:pt idx="2" formatCode="0.0_ ">
                  <c:v>7.7</c:v>
                </c:pt>
                <c:pt idx="3" formatCode="0.0_ ">
                  <c:v>6.8</c:v>
                </c:pt>
                <c:pt idx="4" formatCode="0.0_ ">
                  <c:v>6.2</c:v>
                </c:pt>
                <c:pt idx="5" formatCode="0.0_ ">
                  <c:v>5.5</c:v>
                </c:pt>
                <c:pt idx="6" formatCode="0.0_ ">
                  <c:v>4.9000000000000004</c:v>
                </c:pt>
                <c:pt idx="7" formatCode="0.0_ ">
                  <c:v>4.3</c:v>
                </c:pt>
                <c:pt idx="8" formatCode="0.0_ ">
                  <c:v>3.8</c:v>
                </c:pt>
                <c:pt idx="9" formatCode="0.0_ ">
                  <c:v>3.5</c:v>
                </c:pt>
                <c:pt idx="10" formatCode="0.0_ ">
                  <c:v>3.3</c:v>
                </c:pt>
                <c:pt idx="11" formatCode="0.0_ ">
                  <c:v>3.2</c:v>
                </c:pt>
                <c:pt idx="12" formatCode="0.0_ ">
                  <c:v>3</c:v>
                </c:pt>
                <c:pt idx="13" formatCode="0.0_ ">
                  <c:v>3.079764103175076</c:v>
                </c:pt>
                <c:pt idx="14" formatCode="0.0_ ">
                  <c:v>3.0573630994093501</c:v>
                </c:pt>
                <c:pt idx="15" formatCode="0.0_ ">
                  <c:v>3.161130391670798</c:v>
                </c:pt>
                <c:pt idx="16" formatCode="0.0_ ">
                  <c:v>3.1358475025004413</c:v>
                </c:pt>
                <c:pt idx="17" formatCode="0.0_ ">
                  <c:v>2.7961764989861928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82-4268-B21A-1B1CE6DDFB60}"/>
            </c:ext>
          </c:extLst>
        </c:ser>
        <c:ser>
          <c:idx val="3"/>
          <c:order val="3"/>
          <c:tx>
            <c:strRef>
              <c:f>Sheet1!$H$27</c:f>
              <c:strCache>
                <c:ptCount val="1"/>
                <c:pt idx="0">
                  <c:v>児童のいない世帯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Sheet1!$D$28:$D$45</c:f>
              <c:numCache>
                <c:formatCode>General</c:formatCode>
                <c:ptCount val="18"/>
                <c:pt idx="1">
                  <c:v>1975</c:v>
                </c:pt>
                <c:pt idx="2">
                  <c:v>1986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1998</c:v>
                </c:pt>
                <c:pt idx="7">
                  <c:v>2001</c:v>
                </c:pt>
                <c:pt idx="8">
                  <c:v>2004</c:v>
                </c:pt>
                <c:pt idx="9">
                  <c:v>2007</c:v>
                </c:pt>
                <c:pt idx="10">
                  <c:v>2010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 formatCode="0_ ">
                  <c:v>2018</c:v>
                </c:pt>
                <c:pt idx="17" formatCode="0_ ">
                  <c:v>2019</c:v>
                </c:pt>
              </c:numCache>
            </c:numRef>
          </c:cat>
          <c:val>
            <c:numRef>
              <c:f>Sheet1!$H$28:$H$45</c:f>
              <c:numCache>
                <c:formatCode>0.0_ </c:formatCode>
                <c:ptCount val="18"/>
                <c:pt idx="1">
                  <c:v>47</c:v>
                </c:pt>
                <c:pt idx="2">
                  <c:v>53.8</c:v>
                </c:pt>
                <c:pt idx="3">
                  <c:v>58.3</c:v>
                </c:pt>
                <c:pt idx="4">
                  <c:v>63.6</c:v>
                </c:pt>
                <c:pt idx="5">
                  <c:v>66.7</c:v>
                </c:pt>
                <c:pt idx="6">
                  <c:v>69.8</c:v>
                </c:pt>
                <c:pt idx="7">
                  <c:v>71.2</c:v>
                </c:pt>
                <c:pt idx="8">
                  <c:v>72.099999999999994</c:v>
                </c:pt>
                <c:pt idx="9">
                  <c:v>74</c:v>
                </c:pt>
                <c:pt idx="10">
                  <c:v>74.7</c:v>
                </c:pt>
                <c:pt idx="11">
                  <c:v>75.900000000000006</c:v>
                </c:pt>
                <c:pt idx="12">
                  <c:v>77.400000000000006</c:v>
                </c:pt>
                <c:pt idx="13">
                  <c:v>76.535414308691259</c:v>
                </c:pt>
                <c:pt idx="14">
                  <c:v>76.642306537190905</c:v>
                </c:pt>
                <c:pt idx="15">
                  <c:v>76.729796727813579</c:v>
                </c:pt>
                <c:pt idx="16">
                  <c:v>77.903943833225469</c:v>
                </c:pt>
                <c:pt idx="17">
                  <c:v>78.331563193975086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82-4268-B21A-1B1CE6DDF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6679775"/>
        <c:axId val="1956681855"/>
      </c:barChart>
      <c:catAx>
        <c:axId val="19566797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1956681855"/>
        <c:crosses val="autoZero"/>
        <c:auto val="1"/>
        <c:lblAlgn val="ctr"/>
        <c:lblOffset val="100"/>
        <c:noMultiLvlLbl val="0"/>
      </c:catAx>
      <c:valAx>
        <c:axId val="195668185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56679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26961067224572E-2"/>
          <c:y val="4.6432079126113662E-2"/>
          <c:w val="0.87802753279467105"/>
          <c:h val="0.953567920873886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Sheet1!$E$50</c:f>
              <c:strCache>
                <c:ptCount val="1"/>
                <c:pt idx="0">
                  <c:v>１人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FB9-45D0-AA7D-A4B25A10C9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Sheet1!$D$51:$D$61</c:f>
              <c:strCache>
                <c:ptCount val="11"/>
                <c:pt idx="0">
                  <c:v>1975</c:v>
                </c:pt>
                <c:pt idx="1">
                  <c:v>1986</c:v>
                </c:pt>
                <c:pt idx="2">
                  <c:v>1989</c:v>
                </c:pt>
                <c:pt idx="3">
                  <c:v>1995</c:v>
                </c:pt>
                <c:pt idx="4">
                  <c:v>2004</c:v>
                </c:pt>
                <c:pt idx="5">
                  <c:v>2007</c:v>
                </c:pt>
                <c:pt idx="6">
                  <c:v>2010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Sheet1!$E$51:$E$61</c:f>
              <c:numCache>
                <c:formatCode>0.0_ </c:formatCode>
                <c:ptCount val="11"/>
                <c:pt idx="0">
                  <c:v>20</c:v>
                </c:pt>
                <c:pt idx="1">
                  <c:v>16.3</c:v>
                </c:pt>
                <c:pt idx="2">
                  <c:v>15.5</c:v>
                </c:pt>
                <c:pt idx="3">
                  <c:v>13.5</c:v>
                </c:pt>
                <c:pt idx="4">
                  <c:v>11.9</c:v>
                </c:pt>
                <c:pt idx="5">
                  <c:v>11.5</c:v>
                </c:pt>
                <c:pt idx="6">
                  <c:v>11.3</c:v>
                </c:pt>
                <c:pt idx="7">
                  <c:v>10.4</c:v>
                </c:pt>
                <c:pt idx="8">
                  <c:v>10.895335676416275</c:v>
                </c:pt>
                <c:pt idx="9">
                  <c:v>10.883972369606568</c:v>
                </c:pt>
                <c:pt idx="10">
                  <c:v>10.316311353495291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E-4B18-AD0B-44D9FE29D0BA}"/>
            </c:ext>
          </c:extLst>
        </c:ser>
        <c:ser>
          <c:idx val="1"/>
          <c:order val="1"/>
          <c:tx>
            <c:strRef>
              <c:f>Sheet1!$F$50</c:f>
              <c:strCache>
                <c:ptCount val="1"/>
                <c:pt idx="0">
                  <c:v>２人</c:v>
                </c:pt>
              </c:strCache>
            </c:strRef>
          </c:tx>
          <c:spPr>
            <a:noFill/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Sheet1!$D$51:$D$61</c:f>
              <c:strCache>
                <c:ptCount val="11"/>
                <c:pt idx="0">
                  <c:v>1975</c:v>
                </c:pt>
                <c:pt idx="1">
                  <c:v>1986</c:v>
                </c:pt>
                <c:pt idx="2">
                  <c:v>1989</c:v>
                </c:pt>
                <c:pt idx="3">
                  <c:v>1995</c:v>
                </c:pt>
                <c:pt idx="4">
                  <c:v>2004</c:v>
                </c:pt>
                <c:pt idx="5">
                  <c:v>2007</c:v>
                </c:pt>
                <c:pt idx="6">
                  <c:v>2010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Sheet1!$F$51:$F$61</c:f>
              <c:numCache>
                <c:formatCode>0.0_ </c:formatCode>
                <c:ptCount val="11"/>
                <c:pt idx="0" formatCode="General">
                  <c:v>24.6</c:v>
                </c:pt>
                <c:pt idx="1">
                  <c:v>22.3</c:v>
                </c:pt>
                <c:pt idx="2">
                  <c:v>19.3</c:v>
                </c:pt>
                <c:pt idx="3">
                  <c:v>14.4</c:v>
                </c:pt>
                <c:pt idx="4">
                  <c:v>12.2</c:v>
                </c:pt>
                <c:pt idx="5">
                  <c:v>11</c:v>
                </c:pt>
                <c:pt idx="6">
                  <c:v>10.7</c:v>
                </c:pt>
                <c:pt idx="7">
                  <c:v>9.1999999999999993</c:v>
                </c:pt>
                <c:pt idx="8">
                  <c:v>9.4894859117174004</c:v>
                </c:pt>
                <c:pt idx="9">
                  <c:v>9.4143557913705074</c:v>
                </c:pt>
                <c:pt idx="10">
                  <c:v>9.7907783837382247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8E-4B18-AD0B-44D9FE29D0BA}"/>
            </c:ext>
          </c:extLst>
        </c:ser>
        <c:ser>
          <c:idx val="2"/>
          <c:order val="2"/>
          <c:tx>
            <c:strRef>
              <c:f>Sheet1!$G$50</c:f>
              <c:strCache>
                <c:ptCount val="1"/>
                <c:pt idx="0">
                  <c:v>３人以上</c:v>
                </c:pt>
              </c:strCache>
            </c:strRef>
          </c:tx>
          <c:spPr>
            <a:noFill/>
            <a:ln w="635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2343285959912944E-3"/>
                  <c:y val="-4.1028555295344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8E-4B18-AD0B-44D9FE29D0BA}"/>
                </c:ext>
              </c:extLst>
            </c:dLbl>
            <c:dLbl>
              <c:idx val="2"/>
              <c:layout>
                <c:manualLayout>
                  <c:x val="5.5555555555555558E-3"/>
                  <c:y val="3.645377661125692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8E-4B18-AD0B-44D9FE29D0BA}"/>
                </c:ext>
              </c:extLst>
            </c:dLbl>
            <c:dLbl>
              <c:idx val="4"/>
              <c:layout>
                <c:manualLayout>
                  <c:x val="2.6535204472560903E-2"/>
                  <c:y val="-4.0845667482449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8E-4B18-AD0B-44D9FE29D0BA}"/>
                </c:ext>
              </c:extLst>
            </c:dLbl>
            <c:dLbl>
              <c:idx val="6"/>
              <c:layout>
                <c:manualLayout>
                  <c:x val="1.4525611745393156E-2"/>
                  <c:y val="-4.082492135488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8E-4B18-AD0B-44D9FE29D0BA}"/>
                </c:ext>
              </c:extLst>
            </c:dLbl>
            <c:dLbl>
              <c:idx val="7"/>
              <c:layout>
                <c:manualLayout>
                  <c:x val="2.404267890447263E-2"/>
                  <c:y val="7.89390153749631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8E-4B18-AD0B-44D9FE29D0BA}"/>
                </c:ext>
              </c:extLst>
            </c:dLbl>
            <c:dLbl>
              <c:idx val="8"/>
              <c:layout>
                <c:manualLayout>
                  <c:x val="1.6838329175424254E-2"/>
                  <c:y val="3.812446708384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8E-4B18-AD0B-44D9FE29D0BA}"/>
                </c:ext>
              </c:extLst>
            </c:dLbl>
            <c:dLbl>
              <c:idx val="9"/>
              <c:layout>
                <c:manualLayout>
                  <c:x val="1.4602289186982335E-2"/>
                  <c:y val="4.3221099088345998E-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210802702930162E-2"/>
                      <c:h val="6.90586416960158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28E-4B18-AD0B-44D9FE29D0BA}"/>
                </c:ext>
              </c:extLst>
            </c:dLbl>
            <c:dLbl>
              <c:idx val="10"/>
              <c:layout>
                <c:manualLayout>
                  <c:x val="1.9337514304181354E-2"/>
                  <c:y val="-2.932119362151782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E9-46F9-84C2-468501F68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Sheet1!$D$51:$D$61</c:f>
              <c:strCache>
                <c:ptCount val="11"/>
                <c:pt idx="0">
                  <c:v>1975</c:v>
                </c:pt>
                <c:pt idx="1">
                  <c:v>1986</c:v>
                </c:pt>
                <c:pt idx="2">
                  <c:v>1989</c:v>
                </c:pt>
                <c:pt idx="3">
                  <c:v>1995</c:v>
                </c:pt>
                <c:pt idx="4">
                  <c:v>2004</c:v>
                </c:pt>
                <c:pt idx="5">
                  <c:v>2007</c:v>
                </c:pt>
                <c:pt idx="6">
                  <c:v>2010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Sheet1!$G$51:$G$61</c:f>
              <c:numCache>
                <c:formatCode>0.0_ </c:formatCode>
                <c:ptCount val="11"/>
                <c:pt idx="0" formatCode="General">
                  <c:v>8.4</c:v>
                </c:pt>
                <c:pt idx="1">
                  <c:v>7.7</c:v>
                </c:pt>
                <c:pt idx="2">
                  <c:v>6.8</c:v>
                </c:pt>
                <c:pt idx="3">
                  <c:v>5.5</c:v>
                </c:pt>
                <c:pt idx="4">
                  <c:v>3.8</c:v>
                </c:pt>
                <c:pt idx="5">
                  <c:v>3.5</c:v>
                </c:pt>
                <c:pt idx="6">
                  <c:v>3.3</c:v>
                </c:pt>
                <c:pt idx="7">
                  <c:v>3</c:v>
                </c:pt>
                <c:pt idx="8">
                  <c:v>3.079764103175076</c:v>
                </c:pt>
                <c:pt idx="9">
                  <c:v>3.0573630994093501</c:v>
                </c:pt>
                <c:pt idx="10">
                  <c:v>3.161130391670798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8E-4B18-AD0B-44D9FE29D0BA}"/>
            </c:ext>
          </c:extLst>
        </c:ser>
        <c:ser>
          <c:idx val="3"/>
          <c:order val="3"/>
          <c:tx>
            <c:strRef>
              <c:f>Sheet1!$H$50</c:f>
              <c:strCache>
                <c:ptCount val="1"/>
                <c:pt idx="0">
                  <c:v>児童のいない世帯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Sheet1!$D$51:$D$61</c:f>
              <c:strCache>
                <c:ptCount val="11"/>
                <c:pt idx="0">
                  <c:v>1975</c:v>
                </c:pt>
                <c:pt idx="1">
                  <c:v>1986</c:v>
                </c:pt>
                <c:pt idx="2">
                  <c:v>1989</c:v>
                </c:pt>
                <c:pt idx="3">
                  <c:v>1995</c:v>
                </c:pt>
                <c:pt idx="4">
                  <c:v>2004</c:v>
                </c:pt>
                <c:pt idx="5">
                  <c:v>2007</c:v>
                </c:pt>
                <c:pt idx="6">
                  <c:v>2010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Sheet1!$H$51:$H$61</c:f>
              <c:numCache>
                <c:formatCode>0.0_ </c:formatCode>
                <c:ptCount val="11"/>
                <c:pt idx="0">
                  <c:v>47</c:v>
                </c:pt>
                <c:pt idx="1">
                  <c:v>53.8</c:v>
                </c:pt>
                <c:pt idx="2">
                  <c:v>58.3</c:v>
                </c:pt>
                <c:pt idx="3">
                  <c:v>66.7</c:v>
                </c:pt>
                <c:pt idx="4">
                  <c:v>72.099999999999994</c:v>
                </c:pt>
                <c:pt idx="5">
                  <c:v>74</c:v>
                </c:pt>
                <c:pt idx="6">
                  <c:v>74.7</c:v>
                </c:pt>
                <c:pt idx="7">
                  <c:v>77.400000000000006</c:v>
                </c:pt>
                <c:pt idx="8">
                  <c:v>76.535414308691259</c:v>
                </c:pt>
                <c:pt idx="9">
                  <c:v>76.642306537190905</c:v>
                </c:pt>
                <c:pt idx="10">
                  <c:v>76.729796727813579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8E-4B18-AD0B-44D9FE29D0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61341872"/>
        <c:axId val="461343512"/>
      </c:barChart>
      <c:catAx>
        <c:axId val="461341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61343512"/>
        <c:crosses val="autoZero"/>
        <c:auto val="1"/>
        <c:lblAlgn val="ctr"/>
        <c:lblOffset val="100"/>
        <c:noMultiLvlLbl val="0"/>
      </c:catAx>
      <c:valAx>
        <c:axId val="4613435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134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013890753706357E-2"/>
          <c:y val="0"/>
          <c:w val="0.81109029116485065"/>
          <c:h val="0.89686520202925635"/>
        </c:manualLayout>
      </c:layout>
      <c:lineChart>
        <c:grouping val="standard"/>
        <c:varyColors val="0"/>
        <c:ser>
          <c:idx val="0"/>
          <c:order val="0"/>
          <c:tx>
            <c:strRef>
              <c:f>'T04-07'!$Z$2</c:f>
              <c:strCache>
                <c:ptCount val="1"/>
                <c:pt idx="0">
                  <c:v>15～19歳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153849613298416"/>
                  <c:y val="-2.0104718006930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ADE-4619-BC06-41086D9F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ADE-4619-BC06-41086D9F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ADE-4619-BC06-41086D9F79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ADE-4619-BC06-41086D9F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ADE-4619-BC06-41086D9F79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ADE-4619-BC06-41086D9F79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ADE-4619-BC06-41086D9F79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ADE-4619-BC06-41086D9F79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ADE-4619-BC06-41086D9F79D2}"/>
                </c:ext>
              </c:extLst>
            </c:dLbl>
            <c:dLbl>
              <c:idx val="9"/>
              <c:layout>
                <c:manualLayout>
                  <c:x val="-2.6391366059281256E-2"/>
                  <c:y val="-8.0888267258898301E-4"/>
                </c:manualLayout>
              </c:layout>
              <c:tx>
                <c:rich>
                  <a:bodyPr/>
                  <a:lstStyle/>
                  <a:p>
                    <a:fld id="{A34AECEC-6D96-455A-BC9E-04B4537BEFD0}" type="VALUE">
                      <a:rPr lang="en-US" altLang="ja-JP" sz="2200"/>
                      <a:pPr/>
                      <a:t>[値]</a:t>
                    </a:fld>
                    <a:endParaRPr lang="ja-JP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D-6ADE-4619-BC06-41086D9F79D2}"/>
                </c:ext>
              </c:extLst>
            </c:dLbl>
            <c:spPr>
              <a:noFill/>
              <a:ln>
                <a:noFill/>
                <a:prstDash val="dash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'T04-07'!$Z$3:$Z$12</c:f>
              <c:numCache>
                <c:formatCode>0.0_ </c:formatCode>
                <c:ptCount val="10"/>
                <c:pt idx="0">
                  <c:v>2.4113296773015014</c:v>
                </c:pt>
                <c:pt idx="1">
                  <c:v>1.2290470791218904</c:v>
                </c:pt>
                <c:pt idx="2">
                  <c:v>1.0431492695576916</c:v>
                </c:pt>
                <c:pt idx="3">
                  <c:v>0.92523950639518704</c:v>
                </c:pt>
                <c:pt idx="4">
                  <c:v>1.4322376257075848</c:v>
                </c:pt>
                <c:pt idx="5">
                  <c:v>1.6607492186364754</c:v>
                </c:pt>
                <c:pt idx="6">
                  <c:v>1.5597677242054342</c:v>
                </c:pt>
                <c:pt idx="7">
                  <c:v>1.2644403455975148</c:v>
                </c:pt>
                <c:pt idx="8">
                  <c:v>1.186168493797698</c:v>
                </c:pt>
                <c:pt idx="9">
                  <c:v>0.89940467315967032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DE-4619-BC06-41086D9F79D2}"/>
            </c:ext>
          </c:extLst>
        </c:ser>
        <c:ser>
          <c:idx val="1"/>
          <c:order val="1"/>
          <c:tx>
            <c:strRef>
              <c:f>'T04-07'!$AA$2</c:f>
              <c:strCache>
                <c:ptCount val="1"/>
                <c:pt idx="0">
                  <c:v>20～24歳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294628175974915"/>
                  <c:y val="-6.4634558232181246E-3"/>
                </c:manualLayout>
              </c:layout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6ADE-4619-BC06-41086D9F79D2}"/>
                </c:ext>
              </c:extLst>
            </c:dLbl>
            <c:dLbl>
              <c:idx val="1"/>
              <c:layout>
                <c:manualLayout>
                  <c:x val="-2.5284504274398285E-2"/>
                  <c:y val="-2.791542140196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6ADE-4619-BC06-41086D9F79D2}"/>
                </c:ext>
              </c:extLst>
            </c:dLbl>
            <c:dLbl>
              <c:idx val="2"/>
              <c:layout>
                <c:manualLayout>
                  <c:x val="-7.9152226956687555E-2"/>
                  <c:y val="3.0241706518800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4B-4ADC-AAEE-90CEA1726BA4}"/>
                </c:ext>
              </c:extLst>
            </c:dLbl>
            <c:dLbl>
              <c:idx val="3"/>
              <c:layout>
                <c:manualLayout>
                  <c:x val="-4.3404694647184501E-2"/>
                  <c:y val="-5.11809589253898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DF33FBB5-D78C-4C21-88EF-8E6D5CD59249}" type="VALUE">
                      <a:rPr lang="en-US" altLang="ja-JP" sz="2400"/>
                      <a:pPr>
                        <a:defRPr sz="24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71107255800225"/>
                      <c:h val="7.258009564512099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4B-4ADC-AAEE-90CEA1726BA4}"/>
                </c:ext>
              </c:extLst>
            </c:dLbl>
            <c:dLbl>
              <c:idx val="4"/>
              <c:layout>
                <c:manualLayout>
                  <c:x val="-2.3339542407136947E-2"/>
                  <c:y val="-9.3051404673232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ADE-4619-BC06-41086D9F79D2}"/>
                </c:ext>
              </c:extLst>
            </c:dLbl>
            <c:dLbl>
              <c:idx val="5"/>
              <c:layout>
                <c:manualLayout>
                  <c:x val="-1.9449618672614136E-2"/>
                  <c:y val="-2.3262851168308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6ADE-4619-BC06-41086D9F79D2}"/>
                </c:ext>
              </c:extLst>
            </c:dLbl>
            <c:dLbl>
              <c:idx val="8"/>
              <c:layout>
                <c:manualLayout>
                  <c:x val="-1.4262888927140328E-16"/>
                  <c:y val="-2.3262851168308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ADE-4619-BC06-41086D9F79D2}"/>
                </c:ext>
              </c:extLst>
            </c:dLbl>
            <c:dLbl>
              <c:idx val="9"/>
              <c:layout>
                <c:manualLayout>
                  <c:x val="-1.4564206280821088E-2"/>
                  <c:y val="-3.6795762442991285E-2"/>
                </c:manualLayout>
              </c:layout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'T04-07'!$AA$3:$AA$12</c:f>
              <c:numCache>
                <c:formatCode>0.0_ </c:formatCode>
                <c:ptCount val="10"/>
                <c:pt idx="0">
                  <c:v>26.729203377786675</c:v>
                </c:pt>
                <c:pt idx="1">
                  <c:v>27.838454933591361</c:v>
                </c:pt>
                <c:pt idx="2">
                  <c:v>26.530950932123691</c:v>
                </c:pt>
                <c:pt idx="3">
                  <c:v>18.825294614903139</c:v>
                </c:pt>
                <c:pt idx="4">
                  <c:v>15.705742948710078</c:v>
                </c:pt>
                <c:pt idx="5">
                  <c:v>13.553517836759069</c:v>
                </c:pt>
                <c:pt idx="6">
                  <c:v>12.05942420449305</c:v>
                </c:pt>
                <c:pt idx="7">
                  <c:v>10.357097518538156</c:v>
                </c:pt>
                <c:pt idx="8">
                  <c:v>8.3984388594724937</c:v>
                </c:pt>
                <c:pt idx="9">
                  <c:v>8.3320331145498532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DE-4619-BC06-41086D9F79D2}"/>
            </c:ext>
          </c:extLst>
        </c:ser>
        <c:ser>
          <c:idx val="2"/>
          <c:order val="2"/>
          <c:tx>
            <c:strRef>
              <c:f>'T04-07'!$AB$2</c:f>
              <c:strCache>
                <c:ptCount val="1"/>
                <c:pt idx="0">
                  <c:v>25～29歳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292143513453386"/>
                  <c:y val="8.0168999774370853E-3"/>
                </c:manualLayout>
              </c:layout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DE-4619-BC06-41086D9F79D2}"/>
                </c:ext>
              </c:extLst>
            </c:dLbl>
            <c:dLbl>
              <c:idx val="1"/>
              <c:layout>
                <c:manualLayout>
                  <c:x val="-8.5411698654653034E-2"/>
                  <c:y val="-6.9788553504924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DE-4619-BC06-41086D9F79D2}"/>
                </c:ext>
              </c:extLst>
            </c:dLbl>
            <c:dLbl>
              <c:idx val="2"/>
              <c:layout>
                <c:manualLayout>
                  <c:x val="-7.908031178047574E-2"/>
                  <c:y val="-2.7915421401969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DE-4619-BC06-41086D9F79D2}"/>
                </c:ext>
              </c:extLst>
            </c:dLbl>
            <c:dLbl>
              <c:idx val="3"/>
              <c:layout>
                <c:manualLayout>
                  <c:x val="-7.4970441506548927E-2"/>
                  <c:y val="-4.8079144299983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ＭＳ ゴシック" panose="020B0609070205080204" pitchFamily="49" charset="-128"/>
                        <a:cs typeface="+mn-cs"/>
                      </a:defRPr>
                    </a:pPr>
                    <a:fld id="{3608D334-F1BC-4E13-A379-8BA870B0AD1E}" type="VALUE">
                      <a:rPr lang="en-US" altLang="ja-JP" sz="2400">
                        <a:latin typeface="+mn-lt"/>
                      </a:rPr>
                      <a:pPr>
                        <a:defRPr sz="2000" b="1">
                          <a:ea typeface="ＭＳ ゴシック" panose="020B0609070205080204" pitchFamily="49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ADE-4619-BC06-41086D9F79D2}"/>
                </c:ext>
              </c:extLst>
            </c:dLbl>
            <c:dLbl>
              <c:idx val="4"/>
              <c:layout>
                <c:manualLayout>
                  <c:x val="-6.0831009061904414E-3"/>
                  <c:y val="-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DE-4619-BC06-41086D9F79D2}"/>
                </c:ext>
              </c:extLst>
            </c:dLbl>
            <c:dLbl>
              <c:idx val="5"/>
              <c:layout>
                <c:manualLayout>
                  <c:x val="-1.9780568483256017E-2"/>
                  <c:y val="-2.791542140196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DE-4619-BC06-41086D9F79D2}"/>
                </c:ext>
              </c:extLst>
            </c:dLbl>
            <c:dLbl>
              <c:idx val="8"/>
              <c:layout>
                <c:manualLayout>
                  <c:x val="-3.8899237345229555E-3"/>
                  <c:y val="-1.6283995817815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6ADE-4619-BC06-41086D9F79D2}"/>
                </c:ext>
              </c:extLst>
            </c:dLbl>
            <c:dLbl>
              <c:idx val="9"/>
              <c:layout>
                <c:manualLayout>
                  <c:x val="-5.6242189199905406E-3"/>
                  <c:y val="-3.2567991635631212E-2"/>
                </c:manualLayout>
              </c:layout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'T04-07'!$AB$3:$AB$12</c:f>
              <c:numCache>
                <c:formatCode>0.0_ </c:formatCode>
                <c:ptCount val="10"/>
                <c:pt idx="0">
                  <c:v>33.978122846263133</c:v>
                </c:pt>
                <c:pt idx="1">
                  <c:v>46.403111751194395</c:v>
                </c:pt>
                <c:pt idx="2">
                  <c:v>49.179341332689496</c:v>
                </c:pt>
                <c:pt idx="3">
                  <c:v>51.379900551021663</c:v>
                </c:pt>
                <c:pt idx="4">
                  <c:v>45.104843297846649</c:v>
                </c:pt>
                <c:pt idx="5">
                  <c:v>39.547619707579798</c:v>
                </c:pt>
                <c:pt idx="6">
                  <c:v>31.935851223024294</c:v>
                </c:pt>
                <c:pt idx="7">
                  <c:v>28.648264171514342</c:v>
                </c:pt>
                <c:pt idx="8">
                  <c:v>26.077609565714571</c:v>
                </c:pt>
                <c:pt idx="9">
                  <c:v>25.534332132509054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DE-4619-BC06-41086D9F79D2}"/>
            </c:ext>
          </c:extLst>
        </c:ser>
        <c:ser>
          <c:idx val="3"/>
          <c:order val="3"/>
          <c:tx>
            <c:strRef>
              <c:f>'T04-07'!$AC$2</c:f>
              <c:strCache>
                <c:ptCount val="1"/>
                <c:pt idx="0">
                  <c:v>30～34歳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297423421311638"/>
                  <c:y val="-3.9381141623997997E-4"/>
                </c:manualLayout>
              </c:layout>
              <c:spPr>
                <a:noFill/>
                <a:ln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ADE-4619-BC06-41086D9F79D2}"/>
                </c:ext>
              </c:extLst>
            </c:dLbl>
            <c:dLbl>
              <c:idx val="1"/>
              <c:layout>
                <c:manualLayout>
                  <c:x val="-7.7798474690456256E-3"/>
                  <c:y val="-2.558913628513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6ADE-4619-BC06-41086D9F79D2}"/>
                </c:ext>
              </c:extLst>
            </c:dLbl>
            <c:dLbl>
              <c:idx val="2"/>
              <c:layout>
                <c:manualLayout>
                  <c:x val="-8.626645583728422E-3"/>
                  <c:y val="2.2225786804153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6ADE-4619-BC06-41086D9F79D2}"/>
                </c:ext>
              </c:extLst>
            </c:dLbl>
            <c:dLbl>
              <c:idx val="3"/>
              <c:layout>
                <c:manualLayout>
                  <c:x val="-6.9954173287673949E-2"/>
                  <c:y val="-6.59271114961309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5A5BDA34-5673-4015-8A23-1F1EF3755940}" type="VALUE">
                      <a:rPr lang="en-US" altLang="ja-JP" sz="2400"/>
                      <a:pPr>
                        <a:defRPr sz="24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74B-4ADC-AAEE-90CEA1726BA4}"/>
                </c:ext>
              </c:extLst>
            </c:dLbl>
            <c:dLbl>
              <c:idx val="6"/>
              <c:layout>
                <c:manualLayout>
                  <c:x val="-3.3064351743444048E-2"/>
                  <c:y val="-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ADE-4619-BC06-41086D9F79D2}"/>
                </c:ext>
              </c:extLst>
            </c:dLbl>
            <c:dLbl>
              <c:idx val="7"/>
              <c:layout>
                <c:manualLayout>
                  <c:x val="-3.6954275477966723E-2"/>
                  <c:y val="-2.5589136285138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6ADE-4619-BC06-41086D9F79D2}"/>
                </c:ext>
              </c:extLst>
            </c:dLbl>
            <c:dLbl>
              <c:idx val="8"/>
              <c:layout>
                <c:manualLayout>
                  <c:x val="-2.7229466141659688E-2"/>
                  <c:y val="-1.16314255841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ADE-4619-BC06-41086D9F79D2}"/>
                </c:ext>
              </c:extLst>
            </c:dLbl>
            <c:dLbl>
              <c:idx val="9"/>
              <c:layout>
                <c:manualLayout>
                  <c:x val="-4.0940321561681019E-3"/>
                  <c:y val="-3.0241706518800458E-2"/>
                </c:manualLayout>
              </c:layout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'T04-07'!$AC$3:$AC$12</c:f>
              <c:numCache>
                <c:formatCode>0.0_ </c:formatCode>
                <c:ptCount val="10"/>
                <c:pt idx="0">
                  <c:v>21.229455141738612</c:v>
                </c:pt>
                <c:pt idx="1">
                  <c:v>18.72206251272539</c:v>
                </c:pt>
                <c:pt idx="2">
                  <c:v>18.5279585408008</c:v>
                </c:pt>
                <c:pt idx="3">
                  <c:v>24.664703729939138</c:v>
                </c:pt>
                <c:pt idx="4">
                  <c:v>29.144594931994089</c:v>
                </c:pt>
                <c:pt idx="5">
                  <c:v>33.337701073540146</c:v>
                </c:pt>
                <c:pt idx="6">
                  <c:v>38.08833632932717</c:v>
                </c:pt>
                <c:pt idx="7">
                  <c:v>35.880104993540584</c:v>
                </c:pt>
                <c:pt idx="8">
                  <c:v>36.281104730653539</c:v>
                </c:pt>
                <c:pt idx="9">
                  <c:v>36.126665580261644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DE-4619-BC06-41086D9F79D2}"/>
            </c:ext>
          </c:extLst>
        </c:ser>
        <c:ser>
          <c:idx val="4"/>
          <c:order val="4"/>
          <c:tx>
            <c:strRef>
              <c:f>'T04-07'!$AD$2</c:f>
              <c:strCache>
                <c:ptCount val="1"/>
                <c:pt idx="0">
                  <c:v>35～39歳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359507291421979"/>
                  <c:y val="-1.6412904002757373E-2"/>
                </c:manualLayout>
              </c:layout>
              <c:spPr>
                <a:noFill/>
                <a:ln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ADE-4619-BC06-41086D9F79D2}"/>
                </c:ext>
              </c:extLst>
            </c:dLbl>
            <c:dLbl>
              <c:idx val="1"/>
              <c:layout>
                <c:manualLayout>
                  <c:x val="-1.2166201812380883E-2"/>
                  <c:y val="-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ADE-4619-BC06-41086D9F79D2}"/>
                </c:ext>
              </c:extLst>
            </c:dLbl>
            <c:dLbl>
              <c:idx val="2"/>
              <c:layout>
                <c:manualLayout>
                  <c:x val="-3.1381451111567725E-2"/>
                  <c:y val="-1.7183302498099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DE-4619-BC06-41086D9F79D2}"/>
                </c:ext>
              </c:extLst>
            </c:dLbl>
            <c:dLbl>
              <c:idx val="3"/>
              <c:layout>
                <c:manualLayout>
                  <c:x val="-6.2509858185520337E-2"/>
                  <c:y val="-5.24740622827059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ADE-4619-BC06-41086D9F79D2}"/>
                </c:ext>
              </c:extLst>
            </c:dLbl>
            <c:dLbl>
              <c:idx val="4"/>
              <c:layout>
                <c:manualLayout>
                  <c:x val="-5.6124561333579515E-2"/>
                  <c:y val="-2.9468721407145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804900479858573E-2"/>
                      <c:h val="6.3737235734544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6ADE-4619-BC06-41086D9F79D2}"/>
                </c:ext>
              </c:extLst>
            </c:dLbl>
            <c:dLbl>
              <c:idx val="5"/>
              <c:layout>
                <c:manualLayout>
                  <c:x val="-4.2789161079750941E-2"/>
                  <c:y val="2.55891362851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6ADE-4619-BC06-41086D9F79D2}"/>
                </c:ext>
              </c:extLst>
            </c:dLbl>
            <c:dLbl>
              <c:idx val="6"/>
              <c:layout>
                <c:manualLayout>
                  <c:x val="5.8348856017842194E-3"/>
                  <c:y val="-2.0936566051477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ADE-4619-BC06-41086D9F79D2}"/>
                </c:ext>
              </c:extLst>
            </c:dLbl>
            <c:dLbl>
              <c:idx val="7"/>
              <c:layout>
                <c:manualLayout>
                  <c:x val="1.9449618672614064E-3"/>
                  <c:y val="2.326285116830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6ADE-4619-BC06-41086D9F79D2}"/>
                </c:ext>
              </c:extLst>
            </c:dLbl>
            <c:dLbl>
              <c:idx val="8"/>
              <c:layout>
                <c:manualLayout>
                  <c:x val="-1.4262888927140328E-16"/>
                  <c:y val="1.861028093464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6ADE-4619-BC06-41086D9F79D2}"/>
                </c:ext>
              </c:extLst>
            </c:dLbl>
            <c:dLbl>
              <c:idx val="9"/>
              <c:layout>
                <c:manualLayout>
                  <c:x val="-3.9283914409132155E-3"/>
                  <c:y val="2.3262851168308011E-3"/>
                </c:manualLayout>
              </c:layout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'T04-07'!$AD$3:$AD$12</c:f>
              <c:numCache>
                <c:formatCode>0.0_ </c:formatCode>
                <c:ptCount val="10"/>
                <c:pt idx="0">
                  <c:v>11.926424177553265</c:v>
                </c:pt>
                <c:pt idx="1">
                  <c:v>4.8631386122770213</c:v>
                </c:pt>
                <c:pt idx="2">
                  <c:v>4.1660311884932524</c:v>
                </c:pt>
                <c:pt idx="3">
                  <c:v>3.7495981010711597</c:v>
                </c:pt>
                <c:pt idx="4">
                  <c:v>7.5620607653171898</c:v>
                </c:pt>
                <c:pt idx="5">
                  <c:v>10.617724457749253</c:v>
                </c:pt>
                <c:pt idx="6">
                  <c:v>14.441004018710061</c:v>
                </c:pt>
                <c:pt idx="7">
                  <c:v>20.545148715957374</c:v>
                </c:pt>
                <c:pt idx="8">
                  <c:v>22.700474805478908</c:v>
                </c:pt>
                <c:pt idx="9">
                  <c:v>23.231731348217082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DE-4619-BC06-41086D9F79D2}"/>
            </c:ext>
          </c:extLst>
        </c:ser>
        <c:ser>
          <c:idx val="5"/>
          <c:order val="5"/>
          <c:tx>
            <c:strRef>
              <c:f>'T04-07'!$AE$2</c:f>
              <c:strCache>
                <c:ptCount val="1"/>
                <c:pt idx="0">
                  <c:v>40～44歳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551119397678574"/>
                  <c:y val="-3.980454080481504E-2"/>
                </c:manualLayout>
              </c:layout>
              <c:spPr>
                <a:noFill/>
                <a:ln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ADE-4619-BC06-41086D9F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ADE-4619-BC06-41086D9F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ADE-4619-BC06-41086D9F79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ADE-4619-BC06-41086D9F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DE-4619-BC06-41086D9F79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ADE-4619-BC06-41086D9F79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DE-4619-BC06-41086D9F79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DE-4619-BC06-41086D9F79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DE-4619-BC06-41086D9F79D2}"/>
                </c:ext>
              </c:extLst>
            </c:dLbl>
            <c:dLbl>
              <c:idx val="9"/>
              <c:layout>
                <c:manualLayout>
                  <c:x val="-2.6133805396484817E-2"/>
                  <c:y val="-9.3433652138521454E-3"/>
                </c:manualLayout>
              </c:layout>
              <c:spPr>
                <a:noFill/>
                <a:ln w="19050"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84970897572892"/>
                      <c:h val="6.4605143495467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3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'T04-07'!$AE$3:$AE$12</c:f>
              <c:numCache>
                <c:formatCode>0.0_ </c:formatCode>
                <c:ptCount val="10"/>
                <c:pt idx="0">
                  <c:v>3.5060001959352425</c:v>
                </c:pt>
                <c:pt idx="1">
                  <c:v>0.88522024033010371</c:v>
                </c:pt>
                <c:pt idx="2">
                  <c:v>0.50976120324323937</c:v>
                </c:pt>
                <c:pt idx="3">
                  <c:v>0.43826800745011224</c:v>
                </c:pt>
                <c:pt idx="4">
                  <c:v>1.0303826585951856</c:v>
                </c:pt>
                <c:pt idx="5">
                  <c:v>1.2471578190529227</c:v>
                </c:pt>
                <c:pt idx="6">
                  <c:v>1.8587710464645704</c:v>
                </c:pt>
                <c:pt idx="7">
                  <c:v>3.2305489384899153</c:v>
                </c:pt>
                <c:pt idx="8">
                  <c:v>5.2261416461580525</c:v>
                </c:pt>
                <c:pt idx="9">
                  <c:v>5.6852499713951872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DE-4619-BC06-41086D9F79D2}"/>
            </c:ext>
          </c:extLst>
        </c:ser>
        <c:ser>
          <c:idx val="6"/>
          <c:order val="6"/>
          <c:tx>
            <c:strRef>
              <c:f>'T04-07'!$AM$4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276625264869729E-2"/>
                  <c:y val="4.65257023366160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ADE-4619-BC06-41086D9F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ADE-4619-BC06-41086D9F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ADE-4619-BC06-41086D9F79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ADE-4619-BC06-41086D9F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ADE-4619-BC06-41086D9F79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ADE-4619-BC06-41086D9F79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ADE-4619-BC06-41086D9F79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ADE-4619-BC06-41086D9F79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ADE-4619-BC06-41086D9F79D2}"/>
                </c:ext>
              </c:extLst>
            </c:dLbl>
            <c:dLbl>
              <c:idx val="9"/>
              <c:layout>
                <c:manualLayout>
                  <c:x val="-1.2976298271962564E-2"/>
                  <c:y val="9.0725119556401071E-2"/>
                </c:manualLayout>
              </c:layout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ADE-4619-BC06-41086D9F7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'T04-07'!$Y$3:$Y$12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'T04-07'!$AM$5:$AM$14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ADE-4619-BC06-41086D9F79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92011464"/>
        <c:axId val="692016384"/>
      </c:lineChart>
      <c:catAx>
        <c:axId val="69201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92016384"/>
        <c:crosses val="autoZero"/>
        <c:auto val="1"/>
        <c:lblAlgn val="ctr"/>
        <c:lblOffset val="100"/>
        <c:noMultiLvlLbl val="0"/>
      </c:catAx>
      <c:valAx>
        <c:axId val="692016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crossAx val="69201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Sheet2!$C$12</c:f>
              <c:strCache>
                <c:ptCount val="1"/>
                <c:pt idx="0">
                  <c:v>児童数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Sheet2!$D$11:$BX$11</c:f>
              <c:numCache>
                <c:formatCode>General</c:formatCode>
                <c:ptCount val="73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  <c:pt idx="71">
                  <c:v>19</c:v>
                </c:pt>
                <c:pt idx="72">
                  <c:v>20</c:v>
                </c:pt>
              </c:numCache>
            </c:numRef>
          </c:cat>
          <c:val>
            <c:numRef>
              <c:f>Sheet2!$D$12:$BX$12</c:f>
              <c:numCache>
                <c:formatCode>General</c:formatCode>
                <c:ptCount val="73"/>
                <c:pt idx="0">
                  <c:v>1075</c:v>
                </c:pt>
                <c:pt idx="1">
                  <c:v>1099</c:v>
                </c:pt>
                <c:pt idx="2">
                  <c:v>1114</c:v>
                </c:pt>
                <c:pt idx="3">
                  <c:v>1142</c:v>
                </c:pt>
                <c:pt idx="4">
                  <c:v>1115</c:v>
                </c:pt>
                <c:pt idx="5">
                  <c:v>1123</c:v>
                </c:pt>
                <c:pt idx="6">
                  <c:v>1175</c:v>
                </c:pt>
                <c:pt idx="7">
                  <c:v>1227</c:v>
                </c:pt>
                <c:pt idx="8">
                  <c:v>1262</c:v>
                </c:pt>
                <c:pt idx="9">
                  <c:v>1296</c:v>
                </c:pt>
                <c:pt idx="10">
                  <c:v>1349</c:v>
                </c:pt>
                <c:pt idx="11">
                  <c:v>1337</c:v>
                </c:pt>
                <c:pt idx="12">
                  <c:v>1259</c:v>
                </c:pt>
                <c:pt idx="13">
                  <c:v>1181</c:v>
                </c:pt>
                <c:pt idx="14">
                  <c:v>1106</c:v>
                </c:pt>
                <c:pt idx="15">
                  <c:v>1047</c:v>
                </c:pt>
                <c:pt idx="16">
                  <c:v>1003</c:v>
                </c:pt>
                <c:pt idx="17">
                  <c:v>978</c:v>
                </c:pt>
                <c:pt idx="18">
                  <c:v>958</c:v>
                </c:pt>
                <c:pt idx="19">
                  <c:v>945</c:v>
                </c:pt>
                <c:pt idx="20">
                  <c:v>938</c:v>
                </c:pt>
                <c:pt idx="21">
                  <c:v>940</c:v>
                </c:pt>
                <c:pt idx="22">
                  <c:v>949</c:v>
                </c:pt>
                <c:pt idx="23">
                  <c:v>960</c:v>
                </c:pt>
                <c:pt idx="24">
                  <c:v>970</c:v>
                </c:pt>
                <c:pt idx="25">
                  <c:v>982</c:v>
                </c:pt>
                <c:pt idx="26">
                  <c:v>1009</c:v>
                </c:pt>
                <c:pt idx="27">
                  <c:v>1036</c:v>
                </c:pt>
                <c:pt idx="28">
                  <c:v>1061</c:v>
                </c:pt>
                <c:pt idx="29">
                  <c:v>1082</c:v>
                </c:pt>
                <c:pt idx="30">
                  <c:v>1115</c:v>
                </c:pt>
                <c:pt idx="31">
                  <c:v>1163</c:v>
                </c:pt>
                <c:pt idx="32">
                  <c:v>1183</c:v>
                </c:pt>
                <c:pt idx="33">
                  <c:v>1192</c:v>
                </c:pt>
                <c:pt idx="34">
                  <c:v>1190</c:v>
                </c:pt>
                <c:pt idx="35">
                  <c:v>1174</c:v>
                </c:pt>
                <c:pt idx="36">
                  <c:v>1146</c:v>
                </c:pt>
                <c:pt idx="37">
                  <c:v>1110</c:v>
                </c:pt>
                <c:pt idx="38">
                  <c:v>1067</c:v>
                </c:pt>
                <c:pt idx="39">
                  <c:v>1023</c:v>
                </c:pt>
                <c:pt idx="40">
                  <c:v>987</c:v>
                </c:pt>
                <c:pt idx="41">
                  <c:v>961</c:v>
                </c:pt>
                <c:pt idx="42">
                  <c:v>937</c:v>
                </c:pt>
                <c:pt idx="43">
                  <c:v>916</c:v>
                </c:pt>
                <c:pt idx="44">
                  <c:v>895</c:v>
                </c:pt>
                <c:pt idx="45">
                  <c:v>877</c:v>
                </c:pt>
                <c:pt idx="46">
                  <c:v>858</c:v>
                </c:pt>
                <c:pt idx="47">
                  <c:v>837</c:v>
                </c:pt>
                <c:pt idx="48">
                  <c:v>811</c:v>
                </c:pt>
                <c:pt idx="49">
                  <c:v>786</c:v>
                </c:pt>
                <c:pt idx="50">
                  <c:v>766</c:v>
                </c:pt>
                <c:pt idx="51">
                  <c:v>750</c:v>
                </c:pt>
                <c:pt idx="52">
                  <c:v>737</c:v>
                </c:pt>
                <c:pt idx="53">
                  <c:v>730</c:v>
                </c:pt>
                <c:pt idx="54">
                  <c:v>724</c:v>
                </c:pt>
                <c:pt idx="55">
                  <c:v>723</c:v>
                </c:pt>
                <c:pt idx="56">
                  <c:v>720</c:v>
                </c:pt>
                <c:pt idx="57">
                  <c:v>720</c:v>
                </c:pt>
                <c:pt idx="58">
                  <c:v>719</c:v>
                </c:pt>
                <c:pt idx="59">
                  <c:v>713</c:v>
                </c:pt>
                <c:pt idx="60">
                  <c:v>712</c:v>
                </c:pt>
                <c:pt idx="61">
                  <c:v>706</c:v>
                </c:pt>
                <c:pt idx="62">
                  <c:v>699</c:v>
                </c:pt>
                <c:pt idx="63">
                  <c:v>689</c:v>
                </c:pt>
                <c:pt idx="64">
                  <c:v>676</c:v>
                </c:pt>
                <c:pt idx="65">
                  <c:v>668</c:v>
                </c:pt>
                <c:pt idx="66">
                  <c:v>660</c:v>
                </c:pt>
                <c:pt idx="67">
                  <c:v>654</c:v>
                </c:pt>
                <c:pt idx="68">
                  <c:v>648</c:v>
                </c:pt>
                <c:pt idx="69" formatCode="#,##0">
                  <c:v>645</c:v>
                </c:pt>
                <c:pt idx="70" formatCode="#,##0">
                  <c:v>643</c:v>
                </c:pt>
                <c:pt idx="71">
                  <c:v>637</c:v>
                </c:pt>
                <c:pt idx="72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B-4118-AB9C-8AC807DDE22D}"/>
            </c:ext>
          </c:extLst>
        </c:ser>
        <c:ser>
          <c:idx val="1"/>
          <c:order val="1"/>
          <c:tx>
            <c:strRef>
              <c:f>Sheet2!$C$13</c:f>
              <c:strCache>
                <c:ptCount val="1"/>
                <c:pt idx="0">
                  <c:v>生徒数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Sheet2!$D$11:$BX$11</c:f>
              <c:numCache>
                <c:formatCode>General</c:formatCode>
                <c:ptCount val="73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  <c:pt idx="71">
                  <c:v>19</c:v>
                </c:pt>
                <c:pt idx="72">
                  <c:v>20</c:v>
                </c:pt>
              </c:numCache>
            </c:numRef>
          </c:cat>
          <c:val>
            <c:numRef>
              <c:f>Sheet2!$D$13:$BX$13</c:f>
              <c:numCache>
                <c:formatCode>General</c:formatCode>
                <c:ptCount val="73"/>
                <c:pt idx="0">
                  <c:v>479</c:v>
                </c:pt>
                <c:pt idx="1">
                  <c:v>519</c:v>
                </c:pt>
                <c:pt idx="2">
                  <c:v>532</c:v>
                </c:pt>
                <c:pt idx="3">
                  <c:v>513</c:v>
                </c:pt>
                <c:pt idx="4">
                  <c:v>508</c:v>
                </c:pt>
                <c:pt idx="5">
                  <c:v>518</c:v>
                </c:pt>
                <c:pt idx="6">
                  <c:v>566</c:v>
                </c:pt>
                <c:pt idx="7">
                  <c:v>588</c:v>
                </c:pt>
                <c:pt idx="8">
                  <c:v>596</c:v>
                </c:pt>
                <c:pt idx="9">
                  <c:v>572</c:v>
                </c:pt>
                <c:pt idx="10">
                  <c:v>521</c:v>
                </c:pt>
                <c:pt idx="11">
                  <c:v>518</c:v>
                </c:pt>
                <c:pt idx="12">
                  <c:v>590</c:v>
                </c:pt>
                <c:pt idx="13">
                  <c:v>692</c:v>
                </c:pt>
                <c:pt idx="14">
                  <c:v>733</c:v>
                </c:pt>
                <c:pt idx="15">
                  <c:v>696</c:v>
                </c:pt>
                <c:pt idx="16">
                  <c:v>648</c:v>
                </c:pt>
                <c:pt idx="17">
                  <c:v>596</c:v>
                </c:pt>
                <c:pt idx="18">
                  <c:v>556</c:v>
                </c:pt>
                <c:pt idx="19">
                  <c:v>527</c:v>
                </c:pt>
                <c:pt idx="20">
                  <c:v>504</c:v>
                </c:pt>
                <c:pt idx="21">
                  <c:v>487</c:v>
                </c:pt>
                <c:pt idx="22">
                  <c:v>472</c:v>
                </c:pt>
                <c:pt idx="23">
                  <c:v>469</c:v>
                </c:pt>
                <c:pt idx="24">
                  <c:v>469</c:v>
                </c:pt>
                <c:pt idx="25">
                  <c:v>478</c:v>
                </c:pt>
                <c:pt idx="26">
                  <c:v>474</c:v>
                </c:pt>
                <c:pt idx="27">
                  <c:v>476</c:v>
                </c:pt>
                <c:pt idx="28">
                  <c:v>483</c:v>
                </c:pt>
                <c:pt idx="29">
                  <c:v>498</c:v>
                </c:pt>
                <c:pt idx="30">
                  <c:v>505</c:v>
                </c:pt>
                <c:pt idx="31">
                  <c:v>497</c:v>
                </c:pt>
                <c:pt idx="32">
                  <c:v>509</c:v>
                </c:pt>
                <c:pt idx="33">
                  <c:v>530</c:v>
                </c:pt>
                <c:pt idx="34">
                  <c:v>562</c:v>
                </c:pt>
                <c:pt idx="35">
                  <c:v>571</c:v>
                </c:pt>
                <c:pt idx="36">
                  <c:v>583</c:v>
                </c:pt>
                <c:pt idx="37">
                  <c:v>599</c:v>
                </c:pt>
                <c:pt idx="38">
                  <c:v>611</c:v>
                </c:pt>
                <c:pt idx="39">
                  <c:v>608</c:v>
                </c:pt>
                <c:pt idx="40">
                  <c:v>590</c:v>
                </c:pt>
                <c:pt idx="41">
                  <c:v>562</c:v>
                </c:pt>
                <c:pt idx="42">
                  <c:v>537</c:v>
                </c:pt>
                <c:pt idx="43">
                  <c:v>519</c:v>
                </c:pt>
                <c:pt idx="44">
                  <c:v>504</c:v>
                </c:pt>
                <c:pt idx="45">
                  <c:v>485</c:v>
                </c:pt>
                <c:pt idx="46">
                  <c:v>468</c:v>
                </c:pt>
                <c:pt idx="47">
                  <c:v>457</c:v>
                </c:pt>
                <c:pt idx="48">
                  <c:v>453</c:v>
                </c:pt>
                <c:pt idx="49">
                  <c:v>448</c:v>
                </c:pt>
                <c:pt idx="50">
                  <c:v>438</c:v>
                </c:pt>
                <c:pt idx="51">
                  <c:v>424</c:v>
                </c:pt>
                <c:pt idx="52">
                  <c:v>410</c:v>
                </c:pt>
                <c:pt idx="53">
                  <c:v>399</c:v>
                </c:pt>
                <c:pt idx="54">
                  <c:v>386</c:v>
                </c:pt>
                <c:pt idx="55">
                  <c:v>375</c:v>
                </c:pt>
                <c:pt idx="56">
                  <c:v>366</c:v>
                </c:pt>
                <c:pt idx="57">
                  <c:v>363</c:v>
                </c:pt>
                <c:pt idx="58">
                  <c:v>360</c:v>
                </c:pt>
                <c:pt idx="59">
                  <c:v>361</c:v>
                </c:pt>
                <c:pt idx="60">
                  <c:v>359</c:v>
                </c:pt>
                <c:pt idx="61">
                  <c:v>360</c:v>
                </c:pt>
                <c:pt idx="62">
                  <c:v>356</c:v>
                </c:pt>
                <c:pt idx="63">
                  <c:v>357</c:v>
                </c:pt>
                <c:pt idx="64">
                  <c:v>355</c:v>
                </c:pt>
                <c:pt idx="65">
                  <c:v>354</c:v>
                </c:pt>
                <c:pt idx="66">
                  <c:v>350</c:v>
                </c:pt>
                <c:pt idx="67">
                  <c:v>347</c:v>
                </c:pt>
                <c:pt idx="68">
                  <c:v>341</c:v>
                </c:pt>
                <c:pt idx="69" formatCode="#,##0">
                  <c:v>333</c:v>
                </c:pt>
                <c:pt idx="70" formatCode="#,##0">
                  <c:v>325</c:v>
                </c:pt>
                <c:pt idx="71">
                  <c:v>322</c:v>
                </c:pt>
                <c:pt idx="72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AB-4118-AB9C-8AC807DDE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9336527"/>
        <c:axId val="949323215"/>
      </c:barChart>
      <c:lineChart>
        <c:grouping val="standard"/>
        <c:varyColors val="0"/>
        <c:ser>
          <c:idx val="2"/>
          <c:order val="2"/>
          <c:tx>
            <c:strRef>
              <c:f>Sheet2!$C$14</c:f>
              <c:strCache>
                <c:ptCount val="1"/>
                <c:pt idx="0">
                  <c:v>１学級あたりの児童数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Sheet2!$D$11:$BX$11</c:f>
              <c:numCache>
                <c:formatCode>General</c:formatCode>
                <c:ptCount val="73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  <c:pt idx="71">
                  <c:v>19</c:v>
                </c:pt>
                <c:pt idx="72">
                  <c:v>20</c:v>
                </c:pt>
              </c:numCache>
            </c:numRef>
          </c:cat>
          <c:val>
            <c:numRef>
              <c:f>Sheet2!$D$14:$BX$14</c:f>
              <c:numCache>
                <c:formatCode>0.0_ </c:formatCode>
                <c:ptCount val="73"/>
                <c:pt idx="0">
                  <c:v>45.570034491817729</c:v>
                </c:pt>
                <c:pt idx="1">
                  <c:v>44.306743198958429</c:v>
                </c:pt>
                <c:pt idx="2">
                  <c:v>44.111210126502066</c:v>
                </c:pt>
                <c:pt idx="3">
                  <c:v>43.94658541370913</c:v>
                </c:pt>
                <c:pt idx="4">
                  <c:v>43.089144155809016</c:v>
                </c:pt>
                <c:pt idx="5">
                  <c:v>42.917376510169753</c:v>
                </c:pt>
                <c:pt idx="6">
                  <c:v>43.443424477241138</c:v>
                </c:pt>
                <c:pt idx="7">
                  <c:v>43.804597947421421</c:v>
                </c:pt>
                <c:pt idx="8">
                  <c:v>44.25766404153439</c:v>
                </c:pt>
                <c:pt idx="9">
                  <c:v>44.382542656796481</c:v>
                </c:pt>
                <c:pt idx="10">
                  <c:v>44.343064949747919</c:v>
                </c:pt>
                <c:pt idx="11">
                  <c:v>43.626334914245824</c:v>
                </c:pt>
                <c:pt idx="12">
                  <c:v>42.143124916320794</c:v>
                </c:pt>
                <c:pt idx="13">
                  <c:v>41.045181110188253</c:v>
                </c:pt>
                <c:pt idx="14">
                  <c:v>39.564295605563444</c:v>
                </c:pt>
                <c:pt idx="15">
                  <c:v>37.680806197979827</c:v>
                </c:pt>
                <c:pt idx="16">
                  <c:v>35.970000466165359</c:v>
                </c:pt>
                <c:pt idx="17">
                  <c:v>35.146463793022861</c:v>
                </c:pt>
                <c:pt idx="18">
                  <c:v>34.452979746780841</c:v>
                </c:pt>
                <c:pt idx="19">
                  <c:v>33.884827583734541</c:v>
                </c:pt>
                <c:pt idx="20">
                  <c:v>33.428985713776761</c:v>
                </c:pt>
                <c:pt idx="21">
                  <c:v>33.173260847324286</c:v>
                </c:pt>
                <c:pt idx="22">
                  <c:v>33.029318850765065</c:v>
                </c:pt>
                <c:pt idx="23">
                  <c:v>32.942920806696378</c:v>
                </c:pt>
                <c:pt idx="24">
                  <c:v>32.885972439382584</c:v>
                </c:pt>
                <c:pt idx="25">
                  <c:v>32.698243931036323</c:v>
                </c:pt>
                <c:pt idx="26">
                  <c:v>32.796868803110392</c:v>
                </c:pt>
                <c:pt idx="27">
                  <c:v>32.883707649501737</c:v>
                </c:pt>
                <c:pt idx="28">
                  <c:v>33.027910335789421</c:v>
                </c:pt>
                <c:pt idx="29">
                  <c:v>33.093183868846445</c:v>
                </c:pt>
                <c:pt idx="30">
                  <c:v>33.273952770572201</c:v>
                </c:pt>
                <c:pt idx="31">
                  <c:v>33.657712779043216</c:v>
                </c:pt>
                <c:pt idx="32">
                  <c:v>33.709210155027492</c:v>
                </c:pt>
                <c:pt idx="33">
                  <c:v>33.678800802101279</c:v>
                </c:pt>
                <c:pt idx="34">
                  <c:v>33.646060379897492</c:v>
                </c:pt>
                <c:pt idx="35">
                  <c:v>33.497744360902253</c:v>
                </c:pt>
                <c:pt idx="36">
                  <c:v>33.272349712819647</c:v>
                </c:pt>
                <c:pt idx="37">
                  <c:v>32.893401677373831</c:v>
                </c:pt>
                <c:pt idx="38">
                  <c:v>32.227898361319525</c:v>
                </c:pt>
                <c:pt idx="39">
                  <c:v>31.52264096272641</c:v>
                </c:pt>
                <c:pt idx="40">
                  <c:v>30.860690327783786</c:v>
                </c:pt>
                <c:pt idx="41">
                  <c:v>30.280077160931604</c:v>
                </c:pt>
                <c:pt idx="42">
                  <c:v>29.716304299582152</c:v>
                </c:pt>
                <c:pt idx="43">
                  <c:v>29.191025383558543</c:v>
                </c:pt>
                <c:pt idx="44">
                  <c:v>28.99417668275073</c:v>
                </c:pt>
                <c:pt idx="45">
                  <c:v>28.801516788795865</c:v>
                </c:pt>
                <c:pt idx="46">
                  <c:v>28.598988374301509</c:v>
                </c:pt>
                <c:pt idx="47">
                  <c:v>28.350266220482041</c:v>
                </c:pt>
                <c:pt idx="48">
                  <c:v>28.056381855627283</c:v>
                </c:pt>
                <c:pt idx="49">
                  <c:v>27.760101634779168</c:v>
                </c:pt>
                <c:pt idx="50">
                  <c:v>27.544075362652212</c:v>
                </c:pt>
                <c:pt idx="51">
                  <c:v>27.324554628583918</c:v>
                </c:pt>
                <c:pt idx="52">
                  <c:v>27.111773214620914</c:v>
                </c:pt>
                <c:pt idx="53">
                  <c:v>26.927990729908959</c:v>
                </c:pt>
                <c:pt idx="54">
                  <c:v>26.709145781296694</c:v>
                </c:pt>
                <c:pt idx="55">
                  <c:v>26.544441465233216</c:v>
                </c:pt>
                <c:pt idx="56">
                  <c:v>26.27483197232743</c:v>
                </c:pt>
                <c:pt idx="57">
                  <c:v>26.069906513620904</c:v>
                </c:pt>
                <c:pt idx="58">
                  <c:v>25.898268624448249</c:v>
                </c:pt>
                <c:pt idx="59">
                  <c:v>25.698123675981034</c:v>
                </c:pt>
                <c:pt idx="60">
                  <c:v>25.556783234349489</c:v>
                </c:pt>
                <c:pt idx="61">
                  <c:v>25.3901144128568</c:v>
                </c:pt>
                <c:pt idx="62">
                  <c:v>25.201082510819703</c:v>
                </c:pt>
                <c:pt idx="63">
                  <c:v>24.916401366056956</c:v>
                </c:pt>
                <c:pt idx="64">
                  <c:v>24.59342756800384</c:v>
                </c:pt>
                <c:pt idx="65">
                  <c:v>24.38514157575846</c:v>
                </c:pt>
                <c:pt idx="66">
                  <c:v>24.202619747852935</c:v>
                </c:pt>
                <c:pt idx="67">
                  <c:v>24.032998475693741</c:v>
                </c:pt>
                <c:pt idx="68">
                  <c:v>23.85715179346786</c:v>
                </c:pt>
                <c:pt idx="69">
                  <c:v>23.6</c:v>
                </c:pt>
                <c:pt idx="70">
                  <c:v>23.5</c:v>
                </c:pt>
                <c:pt idx="71">
                  <c:v>23.272781091036659</c:v>
                </c:pt>
                <c:pt idx="72">
                  <c:v>23.069570916493664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AB-4118-AB9C-8AC807DDE22D}"/>
            </c:ext>
          </c:extLst>
        </c:ser>
        <c:ser>
          <c:idx val="3"/>
          <c:order val="3"/>
          <c:tx>
            <c:strRef>
              <c:f>Sheet2!$C$15</c:f>
              <c:strCache>
                <c:ptCount val="1"/>
                <c:pt idx="0">
                  <c:v>１学級あたりの生徒数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Sheet2!$D$11:$BX$11</c:f>
              <c:numCache>
                <c:formatCode>General</c:formatCode>
                <c:ptCount val="73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  <c:pt idx="71">
                  <c:v>19</c:v>
                </c:pt>
                <c:pt idx="72">
                  <c:v>20</c:v>
                </c:pt>
              </c:numCache>
            </c:numRef>
          </c:cat>
          <c:val>
            <c:numRef>
              <c:f>Sheet2!$D$15:$BX$15</c:f>
              <c:numCache>
                <c:formatCode>0.0_ </c:formatCode>
                <c:ptCount val="73"/>
                <c:pt idx="0">
                  <c:v>44.059160164875607</c:v>
                </c:pt>
                <c:pt idx="1">
                  <c:v>45.114155727793872</c:v>
                </c:pt>
                <c:pt idx="2">
                  <c:v>45.819291735188514</c:v>
                </c:pt>
                <c:pt idx="3">
                  <c:v>45.790769505445454</c:v>
                </c:pt>
                <c:pt idx="4">
                  <c:v>44.846550703640553</c:v>
                </c:pt>
                <c:pt idx="5">
                  <c:v>44.96608935351329</c:v>
                </c:pt>
                <c:pt idx="6">
                  <c:v>46.234254089528847</c:v>
                </c:pt>
                <c:pt idx="7">
                  <c:v>46.520225181062017</c:v>
                </c:pt>
                <c:pt idx="8">
                  <c:v>46.833729999764358</c:v>
                </c:pt>
                <c:pt idx="9">
                  <c:v>46.129251371410135</c:v>
                </c:pt>
                <c:pt idx="10">
                  <c:v>44.542820501859531</c:v>
                </c:pt>
                <c:pt idx="11">
                  <c:v>43.978903311798014</c:v>
                </c:pt>
                <c:pt idx="12">
                  <c:v>44.943272189890003</c:v>
                </c:pt>
                <c:pt idx="13">
                  <c:v>46.088727229162643</c:v>
                </c:pt>
                <c:pt idx="14">
                  <c:v>45.714435427024398</c:v>
                </c:pt>
                <c:pt idx="15">
                  <c:v>44.065472009719244</c:v>
                </c:pt>
                <c:pt idx="16">
                  <c:v>42.469408902209487</c:v>
                </c:pt>
                <c:pt idx="17">
                  <c:v>41.066612431746734</c:v>
                </c:pt>
                <c:pt idx="18">
                  <c:v>39.857679890953442</c:v>
                </c:pt>
                <c:pt idx="19">
                  <c:v>38.842246442494051</c:v>
                </c:pt>
                <c:pt idx="20">
                  <c:v>37.930645707194167</c:v>
                </c:pt>
                <c:pt idx="21">
                  <c:v>37.458297082759096</c:v>
                </c:pt>
                <c:pt idx="22">
                  <c:v>37.10273029757176</c:v>
                </c:pt>
                <c:pt idx="23">
                  <c:v>36.996973565990444</c:v>
                </c:pt>
                <c:pt idx="24">
                  <c:v>36.953544461434177</c:v>
                </c:pt>
                <c:pt idx="25">
                  <c:v>36.993467542820873</c:v>
                </c:pt>
                <c:pt idx="26">
                  <c:v>36.869516135310832</c:v>
                </c:pt>
                <c:pt idx="27">
                  <c:v>36.91071566970998</c:v>
                </c:pt>
                <c:pt idx="28">
                  <c:v>37.057580705748869</c:v>
                </c:pt>
                <c:pt idx="29">
                  <c:v>37.294361395226858</c:v>
                </c:pt>
                <c:pt idx="30">
                  <c:v>37.337258150405304</c:v>
                </c:pt>
                <c:pt idx="31">
                  <c:v>37.162913193768986</c:v>
                </c:pt>
                <c:pt idx="32">
                  <c:v>37.331198475799653</c:v>
                </c:pt>
                <c:pt idx="33">
                  <c:v>37.590225217237098</c:v>
                </c:pt>
                <c:pt idx="34">
                  <c:v>37.969301710111466</c:v>
                </c:pt>
                <c:pt idx="35">
                  <c:v>38.041849427386779</c:v>
                </c:pt>
                <c:pt idx="36">
                  <c:v>38.094929056460728</c:v>
                </c:pt>
                <c:pt idx="37">
                  <c:v>38.272016918398116</c:v>
                </c:pt>
                <c:pt idx="38">
                  <c:v>38.344505570418377</c:v>
                </c:pt>
                <c:pt idx="39">
                  <c:v>38.06016948091775</c:v>
                </c:pt>
                <c:pt idx="40">
                  <c:v>37.696793002915449</c:v>
                </c:pt>
                <c:pt idx="41">
                  <c:v>36.476151219702182</c:v>
                </c:pt>
                <c:pt idx="42">
                  <c:v>35.215470990253564</c:v>
                </c:pt>
                <c:pt idx="43">
                  <c:v>34.13162378543376</c:v>
                </c:pt>
                <c:pt idx="44">
                  <c:v>33.954698665228527</c:v>
                </c:pt>
                <c:pt idx="45">
                  <c:v>33.760750929264525</c:v>
                </c:pt>
                <c:pt idx="46">
                  <c:v>33.505826271186443</c:v>
                </c:pt>
                <c:pt idx="47">
                  <c:v>33.342257888017507</c:v>
                </c:pt>
                <c:pt idx="48">
                  <c:v>33.27820532610054</c:v>
                </c:pt>
                <c:pt idx="49">
                  <c:v>33.205248845980009</c:v>
                </c:pt>
                <c:pt idx="50">
                  <c:v>33.021536420446409</c:v>
                </c:pt>
                <c:pt idx="51">
                  <c:v>32.748362104223418</c:v>
                </c:pt>
                <c:pt idx="52">
                  <c:v>32.403820187456077</c:v>
                </c:pt>
                <c:pt idx="53">
                  <c:v>32.12521225485068</c:v>
                </c:pt>
                <c:pt idx="54">
                  <c:v>31.651281505030973</c:v>
                </c:pt>
                <c:pt idx="55">
                  <c:v>31.330505357829452</c:v>
                </c:pt>
                <c:pt idx="56">
                  <c:v>30.974533925174381</c:v>
                </c:pt>
                <c:pt idx="57">
                  <c:v>30.685002792303397</c:v>
                </c:pt>
                <c:pt idx="58">
                  <c:v>30.401099040239053</c:v>
                </c:pt>
                <c:pt idx="59">
                  <c:v>30.220490610838922</c:v>
                </c:pt>
                <c:pt idx="60">
                  <c:v>29.95320720735744</c:v>
                </c:pt>
                <c:pt idx="61">
                  <c:v>29.706370619734813</c:v>
                </c:pt>
                <c:pt idx="62">
                  <c:v>29.38932848765177</c:v>
                </c:pt>
                <c:pt idx="63">
                  <c:v>29.219607714886067</c:v>
                </c:pt>
                <c:pt idx="64">
                  <c:v>29.014357466617664</c:v>
                </c:pt>
                <c:pt idx="65">
                  <c:v>28.769328397673188</c:v>
                </c:pt>
                <c:pt idx="66">
                  <c:v>28.508135107871531</c:v>
                </c:pt>
                <c:pt idx="67">
                  <c:v>28.233077499674096</c:v>
                </c:pt>
                <c:pt idx="68">
                  <c:v>28.014253754667632</c:v>
                </c:pt>
                <c:pt idx="69">
                  <c:v>27.8</c:v>
                </c:pt>
                <c:pt idx="70">
                  <c:v>27.5</c:v>
                </c:pt>
                <c:pt idx="71">
                  <c:v>27.222746690352324</c:v>
                </c:pt>
                <c:pt idx="72">
                  <c:v>27.080383872627149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AB-4118-AB9C-8AC807DDE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341519"/>
        <c:axId val="949340687"/>
      </c:lineChart>
      <c:catAx>
        <c:axId val="94933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49323215"/>
        <c:crosses val="autoZero"/>
        <c:auto val="1"/>
        <c:lblAlgn val="ctr"/>
        <c:lblOffset val="100"/>
        <c:noMultiLvlLbl val="0"/>
      </c:catAx>
      <c:valAx>
        <c:axId val="949323215"/>
        <c:scaling>
          <c:orientation val="minMax"/>
          <c:max val="150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49336527"/>
        <c:crosses val="autoZero"/>
        <c:crossBetween val="between"/>
      </c:valAx>
      <c:valAx>
        <c:axId val="949340687"/>
        <c:scaling>
          <c:orientation val="minMax"/>
        </c:scaling>
        <c:delete val="0"/>
        <c:axPos val="r"/>
        <c:numFmt formatCode="0.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49341519"/>
        <c:crosses val="max"/>
        <c:crossBetween val="between"/>
      </c:valAx>
      <c:catAx>
        <c:axId val="9493415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93406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311246558075265E-2"/>
          <c:y val="5.5104464047464066E-2"/>
          <c:w val="0.86864015231721259"/>
          <c:h val="0.83686068594689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'[Microsoft PowerPoint 内のグラフ]Sheet2'!$B$12</c:f>
              <c:strCache>
                <c:ptCount val="1"/>
                <c:pt idx="0">
                  <c:v>児童数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'[Microsoft PowerPoint 内のグラフ]Sheet2'!$C$11:$BU$11</c:f>
              <c:numCache>
                <c:formatCode>General</c:formatCode>
                <c:ptCount val="71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</c:numCache>
            </c:numRef>
          </c:cat>
          <c:val>
            <c:numRef>
              <c:f>'[Microsoft PowerPoint 内のグラフ]Sheet2'!$C$12:$BU$12</c:f>
              <c:numCache>
                <c:formatCode>General</c:formatCode>
                <c:ptCount val="71"/>
                <c:pt idx="0">
                  <c:v>1075</c:v>
                </c:pt>
                <c:pt idx="1">
                  <c:v>1099</c:v>
                </c:pt>
                <c:pt idx="2">
                  <c:v>1114</c:v>
                </c:pt>
                <c:pt idx="3">
                  <c:v>1142</c:v>
                </c:pt>
                <c:pt idx="4">
                  <c:v>1115</c:v>
                </c:pt>
                <c:pt idx="5">
                  <c:v>1123</c:v>
                </c:pt>
                <c:pt idx="6">
                  <c:v>1175</c:v>
                </c:pt>
                <c:pt idx="7">
                  <c:v>1227</c:v>
                </c:pt>
                <c:pt idx="8">
                  <c:v>1262</c:v>
                </c:pt>
                <c:pt idx="9">
                  <c:v>1296</c:v>
                </c:pt>
                <c:pt idx="10">
                  <c:v>1349</c:v>
                </c:pt>
                <c:pt idx="11">
                  <c:v>1337</c:v>
                </c:pt>
                <c:pt idx="12">
                  <c:v>1259</c:v>
                </c:pt>
                <c:pt idx="13">
                  <c:v>1181</c:v>
                </c:pt>
                <c:pt idx="14">
                  <c:v>1106</c:v>
                </c:pt>
                <c:pt idx="15">
                  <c:v>1047</c:v>
                </c:pt>
                <c:pt idx="16">
                  <c:v>1003</c:v>
                </c:pt>
                <c:pt idx="17">
                  <c:v>978</c:v>
                </c:pt>
                <c:pt idx="18">
                  <c:v>958</c:v>
                </c:pt>
                <c:pt idx="19">
                  <c:v>945</c:v>
                </c:pt>
                <c:pt idx="20">
                  <c:v>938</c:v>
                </c:pt>
                <c:pt idx="21">
                  <c:v>940</c:v>
                </c:pt>
                <c:pt idx="22">
                  <c:v>949</c:v>
                </c:pt>
                <c:pt idx="23">
                  <c:v>960</c:v>
                </c:pt>
                <c:pt idx="24">
                  <c:v>970</c:v>
                </c:pt>
                <c:pt idx="25">
                  <c:v>982</c:v>
                </c:pt>
                <c:pt idx="26">
                  <c:v>1009</c:v>
                </c:pt>
                <c:pt idx="27">
                  <c:v>1036</c:v>
                </c:pt>
                <c:pt idx="28">
                  <c:v>1061</c:v>
                </c:pt>
                <c:pt idx="29">
                  <c:v>1082</c:v>
                </c:pt>
                <c:pt idx="30">
                  <c:v>1115</c:v>
                </c:pt>
                <c:pt idx="31">
                  <c:v>1163</c:v>
                </c:pt>
                <c:pt idx="32">
                  <c:v>1183</c:v>
                </c:pt>
                <c:pt idx="33">
                  <c:v>1192</c:v>
                </c:pt>
                <c:pt idx="34">
                  <c:v>1190</c:v>
                </c:pt>
                <c:pt idx="35">
                  <c:v>1174</c:v>
                </c:pt>
                <c:pt idx="36">
                  <c:v>1146</c:v>
                </c:pt>
                <c:pt idx="37">
                  <c:v>1110</c:v>
                </c:pt>
                <c:pt idx="38">
                  <c:v>1067</c:v>
                </c:pt>
                <c:pt idx="39">
                  <c:v>1023</c:v>
                </c:pt>
                <c:pt idx="40">
                  <c:v>987</c:v>
                </c:pt>
                <c:pt idx="41">
                  <c:v>961</c:v>
                </c:pt>
                <c:pt idx="42">
                  <c:v>937</c:v>
                </c:pt>
                <c:pt idx="43">
                  <c:v>916</c:v>
                </c:pt>
                <c:pt idx="44">
                  <c:v>895</c:v>
                </c:pt>
                <c:pt idx="45">
                  <c:v>877</c:v>
                </c:pt>
                <c:pt idx="46">
                  <c:v>858</c:v>
                </c:pt>
                <c:pt idx="47">
                  <c:v>837</c:v>
                </c:pt>
                <c:pt idx="48">
                  <c:v>811</c:v>
                </c:pt>
                <c:pt idx="49">
                  <c:v>786</c:v>
                </c:pt>
                <c:pt idx="50">
                  <c:v>766</c:v>
                </c:pt>
                <c:pt idx="51">
                  <c:v>750</c:v>
                </c:pt>
                <c:pt idx="52">
                  <c:v>737</c:v>
                </c:pt>
                <c:pt idx="53">
                  <c:v>730</c:v>
                </c:pt>
                <c:pt idx="54">
                  <c:v>724</c:v>
                </c:pt>
                <c:pt idx="55">
                  <c:v>723</c:v>
                </c:pt>
                <c:pt idx="56">
                  <c:v>720</c:v>
                </c:pt>
                <c:pt idx="57">
                  <c:v>720</c:v>
                </c:pt>
                <c:pt idx="58">
                  <c:v>719</c:v>
                </c:pt>
                <c:pt idx="59">
                  <c:v>713</c:v>
                </c:pt>
                <c:pt idx="60">
                  <c:v>712</c:v>
                </c:pt>
                <c:pt idx="61">
                  <c:v>706</c:v>
                </c:pt>
                <c:pt idx="62">
                  <c:v>699</c:v>
                </c:pt>
                <c:pt idx="63">
                  <c:v>689</c:v>
                </c:pt>
                <c:pt idx="64">
                  <c:v>676</c:v>
                </c:pt>
                <c:pt idx="65">
                  <c:v>668</c:v>
                </c:pt>
                <c:pt idx="66">
                  <c:v>660</c:v>
                </c:pt>
                <c:pt idx="67">
                  <c:v>654</c:v>
                </c:pt>
                <c:pt idx="68">
                  <c:v>648</c:v>
                </c:pt>
                <c:pt idx="69">
                  <c:v>645</c:v>
                </c:pt>
                <c:pt idx="70">
                  <c:v>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2-43E7-97DA-FD0405DCDF24}"/>
            </c:ext>
          </c:extLst>
        </c:ser>
        <c:ser>
          <c:idx val="1"/>
          <c:order val="1"/>
          <c:tx>
            <c:strRef>
              <c:f>'[Microsoft PowerPoint 内のグラフ]Sheet2'!$B$13</c:f>
              <c:strCache>
                <c:ptCount val="1"/>
                <c:pt idx="0">
                  <c:v>生徒数</c:v>
                </c:pt>
              </c:strCache>
            </c:strRef>
          </c:tx>
          <c:spPr>
            <a:solidFill>
              <a:sysClr val="windowText" lastClr="000000"/>
            </a:solidFill>
            <a:ln w="76200">
              <a:noFill/>
            </a:ln>
            <a:effectLst/>
          </c:spPr>
          <c:invertIfNegative val="0"/>
          <c:cat>
            <c:numRef>
              <c:f>'[Microsoft PowerPoint 内のグラフ]Sheet2'!$C$11:$BU$11</c:f>
              <c:numCache>
                <c:formatCode>General</c:formatCode>
                <c:ptCount val="71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</c:numCache>
            </c:numRef>
          </c:cat>
          <c:val>
            <c:numRef>
              <c:f>'[Microsoft PowerPoint 内のグラフ]Sheet2'!$C$13:$BU$13</c:f>
              <c:numCache>
                <c:formatCode>General</c:formatCode>
                <c:ptCount val="71"/>
                <c:pt idx="0">
                  <c:v>479</c:v>
                </c:pt>
                <c:pt idx="1">
                  <c:v>519</c:v>
                </c:pt>
                <c:pt idx="2">
                  <c:v>532</c:v>
                </c:pt>
                <c:pt idx="3">
                  <c:v>513</c:v>
                </c:pt>
                <c:pt idx="4">
                  <c:v>508</c:v>
                </c:pt>
                <c:pt idx="5">
                  <c:v>518</c:v>
                </c:pt>
                <c:pt idx="6">
                  <c:v>566</c:v>
                </c:pt>
                <c:pt idx="7">
                  <c:v>588</c:v>
                </c:pt>
                <c:pt idx="8">
                  <c:v>596</c:v>
                </c:pt>
                <c:pt idx="9">
                  <c:v>572</c:v>
                </c:pt>
                <c:pt idx="10">
                  <c:v>521</c:v>
                </c:pt>
                <c:pt idx="11">
                  <c:v>518</c:v>
                </c:pt>
                <c:pt idx="12">
                  <c:v>590</c:v>
                </c:pt>
                <c:pt idx="13">
                  <c:v>692</c:v>
                </c:pt>
                <c:pt idx="14">
                  <c:v>733</c:v>
                </c:pt>
                <c:pt idx="15">
                  <c:v>696</c:v>
                </c:pt>
                <c:pt idx="16">
                  <c:v>648</c:v>
                </c:pt>
                <c:pt idx="17">
                  <c:v>596</c:v>
                </c:pt>
                <c:pt idx="18">
                  <c:v>556</c:v>
                </c:pt>
                <c:pt idx="19">
                  <c:v>527</c:v>
                </c:pt>
                <c:pt idx="20">
                  <c:v>504</c:v>
                </c:pt>
                <c:pt idx="21">
                  <c:v>487</c:v>
                </c:pt>
                <c:pt idx="22">
                  <c:v>472</c:v>
                </c:pt>
                <c:pt idx="23">
                  <c:v>469</c:v>
                </c:pt>
                <c:pt idx="24">
                  <c:v>469</c:v>
                </c:pt>
                <c:pt idx="25">
                  <c:v>478</c:v>
                </c:pt>
                <c:pt idx="26">
                  <c:v>474</c:v>
                </c:pt>
                <c:pt idx="27">
                  <c:v>476</c:v>
                </c:pt>
                <c:pt idx="28">
                  <c:v>483</c:v>
                </c:pt>
                <c:pt idx="29">
                  <c:v>498</c:v>
                </c:pt>
                <c:pt idx="30">
                  <c:v>505</c:v>
                </c:pt>
                <c:pt idx="31">
                  <c:v>497</c:v>
                </c:pt>
                <c:pt idx="32">
                  <c:v>509</c:v>
                </c:pt>
                <c:pt idx="33">
                  <c:v>530</c:v>
                </c:pt>
                <c:pt idx="34">
                  <c:v>562</c:v>
                </c:pt>
                <c:pt idx="35">
                  <c:v>571</c:v>
                </c:pt>
                <c:pt idx="36">
                  <c:v>583</c:v>
                </c:pt>
                <c:pt idx="37">
                  <c:v>599</c:v>
                </c:pt>
                <c:pt idx="38">
                  <c:v>611</c:v>
                </c:pt>
                <c:pt idx="39">
                  <c:v>608</c:v>
                </c:pt>
                <c:pt idx="40">
                  <c:v>590</c:v>
                </c:pt>
                <c:pt idx="41">
                  <c:v>562</c:v>
                </c:pt>
                <c:pt idx="42">
                  <c:v>537</c:v>
                </c:pt>
                <c:pt idx="43">
                  <c:v>519</c:v>
                </c:pt>
                <c:pt idx="44">
                  <c:v>504</c:v>
                </c:pt>
                <c:pt idx="45">
                  <c:v>485</c:v>
                </c:pt>
                <c:pt idx="46">
                  <c:v>468</c:v>
                </c:pt>
                <c:pt idx="47">
                  <c:v>457</c:v>
                </c:pt>
                <c:pt idx="48">
                  <c:v>453</c:v>
                </c:pt>
                <c:pt idx="49">
                  <c:v>448</c:v>
                </c:pt>
                <c:pt idx="50">
                  <c:v>438</c:v>
                </c:pt>
                <c:pt idx="51">
                  <c:v>424</c:v>
                </c:pt>
                <c:pt idx="52">
                  <c:v>410</c:v>
                </c:pt>
                <c:pt idx="53">
                  <c:v>399</c:v>
                </c:pt>
                <c:pt idx="54">
                  <c:v>386</c:v>
                </c:pt>
                <c:pt idx="55">
                  <c:v>375</c:v>
                </c:pt>
                <c:pt idx="56">
                  <c:v>366</c:v>
                </c:pt>
                <c:pt idx="57">
                  <c:v>363</c:v>
                </c:pt>
                <c:pt idx="58">
                  <c:v>360</c:v>
                </c:pt>
                <c:pt idx="59">
                  <c:v>361</c:v>
                </c:pt>
                <c:pt idx="60">
                  <c:v>359</c:v>
                </c:pt>
                <c:pt idx="61">
                  <c:v>360</c:v>
                </c:pt>
                <c:pt idx="62">
                  <c:v>356</c:v>
                </c:pt>
                <c:pt idx="63">
                  <c:v>357</c:v>
                </c:pt>
                <c:pt idx="64">
                  <c:v>355</c:v>
                </c:pt>
                <c:pt idx="65">
                  <c:v>354</c:v>
                </c:pt>
                <c:pt idx="66">
                  <c:v>350</c:v>
                </c:pt>
                <c:pt idx="67">
                  <c:v>347</c:v>
                </c:pt>
                <c:pt idx="68">
                  <c:v>341</c:v>
                </c:pt>
                <c:pt idx="69">
                  <c:v>333</c:v>
                </c:pt>
                <c:pt idx="70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52-43E7-97DA-FD0405DCD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831704"/>
        <c:axId val="738829736"/>
      </c:barChart>
      <c:lineChart>
        <c:grouping val="standard"/>
        <c:varyColors val="0"/>
        <c:ser>
          <c:idx val="2"/>
          <c:order val="2"/>
          <c:tx>
            <c:strRef>
              <c:f>'[Microsoft PowerPoint 内のグラフ]Sheet2'!$B$14</c:f>
              <c:strCache>
                <c:ptCount val="1"/>
                <c:pt idx="0">
                  <c:v>１学級あたりの児童数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'[Microsoft PowerPoint 内のグラフ]Sheet2'!$C$11:$BU$11</c:f>
              <c:numCache>
                <c:formatCode>General</c:formatCode>
                <c:ptCount val="71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</c:numCache>
            </c:numRef>
          </c:cat>
          <c:val>
            <c:numRef>
              <c:f>'[Microsoft PowerPoint 内のグラフ]Sheet2'!$C$14:$BU$14</c:f>
              <c:numCache>
                <c:formatCode>0.0_ </c:formatCode>
                <c:ptCount val="71"/>
                <c:pt idx="0">
                  <c:v>45.570034491817729</c:v>
                </c:pt>
                <c:pt idx="1">
                  <c:v>44.306743198958429</c:v>
                </c:pt>
                <c:pt idx="2">
                  <c:v>44.111210126502066</c:v>
                </c:pt>
                <c:pt idx="3">
                  <c:v>43.94658541370913</c:v>
                </c:pt>
                <c:pt idx="4">
                  <c:v>43.089144155809016</c:v>
                </c:pt>
                <c:pt idx="5">
                  <c:v>42.917376510169753</c:v>
                </c:pt>
                <c:pt idx="6">
                  <c:v>43.443424477241138</c:v>
                </c:pt>
                <c:pt idx="7">
                  <c:v>43.804597947421421</c:v>
                </c:pt>
                <c:pt idx="8">
                  <c:v>44.25766404153439</c:v>
                </c:pt>
                <c:pt idx="9">
                  <c:v>44.382542656796481</c:v>
                </c:pt>
                <c:pt idx="10">
                  <c:v>44.343064949747919</c:v>
                </c:pt>
                <c:pt idx="11">
                  <c:v>43.626334914245824</c:v>
                </c:pt>
                <c:pt idx="12">
                  <c:v>42.143124916320794</c:v>
                </c:pt>
                <c:pt idx="13">
                  <c:v>41.045181110188253</c:v>
                </c:pt>
                <c:pt idx="14">
                  <c:v>39.564295605563444</c:v>
                </c:pt>
                <c:pt idx="15">
                  <c:v>37.680806197979827</c:v>
                </c:pt>
                <c:pt idx="16">
                  <c:v>35.970000466165359</c:v>
                </c:pt>
                <c:pt idx="17">
                  <c:v>35.146463793022861</c:v>
                </c:pt>
                <c:pt idx="18">
                  <c:v>34.452979746780841</c:v>
                </c:pt>
                <c:pt idx="19">
                  <c:v>33.884827583734541</c:v>
                </c:pt>
                <c:pt idx="20">
                  <c:v>33.428985713776761</c:v>
                </c:pt>
                <c:pt idx="21">
                  <c:v>33.173260847324286</c:v>
                </c:pt>
                <c:pt idx="22">
                  <c:v>33.029318850765065</c:v>
                </c:pt>
                <c:pt idx="23">
                  <c:v>32.942920806696378</c:v>
                </c:pt>
                <c:pt idx="24">
                  <c:v>32.885972439382584</c:v>
                </c:pt>
                <c:pt idx="25">
                  <c:v>32.698243931036323</c:v>
                </c:pt>
                <c:pt idx="26">
                  <c:v>32.796868803110392</c:v>
                </c:pt>
                <c:pt idx="27">
                  <c:v>32.883707649501737</c:v>
                </c:pt>
                <c:pt idx="28">
                  <c:v>33.027910335789421</c:v>
                </c:pt>
                <c:pt idx="29">
                  <c:v>33.093183868846445</c:v>
                </c:pt>
                <c:pt idx="30">
                  <c:v>33.273952770572201</c:v>
                </c:pt>
                <c:pt idx="31">
                  <c:v>33.657712779043216</c:v>
                </c:pt>
                <c:pt idx="32">
                  <c:v>33.709210155027492</c:v>
                </c:pt>
                <c:pt idx="33">
                  <c:v>33.678800802101279</c:v>
                </c:pt>
                <c:pt idx="34">
                  <c:v>33.646060379897492</c:v>
                </c:pt>
                <c:pt idx="35">
                  <c:v>33.497744360902253</c:v>
                </c:pt>
                <c:pt idx="36">
                  <c:v>33.272349712819647</c:v>
                </c:pt>
                <c:pt idx="37">
                  <c:v>32.893401677373831</c:v>
                </c:pt>
                <c:pt idx="38">
                  <c:v>32.227898361319525</c:v>
                </c:pt>
                <c:pt idx="39">
                  <c:v>31.52264096272641</c:v>
                </c:pt>
                <c:pt idx="40">
                  <c:v>30.860690327783786</c:v>
                </c:pt>
                <c:pt idx="41">
                  <c:v>30.280077160931604</c:v>
                </c:pt>
                <c:pt idx="42">
                  <c:v>29.716304299582152</c:v>
                </c:pt>
                <c:pt idx="43">
                  <c:v>29.191025383558543</c:v>
                </c:pt>
                <c:pt idx="44">
                  <c:v>28.99417668275073</c:v>
                </c:pt>
                <c:pt idx="45">
                  <c:v>28.801516788795865</c:v>
                </c:pt>
                <c:pt idx="46">
                  <c:v>28.598988374301509</c:v>
                </c:pt>
                <c:pt idx="47">
                  <c:v>28.350266220482041</c:v>
                </c:pt>
                <c:pt idx="48">
                  <c:v>28.056381855627283</c:v>
                </c:pt>
                <c:pt idx="49">
                  <c:v>27.760101634779168</c:v>
                </c:pt>
                <c:pt idx="50">
                  <c:v>27.544075362652212</c:v>
                </c:pt>
                <c:pt idx="51">
                  <c:v>27.324554628583918</c:v>
                </c:pt>
                <c:pt idx="52">
                  <c:v>27.111773214620914</c:v>
                </c:pt>
                <c:pt idx="53">
                  <c:v>26.927990729908959</c:v>
                </c:pt>
                <c:pt idx="54">
                  <c:v>26.709145781296694</c:v>
                </c:pt>
                <c:pt idx="55">
                  <c:v>26.544441465233216</c:v>
                </c:pt>
                <c:pt idx="56">
                  <c:v>26.27483197232743</c:v>
                </c:pt>
                <c:pt idx="57">
                  <c:v>26.069906513620904</c:v>
                </c:pt>
                <c:pt idx="58">
                  <c:v>25.898268624448249</c:v>
                </c:pt>
                <c:pt idx="59">
                  <c:v>25.698123675981034</c:v>
                </c:pt>
                <c:pt idx="60">
                  <c:v>25.556783234349489</c:v>
                </c:pt>
                <c:pt idx="61">
                  <c:v>25.3901144128568</c:v>
                </c:pt>
                <c:pt idx="62">
                  <c:v>25.201082510819703</c:v>
                </c:pt>
                <c:pt idx="63">
                  <c:v>24.916401366056956</c:v>
                </c:pt>
                <c:pt idx="64">
                  <c:v>24.59342756800384</c:v>
                </c:pt>
                <c:pt idx="65">
                  <c:v>24.38514157575846</c:v>
                </c:pt>
                <c:pt idx="66">
                  <c:v>24.202619747852935</c:v>
                </c:pt>
                <c:pt idx="67">
                  <c:v>24.032998475693741</c:v>
                </c:pt>
                <c:pt idx="68">
                  <c:v>23.85715179346786</c:v>
                </c:pt>
                <c:pt idx="69">
                  <c:v>23.6</c:v>
                </c:pt>
                <c:pt idx="70">
                  <c:v>23.5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52-43E7-97DA-FD0405DCDF24}"/>
            </c:ext>
          </c:extLst>
        </c:ser>
        <c:ser>
          <c:idx val="3"/>
          <c:order val="3"/>
          <c:tx>
            <c:strRef>
              <c:f>'[Microsoft PowerPoint 内のグラフ]Sheet2'!$B$15</c:f>
              <c:strCache>
                <c:ptCount val="1"/>
                <c:pt idx="0">
                  <c:v>１学級あたりの生徒数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'[Microsoft PowerPoint 内のグラフ]Sheet2'!$C$11:$BU$11</c:f>
              <c:numCache>
                <c:formatCode>General</c:formatCode>
                <c:ptCount val="71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</c:numCache>
            </c:numRef>
          </c:cat>
          <c:val>
            <c:numRef>
              <c:f>'[Microsoft PowerPoint 内のグラフ]Sheet2'!$C$15:$BU$15</c:f>
              <c:numCache>
                <c:formatCode>0.0_ </c:formatCode>
                <c:ptCount val="71"/>
                <c:pt idx="0">
                  <c:v>44.059160164875607</c:v>
                </c:pt>
                <c:pt idx="1">
                  <c:v>45.114155727793872</c:v>
                </c:pt>
                <c:pt idx="2">
                  <c:v>45.819291735188514</c:v>
                </c:pt>
                <c:pt idx="3">
                  <c:v>45.790769505445454</c:v>
                </c:pt>
                <c:pt idx="4">
                  <c:v>44.846550703640553</c:v>
                </c:pt>
                <c:pt idx="5">
                  <c:v>44.96608935351329</c:v>
                </c:pt>
                <c:pt idx="6">
                  <c:v>46.234254089528847</c:v>
                </c:pt>
                <c:pt idx="7">
                  <c:v>46.520225181062017</c:v>
                </c:pt>
                <c:pt idx="8">
                  <c:v>46.833729999764358</c:v>
                </c:pt>
                <c:pt idx="9">
                  <c:v>46.129251371410135</c:v>
                </c:pt>
                <c:pt idx="10">
                  <c:v>44.542820501859531</c:v>
                </c:pt>
                <c:pt idx="11">
                  <c:v>43.978903311798014</c:v>
                </c:pt>
                <c:pt idx="12">
                  <c:v>44.943272189890003</c:v>
                </c:pt>
                <c:pt idx="13">
                  <c:v>46.088727229162643</c:v>
                </c:pt>
                <c:pt idx="14">
                  <c:v>45.714435427024398</c:v>
                </c:pt>
                <c:pt idx="15">
                  <c:v>44.065472009719244</c:v>
                </c:pt>
                <c:pt idx="16">
                  <c:v>42.469408902209487</c:v>
                </c:pt>
                <c:pt idx="17">
                  <c:v>41.066612431746734</c:v>
                </c:pt>
                <c:pt idx="18">
                  <c:v>39.857679890953442</c:v>
                </c:pt>
                <c:pt idx="19">
                  <c:v>38.842246442494051</c:v>
                </c:pt>
                <c:pt idx="20">
                  <c:v>37.930645707194167</c:v>
                </c:pt>
                <c:pt idx="21">
                  <c:v>37.458297082759096</c:v>
                </c:pt>
                <c:pt idx="22">
                  <c:v>37.10273029757176</c:v>
                </c:pt>
                <c:pt idx="23">
                  <c:v>36.996973565990444</c:v>
                </c:pt>
                <c:pt idx="24">
                  <c:v>36.953544461434177</c:v>
                </c:pt>
                <c:pt idx="25">
                  <c:v>36.993467542820873</c:v>
                </c:pt>
                <c:pt idx="26">
                  <c:v>36.869516135310832</c:v>
                </c:pt>
                <c:pt idx="27">
                  <c:v>36.91071566970998</c:v>
                </c:pt>
                <c:pt idx="28">
                  <c:v>37.057580705748869</c:v>
                </c:pt>
                <c:pt idx="29">
                  <c:v>37.294361395226858</c:v>
                </c:pt>
                <c:pt idx="30">
                  <c:v>37.337258150405304</c:v>
                </c:pt>
                <c:pt idx="31">
                  <c:v>37.162913193768986</c:v>
                </c:pt>
                <c:pt idx="32">
                  <c:v>37.331198475799653</c:v>
                </c:pt>
                <c:pt idx="33">
                  <c:v>37.590225217237098</c:v>
                </c:pt>
                <c:pt idx="34">
                  <c:v>37.969301710111466</c:v>
                </c:pt>
                <c:pt idx="35">
                  <c:v>38.041849427386779</c:v>
                </c:pt>
                <c:pt idx="36">
                  <c:v>38.094929056460728</c:v>
                </c:pt>
                <c:pt idx="37">
                  <c:v>38.272016918398116</c:v>
                </c:pt>
                <c:pt idx="38">
                  <c:v>38.344505570418377</c:v>
                </c:pt>
                <c:pt idx="39">
                  <c:v>38.06016948091775</c:v>
                </c:pt>
                <c:pt idx="40">
                  <c:v>37.696793002915449</c:v>
                </c:pt>
                <c:pt idx="41">
                  <c:v>36.476151219702182</c:v>
                </c:pt>
                <c:pt idx="42">
                  <c:v>35.215470990253564</c:v>
                </c:pt>
                <c:pt idx="43">
                  <c:v>34.13162378543376</c:v>
                </c:pt>
                <c:pt idx="44">
                  <c:v>33.954698665228527</c:v>
                </c:pt>
                <c:pt idx="45">
                  <c:v>33.760750929264525</c:v>
                </c:pt>
                <c:pt idx="46">
                  <c:v>33.505826271186443</c:v>
                </c:pt>
                <c:pt idx="47">
                  <c:v>33.342257888017507</c:v>
                </c:pt>
                <c:pt idx="48">
                  <c:v>33.27820532610054</c:v>
                </c:pt>
                <c:pt idx="49">
                  <c:v>33.205248845980009</c:v>
                </c:pt>
                <c:pt idx="50">
                  <c:v>33.021536420446409</c:v>
                </c:pt>
                <c:pt idx="51">
                  <c:v>32.748362104223418</c:v>
                </c:pt>
                <c:pt idx="52">
                  <c:v>32.403820187456077</c:v>
                </c:pt>
                <c:pt idx="53">
                  <c:v>32.12521225485068</c:v>
                </c:pt>
                <c:pt idx="54">
                  <c:v>31.651281505030973</c:v>
                </c:pt>
                <c:pt idx="55">
                  <c:v>31.330505357829452</c:v>
                </c:pt>
                <c:pt idx="56">
                  <c:v>30.974533925174381</c:v>
                </c:pt>
                <c:pt idx="57">
                  <c:v>30.685002792303397</c:v>
                </c:pt>
                <c:pt idx="58">
                  <c:v>30.401099040239053</c:v>
                </c:pt>
                <c:pt idx="59">
                  <c:v>30.220490610838922</c:v>
                </c:pt>
                <c:pt idx="60">
                  <c:v>29.95320720735744</c:v>
                </c:pt>
                <c:pt idx="61">
                  <c:v>29.706370619734813</c:v>
                </c:pt>
                <c:pt idx="62">
                  <c:v>29.38932848765177</c:v>
                </c:pt>
                <c:pt idx="63">
                  <c:v>29.219607714886067</c:v>
                </c:pt>
                <c:pt idx="64">
                  <c:v>29.014357466617664</c:v>
                </c:pt>
                <c:pt idx="65">
                  <c:v>28.769328397673188</c:v>
                </c:pt>
                <c:pt idx="66">
                  <c:v>28.508135107871531</c:v>
                </c:pt>
                <c:pt idx="67">
                  <c:v>28.233077499674096</c:v>
                </c:pt>
                <c:pt idx="68">
                  <c:v>28.014253754667632</c:v>
                </c:pt>
                <c:pt idx="69">
                  <c:v>27.8</c:v>
                </c:pt>
                <c:pt idx="70">
                  <c:v>27.5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52-43E7-97DA-FD0405DCD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804152"/>
        <c:axId val="738806448"/>
      </c:lineChart>
      <c:catAx>
        <c:axId val="73883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38829736"/>
        <c:crosses val="autoZero"/>
        <c:auto val="1"/>
        <c:lblAlgn val="ctr"/>
        <c:lblOffset val="100"/>
        <c:noMultiLvlLbl val="0"/>
      </c:catAx>
      <c:valAx>
        <c:axId val="738829736"/>
        <c:scaling>
          <c:orientation val="minMax"/>
          <c:max val="150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38831704"/>
        <c:crosses val="autoZero"/>
        <c:crossBetween val="between"/>
      </c:valAx>
      <c:valAx>
        <c:axId val="738806448"/>
        <c:scaling>
          <c:orientation val="minMax"/>
        </c:scaling>
        <c:delete val="0"/>
        <c:axPos val="r"/>
        <c:numFmt formatCode="0.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38804152"/>
        <c:crosses val="max"/>
        <c:crossBetween val="between"/>
      </c:valAx>
      <c:catAx>
        <c:axId val="738804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8806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75774738683982E-2"/>
          <c:y val="6.9380978283281519E-2"/>
          <c:w val="0.90477900120208565"/>
          <c:h val="0.81891279602177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'図２三区分人口10-60'!$O$6</c:f>
              <c:strCache>
                <c:ptCount val="1"/>
                <c:pt idx="0">
                  <c:v>0～14歳</c:v>
                </c:pt>
              </c:strCache>
            </c:strRef>
          </c:tx>
          <c:spPr>
            <a:noFill/>
            <a:ln w="254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cat>
            <c:numRef>
              <c:f>'図２三区分人口10-60'!$N$7:$N$27</c:f>
              <c:numCache>
                <c:formatCode>General</c:formatCode>
                <c:ptCount val="21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2015</c:v>
                </c:pt>
                <c:pt idx="12">
                  <c:v>2020</c:v>
                </c:pt>
                <c:pt idx="13">
                  <c:v>2025</c:v>
                </c:pt>
                <c:pt idx="14">
                  <c:v>2030</c:v>
                </c:pt>
                <c:pt idx="15">
                  <c:v>2035</c:v>
                </c:pt>
                <c:pt idx="16">
                  <c:v>2040</c:v>
                </c:pt>
                <c:pt idx="17">
                  <c:v>2045</c:v>
                </c:pt>
                <c:pt idx="18">
                  <c:v>2050</c:v>
                </c:pt>
                <c:pt idx="19">
                  <c:v>2055</c:v>
                </c:pt>
                <c:pt idx="20">
                  <c:v>2060</c:v>
                </c:pt>
              </c:numCache>
            </c:numRef>
          </c:cat>
          <c:val>
            <c:numRef>
              <c:f>'図２三区分人口10-60'!$O$7:$O$27</c:f>
              <c:numCache>
                <c:formatCode>#,##0</c:formatCode>
                <c:ptCount val="21"/>
                <c:pt idx="0">
                  <c:v>28067</c:v>
                </c:pt>
                <c:pt idx="1">
                  <c:v>25166</c:v>
                </c:pt>
                <c:pt idx="2">
                  <c:v>24823</c:v>
                </c:pt>
                <c:pt idx="3">
                  <c:v>27221</c:v>
                </c:pt>
                <c:pt idx="4">
                  <c:v>27507</c:v>
                </c:pt>
                <c:pt idx="5">
                  <c:v>26033</c:v>
                </c:pt>
                <c:pt idx="6">
                  <c:v>22486</c:v>
                </c:pt>
                <c:pt idx="7">
                  <c:v>20014</c:v>
                </c:pt>
                <c:pt idx="8">
                  <c:v>18472</c:v>
                </c:pt>
                <c:pt idx="9">
                  <c:v>17521</c:v>
                </c:pt>
                <c:pt idx="10" formatCode="#,##0_ ">
                  <c:v>16839</c:v>
                </c:pt>
                <c:pt idx="11" formatCode="#,##0_ ;[Red]\-#,##0\ ">
                  <c:v>15827</c:v>
                </c:pt>
                <c:pt idx="12" formatCode="#,##0_ ;[Red]\-#,##0\ ">
                  <c:v>14568</c:v>
                </c:pt>
                <c:pt idx="13" formatCode="#,##0_ ;[Red]\-#,##0\ ">
                  <c:v>13240</c:v>
                </c:pt>
                <c:pt idx="14" formatCode="#,##0_ ;[Red]\-#,##0\ ">
                  <c:v>12039</c:v>
                </c:pt>
                <c:pt idx="15" formatCode="#,##0_ ;[Red]\-#,##0\ ">
                  <c:v>11287</c:v>
                </c:pt>
                <c:pt idx="16" formatCode="#,##0_ ;[Red]\-#,##0\ ">
                  <c:v>10732</c:v>
                </c:pt>
                <c:pt idx="17" formatCode="#,##0_ ;[Red]\-#,##0\ ">
                  <c:v>10116</c:v>
                </c:pt>
                <c:pt idx="18" formatCode="#,##0_ ;[Red]\-#,##0\ ">
                  <c:v>9387</c:v>
                </c:pt>
                <c:pt idx="19" formatCode="#,##0_ ;[Red]\-#,##0\ ">
                  <c:v>8614</c:v>
                </c:pt>
                <c:pt idx="20" formatCode="#,##0_ ;[Red]\-#,##0\ ">
                  <c:v>7912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3-429C-B285-313BA1D9BB6E}"/>
            </c:ext>
          </c:extLst>
        </c:ser>
        <c:ser>
          <c:idx val="1"/>
          <c:order val="1"/>
          <c:tx>
            <c:strRef>
              <c:f>'図２三区分人口10-60'!$P$6</c:f>
              <c:strCache>
                <c:ptCount val="1"/>
                <c:pt idx="0">
                  <c:v>15～64歳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cat>
            <c:numRef>
              <c:f>'図２三区分人口10-60'!$N$7:$N$27</c:f>
              <c:numCache>
                <c:formatCode>General</c:formatCode>
                <c:ptCount val="21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2015</c:v>
                </c:pt>
                <c:pt idx="12">
                  <c:v>2020</c:v>
                </c:pt>
                <c:pt idx="13">
                  <c:v>2025</c:v>
                </c:pt>
                <c:pt idx="14">
                  <c:v>2030</c:v>
                </c:pt>
                <c:pt idx="15">
                  <c:v>2035</c:v>
                </c:pt>
                <c:pt idx="16">
                  <c:v>2040</c:v>
                </c:pt>
                <c:pt idx="17">
                  <c:v>2045</c:v>
                </c:pt>
                <c:pt idx="18">
                  <c:v>2050</c:v>
                </c:pt>
                <c:pt idx="19">
                  <c:v>2055</c:v>
                </c:pt>
                <c:pt idx="20">
                  <c:v>2060</c:v>
                </c:pt>
              </c:numCache>
            </c:numRef>
          </c:cat>
          <c:val>
            <c:numRef>
              <c:f>'図２三区分人口10-60'!$P$7:$P$27</c:f>
              <c:numCache>
                <c:formatCode>#,##0</c:formatCode>
                <c:ptCount val="21"/>
                <c:pt idx="0">
                  <c:v>60002</c:v>
                </c:pt>
                <c:pt idx="1">
                  <c:v>66928</c:v>
                </c:pt>
                <c:pt idx="2">
                  <c:v>71566</c:v>
                </c:pt>
                <c:pt idx="3">
                  <c:v>75807</c:v>
                </c:pt>
                <c:pt idx="4">
                  <c:v>78835</c:v>
                </c:pt>
                <c:pt idx="5">
                  <c:v>82506</c:v>
                </c:pt>
                <c:pt idx="6">
                  <c:v>85904</c:v>
                </c:pt>
                <c:pt idx="7">
                  <c:v>87165</c:v>
                </c:pt>
                <c:pt idx="8">
                  <c:v>86220</c:v>
                </c:pt>
                <c:pt idx="9">
                  <c:v>84092</c:v>
                </c:pt>
                <c:pt idx="10" formatCode="#,##0_ ">
                  <c:v>81735</c:v>
                </c:pt>
                <c:pt idx="11" formatCode="#,##0_ ;[Red]\-#,##0\ ">
                  <c:v>76818</c:v>
                </c:pt>
                <c:pt idx="12" formatCode="#,##0_ ;[Red]\-#,##0\ ">
                  <c:v>73408</c:v>
                </c:pt>
                <c:pt idx="13" formatCode="#,##0_ ;[Red]\-#,##0\ ">
                  <c:v>70845</c:v>
                </c:pt>
                <c:pt idx="14" formatCode="#,##0_ ;[Red]\-#,##0\ ">
                  <c:v>67730</c:v>
                </c:pt>
                <c:pt idx="15" formatCode="#,##0_ ;[Red]\-#,##0\ ">
                  <c:v>63430</c:v>
                </c:pt>
                <c:pt idx="16" formatCode="#,##0_ ;[Red]\-#,##0\ ">
                  <c:v>57866</c:v>
                </c:pt>
                <c:pt idx="17" formatCode="#,##0_ ;[Red]\-#,##0\ ">
                  <c:v>53531</c:v>
                </c:pt>
                <c:pt idx="18" formatCode="#,##0_ ;[Red]\-#,##0\ ">
                  <c:v>50013</c:v>
                </c:pt>
                <c:pt idx="19" formatCode="#,##0_ ;[Red]\-#,##0\ ">
                  <c:v>47063</c:v>
                </c:pt>
                <c:pt idx="20" formatCode="#,##0_ ;[Red]\-#,##0\ ">
                  <c:v>44183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E3-429C-B285-313BA1D9BB6E}"/>
            </c:ext>
          </c:extLst>
        </c:ser>
        <c:ser>
          <c:idx val="2"/>
          <c:order val="2"/>
          <c:tx>
            <c:strRef>
              <c:f>'図２三区分人口10-60'!$Q$6</c:f>
              <c:strCache>
                <c:ptCount val="1"/>
                <c:pt idx="0">
                  <c:v>65歳以上</c:v>
                </c:pt>
              </c:strCache>
            </c:strRef>
          </c:tx>
          <c:spPr>
            <a:pattFill prst="trellis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cat>
            <c:numRef>
              <c:f>'図２三区分人口10-60'!$N$7:$N$27</c:f>
              <c:numCache>
                <c:formatCode>General</c:formatCode>
                <c:ptCount val="21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2015</c:v>
                </c:pt>
                <c:pt idx="12">
                  <c:v>2020</c:v>
                </c:pt>
                <c:pt idx="13">
                  <c:v>2025</c:v>
                </c:pt>
                <c:pt idx="14">
                  <c:v>2030</c:v>
                </c:pt>
                <c:pt idx="15">
                  <c:v>2035</c:v>
                </c:pt>
                <c:pt idx="16">
                  <c:v>2040</c:v>
                </c:pt>
                <c:pt idx="17">
                  <c:v>2045</c:v>
                </c:pt>
                <c:pt idx="18">
                  <c:v>2050</c:v>
                </c:pt>
                <c:pt idx="19">
                  <c:v>2055</c:v>
                </c:pt>
                <c:pt idx="20">
                  <c:v>2060</c:v>
                </c:pt>
              </c:numCache>
            </c:numRef>
          </c:cat>
          <c:val>
            <c:numRef>
              <c:f>'図２三区分人口10-60'!$Q$7:$Q$27</c:f>
              <c:numCache>
                <c:formatCode>#,##0</c:formatCode>
                <c:ptCount val="21"/>
                <c:pt idx="0">
                  <c:v>5350</c:v>
                </c:pt>
                <c:pt idx="1">
                  <c:v>6181</c:v>
                </c:pt>
                <c:pt idx="2">
                  <c:v>7331</c:v>
                </c:pt>
                <c:pt idx="3">
                  <c:v>8865</c:v>
                </c:pt>
                <c:pt idx="4">
                  <c:v>10647</c:v>
                </c:pt>
                <c:pt idx="5">
                  <c:v>12468</c:v>
                </c:pt>
                <c:pt idx="6">
                  <c:v>14895</c:v>
                </c:pt>
                <c:pt idx="7">
                  <c:v>18261</c:v>
                </c:pt>
                <c:pt idx="8">
                  <c:v>22005</c:v>
                </c:pt>
                <c:pt idx="9">
                  <c:v>25672</c:v>
                </c:pt>
                <c:pt idx="10" formatCode="#,##0_ ">
                  <c:v>29484</c:v>
                </c:pt>
                <c:pt idx="11" formatCode="#,##0_ ;[Red]\-#,##0\ ">
                  <c:v>33952</c:v>
                </c:pt>
                <c:pt idx="12" formatCode="#,##0_ ;[Red]\-#,##0\ ">
                  <c:v>36124</c:v>
                </c:pt>
                <c:pt idx="13" formatCode="#,##0_ ;[Red]\-#,##0\ ">
                  <c:v>36573</c:v>
                </c:pt>
                <c:pt idx="14" formatCode="#,##0_ ;[Red]\-#,##0\ ">
                  <c:v>36849</c:v>
                </c:pt>
                <c:pt idx="15" formatCode="#,##0_ ;[Red]\-#,##0\ ">
                  <c:v>37407</c:v>
                </c:pt>
                <c:pt idx="16" formatCode="#,##0_ ;[Red]\-#,##0\ ">
                  <c:v>38678</c:v>
                </c:pt>
                <c:pt idx="17" formatCode="#,##0_ ;[Red]\-#,##0\ ">
                  <c:v>38564</c:v>
                </c:pt>
                <c:pt idx="18" formatCode="#,##0_ ;[Red]\-#,##0\ ">
                  <c:v>37676</c:v>
                </c:pt>
                <c:pt idx="19" formatCode="#,##0_ ;[Red]\-#,##0\ ">
                  <c:v>36257</c:v>
                </c:pt>
                <c:pt idx="20" formatCode="#,##0_ ;[Red]\-#,##0\ ">
                  <c:v>34642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E3-429C-B285-313BA1D9B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251826144"/>
        <c:axId val="251823400"/>
      </c:barChart>
      <c:catAx>
        <c:axId val="25182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34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1823400"/>
        <c:crosses val="autoZero"/>
        <c:auto val="1"/>
        <c:lblAlgn val="ctr"/>
        <c:lblOffset val="100"/>
        <c:noMultiLvlLbl val="0"/>
      </c:catAx>
      <c:valAx>
        <c:axId val="25182340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182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05235473905159E-2"/>
          <c:y val="9.5052672393913129E-2"/>
          <c:w val="0.89419594444031791"/>
          <c:h val="0.84213845564644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Sheet4!$G$4</c:f>
              <c:strCache>
                <c:ptCount val="1"/>
                <c:pt idx="0">
                  <c:v>出生数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Sheet4!$F$5:$F$74</c:f>
              <c:strCache>
                <c:ptCount val="70"/>
                <c:pt idx="0">
                  <c:v>1947</c:v>
                </c:pt>
                <c:pt idx="1">
                  <c:v>  48</c:v>
                </c:pt>
                <c:pt idx="2">
                  <c:v>  49</c:v>
                </c:pt>
                <c:pt idx="3">
                  <c:v>1950</c:v>
                </c:pt>
                <c:pt idx="4">
                  <c:v>  51</c:v>
                </c:pt>
                <c:pt idx="5">
                  <c:v>  52</c:v>
                </c:pt>
                <c:pt idx="6">
                  <c:v>  53</c:v>
                </c:pt>
                <c:pt idx="7">
                  <c:v>  54</c:v>
                </c:pt>
                <c:pt idx="8">
                  <c:v>  55</c:v>
                </c:pt>
                <c:pt idx="9">
                  <c:v>  56</c:v>
                </c:pt>
                <c:pt idx="10">
                  <c:v>  57</c:v>
                </c:pt>
                <c:pt idx="11">
                  <c:v>  58</c:v>
                </c:pt>
                <c:pt idx="12">
                  <c:v>  59</c:v>
                </c:pt>
                <c:pt idx="13">
                  <c:v>1960</c:v>
                </c:pt>
                <c:pt idx="14">
                  <c:v>  61</c:v>
                </c:pt>
                <c:pt idx="15">
                  <c:v>  62</c:v>
                </c:pt>
                <c:pt idx="16">
                  <c:v>  63</c:v>
                </c:pt>
                <c:pt idx="17">
                  <c:v>  64</c:v>
                </c:pt>
                <c:pt idx="18">
                  <c:v>  65</c:v>
                </c:pt>
                <c:pt idx="19">
                  <c:v>  66</c:v>
                </c:pt>
                <c:pt idx="20">
                  <c:v>  67</c:v>
                </c:pt>
                <c:pt idx="21">
                  <c:v>  68</c:v>
                </c:pt>
                <c:pt idx="22">
                  <c:v>  69</c:v>
                </c:pt>
                <c:pt idx="23">
                  <c:v>1970</c:v>
                </c:pt>
                <c:pt idx="24">
                  <c:v>  71</c:v>
                </c:pt>
                <c:pt idx="25">
                  <c:v>  72</c:v>
                </c:pt>
                <c:pt idx="26">
                  <c:v>  73</c:v>
                </c:pt>
                <c:pt idx="27">
                  <c:v>  74</c:v>
                </c:pt>
                <c:pt idx="28">
                  <c:v>  75</c:v>
                </c:pt>
                <c:pt idx="29">
                  <c:v>  76</c:v>
                </c:pt>
                <c:pt idx="30">
                  <c:v>  77</c:v>
                </c:pt>
                <c:pt idx="31">
                  <c:v>  78</c:v>
                </c:pt>
                <c:pt idx="32">
                  <c:v>  79</c:v>
                </c:pt>
                <c:pt idx="33">
                  <c:v>1980</c:v>
                </c:pt>
                <c:pt idx="34">
                  <c:v>  81</c:v>
                </c:pt>
                <c:pt idx="35">
                  <c:v>  82</c:v>
                </c:pt>
                <c:pt idx="36">
                  <c:v>  83</c:v>
                </c:pt>
                <c:pt idx="37">
                  <c:v>  84</c:v>
                </c:pt>
                <c:pt idx="38">
                  <c:v>  85</c:v>
                </c:pt>
                <c:pt idx="39">
                  <c:v>  86</c:v>
                </c:pt>
                <c:pt idx="40">
                  <c:v>  87</c:v>
                </c:pt>
                <c:pt idx="41">
                  <c:v>  88</c:v>
                </c:pt>
                <c:pt idx="42">
                  <c:v>  89</c:v>
                </c:pt>
                <c:pt idx="43">
                  <c:v>1990</c:v>
                </c:pt>
                <c:pt idx="44">
                  <c:v>  91</c:v>
                </c:pt>
                <c:pt idx="45">
                  <c:v>  92</c:v>
                </c:pt>
                <c:pt idx="46">
                  <c:v>  93</c:v>
                </c:pt>
                <c:pt idx="47">
                  <c:v>  94</c:v>
                </c:pt>
                <c:pt idx="48">
                  <c:v>  95</c:v>
                </c:pt>
                <c:pt idx="49">
                  <c:v>  96</c:v>
                </c:pt>
                <c:pt idx="50">
                  <c:v>  97</c:v>
                </c:pt>
                <c:pt idx="51">
                  <c:v>  98</c:v>
                </c:pt>
                <c:pt idx="52">
                  <c:v>  99</c:v>
                </c:pt>
                <c:pt idx="53">
                  <c:v>2000</c:v>
                </c:pt>
                <c:pt idx="54">
                  <c:v>01 </c:v>
                </c:pt>
                <c:pt idx="55">
                  <c:v>02 </c:v>
                </c:pt>
                <c:pt idx="56">
                  <c:v>03 </c:v>
                </c:pt>
                <c:pt idx="57">
                  <c:v>04 </c:v>
                </c:pt>
                <c:pt idx="58">
                  <c:v>05 </c:v>
                </c:pt>
                <c:pt idx="59">
                  <c:v>06 </c:v>
                </c:pt>
                <c:pt idx="60">
                  <c:v>07 </c:v>
                </c:pt>
                <c:pt idx="61">
                  <c:v>08 </c:v>
                </c:pt>
                <c:pt idx="62">
                  <c:v>09 </c:v>
                </c:pt>
                <c:pt idx="63">
                  <c:v>2010</c:v>
                </c:pt>
                <c:pt idx="64">
                  <c:v>11 </c:v>
                </c:pt>
                <c:pt idx="65">
                  <c:v>12 </c:v>
                </c:pt>
                <c:pt idx="66">
                  <c:v>13 </c:v>
                </c:pt>
                <c:pt idx="67">
                  <c:v>14 </c:v>
                </c:pt>
                <c:pt idx="68">
                  <c:v>2015</c:v>
                </c:pt>
                <c:pt idx="69">
                  <c:v>2016</c:v>
                </c:pt>
              </c:strCache>
            </c:strRef>
          </c:cat>
          <c:val>
            <c:numRef>
              <c:f>Sheet4!$G$5:$G$74</c:f>
              <c:numCache>
                <c:formatCode>#\ ###\ ###\ </c:formatCode>
                <c:ptCount val="70"/>
                <c:pt idx="0">
                  <c:v>2678792</c:v>
                </c:pt>
                <c:pt idx="1">
                  <c:v>2681624</c:v>
                </c:pt>
                <c:pt idx="2">
                  <c:v>2696638</c:v>
                </c:pt>
                <c:pt idx="3">
                  <c:v>2337507</c:v>
                </c:pt>
                <c:pt idx="4">
                  <c:v>2137689</c:v>
                </c:pt>
                <c:pt idx="5">
                  <c:v>2005162</c:v>
                </c:pt>
                <c:pt idx="6">
                  <c:v>1868040</c:v>
                </c:pt>
                <c:pt idx="7">
                  <c:v>1769580</c:v>
                </c:pt>
                <c:pt idx="8">
                  <c:v>1730692</c:v>
                </c:pt>
                <c:pt idx="9">
                  <c:v>1665278</c:v>
                </c:pt>
                <c:pt idx="10">
                  <c:v>1566713</c:v>
                </c:pt>
                <c:pt idx="11">
                  <c:v>1653469</c:v>
                </c:pt>
                <c:pt idx="12">
                  <c:v>1626088</c:v>
                </c:pt>
                <c:pt idx="13">
                  <c:v>1606041</c:v>
                </c:pt>
                <c:pt idx="14">
                  <c:v>1589372</c:v>
                </c:pt>
                <c:pt idx="15">
                  <c:v>1618616</c:v>
                </c:pt>
                <c:pt idx="16">
                  <c:v>1659521</c:v>
                </c:pt>
                <c:pt idx="17">
                  <c:v>1716761</c:v>
                </c:pt>
                <c:pt idx="18">
                  <c:v>1823697</c:v>
                </c:pt>
                <c:pt idx="19">
                  <c:v>1360974</c:v>
                </c:pt>
                <c:pt idx="20">
                  <c:v>1935647</c:v>
                </c:pt>
                <c:pt idx="21">
                  <c:v>1871839</c:v>
                </c:pt>
                <c:pt idx="22">
                  <c:v>1889815</c:v>
                </c:pt>
                <c:pt idx="23">
                  <c:v>1934239</c:v>
                </c:pt>
                <c:pt idx="24">
                  <c:v>2000973</c:v>
                </c:pt>
                <c:pt idx="25">
                  <c:v>2038682</c:v>
                </c:pt>
                <c:pt idx="26">
                  <c:v>2091983</c:v>
                </c:pt>
                <c:pt idx="27">
                  <c:v>2029989</c:v>
                </c:pt>
                <c:pt idx="28">
                  <c:v>1901440</c:v>
                </c:pt>
                <c:pt idx="29">
                  <c:v>1832617</c:v>
                </c:pt>
                <c:pt idx="30">
                  <c:v>1755100</c:v>
                </c:pt>
                <c:pt idx="31">
                  <c:v>1708643</c:v>
                </c:pt>
                <c:pt idx="32">
                  <c:v>1642580</c:v>
                </c:pt>
                <c:pt idx="33">
                  <c:v>1576889</c:v>
                </c:pt>
                <c:pt idx="34">
                  <c:v>1529455</c:v>
                </c:pt>
                <c:pt idx="35">
                  <c:v>1515392</c:v>
                </c:pt>
                <c:pt idx="36">
                  <c:v>1508687</c:v>
                </c:pt>
                <c:pt idx="37">
                  <c:v>1489780</c:v>
                </c:pt>
                <c:pt idx="38">
                  <c:v>1431577</c:v>
                </c:pt>
                <c:pt idx="39">
                  <c:v>1382946</c:v>
                </c:pt>
                <c:pt idx="40">
                  <c:v>1346658</c:v>
                </c:pt>
                <c:pt idx="41">
                  <c:v>1314006</c:v>
                </c:pt>
                <c:pt idx="42">
                  <c:v>1246802</c:v>
                </c:pt>
                <c:pt idx="43">
                  <c:v>1221585</c:v>
                </c:pt>
                <c:pt idx="44">
                  <c:v>1223245</c:v>
                </c:pt>
                <c:pt idx="45">
                  <c:v>1208989</c:v>
                </c:pt>
                <c:pt idx="46">
                  <c:v>1188282</c:v>
                </c:pt>
                <c:pt idx="47">
                  <c:v>1238328</c:v>
                </c:pt>
                <c:pt idx="48">
                  <c:v>1187064</c:v>
                </c:pt>
                <c:pt idx="49">
                  <c:v>1206555</c:v>
                </c:pt>
                <c:pt idx="50">
                  <c:v>1191665</c:v>
                </c:pt>
                <c:pt idx="51">
                  <c:v>1203147</c:v>
                </c:pt>
                <c:pt idx="52">
                  <c:v>1177669</c:v>
                </c:pt>
                <c:pt idx="53">
                  <c:v>1190547</c:v>
                </c:pt>
                <c:pt idx="54">
                  <c:v>1170662</c:v>
                </c:pt>
                <c:pt idx="55">
                  <c:v>1153855</c:v>
                </c:pt>
                <c:pt idx="56">
                  <c:v>1123610</c:v>
                </c:pt>
                <c:pt idx="57">
                  <c:v>1110721</c:v>
                </c:pt>
                <c:pt idx="58">
                  <c:v>1062530</c:v>
                </c:pt>
                <c:pt idx="59">
                  <c:v>1092674</c:v>
                </c:pt>
                <c:pt idx="60">
                  <c:v>1089818</c:v>
                </c:pt>
                <c:pt idx="61">
                  <c:v>1091156</c:v>
                </c:pt>
                <c:pt idx="62">
                  <c:v>1070035</c:v>
                </c:pt>
                <c:pt idx="63">
                  <c:v>1071304</c:v>
                </c:pt>
                <c:pt idx="64">
                  <c:v>1050806</c:v>
                </c:pt>
                <c:pt idx="65">
                  <c:v>1037231</c:v>
                </c:pt>
                <c:pt idx="66">
                  <c:v>1029816</c:v>
                </c:pt>
                <c:pt idx="67">
                  <c:v>1003539</c:v>
                </c:pt>
                <c:pt idx="68" formatCode="#\ ###\ ##0\ ">
                  <c:v>1005677</c:v>
                </c:pt>
                <c:pt idx="69" formatCode="#\ ###\ ##0\ ">
                  <c:v>981000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0-4C59-80F3-86453F38D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359464"/>
        <c:axId val="197352016"/>
      </c:barChart>
      <c:lineChart>
        <c:grouping val="standard"/>
        <c:varyColors val="0"/>
        <c:ser>
          <c:idx val="1"/>
          <c:order val="1"/>
          <c:tx>
            <c:strRef>
              <c:f>Sheet4!$H$4</c:f>
              <c:strCache>
                <c:ptCount val="1"/>
                <c:pt idx="0">
                  <c:v>出生率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Sheet4!$F$5:$F$74</c:f>
              <c:strCache>
                <c:ptCount val="70"/>
                <c:pt idx="0">
                  <c:v>1947</c:v>
                </c:pt>
                <c:pt idx="1">
                  <c:v>  48</c:v>
                </c:pt>
                <c:pt idx="2">
                  <c:v>  49</c:v>
                </c:pt>
                <c:pt idx="3">
                  <c:v>1950</c:v>
                </c:pt>
                <c:pt idx="4">
                  <c:v>  51</c:v>
                </c:pt>
                <c:pt idx="5">
                  <c:v>  52</c:v>
                </c:pt>
                <c:pt idx="6">
                  <c:v>  53</c:v>
                </c:pt>
                <c:pt idx="7">
                  <c:v>  54</c:v>
                </c:pt>
                <c:pt idx="8">
                  <c:v>  55</c:v>
                </c:pt>
                <c:pt idx="9">
                  <c:v>  56</c:v>
                </c:pt>
                <c:pt idx="10">
                  <c:v>  57</c:v>
                </c:pt>
                <c:pt idx="11">
                  <c:v>  58</c:v>
                </c:pt>
                <c:pt idx="12">
                  <c:v>  59</c:v>
                </c:pt>
                <c:pt idx="13">
                  <c:v>1960</c:v>
                </c:pt>
                <c:pt idx="14">
                  <c:v>  61</c:v>
                </c:pt>
                <c:pt idx="15">
                  <c:v>  62</c:v>
                </c:pt>
                <c:pt idx="16">
                  <c:v>  63</c:v>
                </c:pt>
                <c:pt idx="17">
                  <c:v>  64</c:v>
                </c:pt>
                <c:pt idx="18">
                  <c:v>  65</c:v>
                </c:pt>
                <c:pt idx="19">
                  <c:v>  66</c:v>
                </c:pt>
                <c:pt idx="20">
                  <c:v>  67</c:v>
                </c:pt>
                <c:pt idx="21">
                  <c:v>  68</c:v>
                </c:pt>
                <c:pt idx="22">
                  <c:v>  69</c:v>
                </c:pt>
                <c:pt idx="23">
                  <c:v>1970</c:v>
                </c:pt>
                <c:pt idx="24">
                  <c:v>  71</c:v>
                </c:pt>
                <c:pt idx="25">
                  <c:v>  72</c:v>
                </c:pt>
                <c:pt idx="26">
                  <c:v>  73</c:v>
                </c:pt>
                <c:pt idx="27">
                  <c:v>  74</c:v>
                </c:pt>
                <c:pt idx="28">
                  <c:v>  75</c:v>
                </c:pt>
                <c:pt idx="29">
                  <c:v>  76</c:v>
                </c:pt>
                <c:pt idx="30">
                  <c:v>  77</c:v>
                </c:pt>
                <c:pt idx="31">
                  <c:v>  78</c:v>
                </c:pt>
                <c:pt idx="32">
                  <c:v>  79</c:v>
                </c:pt>
                <c:pt idx="33">
                  <c:v>1980</c:v>
                </c:pt>
                <c:pt idx="34">
                  <c:v>  81</c:v>
                </c:pt>
                <c:pt idx="35">
                  <c:v>  82</c:v>
                </c:pt>
                <c:pt idx="36">
                  <c:v>  83</c:v>
                </c:pt>
                <c:pt idx="37">
                  <c:v>  84</c:v>
                </c:pt>
                <c:pt idx="38">
                  <c:v>  85</c:v>
                </c:pt>
                <c:pt idx="39">
                  <c:v>  86</c:v>
                </c:pt>
                <c:pt idx="40">
                  <c:v>  87</c:v>
                </c:pt>
                <c:pt idx="41">
                  <c:v>  88</c:v>
                </c:pt>
                <c:pt idx="42">
                  <c:v>  89</c:v>
                </c:pt>
                <c:pt idx="43">
                  <c:v>1990</c:v>
                </c:pt>
                <c:pt idx="44">
                  <c:v>  91</c:v>
                </c:pt>
                <c:pt idx="45">
                  <c:v>  92</c:v>
                </c:pt>
                <c:pt idx="46">
                  <c:v>  93</c:v>
                </c:pt>
                <c:pt idx="47">
                  <c:v>  94</c:v>
                </c:pt>
                <c:pt idx="48">
                  <c:v>  95</c:v>
                </c:pt>
                <c:pt idx="49">
                  <c:v>  96</c:v>
                </c:pt>
                <c:pt idx="50">
                  <c:v>  97</c:v>
                </c:pt>
                <c:pt idx="51">
                  <c:v>  98</c:v>
                </c:pt>
                <c:pt idx="52">
                  <c:v>  99</c:v>
                </c:pt>
                <c:pt idx="53">
                  <c:v>2000</c:v>
                </c:pt>
                <c:pt idx="54">
                  <c:v>01 </c:v>
                </c:pt>
                <c:pt idx="55">
                  <c:v>02 </c:v>
                </c:pt>
                <c:pt idx="56">
                  <c:v>03 </c:v>
                </c:pt>
                <c:pt idx="57">
                  <c:v>04 </c:v>
                </c:pt>
                <c:pt idx="58">
                  <c:v>05 </c:v>
                </c:pt>
                <c:pt idx="59">
                  <c:v>06 </c:v>
                </c:pt>
                <c:pt idx="60">
                  <c:v>07 </c:v>
                </c:pt>
                <c:pt idx="61">
                  <c:v>08 </c:v>
                </c:pt>
                <c:pt idx="62">
                  <c:v>09 </c:v>
                </c:pt>
                <c:pt idx="63">
                  <c:v>2010</c:v>
                </c:pt>
                <c:pt idx="64">
                  <c:v>11 </c:v>
                </c:pt>
                <c:pt idx="65">
                  <c:v>12 </c:v>
                </c:pt>
                <c:pt idx="66">
                  <c:v>13 </c:v>
                </c:pt>
                <c:pt idx="67">
                  <c:v>14 </c:v>
                </c:pt>
                <c:pt idx="68">
                  <c:v>2015</c:v>
                </c:pt>
                <c:pt idx="69">
                  <c:v>2016</c:v>
                </c:pt>
              </c:strCache>
            </c:strRef>
          </c:cat>
          <c:val>
            <c:numRef>
              <c:f>Sheet4!$H$5:$H$74</c:f>
              <c:numCache>
                <c:formatCode>0.00_);[Red]\(0.00\)</c:formatCode>
                <c:ptCount val="70"/>
                <c:pt idx="0">
                  <c:v>4.54</c:v>
                </c:pt>
                <c:pt idx="1">
                  <c:v>4.4000000000000004</c:v>
                </c:pt>
                <c:pt idx="2">
                  <c:v>4.32</c:v>
                </c:pt>
                <c:pt idx="3">
                  <c:v>3.65</c:v>
                </c:pt>
                <c:pt idx="4">
                  <c:v>3.26</c:v>
                </c:pt>
                <c:pt idx="5">
                  <c:v>2.98</c:v>
                </c:pt>
                <c:pt idx="6">
                  <c:v>2.69</c:v>
                </c:pt>
                <c:pt idx="7">
                  <c:v>2.48</c:v>
                </c:pt>
                <c:pt idx="8">
                  <c:v>2.37</c:v>
                </c:pt>
                <c:pt idx="9">
                  <c:v>2.2200000000000002</c:v>
                </c:pt>
                <c:pt idx="10">
                  <c:v>2.04</c:v>
                </c:pt>
                <c:pt idx="11">
                  <c:v>2.11</c:v>
                </c:pt>
                <c:pt idx="12">
                  <c:v>2.04</c:v>
                </c:pt>
                <c:pt idx="13">
                  <c:v>2</c:v>
                </c:pt>
                <c:pt idx="14">
                  <c:v>1.96</c:v>
                </c:pt>
                <c:pt idx="15">
                  <c:v>1.98</c:v>
                </c:pt>
                <c:pt idx="16">
                  <c:v>2</c:v>
                </c:pt>
                <c:pt idx="17">
                  <c:v>2.0499999999999998</c:v>
                </c:pt>
                <c:pt idx="18">
                  <c:v>2.14</c:v>
                </c:pt>
                <c:pt idx="19">
                  <c:v>1.58</c:v>
                </c:pt>
                <c:pt idx="20">
                  <c:v>2.23</c:v>
                </c:pt>
                <c:pt idx="21">
                  <c:v>2.13</c:v>
                </c:pt>
                <c:pt idx="22">
                  <c:v>2.13</c:v>
                </c:pt>
                <c:pt idx="23">
                  <c:v>2.13</c:v>
                </c:pt>
                <c:pt idx="24">
                  <c:v>2.16</c:v>
                </c:pt>
                <c:pt idx="25">
                  <c:v>2.14</c:v>
                </c:pt>
                <c:pt idx="26">
                  <c:v>2.14</c:v>
                </c:pt>
                <c:pt idx="27">
                  <c:v>2.0499999999999998</c:v>
                </c:pt>
                <c:pt idx="28">
                  <c:v>1.91</c:v>
                </c:pt>
                <c:pt idx="29">
                  <c:v>1.85</c:v>
                </c:pt>
                <c:pt idx="30">
                  <c:v>1.8</c:v>
                </c:pt>
                <c:pt idx="31">
                  <c:v>1.79</c:v>
                </c:pt>
                <c:pt idx="32">
                  <c:v>1.77</c:v>
                </c:pt>
                <c:pt idx="33">
                  <c:v>1.75</c:v>
                </c:pt>
                <c:pt idx="34">
                  <c:v>1.74</c:v>
                </c:pt>
                <c:pt idx="35">
                  <c:v>1.77</c:v>
                </c:pt>
                <c:pt idx="36">
                  <c:v>1.8</c:v>
                </c:pt>
                <c:pt idx="37">
                  <c:v>1.81</c:v>
                </c:pt>
                <c:pt idx="38">
                  <c:v>1.76</c:v>
                </c:pt>
                <c:pt idx="39">
                  <c:v>1.72</c:v>
                </c:pt>
                <c:pt idx="40">
                  <c:v>1.69</c:v>
                </c:pt>
                <c:pt idx="41">
                  <c:v>1.66</c:v>
                </c:pt>
                <c:pt idx="42">
                  <c:v>1.57</c:v>
                </c:pt>
                <c:pt idx="43">
                  <c:v>1.54</c:v>
                </c:pt>
                <c:pt idx="44">
                  <c:v>1.53</c:v>
                </c:pt>
                <c:pt idx="45">
                  <c:v>1.5</c:v>
                </c:pt>
                <c:pt idx="46">
                  <c:v>1.46</c:v>
                </c:pt>
                <c:pt idx="47">
                  <c:v>1.5</c:v>
                </c:pt>
                <c:pt idx="48">
                  <c:v>1.42</c:v>
                </c:pt>
                <c:pt idx="49">
                  <c:v>1.43</c:v>
                </c:pt>
                <c:pt idx="50">
                  <c:v>1.39</c:v>
                </c:pt>
                <c:pt idx="51">
                  <c:v>1.38</c:v>
                </c:pt>
                <c:pt idx="52">
                  <c:v>1.34</c:v>
                </c:pt>
                <c:pt idx="53">
                  <c:v>1.36</c:v>
                </c:pt>
                <c:pt idx="54">
                  <c:v>1.33</c:v>
                </c:pt>
                <c:pt idx="55">
                  <c:v>1.32</c:v>
                </c:pt>
                <c:pt idx="56">
                  <c:v>1.29</c:v>
                </c:pt>
                <c:pt idx="57">
                  <c:v>1.29</c:v>
                </c:pt>
                <c:pt idx="58" formatCode="0.00\ ">
                  <c:v>1.26</c:v>
                </c:pt>
                <c:pt idx="59">
                  <c:v>1.32</c:v>
                </c:pt>
                <c:pt idx="60">
                  <c:v>1.34</c:v>
                </c:pt>
                <c:pt idx="61">
                  <c:v>1.37</c:v>
                </c:pt>
                <c:pt idx="62">
                  <c:v>1.37</c:v>
                </c:pt>
                <c:pt idx="63">
                  <c:v>1.39</c:v>
                </c:pt>
                <c:pt idx="64">
                  <c:v>1.39</c:v>
                </c:pt>
                <c:pt idx="65">
                  <c:v>1.41</c:v>
                </c:pt>
                <c:pt idx="66">
                  <c:v>1.43</c:v>
                </c:pt>
                <c:pt idx="67">
                  <c:v>1.42</c:v>
                </c:pt>
                <c:pt idx="68">
                  <c:v>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40-4C59-80F3-86453F38D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353584"/>
        <c:axId val="197352800"/>
      </c:lineChart>
      <c:catAx>
        <c:axId val="19735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7352016"/>
        <c:crosses val="autoZero"/>
        <c:auto val="1"/>
        <c:lblAlgn val="ctr"/>
        <c:lblOffset val="100"/>
        <c:noMultiLvlLbl val="0"/>
      </c:catAx>
      <c:valAx>
        <c:axId val="19735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#\ ###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7359464"/>
        <c:crosses val="autoZero"/>
        <c:crossBetween val="between"/>
      </c:valAx>
      <c:valAx>
        <c:axId val="197352800"/>
        <c:scaling>
          <c:orientation val="minMax"/>
        </c:scaling>
        <c:delete val="0"/>
        <c:axPos val="r"/>
        <c:numFmt formatCode="0.00_);[Red]\(0.0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7353584"/>
        <c:crosses val="max"/>
        <c:crossBetween val="between"/>
      </c:valAx>
      <c:catAx>
        <c:axId val="197353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7352800"/>
        <c:crosses val="autoZero"/>
        <c:auto val="1"/>
        <c:lblAlgn val="ctr"/>
        <c:lblOffset val="100"/>
        <c:noMultiLvlLbl val="0"/>
      </c:catAx>
      <c:spPr>
        <a:solidFill>
          <a:srgbClr val="FFFFCC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949646246813291E-2"/>
          <c:y val="0.56237172816824443"/>
          <c:w val="8.7500314329951423E-2"/>
          <c:h val="9.1755982230867464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7721796024395"/>
          <c:y val="8.3023220341462076E-2"/>
          <c:w val="0.87411837843547002"/>
          <c:h val="0.72311576321227611"/>
        </c:manualLayout>
      </c:layout>
      <c:lineChart>
        <c:grouping val="standard"/>
        <c:varyColors val="0"/>
        <c:ser>
          <c:idx val="0"/>
          <c:order val="0"/>
          <c:tx>
            <c:strRef>
              <c:f>'図２出生数、死亡数'!$AQ$5</c:f>
              <c:strCache>
                <c:ptCount val="1"/>
                <c:pt idx="0">
                  <c:v>出生率(人口千対)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'図２出生数、死亡数'!$AP$6:$AP$75</c:f>
              <c:strCache>
                <c:ptCount val="70"/>
                <c:pt idx="0">
                  <c:v>1947</c:v>
                </c:pt>
                <c:pt idx="1">
                  <c:v>  48</c:v>
                </c:pt>
                <c:pt idx="2">
                  <c:v>  49</c:v>
                </c:pt>
                <c:pt idx="3">
                  <c:v>1950</c:v>
                </c:pt>
                <c:pt idx="4">
                  <c:v>  51</c:v>
                </c:pt>
                <c:pt idx="5">
                  <c:v>  52</c:v>
                </c:pt>
                <c:pt idx="6">
                  <c:v>  53</c:v>
                </c:pt>
                <c:pt idx="7">
                  <c:v>  54</c:v>
                </c:pt>
                <c:pt idx="8">
                  <c:v>  55</c:v>
                </c:pt>
                <c:pt idx="9">
                  <c:v>  56</c:v>
                </c:pt>
                <c:pt idx="10">
                  <c:v>  57</c:v>
                </c:pt>
                <c:pt idx="11">
                  <c:v>  58</c:v>
                </c:pt>
                <c:pt idx="12">
                  <c:v>  59</c:v>
                </c:pt>
                <c:pt idx="13">
                  <c:v>1960</c:v>
                </c:pt>
                <c:pt idx="14">
                  <c:v>  61</c:v>
                </c:pt>
                <c:pt idx="15">
                  <c:v>  62</c:v>
                </c:pt>
                <c:pt idx="16">
                  <c:v>  63</c:v>
                </c:pt>
                <c:pt idx="17">
                  <c:v>  64</c:v>
                </c:pt>
                <c:pt idx="18">
                  <c:v>  65</c:v>
                </c:pt>
                <c:pt idx="19">
                  <c:v>  66</c:v>
                </c:pt>
                <c:pt idx="20">
                  <c:v>  67</c:v>
                </c:pt>
                <c:pt idx="21">
                  <c:v>  68</c:v>
                </c:pt>
                <c:pt idx="22">
                  <c:v>  69</c:v>
                </c:pt>
                <c:pt idx="23">
                  <c:v>1970</c:v>
                </c:pt>
                <c:pt idx="24">
                  <c:v>  71</c:v>
                </c:pt>
                <c:pt idx="25">
                  <c:v>  72</c:v>
                </c:pt>
                <c:pt idx="26">
                  <c:v>  73</c:v>
                </c:pt>
                <c:pt idx="27">
                  <c:v>  74</c:v>
                </c:pt>
                <c:pt idx="28">
                  <c:v>  75</c:v>
                </c:pt>
                <c:pt idx="29">
                  <c:v>  76</c:v>
                </c:pt>
                <c:pt idx="30">
                  <c:v>  77</c:v>
                </c:pt>
                <c:pt idx="31">
                  <c:v>  78</c:v>
                </c:pt>
                <c:pt idx="32">
                  <c:v>  79</c:v>
                </c:pt>
                <c:pt idx="33">
                  <c:v>1980</c:v>
                </c:pt>
                <c:pt idx="34">
                  <c:v>  81</c:v>
                </c:pt>
                <c:pt idx="35">
                  <c:v>  82</c:v>
                </c:pt>
                <c:pt idx="36">
                  <c:v>  83</c:v>
                </c:pt>
                <c:pt idx="37">
                  <c:v>  84</c:v>
                </c:pt>
                <c:pt idx="38">
                  <c:v>  85</c:v>
                </c:pt>
                <c:pt idx="39">
                  <c:v>  86</c:v>
                </c:pt>
                <c:pt idx="40">
                  <c:v>  87</c:v>
                </c:pt>
                <c:pt idx="41">
                  <c:v>  88</c:v>
                </c:pt>
                <c:pt idx="42">
                  <c:v>  89</c:v>
                </c:pt>
                <c:pt idx="43">
                  <c:v>1990</c:v>
                </c:pt>
                <c:pt idx="44">
                  <c:v>  91</c:v>
                </c:pt>
                <c:pt idx="45">
                  <c:v>  92</c:v>
                </c:pt>
                <c:pt idx="46">
                  <c:v>  93</c:v>
                </c:pt>
                <c:pt idx="47">
                  <c:v>  94</c:v>
                </c:pt>
                <c:pt idx="48">
                  <c:v>  95</c:v>
                </c:pt>
                <c:pt idx="49">
                  <c:v>  96</c:v>
                </c:pt>
                <c:pt idx="50">
                  <c:v>  97</c:v>
                </c:pt>
                <c:pt idx="51">
                  <c:v>  98</c:v>
                </c:pt>
                <c:pt idx="52">
                  <c:v>  99</c:v>
                </c:pt>
                <c:pt idx="53">
                  <c:v>2000</c:v>
                </c:pt>
                <c:pt idx="54">
                  <c:v>01 </c:v>
                </c:pt>
                <c:pt idx="55">
                  <c:v>02 </c:v>
                </c:pt>
                <c:pt idx="56">
                  <c:v>03 </c:v>
                </c:pt>
                <c:pt idx="57">
                  <c:v>04 </c:v>
                </c:pt>
                <c:pt idx="58">
                  <c:v>05 </c:v>
                </c:pt>
                <c:pt idx="59">
                  <c:v>06 </c:v>
                </c:pt>
                <c:pt idx="60">
                  <c:v>07 </c:v>
                </c:pt>
                <c:pt idx="61">
                  <c:v>08 </c:v>
                </c:pt>
                <c:pt idx="62">
                  <c:v>09 </c:v>
                </c:pt>
                <c:pt idx="63">
                  <c:v>2010</c:v>
                </c:pt>
                <c:pt idx="64">
                  <c:v>11 </c:v>
                </c:pt>
                <c:pt idx="65">
                  <c:v>12 </c:v>
                </c:pt>
                <c:pt idx="66">
                  <c:v>13 </c:v>
                </c:pt>
                <c:pt idx="67">
                  <c:v>14 </c:v>
                </c:pt>
                <c:pt idx="68">
                  <c:v>2015</c:v>
                </c:pt>
                <c:pt idx="69">
                  <c:v>2016</c:v>
                </c:pt>
              </c:strCache>
            </c:strRef>
          </c:cat>
          <c:val>
            <c:numRef>
              <c:f>'図２出生数、死亡数'!$AQ$6:$AQ$75</c:f>
              <c:numCache>
                <c:formatCode>0.0\ </c:formatCode>
                <c:ptCount val="70"/>
                <c:pt idx="0">
                  <c:v>34.299999999999997</c:v>
                </c:pt>
                <c:pt idx="1">
                  <c:v>33.5</c:v>
                </c:pt>
                <c:pt idx="2">
                  <c:v>33</c:v>
                </c:pt>
                <c:pt idx="3">
                  <c:v>28.1</c:v>
                </c:pt>
                <c:pt idx="4">
                  <c:v>25.3</c:v>
                </c:pt>
                <c:pt idx="5">
                  <c:v>23.4</c:v>
                </c:pt>
                <c:pt idx="6">
                  <c:v>21.5</c:v>
                </c:pt>
                <c:pt idx="7">
                  <c:v>20</c:v>
                </c:pt>
                <c:pt idx="8">
                  <c:v>19.399999999999999</c:v>
                </c:pt>
                <c:pt idx="9">
                  <c:v>18.399999999999999</c:v>
                </c:pt>
                <c:pt idx="10">
                  <c:v>17.2</c:v>
                </c:pt>
                <c:pt idx="11">
                  <c:v>18</c:v>
                </c:pt>
                <c:pt idx="12">
                  <c:v>17.5</c:v>
                </c:pt>
                <c:pt idx="13">
                  <c:v>17.2</c:v>
                </c:pt>
                <c:pt idx="14">
                  <c:v>16.899999999999999</c:v>
                </c:pt>
                <c:pt idx="15">
                  <c:v>17</c:v>
                </c:pt>
                <c:pt idx="16">
                  <c:v>17.3</c:v>
                </c:pt>
                <c:pt idx="17">
                  <c:v>17.7</c:v>
                </c:pt>
                <c:pt idx="18">
                  <c:v>18.600000000000001</c:v>
                </c:pt>
                <c:pt idx="19">
                  <c:v>13.7</c:v>
                </c:pt>
                <c:pt idx="20">
                  <c:v>19.399999999999999</c:v>
                </c:pt>
                <c:pt idx="21">
                  <c:v>18.600000000000001</c:v>
                </c:pt>
                <c:pt idx="22">
                  <c:v>18.5</c:v>
                </c:pt>
                <c:pt idx="23">
                  <c:v>18.8</c:v>
                </c:pt>
                <c:pt idx="24">
                  <c:v>19.2</c:v>
                </c:pt>
                <c:pt idx="25">
                  <c:v>19.3</c:v>
                </c:pt>
                <c:pt idx="26">
                  <c:v>19.399999999999999</c:v>
                </c:pt>
                <c:pt idx="27">
                  <c:v>18.600000000000001</c:v>
                </c:pt>
                <c:pt idx="28">
                  <c:v>17.100000000000001</c:v>
                </c:pt>
                <c:pt idx="29">
                  <c:v>16.3</c:v>
                </c:pt>
                <c:pt idx="30">
                  <c:v>15.5</c:v>
                </c:pt>
                <c:pt idx="31">
                  <c:v>14.9</c:v>
                </c:pt>
                <c:pt idx="32">
                  <c:v>14.2</c:v>
                </c:pt>
                <c:pt idx="33">
                  <c:v>13.6</c:v>
                </c:pt>
                <c:pt idx="34">
                  <c:v>13</c:v>
                </c:pt>
                <c:pt idx="35">
                  <c:v>12.8</c:v>
                </c:pt>
                <c:pt idx="36">
                  <c:v>12.7</c:v>
                </c:pt>
                <c:pt idx="37">
                  <c:v>12.5</c:v>
                </c:pt>
                <c:pt idx="38">
                  <c:v>11.9</c:v>
                </c:pt>
                <c:pt idx="39">
                  <c:v>11.4</c:v>
                </c:pt>
                <c:pt idx="40">
                  <c:v>11.1</c:v>
                </c:pt>
                <c:pt idx="41">
                  <c:v>10.8</c:v>
                </c:pt>
                <c:pt idx="42">
                  <c:v>10.199999999999999</c:v>
                </c:pt>
                <c:pt idx="43">
                  <c:v>10</c:v>
                </c:pt>
                <c:pt idx="44">
                  <c:v>9.9</c:v>
                </c:pt>
                <c:pt idx="45">
                  <c:v>9.8000000000000007</c:v>
                </c:pt>
                <c:pt idx="46">
                  <c:v>9.6</c:v>
                </c:pt>
                <c:pt idx="47">
                  <c:v>10</c:v>
                </c:pt>
                <c:pt idx="48">
                  <c:v>9.6</c:v>
                </c:pt>
                <c:pt idx="49">
                  <c:v>9.6999999999999993</c:v>
                </c:pt>
                <c:pt idx="50">
                  <c:v>9.5</c:v>
                </c:pt>
                <c:pt idx="51">
                  <c:v>9.6</c:v>
                </c:pt>
                <c:pt idx="52">
                  <c:v>9.4</c:v>
                </c:pt>
                <c:pt idx="53">
                  <c:v>9.5</c:v>
                </c:pt>
                <c:pt idx="54">
                  <c:v>9.3000000000000007</c:v>
                </c:pt>
                <c:pt idx="55">
                  <c:v>9.1999999999999993</c:v>
                </c:pt>
                <c:pt idx="56">
                  <c:v>8.9</c:v>
                </c:pt>
                <c:pt idx="57">
                  <c:v>8.8000000000000007</c:v>
                </c:pt>
                <c:pt idx="58">
                  <c:v>8.4</c:v>
                </c:pt>
                <c:pt idx="59">
                  <c:v>8.6999999999999993</c:v>
                </c:pt>
                <c:pt idx="60">
                  <c:v>8.6</c:v>
                </c:pt>
                <c:pt idx="61">
                  <c:v>8.6999999999999993</c:v>
                </c:pt>
                <c:pt idx="62">
                  <c:v>8.5</c:v>
                </c:pt>
                <c:pt idx="63">
                  <c:v>8.5</c:v>
                </c:pt>
                <c:pt idx="64">
                  <c:v>8.3000000000000007</c:v>
                </c:pt>
                <c:pt idx="65">
                  <c:v>8.1999999999999993</c:v>
                </c:pt>
                <c:pt idx="66">
                  <c:v>8.1999999999999993</c:v>
                </c:pt>
                <c:pt idx="67">
                  <c:v>8</c:v>
                </c:pt>
                <c:pt idx="68">
                  <c:v>8</c:v>
                </c:pt>
                <c:pt idx="69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6E-4989-8092-C137292F9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354368"/>
        <c:axId val="197355936"/>
      </c:lineChart>
      <c:catAx>
        <c:axId val="19735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96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7355936"/>
        <c:crosses val="autoZero"/>
        <c:auto val="1"/>
        <c:lblAlgn val="ctr"/>
        <c:lblOffset val="100"/>
        <c:noMultiLvlLbl val="0"/>
      </c:catAx>
      <c:valAx>
        <c:axId val="19735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7354368"/>
        <c:crosses val="autoZero"/>
        <c:crossBetween val="between"/>
      </c:valAx>
      <c:spPr>
        <a:noFill/>
        <a:ln>
          <a:solidFill>
            <a:srgbClr val="00B0F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B0F0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68878915419899E-2"/>
          <c:y val="9.4684199050087597E-2"/>
          <c:w val="0.89918265725794055"/>
          <c:h val="0.78374383841759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Sheet5!$J$97:$J$98</c:f>
              <c:strCache>
                <c:ptCount val="2"/>
                <c:pt idx="0">
                  <c:v>出 生 数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Sheet5!$I$99:$I$173</c:f>
              <c:numCache>
                <c:formatCode>"  "0</c:formatCode>
                <c:ptCount val="75"/>
                <c:pt idx="0" formatCode="General">
                  <c:v>1947</c:v>
                </c:pt>
                <c:pt idx="1">
                  <c:v>48</c:v>
                </c:pt>
                <c:pt idx="2">
                  <c:v>49</c:v>
                </c:pt>
                <c:pt idx="3" formatCode="General">
                  <c:v>1950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  <c:pt idx="13" formatCode="General">
                  <c:v>1960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67</c:v>
                </c:pt>
                <c:pt idx="21">
                  <c:v>68</c:v>
                </c:pt>
                <c:pt idx="22">
                  <c:v>69</c:v>
                </c:pt>
                <c:pt idx="23" formatCode="General">
                  <c:v>1970</c:v>
                </c:pt>
                <c:pt idx="24">
                  <c:v>71</c:v>
                </c:pt>
                <c:pt idx="25">
                  <c:v>72</c:v>
                </c:pt>
                <c:pt idx="26">
                  <c:v>73</c:v>
                </c:pt>
                <c:pt idx="27">
                  <c:v>74</c:v>
                </c:pt>
                <c:pt idx="28">
                  <c:v>75</c:v>
                </c:pt>
                <c:pt idx="29">
                  <c:v>76</c:v>
                </c:pt>
                <c:pt idx="30">
                  <c:v>77</c:v>
                </c:pt>
                <c:pt idx="31">
                  <c:v>78</c:v>
                </c:pt>
                <c:pt idx="32">
                  <c:v>79</c:v>
                </c:pt>
                <c:pt idx="33" formatCode="General">
                  <c:v>1980</c:v>
                </c:pt>
                <c:pt idx="34">
                  <c:v>81</c:v>
                </c:pt>
                <c:pt idx="35">
                  <c:v>82</c:v>
                </c:pt>
                <c:pt idx="36">
                  <c:v>83</c:v>
                </c:pt>
                <c:pt idx="37">
                  <c:v>84</c:v>
                </c:pt>
                <c:pt idx="38">
                  <c:v>85</c:v>
                </c:pt>
                <c:pt idx="39">
                  <c:v>86</c:v>
                </c:pt>
                <c:pt idx="40">
                  <c:v>87</c:v>
                </c:pt>
                <c:pt idx="41">
                  <c:v>88</c:v>
                </c:pt>
                <c:pt idx="42">
                  <c:v>89</c:v>
                </c:pt>
                <c:pt idx="43" formatCode="General">
                  <c:v>1990</c:v>
                </c:pt>
                <c:pt idx="44">
                  <c:v>91</c:v>
                </c:pt>
                <c:pt idx="45">
                  <c:v>92</c:v>
                </c:pt>
                <c:pt idx="46">
                  <c:v>93</c:v>
                </c:pt>
                <c:pt idx="47">
                  <c:v>94</c:v>
                </c:pt>
                <c:pt idx="48">
                  <c:v>95</c:v>
                </c:pt>
                <c:pt idx="49">
                  <c:v>96</c:v>
                </c:pt>
                <c:pt idx="50">
                  <c:v>97</c:v>
                </c:pt>
                <c:pt idx="51">
                  <c:v>98</c:v>
                </c:pt>
                <c:pt idx="52">
                  <c:v>99</c:v>
                </c:pt>
                <c:pt idx="53" formatCode="@">
                  <c:v>2000</c:v>
                </c:pt>
                <c:pt idx="54" formatCode="&quot;  &quot;&quot;0&quot;0">
                  <c:v>1</c:v>
                </c:pt>
                <c:pt idx="55" formatCode="&quot;  &quot;&quot;0&quot;0">
                  <c:v>2</c:v>
                </c:pt>
                <c:pt idx="56" formatCode="&quot;  &quot;&quot;0&quot;0">
                  <c:v>3</c:v>
                </c:pt>
                <c:pt idx="57" formatCode="&quot;  &quot;&quot;0&quot;0">
                  <c:v>4</c:v>
                </c:pt>
                <c:pt idx="58" formatCode="&quot;  &quot;&quot;0&quot;0">
                  <c:v>5</c:v>
                </c:pt>
                <c:pt idx="59" formatCode="&quot;  &quot;&quot;0&quot;0">
                  <c:v>6</c:v>
                </c:pt>
                <c:pt idx="60" formatCode="&quot;  &quot;&quot;0&quot;0">
                  <c:v>7</c:v>
                </c:pt>
                <c:pt idx="61" formatCode="&quot;  &quot;&quot;0&quot;0">
                  <c:v>8</c:v>
                </c:pt>
                <c:pt idx="62" formatCode="&quot;  &quot;&quot;0&quot;0">
                  <c:v>9</c:v>
                </c:pt>
                <c:pt idx="63" formatCode="General">
                  <c:v>2010</c:v>
                </c:pt>
                <c:pt idx="64">
                  <c:v>11</c:v>
                </c:pt>
                <c:pt idx="65">
                  <c:v>12</c:v>
                </c:pt>
                <c:pt idx="66">
                  <c:v>13</c:v>
                </c:pt>
                <c:pt idx="67">
                  <c:v>14</c:v>
                </c:pt>
                <c:pt idx="68">
                  <c:v>15</c:v>
                </c:pt>
                <c:pt idx="69">
                  <c:v>16</c:v>
                </c:pt>
                <c:pt idx="70">
                  <c:v>17</c:v>
                </c:pt>
                <c:pt idx="71">
                  <c:v>18</c:v>
                </c:pt>
                <c:pt idx="72">
                  <c:v>19</c:v>
                </c:pt>
                <c:pt idx="73" formatCode="General">
                  <c:v>20</c:v>
                </c:pt>
                <c:pt idx="74" formatCode="General">
                  <c:v>21</c:v>
                </c:pt>
              </c:numCache>
            </c:numRef>
          </c:cat>
          <c:val>
            <c:numRef>
              <c:f>Sheet5!$J$99:$J$173</c:f>
              <c:numCache>
                <c:formatCode>#\ ###\ ###\ </c:formatCode>
                <c:ptCount val="75"/>
                <c:pt idx="0">
                  <c:v>2678792</c:v>
                </c:pt>
                <c:pt idx="1">
                  <c:v>2681624</c:v>
                </c:pt>
                <c:pt idx="2">
                  <c:v>2696638</c:v>
                </c:pt>
                <c:pt idx="3">
                  <c:v>2337507</c:v>
                </c:pt>
                <c:pt idx="4">
                  <c:v>2137689</c:v>
                </c:pt>
                <c:pt idx="5">
                  <c:v>2005162</c:v>
                </c:pt>
                <c:pt idx="6">
                  <c:v>1868040</c:v>
                </c:pt>
                <c:pt idx="7">
                  <c:v>1769580</c:v>
                </c:pt>
                <c:pt idx="8">
                  <c:v>1730692</c:v>
                </c:pt>
                <c:pt idx="9">
                  <c:v>1665278</c:v>
                </c:pt>
                <c:pt idx="10">
                  <c:v>1566713</c:v>
                </c:pt>
                <c:pt idx="11">
                  <c:v>1653469</c:v>
                </c:pt>
                <c:pt idx="12">
                  <c:v>1626088</c:v>
                </c:pt>
                <c:pt idx="13">
                  <c:v>1606041</c:v>
                </c:pt>
                <c:pt idx="14">
                  <c:v>1589372</c:v>
                </c:pt>
                <c:pt idx="15">
                  <c:v>1618616</c:v>
                </c:pt>
                <c:pt idx="16">
                  <c:v>1659521</c:v>
                </c:pt>
                <c:pt idx="17">
                  <c:v>1716761</c:v>
                </c:pt>
                <c:pt idx="18">
                  <c:v>1823697</c:v>
                </c:pt>
                <c:pt idx="19">
                  <c:v>1360974</c:v>
                </c:pt>
                <c:pt idx="20">
                  <c:v>1935647</c:v>
                </c:pt>
                <c:pt idx="21">
                  <c:v>1871839</c:v>
                </c:pt>
                <c:pt idx="22">
                  <c:v>1889815</c:v>
                </c:pt>
                <c:pt idx="23">
                  <c:v>1934239</c:v>
                </c:pt>
                <c:pt idx="24">
                  <c:v>2000973</c:v>
                </c:pt>
                <c:pt idx="25">
                  <c:v>2038682</c:v>
                </c:pt>
                <c:pt idx="26">
                  <c:v>2091983</c:v>
                </c:pt>
                <c:pt idx="27">
                  <c:v>2029989</c:v>
                </c:pt>
                <c:pt idx="28">
                  <c:v>1901440</c:v>
                </c:pt>
                <c:pt idx="29">
                  <c:v>1832617</c:v>
                </c:pt>
                <c:pt idx="30">
                  <c:v>1755100</c:v>
                </c:pt>
                <c:pt idx="31">
                  <c:v>1708643</c:v>
                </c:pt>
                <c:pt idx="32">
                  <c:v>1642580</c:v>
                </c:pt>
                <c:pt idx="33">
                  <c:v>1576889</c:v>
                </c:pt>
                <c:pt idx="34">
                  <c:v>1529455</c:v>
                </c:pt>
                <c:pt idx="35">
                  <c:v>1515392</c:v>
                </c:pt>
                <c:pt idx="36">
                  <c:v>1508687</c:v>
                </c:pt>
                <c:pt idx="37">
                  <c:v>1489780</c:v>
                </c:pt>
                <c:pt idx="38">
                  <c:v>1431577</c:v>
                </c:pt>
                <c:pt idx="39">
                  <c:v>1382946</c:v>
                </c:pt>
                <c:pt idx="40">
                  <c:v>1346658</c:v>
                </c:pt>
                <c:pt idx="41">
                  <c:v>1314006</c:v>
                </c:pt>
                <c:pt idx="42">
                  <c:v>1246802</c:v>
                </c:pt>
                <c:pt idx="43">
                  <c:v>1221585</c:v>
                </c:pt>
                <c:pt idx="44">
                  <c:v>1223245</c:v>
                </c:pt>
                <c:pt idx="45">
                  <c:v>1208989</c:v>
                </c:pt>
                <c:pt idx="46">
                  <c:v>1188282</c:v>
                </c:pt>
                <c:pt idx="47">
                  <c:v>1238328</c:v>
                </c:pt>
                <c:pt idx="48">
                  <c:v>1187064</c:v>
                </c:pt>
                <c:pt idx="49">
                  <c:v>1206555</c:v>
                </c:pt>
                <c:pt idx="50">
                  <c:v>1191665</c:v>
                </c:pt>
                <c:pt idx="51">
                  <c:v>1203147</c:v>
                </c:pt>
                <c:pt idx="52">
                  <c:v>1177669</c:v>
                </c:pt>
                <c:pt idx="53">
                  <c:v>1190547</c:v>
                </c:pt>
                <c:pt idx="54">
                  <c:v>1170662</c:v>
                </c:pt>
                <c:pt idx="55">
                  <c:v>1153855</c:v>
                </c:pt>
                <c:pt idx="56">
                  <c:v>1123610</c:v>
                </c:pt>
                <c:pt idx="57">
                  <c:v>1110721</c:v>
                </c:pt>
                <c:pt idx="58">
                  <c:v>1062530</c:v>
                </c:pt>
                <c:pt idx="59">
                  <c:v>1092674</c:v>
                </c:pt>
                <c:pt idx="60">
                  <c:v>1089818</c:v>
                </c:pt>
                <c:pt idx="61">
                  <c:v>1091156</c:v>
                </c:pt>
                <c:pt idx="62">
                  <c:v>1070036</c:v>
                </c:pt>
                <c:pt idx="63">
                  <c:v>1071305</c:v>
                </c:pt>
                <c:pt idx="64">
                  <c:v>1050807</c:v>
                </c:pt>
                <c:pt idx="65">
                  <c:v>1037232</c:v>
                </c:pt>
                <c:pt idx="66">
                  <c:v>1029817</c:v>
                </c:pt>
                <c:pt idx="67">
                  <c:v>1003609</c:v>
                </c:pt>
                <c:pt idx="68">
                  <c:v>1005721</c:v>
                </c:pt>
                <c:pt idx="69">
                  <c:v>977242</c:v>
                </c:pt>
                <c:pt idx="70">
                  <c:v>946146</c:v>
                </c:pt>
                <c:pt idx="71">
                  <c:v>918400</c:v>
                </c:pt>
                <c:pt idx="72">
                  <c:v>865239</c:v>
                </c:pt>
                <c:pt idx="73" formatCode="General">
                  <c:v>853214</c:v>
                </c:pt>
                <c:pt idx="74" formatCode="General">
                  <c:v>799000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2-40C1-B704-80222867B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1607695871"/>
        <c:axId val="1607691711"/>
      </c:barChart>
      <c:lineChart>
        <c:grouping val="standard"/>
        <c:varyColors val="0"/>
        <c:ser>
          <c:idx val="2"/>
          <c:order val="1"/>
          <c:tx>
            <c:strRef>
              <c:f>Sheet5!$L$97:$L$98</c:f>
              <c:strCache>
                <c:ptCount val="2"/>
                <c:pt idx="0">
                  <c:v>合計特殊出生率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Sheet5!$I$99:$I$173</c:f>
              <c:numCache>
                <c:formatCode>"  "0</c:formatCode>
                <c:ptCount val="75"/>
                <c:pt idx="0" formatCode="General">
                  <c:v>1947</c:v>
                </c:pt>
                <c:pt idx="1">
                  <c:v>48</c:v>
                </c:pt>
                <c:pt idx="2">
                  <c:v>49</c:v>
                </c:pt>
                <c:pt idx="3" formatCode="General">
                  <c:v>1950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59</c:v>
                </c:pt>
                <c:pt idx="13" formatCode="General">
                  <c:v>1960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67</c:v>
                </c:pt>
                <c:pt idx="21">
                  <c:v>68</c:v>
                </c:pt>
                <c:pt idx="22">
                  <c:v>69</c:v>
                </c:pt>
                <c:pt idx="23" formatCode="General">
                  <c:v>1970</c:v>
                </c:pt>
                <c:pt idx="24">
                  <c:v>71</c:v>
                </c:pt>
                <c:pt idx="25">
                  <c:v>72</c:v>
                </c:pt>
                <c:pt idx="26">
                  <c:v>73</c:v>
                </c:pt>
                <c:pt idx="27">
                  <c:v>74</c:v>
                </c:pt>
                <c:pt idx="28">
                  <c:v>75</c:v>
                </c:pt>
                <c:pt idx="29">
                  <c:v>76</c:v>
                </c:pt>
                <c:pt idx="30">
                  <c:v>77</c:v>
                </c:pt>
                <c:pt idx="31">
                  <c:v>78</c:v>
                </c:pt>
                <c:pt idx="32">
                  <c:v>79</c:v>
                </c:pt>
                <c:pt idx="33" formatCode="General">
                  <c:v>1980</c:v>
                </c:pt>
                <c:pt idx="34">
                  <c:v>81</c:v>
                </c:pt>
                <c:pt idx="35">
                  <c:v>82</c:v>
                </c:pt>
                <c:pt idx="36">
                  <c:v>83</c:v>
                </c:pt>
                <c:pt idx="37">
                  <c:v>84</c:v>
                </c:pt>
                <c:pt idx="38">
                  <c:v>85</c:v>
                </c:pt>
                <c:pt idx="39">
                  <c:v>86</c:v>
                </c:pt>
                <c:pt idx="40">
                  <c:v>87</c:v>
                </c:pt>
                <c:pt idx="41">
                  <c:v>88</c:v>
                </c:pt>
                <c:pt idx="42">
                  <c:v>89</c:v>
                </c:pt>
                <c:pt idx="43" formatCode="General">
                  <c:v>1990</c:v>
                </c:pt>
                <c:pt idx="44">
                  <c:v>91</c:v>
                </c:pt>
                <c:pt idx="45">
                  <c:v>92</c:v>
                </c:pt>
                <c:pt idx="46">
                  <c:v>93</c:v>
                </c:pt>
                <c:pt idx="47">
                  <c:v>94</c:v>
                </c:pt>
                <c:pt idx="48">
                  <c:v>95</c:v>
                </c:pt>
                <c:pt idx="49">
                  <c:v>96</c:v>
                </c:pt>
                <c:pt idx="50">
                  <c:v>97</c:v>
                </c:pt>
                <c:pt idx="51">
                  <c:v>98</c:v>
                </c:pt>
                <c:pt idx="52">
                  <c:v>99</c:v>
                </c:pt>
                <c:pt idx="53" formatCode="@">
                  <c:v>2000</c:v>
                </c:pt>
                <c:pt idx="54" formatCode="&quot;  &quot;&quot;0&quot;0">
                  <c:v>1</c:v>
                </c:pt>
                <c:pt idx="55" formatCode="&quot;  &quot;&quot;0&quot;0">
                  <c:v>2</c:v>
                </c:pt>
                <c:pt idx="56" formatCode="&quot;  &quot;&quot;0&quot;0">
                  <c:v>3</c:v>
                </c:pt>
                <c:pt idx="57" formatCode="&quot;  &quot;&quot;0&quot;0">
                  <c:v>4</c:v>
                </c:pt>
                <c:pt idx="58" formatCode="&quot;  &quot;&quot;0&quot;0">
                  <c:v>5</c:v>
                </c:pt>
                <c:pt idx="59" formatCode="&quot;  &quot;&quot;0&quot;0">
                  <c:v>6</c:v>
                </c:pt>
                <c:pt idx="60" formatCode="&quot;  &quot;&quot;0&quot;0">
                  <c:v>7</c:v>
                </c:pt>
                <c:pt idx="61" formatCode="&quot;  &quot;&quot;0&quot;0">
                  <c:v>8</c:v>
                </c:pt>
                <c:pt idx="62" formatCode="&quot;  &quot;&quot;0&quot;0">
                  <c:v>9</c:v>
                </c:pt>
                <c:pt idx="63" formatCode="General">
                  <c:v>2010</c:v>
                </c:pt>
                <c:pt idx="64">
                  <c:v>11</c:v>
                </c:pt>
                <c:pt idx="65">
                  <c:v>12</c:v>
                </c:pt>
                <c:pt idx="66">
                  <c:v>13</c:v>
                </c:pt>
                <c:pt idx="67">
                  <c:v>14</c:v>
                </c:pt>
                <c:pt idx="68">
                  <c:v>15</c:v>
                </c:pt>
                <c:pt idx="69">
                  <c:v>16</c:v>
                </c:pt>
                <c:pt idx="70">
                  <c:v>17</c:v>
                </c:pt>
                <c:pt idx="71">
                  <c:v>18</c:v>
                </c:pt>
                <c:pt idx="72">
                  <c:v>19</c:v>
                </c:pt>
                <c:pt idx="73" formatCode="General">
                  <c:v>20</c:v>
                </c:pt>
                <c:pt idx="74" formatCode="General">
                  <c:v>21</c:v>
                </c:pt>
              </c:numCache>
            </c:numRef>
          </c:cat>
          <c:val>
            <c:numRef>
              <c:f>Sheet5!$L$99:$L$173</c:f>
              <c:numCache>
                <c:formatCode>0.00_);[Red]\(0.00\)</c:formatCode>
                <c:ptCount val="75"/>
                <c:pt idx="0">
                  <c:v>4.54</c:v>
                </c:pt>
                <c:pt idx="1">
                  <c:v>4.4000000000000004</c:v>
                </c:pt>
                <c:pt idx="2">
                  <c:v>4.32</c:v>
                </c:pt>
                <c:pt idx="3">
                  <c:v>3.65</c:v>
                </c:pt>
                <c:pt idx="4">
                  <c:v>3.26</c:v>
                </c:pt>
                <c:pt idx="5">
                  <c:v>2.98</c:v>
                </c:pt>
                <c:pt idx="6">
                  <c:v>2.69</c:v>
                </c:pt>
                <c:pt idx="7">
                  <c:v>2.48</c:v>
                </c:pt>
                <c:pt idx="8">
                  <c:v>2.37</c:v>
                </c:pt>
                <c:pt idx="9">
                  <c:v>2.2200000000000002</c:v>
                </c:pt>
                <c:pt idx="10">
                  <c:v>2.04</c:v>
                </c:pt>
                <c:pt idx="11">
                  <c:v>2.11</c:v>
                </c:pt>
                <c:pt idx="12">
                  <c:v>2.04</c:v>
                </c:pt>
                <c:pt idx="13">
                  <c:v>2</c:v>
                </c:pt>
                <c:pt idx="14">
                  <c:v>1.96</c:v>
                </c:pt>
                <c:pt idx="15">
                  <c:v>1.98</c:v>
                </c:pt>
                <c:pt idx="16">
                  <c:v>2</c:v>
                </c:pt>
                <c:pt idx="17">
                  <c:v>2.0499999999999998</c:v>
                </c:pt>
                <c:pt idx="18">
                  <c:v>2.14</c:v>
                </c:pt>
                <c:pt idx="19">
                  <c:v>1.58</c:v>
                </c:pt>
                <c:pt idx="20">
                  <c:v>2.23</c:v>
                </c:pt>
                <c:pt idx="21">
                  <c:v>2.13</c:v>
                </c:pt>
                <c:pt idx="22">
                  <c:v>2.13</c:v>
                </c:pt>
                <c:pt idx="23">
                  <c:v>2.13</c:v>
                </c:pt>
                <c:pt idx="24">
                  <c:v>2.16</c:v>
                </c:pt>
                <c:pt idx="25">
                  <c:v>2.14</c:v>
                </c:pt>
                <c:pt idx="26">
                  <c:v>2.14</c:v>
                </c:pt>
                <c:pt idx="27">
                  <c:v>2.0499999999999998</c:v>
                </c:pt>
                <c:pt idx="28">
                  <c:v>1.91</c:v>
                </c:pt>
                <c:pt idx="29">
                  <c:v>1.85</c:v>
                </c:pt>
                <c:pt idx="30">
                  <c:v>1.8</c:v>
                </c:pt>
                <c:pt idx="31">
                  <c:v>1.79</c:v>
                </c:pt>
                <c:pt idx="32">
                  <c:v>1.77</c:v>
                </c:pt>
                <c:pt idx="33">
                  <c:v>1.75</c:v>
                </c:pt>
                <c:pt idx="34">
                  <c:v>1.74</c:v>
                </c:pt>
                <c:pt idx="35">
                  <c:v>1.77</c:v>
                </c:pt>
                <c:pt idx="36">
                  <c:v>1.8</c:v>
                </c:pt>
                <c:pt idx="37">
                  <c:v>1.81</c:v>
                </c:pt>
                <c:pt idx="38">
                  <c:v>1.76</c:v>
                </c:pt>
                <c:pt idx="39">
                  <c:v>1.72</c:v>
                </c:pt>
                <c:pt idx="40">
                  <c:v>1.69</c:v>
                </c:pt>
                <c:pt idx="41">
                  <c:v>1.66</c:v>
                </c:pt>
                <c:pt idx="42">
                  <c:v>1.57</c:v>
                </c:pt>
                <c:pt idx="43">
                  <c:v>1.54</c:v>
                </c:pt>
                <c:pt idx="44">
                  <c:v>1.53</c:v>
                </c:pt>
                <c:pt idx="45">
                  <c:v>1.5</c:v>
                </c:pt>
                <c:pt idx="46">
                  <c:v>1.46</c:v>
                </c:pt>
                <c:pt idx="47">
                  <c:v>1.5</c:v>
                </c:pt>
                <c:pt idx="48">
                  <c:v>1.42</c:v>
                </c:pt>
                <c:pt idx="49">
                  <c:v>1.43</c:v>
                </c:pt>
                <c:pt idx="50">
                  <c:v>1.39</c:v>
                </c:pt>
                <c:pt idx="51">
                  <c:v>1.38</c:v>
                </c:pt>
                <c:pt idx="52">
                  <c:v>1.34</c:v>
                </c:pt>
                <c:pt idx="53">
                  <c:v>1.36</c:v>
                </c:pt>
                <c:pt idx="54">
                  <c:v>1.33</c:v>
                </c:pt>
                <c:pt idx="55">
                  <c:v>1.32</c:v>
                </c:pt>
                <c:pt idx="56">
                  <c:v>1.29</c:v>
                </c:pt>
                <c:pt idx="57">
                  <c:v>1.29</c:v>
                </c:pt>
                <c:pt idx="58" formatCode="0.00\ ">
                  <c:v>1.26</c:v>
                </c:pt>
                <c:pt idx="59">
                  <c:v>1.32</c:v>
                </c:pt>
                <c:pt idx="60">
                  <c:v>1.34</c:v>
                </c:pt>
                <c:pt idx="61">
                  <c:v>1.37</c:v>
                </c:pt>
                <c:pt idx="62">
                  <c:v>1.37</c:v>
                </c:pt>
                <c:pt idx="63">
                  <c:v>1.39</c:v>
                </c:pt>
                <c:pt idx="64">
                  <c:v>1.39</c:v>
                </c:pt>
                <c:pt idx="65">
                  <c:v>1.41</c:v>
                </c:pt>
                <c:pt idx="66">
                  <c:v>1.43</c:v>
                </c:pt>
                <c:pt idx="67">
                  <c:v>1.42</c:v>
                </c:pt>
                <c:pt idx="68" formatCode="General">
                  <c:v>1.45</c:v>
                </c:pt>
                <c:pt idx="69" formatCode="General">
                  <c:v>1.44</c:v>
                </c:pt>
                <c:pt idx="70" formatCode="General">
                  <c:v>1.43</c:v>
                </c:pt>
                <c:pt idx="71" formatCode="General">
                  <c:v>1.42</c:v>
                </c:pt>
                <c:pt idx="72" formatCode="General">
                  <c:v>1.36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72-40C1-B704-80222867B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7692127"/>
        <c:axId val="1607700863"/>
      </c:lineChart>
      <c:catAx>
        <c:axId val="16076958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07691711"/>
        <c:crosses val="autoZero"/>
        <c:auto val="1"/>
        <c:lblAlgn val="ctr"/>
        <c:lblOffset val="100"/>
        <c:noMultiLvlLbl val="0"/>
      </c:catAx>
      <c:valAx>
        <c:axId val="1607691711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\ ###\ ###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07695871"/>
        <c:crosses val="autoZero"/>
        <c:crossBetween val="between"/>
      </c:valAx>
      <c:valAx>
        <c:axId val="1607700863"/>
        <c:scaling>
          <c:orientation val="minMax"/>
        </c:scaling>
        <c:delete val="0"/>
        <c:axPos val="r"/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07692127"/>
        <c:crosses val="max"/>
        <c:crossBetween val="between"/>
      </c:valAx>
      <c:catAx>
        <c:axId val="16076921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7700863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08248098708773E-2"/>
          <c:y val="4.5727878252771581E-2"/>
          <c:w val="0.86755766687044178"/>
          <c:h val="0.81771536196103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Sheet2!$C$12</c:f>
              <c:strCache>
                <c:ptCount val="1"/>
                <c:pt idx="0">
                  <c:v>児童数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Sheet2!$D$11:$BX$11</c:f>
              <c:numCache>
                <c:formatCode>General</c:formatCode>
                <c:ptCount val="73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  <c:pt idx="71">
                  <c:v>19</c:v>
                </c:pt>
                <c:pt idx="72">
                  <c:v>20</c:v>
                </c:pt>
              </c:numCache>
            </c:numRef>
          </c:cat>
          <c:val>
            <c:numRef>
              <c:f>Sheet2!$D$12:$BX$12</c:f>
              <c:numCache>
                <c:formatCode>General</c:formatCode>
                <c:ptCount val="73"/>
                <c:pt idx="0">
                  <c:v>1075</c:v>
                </c:pt>
                <c:pt idx="1">
                  <c:v>1099</c:v>
                </c:pt>
                <c:pt idx="2">
                  <c:v>1114</c:v>
                </c:pt>
                <c:pt idx="3">
                  <c:v>1142</c:v>
                </c:pt>
                <c:pt idx="4">
                  <c:v>1115</c:v>
                </c:pt>
                <c:pt idx="5">
                  <c:v>1123</c:v>
                </c:pt>
                <c:pt idx="6">
                  <c:v>1175</c:v>
                </c:pt>
                <c:pt idx="7">
                  <c:v>1227</c:v>
                </c:pt>
                <c:pt idx="8">
                  <c:v>1262</c:v>
                </c:pt>
                <c:pt idx="9">
                  <c:v>1296</c:v>
                </c:pt>
                <c:pt idx="10">
                  <c:v>1349</c:v>
                </c:pt>
                <c:pt idx="11">
                  <c:v>1337</c:v>
                </c:pt>
                <c:pt idx="12">
                  <c:v>1259</c:v>
                </c:pt>
                <c:pt idx="13">
                  <c:v>1181</c:v>
                </c:pt>
                <c:pt idx="14">
                  <c:v>1106</c:v>
                </c:pt>
                <c:pt idx="15">
                  <c:v>1047</c:v>
                </c:pt>
                <c:pt idx="16">
                  <c:v>1003</c:v>
                </c:pt>
                <c:pt idx="17">
                  <c:v>978</c:v>
                </c:pt>
                <c:pt idx="18">
                  <c:v>958</c:v>
                </c:pt>
                <c:pt idx="19">
                  <c:v>945</c:v>
                </c:pt>
                <c:pt idx="20">
                  <c:v>938</c:v>
                </c:pt>
                <c:pt idx="21">
                  <c:v>940</c:v>
                </c:pt>
                <c:pt idx="22">
                  <c:v>949</c:v>
                </c:pt>
                <c:pt idx="23">
                  <c:v>960</c:v>
                </c:pt>
                <c:pt idx="24">
                  <c:v>970</c:v>
                </c:pt>
                <c:pt idx="25">
                  <c:v>982</c:v>
                </c:pt>
                <c:pt idx="26">
                  <c:v>1009</c:v>
                </c:pt>
                <c:pt idx="27">
                  <c:v>1036</c:v>
                </c:pt>
                <c:pt idx="28">
                  <c:v>1061</c:v>
                </c:pt>
                <c:pt idx="29">
                  <c:v>1082</c:v>
                </c:pt>
                <c:pt idx="30">
                  <c:v>1115</c:v>
                </c:pt>
                <c:pt idx="31">
                  <c:v>1163</c:v>
                </c:pt>
                <c:pt idx="32">
                  <c:v>1183</c:v>
                </c:pt>
                <c:pt idx="33">
                  <c:v>1192</c:v>
                </c:pt>
                <c:pt idx="34">
                  <c:v>1190</c:v>
                </c:pt>
                <c:pt idx="35">
                  <c:v>1174</c:v>
                </c:pt>
                <c:pt idx="36">
                  <c:v>1146</c:v>
                </c:pt>
                <c:pt idx="37">
                  <c:v>1110</c:v>
                </c:pt>
                <c:pt idx="38">
                  <c:v>1067</c:v>
                </c:pt>
                <c:pt idx="39">
                  <c:v>1023</c:v>
                </c:pt>
                <c:pt idx="40">
                  <c:v>987</c:v>
                </c:pt>
                <c:pt idx="41">
                  <c:v>961</c:v>
                </c:pt>
                <c:pt idx="42">
                  <c:v>937</c:v>
                </c:pt>
                <c:pt idx="43">
                  <c:v>916</c:v>
                </c:pt>
                <c:pt idx="44">
                  <c:v>895</c:v>
                </c:pt>
                <c:pt idx="45">
                  <c:v>877</c:v>
                </c:pt>
                <c:pt idx="46">
                  <c:v>858</c:v>
                </c:pt>
                <c:pt idx="47">
                  <c:v>837</c:v>
                </c:pt>
                <c:pt idx="48">
                  <c:v>811</c:v>
                </c:pt>
                <c:pt idx="49">
                  <c:v>786</c:v>
                </c:pt>
                <c:pt idx="50">
                  <c:v>766</c:v>
                </c:pt>
                <c:pt idx="51">
                  <c:v>750</c:v>
                </c:pt>
                <c:pt idx="52">
                  <c:v>737</c:v>
                </c:pt>
                <c:pt idx="53">
                  <c:v>730</c:v>
                </c:pt>
                <c:pt idx="54">
                  <c:v>724</c:v>
                </c:pt>
                <c:pt idx="55">
                  <c:v>723</c:v>
                </c:pt>
                <c:pt idx="56">
                  <c:v>720</c:v>
                </c:pt>
                <c:pt idx="57">
                  <c:v>720</c:v>
                </c:pt>
                <c:pt idx="58">
                  <c:v>719</c:v>
                </c:pt>
                <c:pt idx="59">
                  <c:v>713</c:v>
                </c:pt>
                <c:pt idx="60">
                  <c:v>712</c:v>
                </c:pt>
                <c:pt idx="61">
                  <c:v>706</c:v>
                </c:pt>
                <c:pt idx="62">
                  <c:v>699</c:v>
                </c:pt>
                <c:pt idx="63">
                  <c:v>689</c:v>
                </c:pt>
                <c:pt idx="64">
                  <c:v>676</c:v>
                </c:pt>
                <c:pt idx="65">
                  <c:v>668</c:v>
                </c:pt>
                <c:pt idx="66">
                  <c:v>660</c:v>
                </c:pt>
                <c:pt idx="67">
                  <c:v>654</c:v>
                </c:pt>
                <c:pt idx="68">
                  <c:v>648</c:v>
                </c:pt>
                <c:pt idx="69" formatCode="#,##0">
                  <c:v>645</c:v>
                </c:pt>
                <c:pt idx="70" formatCode="#,##0">
                  <c:v>643</c:v>
                </c:pt>
                <c:pt idx="71">
                  <c:v>637</c:v>
                </c:pt>
                <c:pt idx="72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A9-423D-934E-4A9E98D165AC}"/>
            </c:ext>
          </c:extLst>
        </c:ser>
        <c:ser>
          <c:idx val="1"/>
          <c:order val="1"/>
          <c:tx>
            <c:strRef>
              <c:f>Sheet2!$C$13</c:f>
              <c:strCache>
                <c:ptCount val="1"/>
                <c:pt idx="0">
                  <c:v>生徒数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Sheet2!$D$11:$BX$11</c:f>
              <c:numCache>
                <c:formatCode>General</c:formatCode>
                <c:ptCount val="73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  <c:pt idx="71">
                  <c:v>19</c:v>
                </c:pt>
                <c:pt idx="72">
                  <c:v>20</c:v>
                </c:pt>
              </c:numCache>
            </c:numRef>
          </c:cat>
          <c:val>
            <c:numRef>
              <c:f>Sheet2!$D$13:$BX$13</c:f>
              <c:numCache>
                <c:formatCode>General</c:formatCode>
                <c:ptCount val="73"/>
                <c:pt idx="0">
                  <c:v>479</c:v>
                </c:pt>
                <c:pt idx="1">
                  <c:v>519</c:v>
                </c:pt>
                <c:pt idx="2">
                  <c:v>532</c:v>
                </c:pt>
                <c:pt idx="3">
                  <c:v>513</c:v>
                </c:pt>
                <c:pt idx="4">
                  <c:v>508</c:v>
                </c:pt>
                <c:pt idx="5">
                  <c:v>518</c:v>
                </c:pt>
                <c:pt idx="6">
                  <c:v>566</c:v>
                </c:pt>
                <c:pt idx="7">
                  <c:v>588</c:v>
                </c:pt>
                <c:pt idx="8">
                  <c:v>596</c:v>
                </c:pt>
                <c:pt idx="9">
                  <c:v>572</c:v>
                </c:pt>
                <c:pt idx="10">
                  <c:v>521</c:v>
                </c:pt>
                <c:pt idx="11">
                  <c:v>518</c:v>
                </c:pt>
                <c:pt idx="12">
                  <c:v>590</c:v>
                </c:pt>
                <c:pt idx="13">
                  <c:v>692</c:v>
                </c:pt>
                <c:pt idx="14">
                  <c:v>733</c:v>
                </c:pt>
                <c:pt idx="15">
                  <c:v>696</c:v>
                </c:pt>
                <c:pt idx="16">
                  <c:v>648</c:v>
                </c:pt>
                <c:pt idx="17">
                  <c:v>596</c:v>
                </c:pt>
                <c:pt idx="18">
                  <c:v>556</c:v>
                </c:pt>
                <c:pt idx="19">
                  <c:v>527</c:v>
                </c:pt>
                <c:pt idx="20">
                  <c:v>504</c:v>
                </c:pt>
                <c:pt idx="21">
                  <c:v>487</c:v>
                </c:pt>
                <c:pt idx="22">
                  <c:v>472</c:v>
                </c:pt>
                <c:pt idx="23">
                  <c:v>469</c:v>
                </c:pt>
                <c:pt idx="24">
                  <c:v>469</c:v>
                </c:pt>
                <c:pt idx="25">
                  <c:v>478</c:v>
                </c:pt>
                <c:pt idx="26">
                  <c:v>474</c:v>
                </c:pt>
                <c:pt idx="27">
                  <c:v>476</c:v>
                </c:pt>
                <c:pt idx="28">
                  <c:v>483</c:v>
                </c:pt>
                <c:pt idx="29">
                  <c:v>498</c:v>
                </c:pt>
                <c:pt idx="30">
                  <c:v>505</c:v>
                </c:pt>
                <c:pt idx="31">
                  <c:v>497</c:v>
                </c:pt>
                <c:pt idx="32">
                  <c:v>509</c:v>
                </c:pt>
                <c:pt idx="33">
                  <c:v>530</c:v>
                </c:pt>
                <c:pt idx="34">
                  <c:v>562</c:v>
                </c:pt>
                <c:pt idx="35">
                  <c:v>571</c:v>
                </c:pt>
                <c:pt idx="36">
                  <c:v>583</c:v>
                </c:pt>
                <c:pt idx="37">
                  <c:v>599</c:v>
                </c:pt>
                <c:pt idx="38">
                  <c:v>611</c:v>
                </c:pt>
                <c:pt idx="39">
                  <c:v>608</c:v>
                </c:pt>
                <c:pt idx="40">
                  <c:v>590</c:v>
                </c:pt>
                <c:pt idx="41">
                  <c:v>562</c:v>
                </c:pt>
                <c:pt idx="42">
                  <c:v>537</c:v>
                </c:pt>
                <c:pt idx="43">
                  <c:v>519</c:v>
                </c:pt>
                <c:pt idx="44">
                  <c:v>504</c:v>
                </c:pt>
                <c:pt idx="45">
                  <c:v>485</c:v>
                </c:pt>
                <c:pt idx="46">
                  <c:v>468</c:v>
                </c:pt>
                <c:pt idx="47">
                  <c:v>457</c:v>
                </c:pt>
                <c:pt idx="48">
                  <c:v>453</c:v>
                </c:pt>
                <c:pt idx="49">
                  <c:v>448</c:v>
                </c:pt>
                <c:pt idx="50">
                  <c:v>438</c:v>
                </c:pt>
                <c:pt idx="51">
                  <c:v>424</c:v>
                </c:pt>
                <c:pt idx="52">
                  <c:v>410</c:v>
                </c:pt>
                <c:pt idx="53">
                  <c:v>399</c:v>
                </c:pt>
                <c:pt idx="54">
                  <c:v>386</c:v>
                </c:pt>
                <c:pt idx="55">
                  <c:v>375</c:v>
                </c:pt>
                <c:pt idx="56">
                  <c:v>366</c:v>
                </c:pt>
                <c:pt idx="57">
                  <c:v>363</c:v>
                </c:pt>
                <c:pt idx="58">
                  <c:v>360</c:v>
                </c:pt>
                <c:pt idx="59">
                  <c:v>361</c:v>
                </c:pt>
                <c:pt idx="60">
                  <c:v>359</c:v>
                </c:pt>
                <c:pt idx="61">
                  <c:v>360</c:v>
                </c:pt>
                <c:pt idx="62">
                  <c:v>356</c:v>
                </c:pt>
                <c:pt idx="63">
                  <c:v>357</c:v>
                </c:pt>
                <c:pt idx="64">
                  <c:v>355</c:v>
                </c:pt>
                <c:pt idx="65">
                  <c:v>354</c:v>
                </c:pt>
                <c:pt idx="66">
                  <c:v>350</c:v>
                </c:pt>
                <c:pt idx="67">
                  <c:v>347</c:v>
                </c:pt>
                <c:pt idx="68">
                  <c:v>341</c:v>
                </c:pt>
                <c:pt idx="69" formatCode="#,##0">
                  <c:v>333</c:v>
                </c:pt>
                <c:pt idx="70" formatCode="#,##0">
                  <c:v>325</c:v>
                </c:pt>
                <c:pt idx="71">
                  <c:v>322</c:v>
                </c:pt>
                <c:pt idx="72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A9-423D-934E-4A9E98D16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9336527"/>
        <c:axId val="949323215"/>
      </c:barChart>
      <c:lineChart>
        <c:grouping val="standard"/>
        <c:varyColors val="0"/>
        <c:ser>
          <c:idx val="2"/>
          <c:order val="2"/>
          <c:tx>
            <c:strRef>
              <c:f>Sheet2!$C$14</c:f>
              <c:strCache>
                <c:ptCount val="1"/>
                <c:pt idx="0">
                  <c:v>１学級あたりの児童数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Sheet2!$D$11:$BX$11</c:f>
              <c:numCache>
                <c:formatCode>General</c:formatCode>
                <c:ptCount val="73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  <c:pt idx="71">
                  <c:v>19</c:v>
                </c:pt>
                <c:pt idx="72">
                  <c:v>20</c:v>
                </c:pt>
              </c:numCache>
            </c:numRef>
          </c:cat>
          <c:val>
            <c:numRef>
              <c:f>Sheet2!$D$14:$BX$14</c:f>
              <c:numCache>
                <c:formatCode>0.0_ </c:formatCode>
                <c:ptCount val="73"/>
                <c:pt idx="0">
                  <c:v>45.570034491817729</c:v>
                </c:pt>
                <c:pt idx="1">
                  <c:v>44.306743198958429</c:v>
                </c:pt>
                <c:pt idx="2">
                  <c:v>44.111210126502066</c:v>
                </c:pt>
                <c:pt idx="3">
                  <c:v>43.94658541370913</c:v>
                </c:pt>
                <c:pt idx="4">
                  <c:v>43.089144155809016</c:v>
                </c:pt>
                <c:pt idx="5">
                  <c:v>42.917376510169753</c:v>
                </c:pt>
                <c:pt idx="6">
                  <c:v>43.443424477241138</c:v>
                </c:pt>
                <c:pt idx="7">
                  <c:v>43.804597947421421</c:v>
                </c:pt>
                <c:pt idx="8">
                  <c:v>44.25766404153439</c:v>
                </c:pt>
                <c:pt idx="9">
                  <c:v>44.382542656796481</c:v>
                </c:pt>
                <c:pt idx="10">
                  <c:v>44.343064949747919</c:v>
                </c:pt>
                <c:pt idx="11">
                  <c:v>43.626334914245824</c:v>
                </c:pt>
                <c:pt idx="12">
                  <c:v>42.143124916320794</c:v>
                </c:pt>
                <c:pt idx="13">
                  <c:v>41.045181110188253</c:v>
                </c:pt>
                <c:pt idx="14">
                  <c:v>39.564295605563444</c:v>
                </c:pt>
                <c:pt idx="15">
                  <c:v>37.680806197979827</c:v>
                </c:pt>
                <c:pt idx="16">
                  <c:v>35.970000466165359</c:v>
                </c:pt>
                <c:pt idx="17">
                  <c:v>35.146463793022861</c:v>
                </c:pt>
                <c:pt idx="18">
                  <c:v>34.452979746780841</c:v>
                </c:pt>
                <c:pt idx="19">
                  <c:v>33.884827583734541</c:v>
                </c:pt>
                <c:pt idx="20">
                  <c:v>33.428985713776761</c:v>
                </c:pt>
                <c:pt idx="21">
                  <c:v>33.173260847324286</c:v>
                </c:pt>
                <c:pt idx="22">
                  <c:v>33.029318850765065</c:v>
                </c:pt>
                <c:pt idx="23">
                  <c:v>32.942920806696378</c:v>
                </c:pt>
                <c:pt idx="24">
                  <c:v>32.885972439382584</c:v>
                </c:pt>
                <c:pt idx="25">
                  <c:v>32.698243931036323</c:v>
                </c:pt>
                <c:pt idx="26">
                  <c:v>32.796868803110392</c:v>
                </c:pt>
                <c:pt idx="27">
                  <c:v>32.883707649501737</c:v>
                </c:pt>
                <c:pt idx="28">
                  <c:v>33.027910335789421</c:v>
                </c:pt>
                <c:pt idx="29">
                  <c:v>33.093183868846445</c:v>
                </c:pt>
                <c:pt idx="30">
                  <c:v>33.273952770572201</c:v>
                </c:pt>
                <c:pt idx="31">
                  <c:v>33.657712779043216</c:v>
                </c:pt>
                <c:pt idx="32">
                  <c:v>33.709210155027492</c:v>
                </c:pt>
                <c:pt idx="33">
                  <c:v>33.678800802101279</c:v>
                </c:pt>
                <c:pt idx="34">
                  <c:v>33.646060379897492</c:v>
                </c:pt>
                <c:pt idx="35">
                  <c:v>33.497744360902253</c:v>
                </c:pt>
                <c:pt idx="36">
                  <c:v>33.272349712819647</c:v>
                </c:pt>
                <c:pt idx="37">
                  <c:v>32.893401677373831</c:v>
                </c:pt>
                <c:pt idx="38">
                  <c:v>32.227898361319525</c:v>
                </c:pt>
                <c:pt idx="39">
                  <c:v>31.52264096272641</c:v>
                </c:pt>
                <c:pt idx="40">
                  <c:v>30.860690327783786</c:v>
                </c:pt>
                <c:pt idx="41">
                  <c:v>30.280077160931604</c:v>
                </c:pt>
                <c:pt idx="42">
                  <c:v>29.716304299582152</c:v>
                </c:pt>
                <c:pt idx="43">
                  <c:v>29.191025383558543</c:v>
                </c:pt>
                <c:pt idx="44">
                  <c:v>28.99417668275073</c:v>
                </c:pt>
                <c:pt idx="45">
                  <c:v>28.801516788795865</c:v>
                </c:pt>
                <c:pt idx="46">
                  <c:v>28.598988374301509</c:v>
                </c:pt>
                <c:pt idx="47">
                  <c:v>28.350266220482041</c:v>
                </c:pt>
                <c:pt idx="48">
                  <c:v>28.056381855627283</c:v>
                </c:pt>
                <c:pt idx="49">
                  <c:v>27.760101634779168</c:v>
                </c:pt>
                <c:pt idx="50">
                  <c:v>27.544075362652212</c:v>
                </c:pt>
                <c:pt idx="51">
                  <c:v>27.324554628583918</c:v>
                </c:pt>
                <c:pt idx="52">
                  <c:v>27.111773214620914</c:v>
                </c:pt>
                <c:pt idx="53">
                  <c:v>26.927990729908959</c:v>
                </c:pt>
                <c:pt idx="54">
                  <c:v>26.709145781296694</c:v>
                </c:pt>
                <c:pt idx="55">
                  <c:v>26.544441465233216</c:v>
                </c:pt>
                <c:pt idx="56">
                  <c:v>26.27483197232743</c:v>
                </c:pt>
                <c:pt idx="57">
                  <c:v>26.069906513620904</c:v>
                </c:pt>
                <c:pt idx="58">
                  <c:v>25.898268624448249</c:v>
                </c:pt>
                <c:pt idx="59">
                  <c:v>25.698123675981034</c:v>
                </c:pt>
                <c:pt idx="60">
                  <c:v>25.556783234349489</c:v>
                </c:pt>
                <c:pt idx="61">
                  <c:v>25.3901144128568</c:v>
                </c:pt>
                <c:pt idx="62">
                  <c:v>25.201082510819703</c:v>
                </c:pt>
                <c:pt idx="63">
                  <c:v>24.916401366056956</c:v>
                </c:pt>
                <c:pt idx="64">
                  <c:v>24.59342756800384</c:v>
                </c:pt>
                <c:pt idx="65">
                  <c:v>24.38514157575846</c:v>
                </c:pt>
                <c:pt idx="66">
                  <c:v>24.202619747852935</c:v>
                </c:pt>
                <c:pt idx="67">
                  <c:v>24.032998475693741</c:v>
                </c:pt>
                <c:pt idx="68">
                  <c:v>23.85715179346786</c:v>
                </c:pt>
                <c:pt idx="69">
                  <c:v>23.6</c:v>
                </c:pt>
                <c:pt idx="70">
                  <c:v>23.5</c:v>
                </c:pt>
                <c:pt idx="71">
                  <c:v>23.272781091036659</c:v>
                </c:pt>
                <c:pt idx="72">
                  <c:v>23.069570916493664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A9-423D-934E-4A9E98D165AC}"/>
            </c:ext>
          </c:extLst>
        </c:ser>
        <c:ser>
          <c:idx val="3"/>
          <c:order val="3"/>
          <c:tx>
            <c:strRef>
              <c:f>Sheet2!$C$15</c:f>
              <c:strCache>
                <c:ptCount val="1"/>
                <c:pt idx="0">
                  <c:v>１学級あたりの生徒数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Sheet2!$D$11:$BX$11</c:f>
              <c:numCache>
                <c:formatCode>General</c:formatCode>
                <c:ptCount val="73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  <c:pt idx="71">
                  <c:v>19</c:v>
                </c:pt>
                <c:pt idx="72">
                  <c:v>20</c:v>
                </c:pt>
              </c:numCache>
            </c:numRef>
          </c:cat>
          <c:val>
            <c:numRef>
              <c:f>Sheet2!$D$15:$BX$15</c:f>
              <c:numCache>
                <c:formatCode>0.0_ </c:formatCode>
                <c:ptCount val="73"/>
                <c:pt idx="0">
                  <c:v>44.059160164875607</c:v>
                </c:pt>
                <c:pt idx="1">
                  <c:v>45.114155727793872</c:v>
                </c:pt>
                <c:pt idx="2">
                  <c:v>45.819291735188514</c:v>
                </c:pt>
                <c:pt idx="3">
                  <c:v>45.790769505445454</c:v>
                </c:pt>
                <c:pt idx="4">
                  <c:v>44.846550703640553</c:v>
                </c:pt>
                <c:pt idx="5">
                  <c:v>44.96608935351329</c:v>
                </c:pt>
                <c:pt idx="6">
                  <c:v>46.234254089528847</c:v>
                </c:pt>
                <c:pt idx="7">
                  <c:v>46.520225181062017</c:v>
                </c:pt>
                <c:pt idx="8">
                  <c:v>46.833729999764358</c:v>
                </c:pt>
                <c:pt idx="9">
                  <c:v>46.129251371410135</c:v>
                </c:pt>
                <c:pt idx="10">
                  <c:v>44.542820501859531</c:v>
                </c:pt>
                <c:pt idx="11">
                  <c:v>43.978903311798014</c:v>
                </c:pt>
                <c:pt idx="12">
                  <c:v>44.943272189890003</c:v>
                </c:pt>
                <c:pt idx="13">
                  <c:v>46.088727229162643</c:v>
                </c:pt>
                <c:pt idx="14">
                  <c:v>45.714435427024398</c:v>
                </c:pt>
                <c:pt idx="15">
                  <c:v>44.065472009719244</c:v>
                </c:pt>
                <c:pt idx="16">
                  <c:v>42.469408902209487</c:v>
                </c:pt>
                <c:pt idx="17">
                  <c:v>41.066612431746734</c:v>
                </c:pt>
                <c:pt idx="18">
                  <c:v>39.857679890953442</c:v>
                </c:pt>
                <c:pt idx="19">
                  <c:v>38.842246442494051</c:v>
                </c:pt>
                <c:pt idx="20">
                  <c:v>37.930645707194167</c:v>
                </c:pt>
                <c:pt idx="21">
                  <c:v>37.458297082759096</c:v>
                </c:pt>
                <c:pt idx="22">
                  <c:v>37.10273029757176</c:v>
                </c:pt>
                <c:pt idx="23">
                  <c:v>36.996973565990444</c:v>
                </c:pt>
                <c:pt idx="24">
                  <c:v>36.953544461434177</c:v>
                </c:pt>
                <c:pt idx="25">
                  <c:v>36.993467542820873</c:v>
                </c:pt>
                <c:pt idx="26">
                  <c:v>36.869516135310832</c:v>
                </c:pt>
                <c:pt idx="27">
                  <c:v>36.91071566970998</c:v>
                </c:pt>
                <c:pt idx="28">
                  <c:v>37.057580705748869</c:v>
                </c:pt>
                <c:pt idx="29">
                  <c:v>37.294361395226858</c:v>
                </c:pt>
                <c:pt idx="30">
                  <c:v>37.337258150405304</c:v>
                </c:pt>
                <c:pt idx="31">
                  <c:v>37.162913193768986</c:v>
                </c:pt>
                <c:pt idx="32">
                  <c:v>37.331198475799653</c:v>
                </c:pt>
                <c:pt idx="33">
                  <c:v>37.590225217237098</c:v>
                </c:pt>
                <c:pt idx="34">
                  <c:v>37.969301710111466</c:v>
                </c:pt>
                <c:pt idx="35">
                  <c:v>38.041849427386779</c:v>
                </c:pt>
                <c:pt idx="36">
                  <c:v>38.094929056460728</c:v>
                </c:pt>
                <c:pt idx="37">
                  <c:v>38.272016918398116</c:v>
                </c:pt>
                <c:pt idx="38">
                  <c:v>38.344505570418377</c:v>
                </c:pt>
                <c:pt idx="39">
                  <c:v>38.06016948091775</c:v>
                </c:pt>
                <c:pt idx="40">
                  <c:v>37.696793002915449</c:v>
                </c:pt>
                <c:pt idx="41">
                  <c:v>36.476151219702182</c:v>
                </c:pt>
                <c:pt idx="42">
                  <c:v>35.215470990253564</c:v>
                </c:pt>
                <c:pt idx="43">
                  <c:v>34.13162378543376</c:v>
                </c:pt>
                <c:pt idx="44">
                  <c:v>33.954698665228527</c:v>
                </c:pt>
                <c:pt idx="45">
                  <c:v>33.760750929264525</c:v>
                </c:pt>
                <c:pt idx="46">
                  <c:v>33.505826271186443</c:v>
                </c:pt>
                <c:pt idx="47">
                  <c:v>33.342257888017507</c:v>
                </c:pt>
                <c:pt idx="48">
                  <c:v>33.27820532610054</c:v>
                </c:pt>
                <c:pt idx="49">
                  <c:v>33.205248845980009</c:v>
                </c:pt>
                <c:pt idx="50">
                  <c:v>33.021536420446409</c:v>
                </c:pt>
                <c:pt idx="51">
                  <c:v>32.748362104223418</c:v>
                </c:pt>
                <c:pt idx="52">
                  <c:v>32.403820187456077</c:v>
                </c:pt>
                <c:pt idx="53">
                  <c:v>32.12521225485068</c:v>
                </c:pt>
                <c:pt idx="54">
                  <c:v>31.651281505030973</c:v>
                </c:pt>
                <c:pt idx="55">
                  <c:v>31.330505357829452</c:v>
                </c:pt>
                <c:pt idx="56">
                  <c:v>30.974533925174381</c:v>
                </c:pt>
                <c:pt idx="57">
                  <c:v>30.685002792303397</c:v>
                </c:pt>
                <c:pt idx="58">
                  <c:v>30.401099040239053</c:v>
                </c:pt>
                <c:pt idx="59">
                  <c:v>30.220490610838922</c:v>
                </c:pt>
                <c:pt idx="60">
                  <c:v>29.95320720735744</c:v>
                </c:pt>
                <c:pt idx="61">
                  <c:v>29.706370619734813</c:v>
                </c:pt>
                <c:pt idx="62">
                  <c:v>29.38932848765177</c:v>
                </c:pt>
                <c:pt idx="63">
                  <c:v>29.219607714886067</c:v>
                </c:pt>
                <c:pt idx="64">
                  <c:v>29.014357466617664</c:v>
                </c:pt>
                <c:pt idx="65">
                  <c:v>28.769328397673188</c:v>
                </c:pt>
                <c:pt idx="66">
                  <c:v>28.508135107871531</c:v>
                </c:pt>
                <c:pt idx="67">
                  <c:v>28.233077499674096</c:v>
                </c:pt>
                <c:pt idx="68">
                  <c:v>28.014253754667632</c:v>
                </c:pt>
                <c:pt idx="69">
                  <c:v>27.8</c:v>
                </c:pt>
                <c:pt idx="70">
                  <c:v>27.5</c:v>
                </c:pt>
                <c:pt idx="71">
                  <c:v>27.222746690352324</c:v>
                </c:pt>
                <c:pt idx="72">
                  <c:v>27.080383872627149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A9-423D-934E-4A9E98D16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341519"/>
        <c:axId val="949340687"/>
      </c:lineChart>
      <c:catAx>
        <c:axId val="94933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949323215"/>
        <c:crosses val="autoZero"/>
        <c:auto val="1"/>
        <c:lblAlgn val="ctr"/>
        <c:lblOffset val="100"/>
        <c:noMultiLvlLbl val="0"/>
      </c:catAx>
      <c:valAx>
        <c:axId val="949323215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949336527"/>
        <c:crosses val="autoZero"/>
        <c:crossBetween val="between"/>
      </c:valAx>
      <c:valAx>
        <c:axId val="949340687"/>
        <c:scaling>
          <c:orientation val="minMax"/>
        </c:scaling>
        <c:delete val="0"/>
        <c:axPos val="r"/>
        <c:numFmt formatCode="0.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949341519"/>
        <c:crosses val="max"/>
        <c:crossBetween val="between"/>
      </c:valAx>
      <c:catAx>
        <c:axId val="9493415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93406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08248098708773E-2"/>
          <c:y val="4.5727878252771581E-2"/>
          <c:w val="0.86755766687044178"/>
          <c:h val="0.81771536196103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Sheet2!$C$12</c:f>
              <c:strCache>
                <c:ptCount val="1"/>
                <c:pt idx="0">
                  <c:v>児童数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Sheet2!$D$11:$BX$11</c:f>
              <c:numCache>
                <c:formatCode>General</c:formatCode>
                <c:ptCount val="73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  <c:pt idx="71">
                  <c:v>19</c:v>
                </c:pt>
                <c:pt idx="72">
                  <c:v>20</c:v>
                </c:pt>
              </c:numCache>
            </c:numRef>
          </c:cat>
          <c:val>
            <c:numRef>
              <c:f>Sheet2!$D$12:$BX$12</c:f>
              <c:numCache>
                <c:formatCode>General</c:formatCode>
                <c:ptCount val="73"/>
                <c:pt idx="0">
                  <c:v>1075</c:v>
                </c:pt>
                <c:pt idx="1">
                  <c:v>1099</c:v>
                </c:pt>
                <c:pt idx="2">
                  <c:v>1114</c:v>
                </c:pt>
                <c:pt idx="3">
                  <c:v>1142</c:v>
                </c:pt>
                <c:pt idx="4">
                  <c:v>1115</c:v>
                </c:pt>
                <c:pt idx="5">
                  <c:v>1123</c:v>
                </c:pt>
                <c:pt idx="6">
                  <c:v>1175</c:v>
                </c:pt>
                <c:pt idx="7">
                  <c:v>1227</c:v>
                </c:pt>
                <c:pt idx="8">
                  <c:v>1262</c:v>
                </c:pt>
                <c:pt idx="9">
                  <c:v>1296</c:v>
                </c:pt>
                <c:pt idx="10">
                  <c:v>1349</c:v>
                </c:pt>
                <c:pt idx="11">
                  <c:v>1337</c:v>
                </c:pt>
                <c:pt idx="12">
                  <c:v>1259</c:v>
                </c:pt>
                <c:pt idx="13">
                  <c:v>1181</c:v>
                </c:pt>
                <c:pt idx="14">
                  <c:v>1106</c:v>
                </c:pt>
                <c:pt idx="15">
                  <c:v>1047</c:v>
                </c:pt>
                <c:pt idx="16">
                  <c:v>1003</c:v>
                </c:pt>
                <c:pt idx="17">
                  <c:v>978</c:v>
                </c:pt>
                <c:pt idx="18">
                  <c:v>958</c:v>
                </c:pt>
                <c:pt idx="19">
                  <c:v>945</c:v>
                </c:pt>
                <c:pt idx="20">
                  <c:v>938</c:v>
                </c:pt>
                <c:pt idx="21">
                  <c:v>940</c:v>
                </c:pt>
                <c:pt idx="22">
                  <c:v>949</c:v>
                </c:pt>
                <c:pt idx="23">
                  <c:v>960</c:v>
                </c:pt>
                <c:pt idx="24">
                  <c:v>970</c:v>
                </c:pt>
                <c:pt idx="25">
                  <c:v>982</c:v>
                </c:pt>
                <c:pt idx="26">
                  <c:v>1009</c:v>
                </c:pt>
                <c:pt idx="27">
                  <c:v>1036</c:v>
                </c:pt>
                <c:pt idx="28">
                  <c:v>1061</c:v>
                </c:pt>
                <c:pt idx="29">
                  <c:v>1082</c:v>
                </c:pt>
                <c:pt idx="30">
                  <c:v>1115</c:v>
                </c:pt>
                <c:pt idx="31">
                  <c:v>1163</c:v>
                </c:pt>
                <c:pt idx="32">
                  <c:v>1183</c:v>
                </c:pt>
                <c:pt idx="33">
                  <c:v>1192</c:v>
                </c:pt>
                <c:pt idx="34">
                  <c:v>1190</c:v>
                </c:pt>
                <c:pt idx="35">
                  <c:v>1174</c:v>
                </c:pt>
                <c:pt idx="36">
                  <c:v>1146</c:v>
                </c:pt>
                <c:pt idx="37">
                  <c:v>1110</c:v>
                </c:pt>
                <c:pt idx="38">
                  <c:v>1067</c:v>
                </c:pt>
                <c:pt idx="39">
                  <c:v>1023</c:v>
                </c:pt>
                <c:pt idx="40">
                  <c:v>987</c:v>
                </c:pt>
                <c:pt idx="41">
                  <c:v>961</c:v>
                </c:pt>
                <c:pt idx="42">
                  <c:v>937</c:v>
                </c:pt>
                <c:pt idx="43">
                  <c:v>916</c:v>
                </c:pt>
                <c:pt idx="44">
                  <c:v>895</c:v>
                </c:pt>
                <c:pt idx="45">
                  <c:v>877</c:v>
                </c:pt>
                <c:pt idx="46">
                  <c:v>858</c:v>
                </c:pt>
                <c:pt idx="47">
                  <c:v>837</c:v>
                </c:pt>
                <c:pt idx="48">
                  <c:v>811</c:v>
                </c:pt>
                <c:pt idx="49">
                  <c:v>786</c:v>
                </c:pt>
                <c:pt idx="50">
                  <c:v>766</c:v>
                </c:pt>
                <c:pt idx="51">
                  <c:v>750</c:v>
                </c:pt>
                <c:pt idx="52">
                  <c:v>737</c:v>
                </c:pt>
                <c:pt idx="53">
                  <c:v>730</c:v>
                </c:pt>
                <c:pt idx="54">
                  <c:v>724</c:v>
                </c:pt>
                <c:pt idx="55">
                  <c:v>723</c:v>
                </c:pt>
                <c:pt idx="56">
                  <c:v>720</c:v>
                </c:pt>
                <c:pt idx="57">
                  <c:v>720</c:v>
                </c:pt>
                <c:pt idx="58">
                  <c:v>719</c:v>
                </c:pt>
                <c:pt idx="59">
                  <c:v>713</c:v>
                </c:pt>
                <c:pt idx="60">
                  <c:v>712</c:v>
                </c:pt>
                <c:pt idx="61">
                  <c:v>706</c:v>
                </c:pt>
                <c:pt idx="62">
                  <c:v>699</c:v>
                </c:pt>
                <c:pt idx="63">
                  <c:v>689</c:v>
                </c:pt>
                <c:pt idx="64">
                  <c:v>676</c:v>
                </c:pt>
                <c:pt idx="65">
                  <c:v>668</c:v>
                </c:pt>
                <c:pt idx="66">
                  <c:v>660</c:v>
                </c:pt>
                <c:pt idx="67">
                  <c:v>654</c:v>
                </c:pt>
                <c:pt idx="68">
                  <c:v>648</c:v>
                </c:pt>
                <c:pt idx="69" formatCode="#,##0">
                  <c:v>645</c:v>
                </c:pt>
                <c:pt idx="70" formatCode="#,##0">
                  <c:v>643</c:v>
                </c:pt>
                <c:pt idx="71">
                  <c:v>637</c:v>
                </c:pt>
                <c:pt idx="72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A9-423D-934E-4A9E98D165AC}"/>
            </c:ext>
          </c:extLst>
        </c:ser>
        <c:ser>
          <c:idx val="1"/>
          <c:order val="1"/>
          <c:tx>
            <c:strRef>
              <c:f>Sheet2!$C$13</c:f>
              <c:strCache>
                <c:ptCount val="1"/>
                <c:pt idx="0">
                  <c:v>生徒数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Sheet2!$D$11:$BX$11</c:f>
              <c:numCache>
                <c:formatCode>General</c:formatCode>
                <c:ptCount val="73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  <c:pt idx="71">
                  <c:v>19</c:v>
                </c:pt>
                <c:pt idx="72">
                  <c:v>20</c:v>
                </c:pt>
              </c:numCache>
            </c:numRef>
          </c:cat>
          <c:val>
            <c:numRef>
              <c:f>Sheet2!$D$13:$BX$13</c:f>
              <c:numCache>
                <c:formatCode>General</c:formatCode>
                <c:ptCount val="73"/>
                <c:pt idx="0">
                  <c:v>479</c:v>
                </c:pt>
                <c:pt idx="1">
                  <c:v>519</c:v>
                </c:pt>
                <c:pt idx="2">
                  <c:v>532</c:v>
                </c:pt>
                <c:pt idx="3">
                  <c:v>513</c:v>
                </c:pt>
                <c:pt idx="4">
                  <c:v>508</c:v>
                </c:pt>
                <c:pt idx="5">
                  <c:v>518</c:v>
                </c:pt>
                <c:pt idx="6">
                  <c:v>566</c:v>
                </c:pt>
                <c:pt idx="7">
                  <c:v>588</c:v>
                </c:pt>
                <c:pt idx="8">
                  <c:v>596</c:v>
                </c:pt>
                <c:pt idx="9">
                  <c:v>572</c:v>
                </c:pt>
                <c:pt idx="10">
                  <c:v>521</c:v>
                </c:pt>
                <c:pt idx="11">
                  <c:v>518</c:v>
                </c:pt>
                <c:pt idx="12">
                  <c:v>590</c:v>
                </c:pt>
                <c:pt idx="13">
                  <c:v>692</c:v>
                </c:pt>
                <c:pt idx="14">
                  <c:v>733</c:v>
                </c:pt>
                <c:pt idx="15">
                  <c:v>696</c:v>
                </c:pt>
                <c:pt idx="16">
                  <c:v>648</c:v>
                </c:pt>
                <c:pt idx="17">
                  <c:v>596</c:v>
                </c:pt>
                <c:pt idx="18">
                  <c:v>556</c:v>
                </c:pt>
                <c:pt idx="19">
                  <c:v>527</c:v>
                </c:pt>
                <c:pt idx="20">
                  <c:v>504</c:v>
                </c:pt>
                <c:pt idx="21">
                  <c:v>487</c:v>
                </c:pt>
                <c:pt idx="22">
                  <c:v>472</c:v>
                </c:pt>
                <c:pt idx="23">
                  <c:v>469</c:v>
                </c:pt>
                <c:pt idx="24">
                  <c:v>469</c:v>
                </c:pt>
                <c:pt idx="25">
                  <c:v>478</c:v>
                </c:pt>
                <c:pt idx="26">
                  <c:v>474</c:v>
                </c:pt>
                <c:pt idx="27">
                  <c:v>476</c:v>
                </c:pt>
                <c:pt idx="28">
                  <c:v>483</c:v>
                </c:pt>
                <c:pt idx="29">
                  <c:v>498</c:v>
                </c:pt>
                <c:pt idx="30">
                  <c:v>505</c:v>
                </c:pt>
                <c:pt idx="31">
                  <c:v>497</c:v>
                </c:pt>
                <c:pt idx="32">
                  <c:v>509</c:v>
                </c:pt>
                <c:pt idx="33">
                  <c:v>530</c:v>
                </c:pt>
                <c:pt idx="34">
                  <c:v>562</c:v>
                </c:pt>
                <c:pt idx="35">
                  <c:v>571</c:v>
                </c:pt>
                <c:pt idx="36">
                  <c:v>583</c:v>
                </c:pt>
                <c:pt idx="37">
                  <c:v>599</c:v>
                </c:pt>
                <c:pt idx="38">
                  <c:v>611</c:v>
                </c:pt>
                <c:pt idx="39">
                  <c:v>608</c:v>
                </c:pt>
                <c:pt idx="40">
                  <c:v>590</c:v>
                </c:pt>
                <c:pt idx="41">
                  <c:v>562</c:v>
                </c:pt>
                <c:pt idx="42">
                  <c:v>537</c:v>
                </c:pt>
                <c:pt idx="43">
                  <c:v>519</c:v>
                </c:pt>
                <c:pt idx="44">
                  <c:v>504</c:v>
                </c:pt>
                <c:pt idx="45">
                  <c:v>485</c:v>
                </c:pt>
                <c:pt idx="46">
                  <c:v>468</c:v>
                </c:pt>
                <c:pt idx="47">
                  <c:v>457</c:v>
                </c:pt>
                <c:pt idx="48">
                  <c:v>453</c:v>
                </c:pt>
                <c:pt idx="49">
                  <c:v>448</c:v>
                </c:pt>
                <c:pt idx="50">
                  <c:v>438</c:v>
                </c:pt>
                <c:pt idx="51">
                  <c:v>424</c:v>
                </c:pt>
                <c:pt idx="52">
                  <c:v>410</c:v>
                </c:pt>
                <c:pt idx="53">
                  <c:v>399</c:v>
                </c:pt>
                <c:pt idx="54">
                  <c:v>386</c:v>
                </c:pt>
                <c:pt idx="55">
                  <c:v>375</c:v>
                </c:pt>
                <c:pt idx="56">
                  <c:v>366</c:v>
                </c:pt>
                <c:pt idx="57">
                  <c:v>363</c:v>
                </c:pt>
                <c:pt idx="58">
                  <c:v>360</c:v>
                </c:pt>
                <c:pt idx="59">
                  <c:v>361</c:v>
                </c:pt>
                <c:pt idx="60">
                  <c:v>359</c:v>
                </c:pt>
                <c:pt idx="61">
                  <c:v>360</c:v>
                </c:pt>
                <c:pt idx="62">
                  <c:v>356</c:v>
                </c:pt>
                <c:pt idx="63">
                  <c:v>357</c:v>
                </c:pt>
                <c:pt idx="64">
                  <c:v>355</c:v>
                </c:pt>
                <c:pt idx="65">
                  <c:v>354</c:v>
                </c:pt>
                <c:pt idx="66">
                  <c:v>350</c:v>
                </c:pt>
                <c:pt idx="67">
                  <c:v>347</c:v>
                </c:pt>
                <c:pt idx="68">
                  <c:v>341</c:v>
                </c:pt>
                <c:pt idx="69" formatCode="#,##0">
                  <c:v>333</c:v>
                </c:pt>
                <c:pt idx="70" formatCode="#,##0">
                  <c:v>325</c:v>
                </c:pt>
                <c:pt idx="71">
                  <c:v>322</c:v>
                </c:pt>
                <c:pt idx="72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A9-423D-934E-4A9E98D16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9336527"/>
        <c:axId val="949323215"/>
      </c:barChart>
      <c:lineChart>
        <c:grouping val="standard"/>
        <c:varyColors val="0"/>
        <c:ser>
          <c:idx val="2"/>
          <c:order val="2"/>
          <c:tx>
            <c:strRef>
              <c:f>Sheet2!$C$14</c:f>
              <c:strCache>
                <c:ptCount val="1"/>
                <c:pt idx="0">
                  <c:v>１学級あたりの児童数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Sheet2!$D$11:$BX$11</c:f>
              <c:numCache>
                <c:formatCode>General</c:formatCode>
                <c:ptCount val="73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  <c:pt idx="71">
                  <c:v>19</c:v>
                </c:pt>
                <c:pt idx="72">
                  <c:v>20</c:v>
                </c:pt>
              </c:numCache>
            </c:numRef>
          </c:cat>
          <c:val>
            <c:numRef>
              <c:f>Sheet2!$D$14:$BX$14</c:f>
              <c:numCache>
                <c:formatCode>0.0_ </c:formatCode>
                <c:ptCount val="73"/>
                <c:pt idx="0">
                  <c:v>45.570034491817729</c:v>
                </c:pt>
                <c:pt idx="1">
                  <c:v>44.306743198958429</c:v>
                </c:pt>
                <c:pt idx="2">
                  <c:v>44.111210126502066</c:v>
                </c:pt>
                <c:pt idx="3">
                  <c:v>43.94658541370913</c:v>
                </c:pt>
                <c:pt idx="4">
                  <c:v>43.089144155809016</c:v>
                </c:pt>
                <c:pt idx="5">
                  <c:v>42.917376510169753</c:v>
                </c:pt>
                <c:pt idx="6">
                  <c:v>43.443424477241138</c:v>
                </c:pt>
                <c:pt idx="7">
                  <c:v>43.804597947421421</c:v>
                </c:pt>
                <c:pt idx="8">
                  <c:v>44.25766404153439</c:v>
                </c:pt>
                <c:pt idx="9">
                  <c:v>44.382542656796481</c:v>
                </c:pt>
                <c:pt idx="10">
                  <c:v>44.343064949747919</c:v>
                </c:pt>
                <c:pt idx="11">
                  <c:v>43.626334914245824</c:v>
                </c:pt>
                <c:pt idx="12">
                  <c:v>42.143124916320794</c:v>
                </c:pt>
                <c:pt idx="13">
                  <c:v>41.045181110188253</c:v>
                </c:pt>
                <c:pt idx="14">
                  <c:v>39.564295605563444</c:v>
                </c:pt>
                <c:pt idx="15">
                  <c:v>37.680806197979827</c:v>
                </c:pt>
                <c:pt idx="16">
                  <c:v>35.970000466165359</c:v>
                </c:pt>
                <c:pt idx="17">
                  <c:v>35.146463793022861</c:v>
                </c:pt>
                <c:pt idx="18">
                  <c:v>34.452979746780841</c:v>
                </c:pt>
                <c:pt idx="19">
                  <c:v>33.884827583734541</c:v>
                </c:pt>
                <c:pt idx="20">
                  <c:v>33.428985713776761</c:v>
                </c:pt>
                <c:pt idx="21">
                  <c:v>33.173260847324286</c:v>
                </c:pt>
                <c:pt idx="22">
                  <c:v>33.029318850765065</c:v>
                </c:pt>
                <c:pt idx="23">
                  <c:v>32.942920806696378</c:v>
                </c:pt>
                <c:pt idx="24">
                  <c:v>32.885972439382584</c:v>
                </c:pt>
                <c:pt idx="25">
                  <c:v>32.698243931036323</c:v>
                </c:pt>
                <c:pt idx="26">
                  <c:v>32.796868803110392</c:v>
                </c:pt>
                <c:pt idx="27">
                  <c:v>32.883707649501737</c:v>
                </c:pt>
                <c:pt idx="28">
                  <c:v>33.027910335789421</c:v>
                </c:pt>
                <c:pt idx="29">
                  <c:v>33.093183868846445</c:v>
                </c:pt>
                <c:pt idx="30">
                  <c:v>33.273952770572201</c:v>
                </c:pt>
                <c:pt idx="31">
                  <c:v>33.657712779043216</c:v>
                </c:pt>
                <c:pt idx="32">
                  <c:v>33.709210155027492</c:v>
                </c:pt>
                <c:pt idx="33">
                  <c:v>33.678800802101279</c:v>
                </c:pt>
                <c:pt idx="34">
                  <c:v>33.646060379897492</c:v>
                </c:pt>
                <c:pt idx="35">
                  <c:v>33.497744360902253</c:v>
                </c:pt>
                <c:pt idx="36">
                  <c:v>33.272349712819647</c:v>
                </c:pt>
                <c:pt idx="37">
                  <c:v>32.893401677373831</c:v>
                </c:pt>
                <c:pt idx="38">
                  <c:v>32.227898361319525</c:v>
                </c:pt>
                <c:pt idx="39">
                  <c:v>31.52264096272641</c:v>
                </c:pt>
                <c:pt idx="40">
                  <c:v>30.860690327783786</c:v>
                </c:pt>
                <c:pt idx="41">
                  <c:v>30.280077160931604</c:v>
                </c:pt>
                <c:pt idx="42">
                  <c:v>29.716304299582152</c:v>
                </c:pt>
                <c:pt idx="43">
                  <c:v>29.191025383558543</c:v>
                </c:pt>
                <c:pt idx="44">
                  <c:v>28.99417668275073</c:v>
                </c:pt>
                <c:pt idx="45">
                  <c:v>28.801516788795865</c:v>
                </c:pt>
                <c:pt idx="46">
                  <c:v>28.598988374301509</c:v>
                </c:pt>
                <c:pt idx="47">
                  <c:v>28.350266220482041</c:v>
                </c:pt>
                <c:pt idx="48">
                  <c:v>28.056381855627283</c:v>
                </c:pt>
                <c:pt idx="49">
                  <c:v>27.760101634779168</c:v>
                </c:pt>
                <c:pt idx="50">
                  <c:v>27.544075362652212</c:v>
                </c:pt>
                <c:pt idx="51">
                  <c:v>27.324554628583918</c:v>
                </c:pt>
                <c:pt idx="52">
                  <c:v>27.111773214620914</c:v>
                </c:pt>
                <c:pt idx="53">
                  <c:v>26.927990729908959</c:v>
                </c:pt>
                <c:pt idx="54">
                  <c:v>26.709145781296694</c:v>
                </c:pt>
                <c:pt idx="55">
                  <c:v>26.544441465233216</c:v>
                </c:pt>
                <c:pt idx="56">
                  <c:v>26.27483197232743</c:v>
                </c:pt>
                <c:pt idx="57">
                  <c:v>26.069906513620904</c:v>
                </c:pt>
                <c:pt idx="58">
                  <c:v>25.898268624448249</c:v>
                </c:pt>
                <c:pt idx="59">
                  <c:v>25.698123675981034</c:v>
                </c:pt>
                <c:pt idx="60">
                  <c:v>25.556783234349489</c:v>
                </c:pt>
                <c:pt idx="61">
                  <c:v>25.3901144128568</c:v>
                </c:pt>
                <c:pt idx="62">
                  <c:v>25.201082510819703</c:v>
                </c:pt>
                <c:pt idx="63">
                  <c:v>24.916401366056956</c:v>
                </c:pt>
                <c:pt idx="64">
                  <c:v>24.59342756800384</c:v>
                </c:pt>
                <c:pt idx="65">
                  <c:v>24.38514157575846</c:v>
                </c:pt>
                <c:pt idx="66">
                  <c:v>24.202619747852935</c:v>
                </c:pt>
                <c:pt idx="67">
                  <c:v>24.032998475693741</c:v>
                </c:pt>
                <c:pt idx="68">
                  <c:v>23.85715179346786</c:v>
                </c:pt>
                <c:pt idx="69">
                  <c:v>23.6</c:v>
                </c:pt>
                <c:pt idx="70">
                  <c:v>23.5</c:v>
                </c:pt>
                <c:pt idx="71">
                  <c:v>23.272781091036659</c:v>
                </c:pt>
                <c:pt idx="72">
                  <c:v>23.069570916493664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A9-423D-934E-4A9E98D165AC}"/>
            </c:ext>
          </c:extLst>
        </c:ser>
        <c:ser>
          <c:idx val="3"/>
          <c:order val="3"/>
          <c:tx>
            <c:strRef>
              <c:f>Sheet2!$C$15</c:f>
              <c:strCache>
                <c:ptCount val="1"/>
                <c:pt idx="0">
                  <c:v>１学級あたりの生徒数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Sheet2!$D$11:$BX$11</c:f>
              <c:numCache>
                <c:formatCode>General</c:formatCode>
                <c:ptCount val="73"/>
                <c:pt idx="0">
                  <c:v>48</c:v>
                </c:pt>
                <c:pt idx="1">
                  <c:v>49</c:v>
                </c:pt>
                <c:pt idx="2">
                  <c:v>50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62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71</c:v>
                </c:pt>
                <c:pt idx="24">
                  <c:v>72</c:v>
                </c:pt>
                <c:pt idx="25">
                  <c:v>73</c:v>
                </c:pt>
                <c:pt idx="26">
                  <c:v>74</c:v>
                </c:pt>
                <c:pt idx="27">
                  <c:v>75</c:v>
                </c:pt>
                <c:pt idx="28">
                  <c:v>76</c:v>
                </c:pt>
                <c:pt idx="29">
                  <c:v>77</c:v>
                </c:pt>
                <c:pt idx="30">
                  <c:v>78</c:v>
                </c:pt>
                <c:pt idx="31">
                  <c:v>79</c:v>
                </c:pt>
                <c:pt idx="32">
                  <c:v>80</c:v>
                </c:pt>
                <c:pt idx="33">
                  <c:v>81</c:v>
                </c:pt>
                <c:pt idx="34">
                  <c:v>82</c:v>
                </c:pt>
                <c:pt idx="35">
                  <c:v>83</c:v>
                </c:pt>
                <c:pt idx="36">
                  <c:v>84</c:v>
                </c:pt>
                <c:pt idx="37">
                  <c:v>85</c:v>
                </c:pt>
                <c:pt idx="38">
                  <c:v>86</c:v>
                </c:pt>
                <c:pt idx="39">
                  <c:v>87</c:v>
                </c:pt>
                <c:pt idx="40">
                  <c:v>88</c:v>
                </c:pt>
                <c:pt idx="41">
                  <c:v>89</c:v>
                </c:pt>
                <c:pt idx="42">
                  <c:v>90</c:v>
                </c:pt>
                <c:pt idx="43">
                  <c:v>91</c:v>
                </c:pt>
                <c:pt idx="44">
                  <c:v>92</c:v>
                </c:pt>
                <c:pt idx="45">
                  <c:v>93</c:v>
                </c:pt>
                <c:pt idx="46">
                  <c:v>94</c:v>
                </c:pt>
                <c:pt idx="47">
                  <c:v>95</c:v>
                </c:pt>
                <c:pt idx="48">
                  <c:v>96</c:v>
                </c:pt>
                <c:pt idx="49">
                  <c:v>97</c:v>
                </c:pt>
                <c:pt idx="50">
                  <c:v>98</c:v>
                </c:pt>
                <c:pt idx="51">
                  <c:v>99</c:v>
                </c:pt>
                <c:pt idx="52">
                  <c:v>0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6</c:v>
                </c:pt>
                <c:pt idx="59">
                  <c:v>7</c:v>
                </c:pt>
                <c:pt idx="60">
                  <c:v>8</c:v>
                </c:pt>
                <c:pt idx="61">
                  <c:v>9</c:v>
                </c:pt>
                <c:pt idx="62">
                  <c:v>10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4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  <c:pt idx="71">
                  <c:v>19</c:v>
                </c:pt>
                <c:pt idx="72">
                  <c:v>20</c:v>
                </c:pt>
              </c:numCache>
            </c:numRef>
          </c:cat>
          <c:val>
            <c:numRef>
              <c:f>Sheet2!$D$15:$BX$15</c:f>
              <c:numCache>
                <c:formatCode>0.0_ </c:formatCode>
                <c:ptCount val="73"/>
                <c:pt idx="0">
                  <c:v>44.059160164875607</c:v>
                </c:pt>
                <c:pt idx="1">
                  <c:v>45.114155727793872</c:v>
                </c:pt>
                <c:pt idx="2">
                  <c:v>45.819291735188514</c:v>
                </c:pt>
                <c:pt idx="3">
                  <c:v>45.790769505445454</c:v>
                </c:pt>
                <c:pt idx="4">
                  <c:v>44.846550703640553</c:v>
                </c:pt>
                <c:pt idx="5">
                  <c:v>44.96608935351329</c:v>
                </c:pt>
                <c:pt idx="6">
                  <c:v>46.234254089528847</c:v>
                </c:pt>
                <c:pt idx="7">
                  <c:v>46.520225181062017</c:v>
                </c:pt>
                <c:pt idx="8">
                  <c:v>46.833729999764358</c:v>
                </c:pt>
                <c:pt idx="9">
                  <c:v>46.129251371410135</c:v>
                </c:pt>
                <c:pt idx="10">
                  <c:v>44.542820501859531</c:v>
                </c:pt>
                <c:pt idx="11">
                  <c:v>43.978903311798014</c:v>
                </c:pt>
                <c:pt idx="12">
                  <c:v>44.943272189890003</c:v>
                </c:pt>
                <c:pt idx="13">
                  <c:v>46.088727229162643</c:v>
                </c:pt>
                <c:pt idx="14">
                  <c:v>45.714435427024398</c:v>
                </c:pt>
                <c:pt idx="15">
                  <c:v>44.065472009719244</c:v>
                </c:pt>
                <c:pt idx="16">
                  <c:v>42.469408902209487</c:v>
                </c:pt>
                <c:pt idx="17">
                  <c:v>41.066612431746734</c:v>
                </c:pt>
                <c:pt idx="18">
                  <c:v>39.857679890953442</c:v>
                </c:pt>
                <c:pt idx="19">
                  <c:v>38.842246442494051</c:v>
                </c:pt>
                <c:pt idx="20">
                  <c:v>37.930645707194167</c:v>
                </c:pt>
                <c:pt idx="21">
                  <c:v>37.458297082759096</c:v>
                </c:pt>
                <c:pt idx="22">
                  <c:v>37.10273029757176</c:v>
                </c:pt>
                <c:pt idx="23">
                  <c:v>36.996973565990444</c:v>
                </c:pt>
                <c:pt idx="24">
                  <c:v>36.953544461434177</c:v>
                </c:pt>
                <c:pt idx="25">
                  <c:v>36.993467542820873</c:v>
                </c:pt>
                <c:pt idx="26">
                  <c:v>36.869516135310832</c:v>
                </c:pt>
                <c:pt idx="27">
                  <c:v>36.91071566970998</c:v>
                </c:pt>
                <c:pt idx="28">
                  <c:v>37.057580705748869</c:v>
                </c:pt>
                <c:pt idx="29">
                  <c:v>37.294361395226858</c:v>
                </c:pt>
                <c:pt idx="30">
                  <c:v>37.337258150405304</c:v>
                </c:pt>
                <c:pt idx="31">
                  <c:v>37.162913193768986</c:v>
                </c:pt>
                <c:pt idx="32">
                  <c:v>37.331198475799653</c:v>
                </c:pt>
                <c:pt idx="33">
                  <c:v>37.590225217237098</c:v>
                </c:pt>
                <c:pt idx="34">
                  <c:v>37.969301710111466</c:v>
                </c:pt>
                <c:pt idx="35">
                  <c:v>38.041849427386779</c:v>
                </c:pt>
                <c:pt idx="36">
                  <c:v>38.094929056460728</c:v>
                </c:pt>
                <c:pt idx="37">
                  <c:v>38.272016918398116</c:v>
                </c:pt>
                <c:pt idx="38">
                  <c:v>38.344505570418377</c:v>
                </c:pt>
                <c:pt idx="39">
                  <c:v>38.06016948091775</c:v>
                </c:pt>
                <c:pt idx="40">
                  <c:v>37.696793002915449</c:v>
                </c:pt>
                <c:pt idx="41">
                  <c:v>36.476151219702182</c:v>
                </c:pt>
                <c:pt idx="42">
                  <c:v>35.215470990253564</c:v>
                </c:pt>
                <c:pt idx="43">
                  <c:v>34.13162378543376</c:v>
                </c:pt>
                <c:pt idx="44">
                  <c:v>33.954698665228527</c:v>
                </c:pt>
                <c:pt idx="45">
                  <c:v>33.760750929264525</c:v>
                </c:pt>
                <c:pt idx="46">
                  <c:v>33.505826271186443</c:v>
                </c:pt>
                <c:pt idx="47">
                  <c:v>33.342257888017507</c:v>
                </c:pt>
                <c:pt idx="48">
                  <c:v>33.27820532610054</c:v>
                </c:pt>
                <c:pt idx="49">
                  <c:v>33.205248845980009</c:v>
                </c:pt>
                <c:pt idx="50">
                  <c:v>33.021536420446409</c:v>
                </c:pt>
                <c:pt idx="51">
                  <c:v>32.748362104223418</c:v>
                </c:pt>
                <c:pt idx="52">
                  <c:v>32.403820187456077</c:v>
                </c:pt>
                <c:pt idx="53">
                  <c:v>32.12521225485068</c:v>
                </c:pt>
                <c:pt idx="54">
                  <c:v>31.651281505030973</c:v>
                </c:pt>
                <c:pt idx="55">
                  <c:v>31.330505357829452</c:v>
                </c:pt>
                <c:pt idx="56">
                  <c:v>30.974533925174381</c:v>
                </c:pt>
                <c:pt idx="57">
                  <c:v>30.685002792303397</c:v>
                </c:pt>
                <c:pt idx="58">
                  <c:v>30.401099040239053</c:v>
                </c:pt>
                <c:pt idx="59">
                  <c:v>30.220490610838922</c:v>
                </c:pt>
                <c:pt idx="60">
                  <c:v>29.95320720735744</c:v>
                </c:pt>
                <c:pt idx="61">
                  <c:v>29.706370619734813</c:v>
                </c:pt>
                <c:pt idx="62">
                  <c:v>29.38932848765177</c:v>
                </c:pt>
                <c:pt idx="63">
                  <c:v>29.219607714886067</c:v>
                </c:pt>
                <c:pt idx="64">
                  <c:v>29.014357466617664</c:v>
                </c:pt>
                <c:pt idx="65">
                  <c:v>28.769328397673188</c:v>
                </c:pt>
                <c:pt idx="66">
                  <c:v>28.508135107871531</c:v>
                </c:pt>
                <c:pt idx="67">
                  <c:v>28.233077499674096</c:v>
                </c:pt>
                <c:pt idx="68">
                  <c:v>28.014253754667632</c:v>
                </c:pt>
                <c:pt idx="69">
                  <c:v>27.8</c:v>
                </c:pt>
                <c:pt idx="70">
                  <c:v>27.5</c:v>
                </c:pt>
                <c:pt idx="71">
                  <c:v>27.222746690352324</c:v>
                </c:pt>
                <c:pt idx="72">
                  <c:v>27.080383872627149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A9-423D-934E-4A9E98D16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341519"/>
        <c:axId val="949340687"/>
      </c:lineChart>
      <c:catAx>
        <c:axId val="94933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949323215"/>
        <c:crosses val="autoZero"/>
        <c:auto val="1"/>
        <c:lblAlgn val="ctr"/>
        <c:lblOffset val="100"/>
        <c:noMultiLvlLbl val="0"/>
      </c:catAx>
      <c:valAx>
        <c:axId val="949323215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949336527"/>
        <c:crosses val="autoZero"/>
        <c:crossBetween val="between"/>
      </c:valAx>
      <c:valAx>
        <c:axId val="949340687"/>
        <c:scaling>
          <c:orientation val="minMax"/>
        </c:scaling>
        <c:delete val="0"/>
        <c:axPos val="r"/>
        <c:numFmt formatCode="0.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949341519"/>
        <c:crosses val="max"/>
        <c:crossBetween val="between"/>
      </c:valAx>
      <c:catAx>
        <c:axId val="9493415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93406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1002085964677"/>
          <c:y val="7.8862458104875313E-2"/>
          <c:w val="0.8865899791403532"/>
          <c:h val="0.66499052046202034"/>
        </c:manualLayout>
      </c:layout>
      <c:lineChart>
        <c:grouping val="standard"/>
        <c:varyColors val="0"/>
        <c:ser>
          <c:idx val="0"/>
          <c:order val="0"/>
          <c:tx>
            <c:strRef>
              <c:f>'1948-2017高等教育'!$AM$10</c:f>
              <c:strCache>
                <c:ptCount val="1"/>
                <c:pt idx="0">
                  <c:v>高等学校</c:v>
                </c:pt>
              </c:strCache>
            </c:strRef>
          </c:tx>
          <c:spPr>
            <a:ln w="12700" cap="rnd" cmpd="sng" algn="ctr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'1948-2017高等教育'!$AL$11:$AL$24</c:f>
              <c:numCache>
                <c:formatCode>General</c:formatCode>
                <c:ptCount val="14"/>
                <c:pt idx="0">
                  <c:v>1955</c:v>
                </c:pt>
                <c:pt idx="1">
                  <c:v>1960</c:v>
                </c:pt>
                <c:pt idx="2">
                  <c:v>1965</c:v>
                </c:pt>
                <c:pt idx="3">
                  <c:v>1970</c:v>
                </c:pt>
                <c:pt idx="4">
                  <c:v>1975</c:v>
                </c:pt>
                <c:pt idx="5">
                  <c:v>1980</c:v>
                </c:pt>
                <c:pt idx="6">
                  <c:v>1985</c:v>
                </c:pt>
                <c:pt idx="7">
                  <c:v>1990</c:v>
                </c:pt>
                <c:pt idx="8">
                  <c:v>1995</c:v>
                </c:pt>
                <c:pt idx="9">
                  <c:v>2000</c:v>
                </c:pt>
                <c:pt idx="10">
                  <c:v>2005</c:v>
                </c:pt>
                <c:pt idx="11">
                  <c:v>2010</c:v>
                </c:pt>
                <c:pt idx="12">
                  <c:v>2015</c:v>
                </c:pt>
                <c:pt idx="13">
                  <c:v>2018</c:v>
                </c:pt>
              </c:numCache>
            </c:numRef>
          </c:cat>
          <c:val>
            <c:numRef>
              <c:f>'1948-2017高等教育'!$AM$11:$AM$24</c:f>
              <c:numCache>
                <c:formatCode>0.0\ </c:formatCode>
                <c:ptCount val="14"/>
                <c:pt idx="0">
                  <c:v>51.5</c:v>
                </c:pt>
                <c:pt idx="1">
                  <c:v>57.7</c:v>
                </c:pt>
                <c:pt idx="2">
                  <c:v>70.7</c:v>
                </c:pt>
                <c:pt idx="3">
                  <c:v>82.1</c:v>
                </c:pt>
                <c:pt idx="4">
                  <c:v>91.9</c:v>
                </c:pt>
                <c:pt idx="5">
                  <c:v>94.2</c:v>
                </c:pt>
                <c:pt idx="6">
                  <c:v>94.1</c:v>
                </c:pt>
                <c:pt idx="7">
                  <c:v>95.1</c:v>
                </c:pt>
                <c:pt idx="8">
                  <c:v>96.7</c:v>
                </c:pt>
                <c:pt idx="9">
                  <c:v>97</c:v>
                </c:pt>
                <c:pt idx="10">
                  <c:v>97.6</c:v>
                </c:pt>
                <c:pt idx="11">
                  <c:v>98</c:v>
                </c:pt>
                <c:pt idx="12" formatCode="0.0">
                  <c:v>98.5</c:v>
                </c:pt>
                <c:pt idx="13" formatCode="0.0">
                  <c:v>98.8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73-413A-B2FF-DE4182490702}"/>
            </c:ext>
          </c:extLst>
        </c:ser>
        <c:ser>
          <c:idx val="1"/>
          <c:order val="1"/>
          <c:tx>
            <c:strRef>
              <c:f>'1948-2017高等教育'!$AN$10</c:f>
              <c:strCache>
                <c:ptCount val="1"/>
                <c:pt idx="0">
                  <c:v>高等教育機関</c:v>
                </c:pt>
              </c:strCache>
            </c:strRef>
          </c:tx>
          <c:spPr>
            <a:ln w="19050" cap="rnd" cmpd="sng" algn="ctr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'1948-2017高等教育'!$AL$11:$AL$24</c:f>
              <c:numCache>
                <c:formatCode>General</c:formatCode>
                <c:ptCount val="14"/>
                <c:pt idx="0">
                  <c:v>1955</c:v>
                </c:pt>
                <c:pt idx="1">
                  <c:v>1960</c:v>
                </c:pt>
                <c:pt idx="2">
                  <c:v>1965</c:v>
                </c:pt>
                <c:pt idx="3">
                  <c:v>1970</c:v>
                </c:pt>
                <c:pt idx="4">
                  <c:v>1975</c:v>
                </c:pt>
                <c:pt idx="5">
                  <c:v>1980</c:v>
                </c:pt>
                <c:pt idx="6">
                  <c:v>1985</c:v>
                </c:pt>
                <c:pt idx="7">
                  <c:v>1990</c:v>
                </c:pt>
                <c:pt idx="8">
                  <c:v>1995</c:v>
                </c:pt>
                <c:pt idx="9">
                  <c:v>2000</c:v>
                </c:pt>
                <c:pt idx="10">
                  <c:v>2005</c:v>
                </c:pt>
                <c:pt idx="11">
                  <c:v>2010</c:v>
                </c:pt>
                <c:pt idx="12">
                  <c:v>2015</c:v>
                </c:pt>
                <c:pt idx="13">
                  <c:v>2018</c:v>
                </c:pt>
              </c:numCache>
            </c:numRef>
          </c:cat>
          <c:val>
            <c:numRef>
              <c:f>'1948-2017高等教育'!$AN$11:$AN$24</c:f>
              <c:numCache>
                <c:formatCode>0.0\ ;0;"－ "</c:formatCode>
                <c:ptCount val="14"/>
                <c:pt idx="0">
                  <c:v>10.096068394562247</c:v>
                </c:pt>
                <c:pt idx="1">
                  <c:v>10.272627032665293</c:v>
                </c:pt>
                <c:pt idx="2">
                  <c:v>17.141262552903306</c:v>
                </c:pt>
                <c:pt idx="3">
                  <c:v>24.041500854800933</c:v>
                </c:pt>
                <c:pt idx="4">
                  <c:v>38.950850540554391</c:v>
                </c:pt>
                <c:pt idx="5">
                  <c:v>50.000221525577025</c:v>
                </c:pt>
                <c:pt idx="6">
                  <c:v>51.681252079882924</c:v>
                </c:pt>
                <c:pt idx="7">
                  <c:v>53.691312315344632</c:v>
                </c:pt>
                <c:pt idx="8">
                  <c:v>64.712704204515731</c:v>
                </c:pt>
                <c:pt idx="9">
                  <c:v>70.531583844806804</c:v>
                </c:pt>
                <c:pt idx="10">
                  <c:v>76.217231755068809</c:v>
                </c:pt>
                <c:pt idx="11">
                  <c:v>79.721559444763841</c:v>
                </c:pt>
                <c:pt idx="12">
                  <c:v>79.842446980233788</c:v>
                </c:pt>
                <c:pt idx="13">
                  <c:v>81.458508503078463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73-413A-B2FF-DE41824907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888505256"/>
        <c:axId val="888504928"/>
      </c:lineChart>
      <c:catAx>
        <c:axId val="888505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8504928"/>
        <c:crosses val="autoZero"/>
        <c:auto val="1"/>
        <c:lblAlgn val="ctr"/>
        <c:lblOffset val="100"/>
        <c:noMultiLvlLbl val="0"/>
      </c:catAx>
      <c:valAx>
        <c:axId val="888504928"/>
        <c:scaling>
          <c:orientation val="minMax"/>
          <c:max val="100"/>
        </c:scaling>
        <c:delete val="1"/>
        <c:axPos val="l"/>
        <c:numFmt formatCode="0.0\ " sourceLinked="1"/>
        <c:majorTickMark val="none"/>
        <c:minorTickMark val="none"/>
        <c:tickLblPos val="nextTo"/>
        <c:crossAx val="888505256"/>
        <c:crosses val="autoZero"/>
        <c:crossBetween val="between"/>
        <c:majorUnit val="50"/>
      </c:valAx>
      <c:spPr>
        <a:noFill/>
        <a:ln>
          <a:noFill/>
          <a:prstDash val="dash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cmpd="sng"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3904502867299E-2"/>
          <c:y val="3.4168534860351193E-2"/>
          <c:w val="0.83335280582455507"/>
          <c:h val="0.88581808408554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Sheet1!$X$4:$X$6</c:f>
              <c:strCache>
                <c:ptCount val="3"/>
                <c:pt idx="0">
                  <c:v>１８歳人口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Sheet1!$W$7:$W$73</c:f>
              <c:strCache>
                <c:ptCount val="66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  <c:pt idx="41">
                  <c:v>96</c:v>
                </c:pt>
                <c:pt idx="42">
                  <c:v>97</c:v>
                </c:pt>
                <c:pt idx="43">
                  <c:v>98</c:v>
                </c:pt>
                <c:pt idx="44">
                  <c:v>99</c:v>
                </c:pt>
                <c:pt idx="45">
                  <c:v>00</c:v>
                </c:pt>
                <c:pt idx="46">
                  <c:v>01</c:v>
                </c:pt>
                <c:pt idx="47">
                  <c:v>02</c:v>
                </c:pt>
                <c:pt idx="48">
                  <c:v>03</c:v>
                </c:pt>
                <c:pt idx="49">
                  <c:v>04</c:v>
                </c:pt>
                <c:pt idx="50">
                  <c:v>05</c:v>
                </c:pt>
                <c:pt idx="51">
                  <c:v>06</c:v>
                </c:pt>
                <c:pt idx="52">
                  <c:v>07</c:v>
                </c:pt>
                <c:pt idx="53">
                  <c:v>08</c:v>
                </c:pt>
                <c:pt idx="54">
                  <c:v>09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  <c:pt idx="64">
                  <c:v>19</c:v>
                </c:pt>
                <c:pt idx="65">
                  <c:v>20</c:v>
                </c:pt>
              </c:strCache>
            </c:strRef>
          </c:cat>
          <c:val>
            <c:numRef>
              <c:f>Sheet1!$X$7:$X$73</c:f>
              <c:numCache>
                <c:formatCode>#,##0</c:formatCode>
                <c:ptCount val="67"/>
                <c:pt idx="0">
                  <c:v>1682239</c:v>
                </c:pt>
                <c:pt idx="1">
                  <c:v>1746709</c:v>
                </c:pt>
                <c:pt idx="2">
                  <c:v>1531488</c:v>
                </c:pt>
                <c:pt idx="3">
                  <c:v>1663184</c:v>
                </c:pt>
                <c:pt idx="4">
                  <c:v>1871682</c:v>
                </c:pt>
                <c:pt idx="5">
                  <c:v>1997931</c:v>
                </c:pt>
                <c:pt idx="6">
                  <c:v>1895967</c:v>
                </c:pt>
                <c:pt idx="7">
                  <c:v>1974872</c:v>
                </c:pt>
                <c:pt idx="8">
                  <c:v>1770483</c:v>
                </c:pt>
                <c:pt idx="9">
                  <c:v>1401646</c:v>
                </c:pt>
                <c:pt idx="10">
                  <c:v>1947657</c:v>
                </c:pt>
                <c:pt idx="11">
                  <c:v>2491231</c:v>
                </c:pt>
                <c:pt idx="12">
                  <c:v>2426802</c:v>
                </c:pt>
                <c:pt idx="13">
                  <c:v>2359558</c:v>
                </c:pt>
                <c:pt idx="14">
                  <c:v>2133508</c:v>
                </c:pt>
                <c:pt idx="15">
                  <c:v>1947237</c:v>
                </c:pt>
                <c:pt idx="16">
                  <c:v>1846787</c:v>
                </c:pt>
                <c:pt idx="17">
                  <c:v>1737458</c:v>
                </c:pt>
                <c:pt idx="18">
                  <c:v>1667064</c:v>
                </c:pt>
                <c:pt idx="19">
                  <c:v>1621728</c:v>
                </c:pt>
                <c:pt idx="20">
                  <c:v>1561360</c:v>
                </c:pt>
                <c:pt idx="21">
                  <c:v>1542904</c:v>
                </c:pt>
                <c:pt idx="22">
                  <c:v>1623574</c:v>
                </c:pt>
                <c:pt idx="23">
                  <c:v>1580495</c:v>
                </c:pt>
                <c:pt idx="24">
                  <c:v>1563868</c:v>
                </c:pt>
                <c:pt idx="25">
                  <c:v>1579953</c:v>
                </c:pt>
                <c:pt idx="26">
                  <c:v>1607183</c:v>
                </c:pt>
                <c:pt idx="27">
                  <c:v>1635460</c:v>
                </c:pt>
                <c:pt idx="28">
                  <c:v>1723025</c:v>
                </c:pt>
                <c:pt idx="29">
                  <c:v>1677764</c:v>
                </c:pt>
                <c:pt idx="30">
                  <c:v>1556578</c:v>
                </c:pt>
                <c:pt idx="31">
                  <c:v>1850694</c:v>
                </c:pt>
                <c:pt idx="32">
                  <c:v>1882768</c:v>
                </c:pt>
                <c:pt idx="33">
                  <c:v>1882034</c:v>
                </c:pt>
                <c:pt idx="34">
                  <c:v>1933616</c:v>
                </c:pt>
                <c:pt idx="35">
                  <c:v>2005425</c:v>
                </c:pt>
                <c:pt idx="36">
                  <c:v>2044923</c:v>
                </c:pt>
                <c:pt idx="37">
                  <c:v>2049471</c:v>
                </c:pt>
                <c:pt idx="38">
                  <c:v>1981503</c:v>
                </c:pt>
                <c:pt idx="39">
                  <c:v>1860300</c:v>
                </c:pt>
                <c:pt idx="40">
                  <c:v>1773712</c:v>
                </c:pt>
                <c:pt idx="41">
                  <c:v>1732437</c:v>
                </c:pt>
                <c:pt idx="42">
                  <c:v>1680006</c:v>
                </c:pt>
                <c:pt idx="43">
                  <c:v>1622198</c:v>
                </c:pt>
                <c:pt idx="44">
                  <c:v>1545270</c:v>
                </c:pt>
                <c:pt idx="45">
                  <c:v>1510994</c:v>
                </c:pt>
                <c:pt idx="46">
                  <c:v>1511845</c:v>
                </c:pt>
                <c:pt idx="47">
                  <c:v>1502711</c:v>
                </c:pt>
                <c:pt idx="48">
                  <c:v>1464800</c:v>
                </c:pt>
                <c:pt idx="49">
                  <c:v>1410679</c:v>
                </c:pt>
                <c:pt idx="50">
                  <c:v>1365804</c:v>
                </c:pt>
                <c:pt idx="51">
                  <c:v>1325722</c:v>
                </c:pt>
                <c:pt idx="52">
                  <c:v>1299571</c:v>
                </c:pt>
                <c:pt idx="53">
                  <c:v>1237294</c:v>
                </c:pt>
                <c:pt idx="54">
                  <c:v>1212499</c:v>
                </c:pt>
                <c:pt idx="55">
                  <c:v>1215843</c:v>
                </c:pt>
                <c:pt idx="56">
                  <c:v>1201934</c:v>
                </c:pt>
                <c:pt idx="57">
                  <c:v>1191210</c:v>
                </c:pt>
                <c:pt idx="58">
                  <c:v>1231117</c:v>
                </c:pt>
                <c:pt idx="59">
                  <c:v>1180838</c:v>
                </c:pt>
                <c:pt idx="60">
                  <c:v>1199977</c:v>
                </c:pt>
                <c:pt idx="61">
                  <c:v>1190262</c:v>
                </c:pt>
                <c:pt idx="62">
                  <c:v>1198290</c:v>
                </c:pt>
                <c:pt idx="63">
                  <c:v>1179808</c:v>
                </c:pt>
                <c:pt idx="64">
                  <c:v>1174801</c:v>
                </c:pt>
                <c:pt idx="65">
                  <c:v>1167348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9-4BD6-8344-E9A9B265A9B0}"/>
            </c:ext>
          </c:extLst>
        </c:ser>
        <c:ser>
          <c:idx val="1"/>
          <c:order val="1"/>
          <c:tx>
            <c:strRef>
              <c:f>Sheet1!$Y$4:$Y$6</c:f>
              <c:strCache>
                <c:ptCount val="3"/>
                <c:pt idx="0">
                  <c:v>高等教育機関入学者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Sheet1!$W$7:$W$73</c:f>
              <c:strCache>
                <c:ptCount val="66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  <c:pt idx="41">
                  <c:v>96</c:v>
                </c:pt>
                <c:pt idx="42">
                  <c:v>97</c:v>
                </c:pt>
                <c:pt idx="43">
                  <c:v>98</c:v>
                </c:pt>
                <c:pt idx="44">
                  <c:v>99</c:v>
                </c:pt>
                <c:pt idx="45">
                  <c:v>00</c:v>
                </c:pt>
                <c:pt idx="46">
                  <c:v>01</c:v>
                </c:pt>
                <c:pt idx="47">
                  <c:v>02</c:v>
                </c:pt>
                <c:pt idx="48">
                  <c:v>03</c:v>
                </c:pt>
                <c:pt idx="49">
                  <c:v>04</c:v>
                </c:pt>
                <c:pt idx="50">
                  <c:v>05</c:v>
                </c:pt>
                <c:pt idx="51">
                  <c:v>06</c:v>
                </c:pt>
                <c:pt idx="52">
                  <c:v>07</c:v>
                </c:pt>
                <c:pt idx="53">
                  <c:v>08</c:v>
                </c:pt>
                <c:pt idx="54">
                  <c:v>09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  <c:pt idx="64">
                  <c:v>19</c:v>
                </c:pt>
                <c:pt idx="65">
                  <c:v>20</c:v>
                </c:pt>
              </c:strCache>
            </c:strRef>
          </c:cat>
          <c:val>
            <c:numRef>
              <c:f>Sheet1!$Y$7:$Y$73</c:f>
              <c:numCache>
                <c:formatCode>#,##0</c:formatCode>
                <c:ptCount val="67"/>
                <c:pt idx="0">
                  <c:v>169840</c:v>
                </c:pt>
                <c:pt idx="1">
                  <c:v>172025</c:v>
                </c:pt>
                <c:pt idx="2">
                  <c:v>171584</c:v>
                </c:pt>
                <c:pt idx="3">
                  <c:v>177472</c:v>
                </c:pt>
                <c:pt idx="4">
                  <c:v>189768</c:v>
                </c:pt>
                <c:pt idx="5">
                  <c:v>205240</c:v>
                </c:pt>
                <c:pt idx="6">
                  <c:v>223909</c:v>
                </c:pt>
                <c:pt idx="7">
                  <c:v>253823</c:v>
                </c:pt>
                <c:pt idx="8">
                  <c:v>274269</c:v>
                </c:pt>
                <c:pt idx="9">
                  <c:v>279972</c:v>
                </c:pt>
                <c:pt idx="10">
                  <c:v>333853</c:v>
                </c:pt>
                <c:pt idx="11">
                  <c:v>406441</c:v>
                </c:pt>
                <c:pt idx="12">
                  <c:v>440288</c:v>
                </c:pt>
                <c:pt idx="13">
                  <c:v>460120</c:v>
                </c:pt>
                <c:pt idx="14">
                  <c:v>464841</c:v>
                </c:pt>
                <c:pt idx="15">
                  <c:v>468145</c:v>
                </c:pt>
                <c:pt idx="16">
                  <c:v>503068</c:v>
                </c:pt>
                <c:pt idx="17">
                  <c:v>527207</c:v>
                </c:pt>
                <c:pt idx="18">
                  <c:v>553949</c:v>
                </c:pt>
                <c:pt idx="19">
                  <c:v>581382</c:v>
                </c:pt>
                <c:pt idx="20">
                  <c:v>608163</c:v>
                </c:pt>
                <c:pt idx="21">
                  <c:v>658092</c:v>
                </c:pt>
                <c:pt idx="22">
                  <c:v>775569</c:v>
                </c:pt>
                <c:pt idx="23">
                  <c:v>790799</c:v>
                </c:pt>
                <c:pt idx="24">
                  <c:v>775364</c:v>
                </c:pt>
                <c:pt idx="25">
                  <c:v>789980</c:v>
                </c:pt>
                <c:pt idx="26">
                  <c:v>800381</c:v>
                </c:pt>
                <c:pt idx="27">
                  <c:v>804361</c:v>
                </c:pt>
                <c:pt idx="28">
                  <c:v>831560</c:v>
                </c:pt>
                <c:pt idx="29">
                  <c:v>829657</c:v>
                </c:pt>
                <c:pt idx="30">
                  <c:v>804459</c:v>
                </c:pt>
                <c:pt idx="31">
                  <c:v>900812</c:v>
                </c:pt>
                <c:pt idx="32">
                  <c:v>959521</c:v>
                </c:pt>
                <c:pt idx="33">
                  <c:v>988026</c:v>
                </c:pt>
                <c:pt idx="34">
                  <c:v>1021670</c:v>
                </c:pt>
                <c:pt idx="35">
                  <c:v>1076739</c:v>
                </c:pt>
                <c:pt idx="36">
                  <c:v>1136569</c:v>
                </c:pt>
                <c:pt idx="37">
                  <c:v>1171695</c:v>
                </c:pt>
                <c:pt idx="38">
                  <c:v>1181476</c:v>
                </c:pt>
                <c:pt idx="39">
                  <c:v>1159999</c:v>
                </c:pt>
                <c:pt idx="40">
                  <c:v>1147817</c:v>
                </c:pt>
                <c:pt idx="41">
                  <c:v>1146661</c:v>
                </c:pt>
                <c:pt idx="42">
                  <c:v>1132510</c:v>
                </c:pt>
                <c:pt idx="43">
                  <c:v>1108541</c:v>
                </c:pt>
                <c:pt idx="44">
                  <c:v>1078115</c:v>
                </c:pt>
                <c:pt idx="45">
                  <c:v>1065728</c:v>
                </c:pt>
                <c:pt idx="46">
                  <c:v>1059872</c:v>
                </c:pt>
                <c:pt idx="47">
                  <c:v>1068362</c:v>
                </c:pt>
                <c:pt idx="48">
                  <c:v>1067141</c:v>
                </c:pt>
                <c:pt idx="49">
                  <c:v>1050829</c:v>
                </c:pt>
                <c:pt idx="50">
                  <c:v>1040978</c:v>
                </c:pt>
                <c:pt idx="51">
                  <c:v>1005823</c:v>
                </c:pt>
                <c:pt idx="52">
                  <c:v>991664</c:v>
                </c:pt>
                <c:pt idx="53">
                  <c:v>950226</c:v>
                </c:pt>
                <c:pt idx="54">
                  <c:v>940789</c:v>
                </c:pt>
                <c:pt idx="55">
                  <c:v>969289</c:v>
                </c:pt>
                <c:pt idx="56">
                  <c:v>956122</c:v>
                </c:pt>
                <c:pt idx="57">
                  <c:v>944915</c:v>
                </c:pt>
                <c:pt idx="58">
                  <c:v>959419</c:v>
                </c:pt>
                <c:pt idx="59">
                  <c:v>944926</c:v>
                </c:pt>
                <c:pt idx="60">
                  <c:v>958091</c:v>
                </c:pt>
                <c:pt idx="61">
                  <c:v>952741</c:v>
                </c:pt>
                <c:pt idx="62">
                  <c:v>965670</c:v>
                </c:pt>
                <c:pt idx="63">
                  <c:v>961054</c:v>
                </c:pt>
                <c:pt idx="64">
                  <c:v>973253</c:v>
                </c:pt>
                <c:pt idx="65">
                  <c:v>974704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9-4BD6-8344-E9A9B265A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689903"/>
        <c:axId val="455691567"/>
      </c:barChart>
      <c:lineChart>
        <c:grouping val="standard"/>
        <c:varyColors val="0"/>
        <c:ser>
          <c:idx val="2"/>
          <c:order val="2"/>
          <c:tx>
            <c:strRef>
              <c:f>Sheet1!$Z$4:$Z$6</c:f>
              <c:strCache>
                <c:ptCount val="3"/>
                <c:pt idx="0">
                  <c:v>高等教育機関</c:v>
                </c:pt>
              </c:strCache>
            </c:strRef>
          </c:tx>
          <c:spPr>
            <a:ln w="57150" cap="rnd" cmpd="dbl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Sheet1!$W$7:$W$73</c:f>
              <c:strCache>
                <c:ptCount val="66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  <c:pt idx="41">
                  <c:v>96</c:v>
                </c:pt>
                <c:pt idx="42">
                  <c:v>97</c:v>
                </c:pt>
                <c:pt idx="43">
                  <c:v>98</c:v>
                </c:pt>
                <c:pt idx="44">
                  <c:v>99</c:v>
                </c:pt>
                <c:pt idx="45">
                  <c:v>00</c:v>
                </c:pt>
                <c:pt idx="46">
                  <c:v>01</c:v>
                </c:pt>
                <c:pt idx="47">
                  <c:v>02</c:v>
                </c:pt>
                <c:pt idx="48">
                  <c:v>03</c:v>
                </c:pt>
                <c:pt idx="49">
                  <c:v>04</c:v>
                </c:pt>
                <c:pt idx="50">
                  <c:v>05</c:v>
                </c:pt>
                <c:pt idx="51">
                  <c:v>06</c:v>
                </c:pt>
                <c:pt idx="52">
                  <c:v>07</c:v>
                </c:pt>
                <c:pt idx="53">
                  <c:v>08</c:v>
                </c:pt>
                <c:pt idx="54">
                  <c:v>09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  <c:pt idx="64">
                  <c:v>19</c:v>
                </c:pt>
                <c:pt idx="65">
                  <c:v>20</c:v>
                </c:pt>
              </c:strCache>
            </c:strRef>
          </c:cat>
          <c:val>
            <c:numRef>
              <c:f>Sheet1!$Z$7:$Z$73</c:f>
              <c:numCache>
                <c:formatCode>0.0\ ;0;"－ "</c:formatCode>
                <c:ptCount val="67"/>
                <c:pt idx="0">
                  <c:v>10.096068394562247</c:v>
                </c:pt>
                <c:pt idx="1">
                  <c:v>9.8485208469184045</c:v>
                </c:pt>
                <c:pt idx="2">
                  <c:v>11.203744332309492</c:v>
                </c:pt>
                <c:pt idx="3">
                  <c:v>10.670617321955959</c:v>
                </c:pt>
                <c:pt idx="4">
                  <c:v>10.138901800626389</c:v>
                </c:pt>
                <c:pt idx="5">
                  <c:v>10.272627032665293</c:v>
                </c:pt>
                <c:pt idx="6">
                  <c:v>11.809751962982478</c:v>
                </c:pt>
                <c:pt idx="7">
                  <c:v>12.852630448960742</c:v>
                </c:pt>
                <c:pt idx="8">
                  <c:v>15.491196470115781</c:v>
                </c:pt>
                <c:pt idx="9">
                  <c:v>19.974515676568835</c:v>
                </c:pt>
                <c:pt idx="10">
                  <c:v>17.141262552903306</c:v>
                </c:pt>
                <c:pt idx="11">
                  <c:v>16.314866024066013</c:v>
                </c:pt>
                <c:pt idx="12">
                  <c:v>18.142724457949186</c:v>
                </c:pt>
                <c:pt idx="13">
                  <c:v>19.50026233726825</c:v>
                </c:pt>
                <c:pt idx="14">
                  <c:v>21.787638012137755</c:v>
                </c:pt>
                <c:pt idx="15">
                  <c:v>24.041500854800933</c:v>
                </c:pt>
                <c:pt idx="16">
                  <c:v>27.240174421847239</c:v>
                </c:pt>
                <c:pt idx="17">
                  <c:v>30.343582406020751</c:v>
                </c:pt>
                <c:pt idx="18">
                  <c:v>33.22901820206063</c:v>
                </c:pt>
                <c:pt idx="19">
                  <c:v>35.849538270289472</c:v>
                </c:pt>
                <c:pt idx="20">
                  <c:v>38.950850540554391</c:v>
                </c:pt>
                <c:pt idx="21">
                  <c:v>42.652815729300073</c:v>
                </c:pt>
                <c:pt idx="22">
                  <c:v>47.769242424429073</c:v>
                </c:pt>
                <c:pt idx="23">
                  <c:v>50.034894131269006</c:v>
                </c:pt>
                <c:pt idx="24">
                  <c:v>49.579887816618793</c:v>
                </c:pt>
                <c:pt idx="25">
                  <c:v>50.000221525577025</c:v>
                </c:pt>
                <c:pt idx="26">
                  <c:v>49.800240545102831</c:v>
                </c:pt>
                <c:pt idx="27">
                  <c:v>49.182554143788295</c:v>
                </c:pt>
                <c:pt idx="28">
                  <c:v>48.261632884026639</c:v>
                </c:pt>
                <c:pt idx="29">
                  <c:v>49.450161047680126</c:v>
                </c:pt>
                <c:pt idx="30">
                  <c:v>51.681252079882924</c:v>
                </c:pt>
                <c:pt idx="31">
                  <c:v>48.674281107519668</c:v>
                </c:pt>
                <c:pt idx="32">
                  <c:v>50.963315713885095</c:v>
                </c:pt>
                <c:pt idx="33">
                  <c:v>52.497776341978941</c:v>
                </c:pt>
                <c:pt idx="34">
                  <c:v>52.837274826025435</c:v>
                </c:pt>
                <c:pt idx="35">
                  <c:v>53.691312315344632</c:v>
                </c:pt>
                <c:pt idx="36">
                  <c:v>55.580038955012</c:v>
                </c:pt>
                <c:pt idx="37">
                  <c:v>57.170606463814323</c:v>
                </c:pt>
                <c:pt idx="38">
                  <c:v>59.625244069779356</c:v>
                </c:pt>
                <c:pt idx="39">
                  <c:v>62.355480298876522</c:v>
                </c:pt>
                <c:pt idx="40">
                  <c:v>64.712704204515731</c:v>
                </c:pt>
                <c:pt idx="41">
                  <c:v>66.187745932463926</c:v>
                </c:pt>
                <c:pt idx="42">
                  <c:v>67.411068769992482</c:v>
                </c:pt>
                <c:pt idx="43">
                  <c:v>68.335739533645096</c:v>
                </c:pt>
                <c:pt idx="44">
                  <c:v>69.768713558148406</c:v>
                </c:pt>
                <c:pt idx="45">
                  <c:v>70.531583844806804</c:v>
                </c:pt>
                <c:pt idx="46">
                  <c:v>70.10454114013011</c:v>
                </c:pt>
                <c:pt idx="47">
                  <c:v>71.095639813643473</c:v>
                </c:pt>
                <c:pt idx="48">
                  <c:v>72.852334789732382</c:v>
                </c:pt>
                <c:pt idx="49">
                  <c:v>74.491007521909651</c:v>
                </c:pt>
                <c:pt idx="50">
                  <c:v>76.217231755068809</c:v>
                </c:pt>
                <c:pt idx="51">
                  <c:v>75.869827912639295</c:v>
                </c:pt>
                <c:pt idx="52">
                  <c:v>76.30702747291221</c:v>
                </c:pt>
                <c:pt idx="53">
                  <c:v>76.79872366632344</c:v>
                </c:pt>
                <c:pt idx="54">
                  <c:v>77.590909353327291</c:v>
                </c:pt>
                <c:pt idx="55">
                  <c:v>79.721559444763841</c:v>
                </c:pt>
                <c:pt idx="56">
                  <c:v>79.548627462073625</c:v>
                </c:pt>
                <c:pt idx="57">
                  <c:v>79.323964708153895</c:v>
                </c:pt>
                <c:pt idx="58">
                  <c:v>77.930773435831043</c:v>
                </c:pt>
                <c:pt idx="59">
                  <c:v>80.021645644872535</c:v>
                </c:pt>
                <c:pt idx="60">
                  <c:v>79.842446980233788</c:v>
                </c:pt>
                <c:pt idx="61">
                  <c:v>80.044645632642215</c:v>
                </c:pt>
                <c:pt idx="62">
                  <c:v>80.587336955161106</c:v>
                </c:pt>
                <c:pt idx="63">
                  <c:v>81.458508503078463</c:v>
                </c:pt>
                <c:pt idx="64">
                  <c:v>82.844073166434143</c:v>
                </c:pt>
                <c:pt idx="65">
                  <c:v>83.49729472273907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19-4BD6-8344-E9A9B265A9B0}"/>
            </c:ext>
          </c:extLst>
        </c:ser>
        <c:ser>
          <c:idx val="3"/>
          <c:order val="3"/>
          <c:tx>
            <c:strRef>
              <c:f>Sheet1!$AA$4:$AA$6</c:f>
              <c:strCache>
                <c:ptCount val="3"/>
                <c:pt idx="0">
                  <c:v>大学・短大合計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Sheet1!$W$7:$W$73</c:f>
              <c:strCache>
                <c:ptCount val="66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  <c:pt idx="41">
                  <c:v>96</c:v>
                </c:pt>
                <c:pt idx="42">
                  <c:v>97</c:v>
                </c:pt>
                <c:pt idx="43">
                  <c:v>98</c:v>
                </c:pt>
                <c:pt idx="44">
                  <c:v>99</c:v>
                </c:pt>
                <c:pt idx="45">
                  <c:v>00</c:v>
                </c:pt>
                <c:pt idx="46">
                  <c:v>01</c:v>
                </c:pt>
                <c:pt idx="47">
                  <c:v>02</c:v>
                </c:pt>
                <c:pt idx="48">
                  <c:v>03</c:v>
                </c:pt>
                <c:pt idx="49">
                  <c:v>04</c:v>
                </c:pt>
                <c:pt idx="50">
                  <c:v>05</c:v>
                </c:pt>
                <c:pt idx="51">
                  <c:v>06</c:v>
                </c:pt>
                <c:pt idx="52">
                  <c:v>07</c:v>
                </c:pt>
                <c:pt idx="53">
                  <c:v>08</c:v>
                </c:pt>
                <c:pt idx="54">
                  <c:v>09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  <c:pt idx="64">
                  <c:v>19</c:v>
                </c:pt>
                <c:pt idx="65">
                  <c:v>20</c:v>
                </c:pt>
              </c:strCache>
            </c:strRef>
          </c:cat>
          <c:val>
            <c:numRef>
              <c:f>Sheet1!$AA$7:$AA$73</c:f>
              <c:numCache>
                <c:formatCode>0.0\ ;0;"－ "</c:formatCode>
                <c:ptCount val="67"/>
                <c:pt idx="0">
                  <c:v>10.096068394562247</c:v>
                </c:pt>
                <c:pt idx="1">
                  <c:v>9.8485208469184045</c:v>
                </c:pt>
                <c:pt idx="2">
                  <c:v>11.203744332309492</c:v>
                </c:pt>
                <c:pt idx="3">
                  <c:v>10.670617321955959</c:v>
                </c:pt>
                <c:pt idx="4">
                  <c:v>10.138901800626389</c:v>
                </c:pt>
                <c:pt idx="5">
                  <c:v>10.272627032665293</c:v>
                </c:pt>
                <c:pt idx="6">
                  <c:v>11.767609879285873</c:v>
                </c:pt>
                <c:pt idx="7">
                  <c:v>12.802044892023382</c:v>
                </c:pt>
                <c:pt idx="8">
                  <c:v>15.425056326437476</c:v>
                </c:pt>
                <c:pt idx="9">
                  <c:v>19.893254074138547</c:v>
                </c:pt>
                <c:pt idx="10">
                  <c:v>16.96808010856121</c:v>
                </c:pt>
                <c:pt idx="11">
                  <c:v>16.096861350874327</c:v>
                </c:pt>
                <c:pt idx="12">
                  <c:v>17.884030093926082</c:v>
                </c:pt>
                <c:pt idx="13">
                  <c:v>19.198383765094988</c:v>
                </c:pt>
                <c:pt idx="14">
                  <c:v>21.443463066461433</c:v>
                </c:pt>
                <c:pt idx="15">
                  <c:v>23.607604005059475</c:v>
                </c:pt>
                <c:pt idx="16">
                  <c:v>26.760693030652693</c:v>
                </c:pt>
                <c:pt idx="17">
                  <c:v>29.800893028781129</c:v>
                </c:pt>
                <c:pt idx="18">
                  <c:v>32.652075745142355</c:v>
                </c:pt>
                <c:pt idx="19">
                  <c:v>35.246662818919077</c:v>
                </c:pt>
                <c:pt idx="20">
                  <c:v>38.355792386124918</c:v>
                </c:pt>
                <c:pt idx="21">
                  <c:v>38.58302266375614</c:v>
                </c:pt>
                <c:pt idx="22">
                  <c:v>37.672197263567909</c:v>
                </c:pt>
                <c:pt idx="23">
                  <c:v>38.399298953808774</c:v>
                </c:pt>
                <c:pt idx="24">
                  <c:v>37.382566815102045</c:v>
                </c:pt>
                <c:pt idx="25">
                  <c:v>37.384150034842811</c:v>
                </c:pt>
                <c:pt idx="26">
                  <c:v>36.853737253318386</c:v>
                </c:pt>
                <c:pt idx="27">
                  <c:v>36.328433590549444</c:v>
                </c:pt>
                <c:pt idx="28">
                  <c:v>35.07372208760755</c:v>
                </c:pt>
                <c:pt idx="29">
                  <c:v>35.596484368480908</c:v>
                </c:pt>
                <c:pt idx="30">
                  <c:v>37.614305225950773</c:v>
                </c:pt>
                <c:pt idx="31">
                  <c:v>34.742588456006231</c:v>
                </c:pt>
                <c:pt idx="32">
                  <c:v>36.148426147034577</c:v>
                </c:pt>
                <c:pt idx="33">
                  <c:v>36.715649132799939</c:v>
                </c:pt>
                <c:pt idx="34">
                  <c:v>36.312794267320911</c:v>
                </c:pt>
                <c:pt idx="35">
                  <c:v>36.278344989216748</c:v>
                </c:pt>
                <c:pt idx="36">
                  <c:v>37.725185740489984</c:v>
                </c:pt>
                <c:pt idx="37">
                  <c:v>38.852952786353164</c:v>
                </c:pt>
                <c:pt idx="38">
                  <c:v>40.874326205915409</c:v>
                </c:pt>
                <c:pt idx="39">
                  <c:v>43.310756329624255</c:v>
                </c:pt>
                <c:pt idx="40">
                  <c:v>45.177401968301503</c:v>
                </c:pt>
                <c:pt idx="41">
                  <c:v>46.179052975663758</c:v>
                </c:pt>
                <c:pt idx="42">
                  <c:v>47.275664491674434</c:v>
                </c:pt>
                <c:pt idx="43">
                  <c:v>48.216863786048314</c:v>
                </c:pt>
                <c:pt idx="44">
                  <c:v>49.087343959308086</c:v>
                </c:pt>
                <c:pt idx="45">
                  <c:v>49.050227863247635</c:v>
                </c:pt>
                <c:pt idx="46">
                  <c:v>48.563113282115559</c:v>
                </c:pt>
                <c:pt idx="47">
                  <c:v>48.630641553831708</c:v>
                </c:pt>
                <c:pt idx="48">
                  <c:v>49.004232659748773</c:v>
                </c:pt>
                <c:pt idx="49">
                  <c:v>49.94297072544498</c:v>
                </c:pt>
                <c:pt idx="50">
                  <c:v>51.485498651343818</c:v>
                </c:pt>
                <c:pt idx="51">
                  <c:v>52.333294612294281</c:v>
                </c:pt>
                <c:pt idx="52">
                  <c:v>53.726114233081532</c:v>
                </c:pt>
                <c:pt idx="53">
                  <c:v>55.322178883919257</c:v>
                </c:pt>
                <c:pt idx="54">
                  <c:v>56.238726794826221</c:v>
                </c:pt>
                <c:pt idx="55">
                  <c:v>56.846648786068599</c:v>
                </c:pt>
                <c:pt idx="56">
                  <c:v>56.682812866596663</c:v>
                </c:pt>
                <c:pt idx="57">
                  <c:v>56.199410683254847</c:v>
                </c:pt>
                <c:pt idx="58">
                  <c:v>55.139844547674997</c:v>
                </c:pt>
                <c:pt idx="59">
                  <c:v>56.734793426363318</c:v>
                </c:pt>
                <c:pt idx="60">
                  <c:v>56.543167077368985</c:v>
                </c:pt>
                <c:pt idx="61">
                  <c:v>56.848660210945155</c:v>
                </c:pt>
                <c:pt idx="62">
                  <c:v>57.262015038095946</c:v>
                </c:pt>
                <c:pt idx="63">
                  <c:v>57.863567631343408</c:v>
                </c:pt>
                <c:pt idx="64">
                  <c:v>58.101669984959159</c:v>
                </c:pt>
                <c:pt idx="65">
                  <c:v>58.637013127190862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19-4BD6-8344-E9A9B265A9B0}"/>
            </c:ext>
          </c:extLst>
        </c:ser>
        <c:ser>
          <c:idx val="4"/>
          <c:order val="4"/>
          <c:tx>
            <c:strRef>
              <c:f>Sheet1!$AB$4:$AB$6</c:f>
              <c:strCache>
                <c:ptCount val="3"/>
                <c:pt idx="0">
                  <c:v>大    学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Sheet1!$W$7:$W$73</c:f>
              <c:strCache>
                <c:ptCount val="66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  <c:pt idx="41">
                  <c:v>96</c:v>
                </c:pt>
                <c:pt idx="42">
                  <c:v>97</c:v>
                </c:pt>
                <c:pt idx="43">
                  <c:v>98</c:v>
                </c:pt>
                <c:pt idx="44">
                  <c:v>99</c:v>
                </c:pt>
                <c:pt idx="45">
                  <c:v>00</c:v>
                </c:pt>
                <c:pt idx="46">
                  <c:v>01</c:v>
                </c:pt>
                <c:pt idx="47">
                  <c:v>02</c:v>
                </c:pt>
                <c:pt idx="48">
                  <c:v>03</c:v>
                </c:pt>
                <c:pt idx="49">
                  <c:v>04</c:v>
                </c:pt>
                <c:pt idx="50">
                  <c:v>05</c:v>
                </c:pt>
                <c:pt idx="51">
                  <c:v>06</c:v>
                </c:pt>
                <c:pt idx="52">
                  <c:v>07</c:v>
                </c:pt>
                <c:pt idx="53">
                  <c:v>08</c:v>
                </c:pt>
                <c:pt idx="54">
                  <c:v>09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  <c:pt idx="64">
                  <c:v>19</c:v>
                </c:pt>
                <c:pt idx="65">
                  <c:v>20</c:v>
                </c:pt>
              </c:strCache>
            </c:strRef>
          </c:cat>
          <c:val>
            <c:numRef>
              <c:f>Sheet1!$AB$7:$AB$73</c:f>
              <c:numCache>
                <c:formatCode>0.0\ ;0;"－ "</c:formatCode>
                <c:ptCount val="67"/>
                <c:pt idx="0">
                  <c:v>7.8642808780440827</c:v>
                </c:pt>
                <c:pt idx="1">
                  <c:v>7.7711856983618901</c:v>
                </c:pt>
                <c:pt idx="2">
                  <c:v>8.9749968657932673</c:v>
                </c:pt>
                <c:pt idx="3">
                  <c:v>8.5729540447719543</c:v>
                </c:pt>
                <c:pt idx="4">
                  <c:v>8.1145728815044436</c:v>
                </c:pt>
                <c:pt idx="5">
                  <c:v>8.1545358673547792</c:v>
                </c:pt>
                <c:pt idx="6">
                  <c:v>9.2740010770229659</c:v>
                </c:pt>
                <c:pt idx="7">
                  <c:v>9.986014283457358</c:v>
                </c:pt>
                <c:pt idx="8">
                  <c:v>11.956115929946799</c:v>
                </c:pt>
                <c:pt idx="9">
                  <c:v>15.536233827942292</c:v>
                </c:pt>
                <c:pt idx="10">
                  <c:v>12.831674160285921</c:v>
                </c:pt>
                <c:pt idx="11">
                  <c:v>11.759567860226531</c:v>
                </c:pt>
                <c:pt idx="12">
                  <c:v>12.887207114548282</c:v>
                </c:pt>
                <c:pt idx="13">
                  <c:v>13.800550781120871</c:v>
                </c:pt>
                <c:pt idx="14">
                  <c:v>15.438142252103109</c:v>
                </c:pt>
                <c:pt idx="15">
                  <c:v>17.103054225037837</c:v>
                </c:pt>
                <c:pt idx="16">
                  <c:v>19.375325903853557</c:v>
                </c:pt>
                <c:pt idx="17">
                  <c:v>21.649271521959093</c:v>
                </c:pt>
                <c:pt idx="18">
                  <c:v>23.368029061871649</c:v>
                </c:pt>
                <c:pt idx="19">
                  <c:v>25.129244854870851</c:v>
                </c:pt>
                <c:pt idx="20">
                  <c:v>27.152098170825433</c:v>
                </c:pt>
                <c:pt idx="21">
                  <c:v>27.261320211756534</c:v>
                </c:pt>
                <c:pt idx="22">
                  <c:v>26.386970966522007</c:v>
                </c:pt>
                <c:pt idx="23">
                  <c:v>26.935738486992999</c:v>
                </c:pt>
                <c:pt idx="24">
                  <c:v>26.065818854276699</c:v>
                </c:pt>
                <c:pt idx="25">
                  <c:v>26.104384117755401</c:v>
                </c:pt>
                <c:pt idx="26">
                  <c:v>25.711819998096047</c:v>
                </c:pt>
                <c:pt idx="27">
                  <c:v>25.346752595600012</c:v>
                </c:pt>
                <c:pt idx="28">
                  <c:v>24.402315694780981</c:v>
                </c:pt>
                <c:pt idx="29">
                  <c:v>24.795024806826227</c:v>
                </c:pt>
                <c:pt idx="30">
                  <c:v>26.467867334627627</c:v>
                </c:pt>
                <c:pt idx="31">
                  <c:v>23.607144130796339</c:v>
                </c:pt>
                <c:pt idx="32">
                  <c:v>24.724395145870336</c:v>
                </c:pt>
                <c:pt idx="33">
                  <c:v>25.13052367810571</c:v>
                </c:pt>
                <c:pt idx="34">
                  <c:v>24.657739695989275</c:v>
                </c:pt>
                <c:pt idx="35">
                  <c:v>24.55040702095566</c:v>
                </c:pt>
                <c:pt idx="36">
                  <c:v>25.521694459889201</c:v>
                </c:pt>
                <c:pt idx="37">
                  <c:v>26.426526650047744</c:v>
                </c:pt>
                <c:pt idx="38">
                  <c:v>28.007679019411025</c:v>
                </c:pt>
                <c:pt idx="39">
                  <c:v>30.146481750255333</c:v>
                </c:pt>
                <c:pt idx="40">
                  <c:v>32.055711411999241</c:v>
                </c:pt>
                <c:pt idx="41">
                  <c:v>33.429671612878273</c:v>
                </c:pt>
                <c:pt idx="42">
                  <c:v>34.921780041261755</c:v>
                </c:pt>
                <c:pt idx="43">
                  <c:v>36.416208132422803</c:v>
                </c:pt>
                <c:pt idx="44">
                  <c:v>38.152491150413844</c:v>
                </c:pt>
                <c:pt idx="45">
                  <c:v>39.686127145442008</c:v>
                </c:pt>
                <c:pt idx="46">
                  <c:v>39.948076687755687</c:v>
                </c:pt>
                <c:pt idx="47">
                  <c:v>40.549180780602526</c:v>
                </c:pt>
                <c:pt idx="48">
                  <c:v>41.287889131622066</c:v>
                </c:pt>
                <c:pt idx="49">
                  <c:v>42.41439760569201</c:v>
                </c:pt>
                <c:pt idx="50">
                  <c:v>44.205464327238751</c:v>
                </c:pt>
                <c:pt idx="51">
                  <c:v>45.488722371658611</c:v>
                </c:pt>
                <c:pt idx="52">
                  <c:v>47.216581471885718</c:v>
                </c:pt>
                <c:pt idx="53">
                  <c:v>49.071522208949531</c:v>
                </c:pt>
                <c:pt idx="54">
                  <c:v>50.204659962606158</c:v>
                </c:pt>
                <c:pt idx="55">
                  <c:v>50.92096594708363</c:v>
                </c:pt>
                <c:pt idx="56">
                  <c:v>50.98932220903977</c:v>
                </c:pt>
                <c:pt idx="57">
                  <c:v>50.821433668286865</c:v>
                </c:pt>
                <c:pt idx="58">
                  <c:v>49.888272195087872</c:v>
                </c:pt>
                <c:pt idx="59">
                  <c:v>51.509775261297484</c:v>
                </c:pt>
                <c:pt idx="60">
                  <c:v>51.459902981473817</c:v>
                </c:pt>
                <c:pt idx="61">
                  <c:v>51.956880081864334</c:v>
                </c:pt>
                <c:pt idx="62">
                  <c:v>52.552637508449543</c:v>
                </c:pt>
                <c:pt idx="63">
                  <c:v>53.29858756679053</c:v>
                </c:pt>
                <c:pt idx="64">
                  <c:v>53.734462262119287</c:v>
                </c:pt>
                <c:pt idx="65">
                  <c:v>54.397060687986787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719-4BD6-8344-E9A9B265A9B0}"/>
            </c:ext>
          </c:extLst>
        </c:ser>
        <c:ser>
          <c:idx val="5"/>
          <c:order val="5"/>
          <c:tx>
            <c:strRef>
              <c:f>Sheet1!$AC$4:$AC$6</c:f>
              <c:strCache>
                <c:ptCount val="3"/>
                <c:pt idx="0">
                  <c:v>短期大学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strRef>
              <c:f>Sheet1!$W$7:$W$73</c:f>
              <c:strCache>
                <c:ptCount val="66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  <c:pt idx="41">
                  <c:v>96</c:v>
                </c:pt>
                <c:pt idx="42">
                  <c:v>97</c:v>
                </c:pt>
                <c:pt idx="43">
                  <c:v>98</c:v>
                </c:pt>
                <c:pt idx="44">
                  <c:v>99</c:v>
                </c:pt>
                <c:pt idx="45">
                  <c:v>00</c:v>
                </c:pt>
                <c:pt idx="46">
                  <c:v>01</c:v>
                </c:pt>
                <c:pt idx="47">
                  <c:v>02</c:v>
                </c:pt>
                <c:pt idx="48">
                  <c:v>03</c:v>
                </c:pt>
                <c:pt idx="49">
                  <c:v>04</c:v>
                </c:pt>
                <c:pt idx="50">
                  <c:v>05</c:v>
                </c:pt>
                <c:pt idx="51">
                  <c:v>06</c:v>
                </c:pt>
                <c:pt idx="52">
                  <c:v>07</c:v>
                </c:pt>
                <c:pt idx="53">
                  <c:v>08</c:v>
                </c:pt>
                <c:pt idx="54">
                  <c:v>09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  <c:pt idx="64">
                  <c:v>19</c:v>
                </c:pt>
                <c:pt idx="65">
                  <c:v>20</c:v>
                </c:pt>
              </c:strCache>
            </c:strRef>
          </c:cat>
          <c:val>
            <c:numRef>
              <c:f>Sheet1!$AC$7:$AC$73</c:f>
              <c:numCache>
                <c:formatCode>0.0\ ;0;"－ "</c:formatCode>
                <c:ptCount val="67"/>
                <c:pt idx="0">
                  <c:v>2.2317875165181644</c:v>
                </c:pt>
                <c:pt idx="1">
                  <c:v>2.0773351485565139</c:v>
                </c:pt>
                <c:pt idx="2">
                  <c:v>2.2287474665162246</c:v>
                </c:pt>
                <c:pt idx="3">
                  <c:v>2.097663277184004</c:v>
                </c:pt>
                <c:pt idx="4">
                  <c:v>2.0243289191219449</c:v>
                </c:pt>
                <c:pt idx="5">
                  <c:v>2.1180911653105134</c:v>
                </c:pt>
                <c:pt idx="6">
                  <c:v>2.4936088022629086</c:v>
                </c:pt>
                <c:pt idx="7">
                  <c:v>2.8160306085660234</c:v>
                </c:pt>
                <c:pt idx="8">
                  <c:v>3.4689403964906753</c:v>
                </c:pt>
                <c:pt idx="9">
                  <c:v>4.3570202461962584</c:v>
                </c:pt>
                <c:pt idx="10">
                  <c:v>4.1364059482752866</c:v>
                </c:pt>
                <c:pt idx="11">
                  <c:v>4.337293490647796</c:v>
                </c:pt>
                <c:pt idx="12">
                  <c:v>4.9968229793777983</c:v>
                </c:pt>
                <c:pt idx="13">
                  <c:v>5.3978329839741175</c:v>
                </c:pt>
                <c:pt idx="14">
                  <c:v>6.005320814358325</c:v>
                </c:pt>
                <c:pt idx="15">
                  <c:v>6.5045497800216419</c:v>
                </c:pt>
                <c:pt idx="16">
                  <c:v>7.3853671267991388</c:v>
                </c:pt>
                <c:pt idx="17">
                  <c:v>8.1516215068220355</c:v>
                </c:pt>
                <c:pt idx="18">
                  <c:v>9.2840466832707076</c:v>
                </c:pt>
                <c:pt idx="19">
                  <c:v>10.117417964048226</c:v>
                </c:pt>
                <c:pt idx="20">
                  <c:v>11.203694215299482</c:v>
                </c:pt>
                <c:pt idx="21">
                  <c:v>11.321702451999606</c:v>
                </c:pt>
                <c:pt idx="22">
                  <c:v>11.285226297045901</c:v>
                </c:pt>
                <c:pt idx="23">
                  <c:v>11.463560466815776</c:v>
                </c:pt>
                <c:pt idx="24">
                  <c:v>11.316747960825339</c:v>
                </c:pt>
                <c:pt idx="25">
                  <c:v>11.279765917087408</c:v>
                </c:pt>
                <c:pt idx="26">
                  <c:v>11.141917255222337</c:v>
                </c:pt>
                <c:pt idx="27">
                  <c:v>10.981680994949434</c:v>
                </c:pt>
                <c:pt idx="28">
                  <c:v>10.671406392826571</c:v>
                </c:pt>
                <c:pt idx="29">
                  <c:v>10.80145956165468</c:v>
                </c:pt>
                <c:pt idx="30">
                  <c:v>11.146437891323146</c:v>
                </c:pt>
                <c:pt idx="31">
                  <c:v>11.135444325209894</c:v>
                </c:pt>
                <c:pt idx="32">
                  <c:v>11.424031001164243</c:v>
                </c:pt>
                <c:pt idx="33">
                  <c:v>11.58512545469423</c:v>
                </c:pt>
                <c:pt idx="34">
                  <c:v>11.65505457133164</c:v>
                </c:pt>
                <c:pt idx="35">
                  <c:v>11.727937968261092</c:v>
                </c:pt>
                <c:pt idx="36">
                  <c:v>12.203491280600785</c:v>
                </c:pt>
                <c:pt idx="37">
                  <c:v>12.426426136305418</c:v>
                </c:pt>
                <c:pt idx="38">
                  <c:v>12.866647186504384</c:v>
                </c:pt>
                <c:pt idx="39">
                  <c:v>13.16427457936892</c:v>
                </c:pt>
                <c:pt idx="40">
                  <c:v>13.121690556302262</c:v>
                </c:pt>
                <c:pt idx="41">
                  <c:v>12.749381362785487</c:v>
                </c:pt>
                <c:pt idx="42">
                  <c:v>12.353884450412679</c:v>
                </c:pt>
                <c:pt idx="43">
                  <c:v>11.800655653625514</c:v>
                </c:pt>
                <c:pt idx="44">
                  <c:v>10.934852808894238</c:v>
                </c:pt>
                <c:pt idx="45">
                  <c:v>9.3641007178056306</c:v>
                </c:pt>
                <c:pt idx="46">
                  <c:v>8.6150365943598715</c:v>
                </c:pt>
                <c:pt idx="47">
                  <c:v>8.0814607732291837</c:v>
                </c:pt>
                <c:pt idx="48">
                  <c:v>7.716343528126707</c:v>
                </c:pt>
                <c:pt idx="49">
                  <c:v>7.5285731197529699</c:v>
                </c:pt>
                <c:pt idx="50">
                  <c:v>7.2800343241050696</c:v>
                </c:pt>
                <c:pt idx="51">
                  <c:v>6.8445722406356682</c:v>
                </c:pt>
                <c:pt idx="52">
                  <c:v>6.5095327611958105</c:v>
                </c:pt>
                <c:pt idx="53">
                  <c:v>6.2506566749697319</c:v>
                </c:pt>
                <c:pt idx="54">
                  <c:v>6.0340668322200672</c:v>
                </c:pt>
                <c:pt idx="55">
                  <c:v>5.9256828389849678</c:v>
                </c:pt>
                <c:pt idx="56">
                  <c:v>5.6934906575569046</c:v>
                </c:pt>
                <c:pt idx="57">
                  <c:v>5.377977014967974</c:v>
                </c:pt>
                <c:pt idx="58">
                  <c:v>5.2515723525871225</c:v>
                </c:pt>
                <c:pt idx="59">
                  <c:v>5.2250181650658263</c:v>
                </c:pt>
                <c:pt idx="60">
                  <c:v>5.0832640958951716</c:v>
                </c:pt>
                <c:pt idx="61">
                  <c:v>4.891780129080824</c:v>
                </c:pt>
                <c:pt idx="62">
                  <c:v>4.7093775296464129</c:v>
                </c:pt>
                <c:pt idx="63">
                  <c:v>4.5649800645528771</c:v>
                </c:pt>
                <c:pt idx="64">
                  <c:v>4.3672077228398676</c:v>
                </c:pt>
                <c:pt idx="65">
                  <c:v>4.2399524392040764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19-4BD6-8344-E9A9B265A9B0}"/>
            </c:ext>
          </c:extLst>
        </c:ser>
        <c:ser>
          <c:idx val="6"/>
          <c:order val="6"/>
          <c:tx>
            <c:strRef>
              <c:f>Sheet1!$AD$4:$AD$6</c:f>
              <c:strCache>
                <c:ptCount val="3"/>
                <c:pt idx="0">
                  <c:v>専修学校'(専門課程)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Sheet1!$W$7:$W$73</c:f>
              <c:strCache>
                <c:ptCount val="66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  <c:pt idx="41">
                  <c:v>96</c:v>
                </c:pt>
                <c:pt idx="42">
                  <c:v>97</c:v>
                </c:pt>
                <c:pt idx="43">
                  <c:v>98</c:v>
                </c:pt>
                <c:pt idx="44">
                  <c:v>99</c:v>
                </c:pt>
                <c:pt idx="45">
                  <c:v>00</c:v>
                </c:pt>
                <c:pt idx="46">
                  <c:v>01</c:v>
                </c:pt>
                <c:pt idx="47">
                  <c:v>02</c:v>
                </c:pt>
                <c:pt idx="48">
                  <c:v>03</c:v>
                </c:pt>
                <c:pt idx="49">
                  <c:v>04</c:v>
                </c:pt>
                <c:pt idx="50">
                  <c:v>05</c:v>
                </c:pt>
                <c:pt idx="51">
                  <c:v>06</c:v>
                </c:pt>
                <c:pt idx="52">
                  <c:v>07</c:v>
                </c:pt>
                <c:pt idx="53">
                  <c:v>08</c:v>
                </c:pt>
                <c:pt idx="54">
                  <c:v>09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  <c:pt idx="64">
                  <c:v>19</c:v>
                </c:pt>
                <c:pt idx="65">
                  <c:v>20</c:v>
                </c:pt>
              </c:strCache>
            </c:strRef>
          </c:cat>
          <c:val>
            <c:numRef>
              <c:f>Sheet1!$AD$7:$AD$73</c:f>
              <c:numCache>
                <c:formatCode>0.0\ ;0;"… "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 formatCode="0.0\ ;0;&quot;－ &quot;">
                  <c:v>3.4880977688825747</c:v>
                </c:pt>
                <c:pt idx="22" formatCode="0.0\ ;0;&quot;－ &quot;">
                  <c:v>9.5175212216997807</c:v>
                </c:pt>
                <c:pt idx="23" formatCode="0.0\ ;0;&quot;－ &quot;">
                  <c:v>11.084059108064245</c:v>
                </c:pt>
                <c:pt idx="24" formatCode="0.0\ ;0;&quot;－ &quot;">
                  <c:v>11.642990329107059</c:v>
                </c:pt>
                <c:pt idx="25" formatCode="0.0\ ;0;&quot;－ &quot;">
                  <c:v>12.061751203991511</c:v>
                </c:pt>
                <c:pt idx="26" formatCode="0.0\ ;0;&quot;－ &quot;">
                  <c:v>12.396099261876214</c:v>
                </c:pt>
                <c:pt idx="27" formatCode="0.0\ ;0;&quot;－ &quot;">
                  <c:v>12.306017878761939</c:v>
                </c:pt>
                <c:pt idx="28" formatCode="0.0\ ;0;&quot;－ &quot;">
                  <c:v>12.668533538399037</c:v>
                </c:pt>
                <c:pt idx="29" formatCode="0.0\ ;0;&quot;－ &quot;">
                  <c:v>13.311288119187203</c:v>
                </c:pt>
                <c:pt idx="30" formatCode="0.0\ ;0;&quot;－ &quot;">
                  <c:v>13.480532295843831</c:v>
                </c:pt>
                <c:pt idx="31" formatCode="0.0\ ;0;&quot;－ &quot;">
                  <c:v>13.41458933783759</c:v>
                </c:pt>
                <c:pt idx="32" formatCode="0.0\ ;0;&quot;－ &quot;">
                  <c:v>14.312066064432793</c:v>
                </c:pt>
                <c:pt idx="33" formatCode="0.0\ ;0;&quot;－ &quot;">
                  <c:v>15.263326804935511</c:v>
                </c:pt>
                <c:pt idx="34" formatCode="0.0\ ;0;&quot;－ &quot;">
                  <c:v>16.005659862144295</c:v>
                </c:pt>
                <c:pt idx="35" formatCode="0.0\ ;0;&quot;－ &quot;">
                  <c:v>16.910380592642458</c:v>
                </c:pt>
                <c:pt idx="36" formatCode="0.0\ ;0;&quot;－ &quot;">
                  <c:v>17.343635921743754</c:v>
                </c:pt>
                <c:pt idx="37" formatCode="0.0\ ;0;&quot;－ &quot;">
                  <c:v>17.794201528101642</c:v>
                </c:pt>
                <c:pt idx="38" formatCode="0.0\ ;0;&quot;－ &quot;">
                  <c:v>18.194067836384807</c:v>
                </c:pt>
                <c:pt idx="39" formatCode="0.0\ ;0;&quot;－ &quot;">
                  <c:v>18.451647583723055</c:v>
                </c:pt>
                <c:pt idx="40" formatCode="0.0\ ;0;&quot;－ &quot;">
                  <c:v>18.906507933644246</c:v>
                </c:pt>
                <c:pt idx="41" formatCode="0.0\ ;0;&quot;－ &quot;">
                  <c:v>19.370978569494881</c:v>
                </c:pt>
                <c:pt idx="42" formatCode="0.0\ ;0;&quot;－ &quot;">
                  <c:v>19.491656577416986</c:v>
                </c:pt>
                <c:pt idx="43" formatCode="0.0\ ;0;&quot;－ &quot;">
                  <c:v>19.447872577823421</c:v>
                </c:pt>
                <c:pt idx="44" formatCode="0.0\ ;0;&quot;－ &quot;">
                  <c:v>19.984533447229285</c:v>
                </c:pt>
                <c:pt idx="45" formatCode="0.0\ ;0;&quot;－ &quot;">
                  <c:v>20.762359082828919</c:v>
                </c:pt>
                <c:pt idx="46" formatCode="0.0\ ;0;&quot;－ &quot;">
                  <c:v>20.816551961345244</c:v>
                </c:pt>
                <c:pt idx="47" formatCode="0.0\ ;0;&quot;－ &quot;">
                  <c:v>21.736182140145377</c:v>
                </c:pt>
                <c:pt idx="48" formatCode="0.0\ ;0;&quot;－ &quot;">
                  <c:v>23.092845439650464</c:v>
                </c:pt>
                <c:pt idx="49" formatCode="0.0\ ;0;&quot;－ &quot;">
                  <c:v>23.75465998997646</c:v>
                </c:pt>
                <c:pt idx="50" formatCode="0.0\ ;0;&quot;－ &quot;">
                  <c:v>23.91214259146993</c:v>
                </c:pt>
                <c:pt idx="51" formatCode="0.0\ ;0;&quot;－ &quot;">
                  <c:v>22.692087783109884</c:v>
                </c:pt>
                <c:pt idx="52" formatCode="0.0\ ;0;&quot;－ &quot;">
                  <c:v>21.700930537846723</c:v>
                </c:pt>
                <c:pt idx="53" formatCode="0.0\ ;0;&quot;－ &quot;">
                  <c:v>20.589205152534483</c:v>
                </c:pt>
                <c:pt idx="54" formatCode="0.0\ ;0;&quot;－ &quot;">
                  <c:v>20.439027166207971</c:v>
                </c:pt>
                <c:pt idx="55" formatCode="0.0\ ;0;&quot;－ &quot;">
                  <c:v>21.953081113268734</c:v>
                </c:pt>
                <c:pt idx="56" formatCode="0.0\ ;0;&quot;－ &quot;">
                  <c:v>21.932818274547522</c:v>
                </c:pt>
                <c:pt idx="57" formatCode="0.0\ ;0;&quot;－ &quot;">
                  <c:v>22.168383408467022</c:v>
                </c:pt>
                <c:pt idx="58" formatCode="0.0\ ;0;&quot;－ &quot;">
                  <c:v>21.914895172432839</c:v>
                </c:pt>
                <c:pt idx="59" formatCode="0.0\ ;0;&quot;－ &quot;">
                  <c:v>22.378598927202546</c:v>
                </c:pt>
                <c:pt idx="60" formatCode="0.0\ ;0;&quot;－ &quot;">
                  <c:v>22.384095695167492</c:v>
                </c:pt>
                <c:pt idx="61" formatCode="0.0\ ;0;&quot;－ &quot;">
                  <c:v>22.29030247122062</c:v>
                </c:pt>
                <c:pt idx="62" formatCode="0.0\ ;0;&quot;－ &quot;">
                  <c:v>22.419781522002186</c:v>
                </c:pt>
                <c:pt idx="63" formatCode="0.0\ ;0;&quot;－ &quot;">
                  <c:v>22.678435813284871</c:v>
                </c:pt>
                <c:pt idx="64" formatCode="0.0\ ;0;&quot;－ &quot;">
                  <c:v>23.834419616598897</c:v>
                </c:pt>
                <c:pt idx="65" formatCode="0.0\ ;0;&quot;－ &quot;">
                  <c:v>23.950527177842424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719-4BD6-8344-E9A9B265A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688655"/>
        <c:axId val="455689071"/>
      </c:lineChart>
      <c:catAx>
        <c:axId val="45568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5691567"/>
        <c:crosses val="autoZero"/>
        <c:auto val="1"/>
        <c:lblAlgn val="ctr"/>
        <c:lblOffset val="100"/>
        <c:noMultiLvlLbl val="0"/>
      </c:catAx>
      <c:valAx>
        <c:axId val="455691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5689903"/>
        <c:crosses val="autoZero"/>
        <c:crossBetween val="between"/>
      </c:valAx>
      <c:valAx>
        <c:axId val="455689071"/>
        <c:scaling>
          <c:orientation val="minMax"/>
        </c:scaling>
        <c:delete val="0"/>
        <c:axPos val="r"/>
        <c:numFmt formatCode="0.0\ ;0;&quot;－ 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5688655"/>
        <c:crosses val="max"/>
        <c:crossBetween val="between"/>
      </c:valAx>
      <c:catAx>
        <c:axId val="4556886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56890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0.20908</cdr:x>
      <cdr:y>0.02465</cdr:y>
    </cdr:from>
    <cdr:to>
      <cdr:x>0.32418</cdr:x>
      <cdr:y>0.21531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4C2C7EF7-1A64-4E03-B839-9AEF4888CE3F}"/>
            </a:ext>
          </a:extLst>
        </cdr:cNvPr>
        <cdr:cNvSpPr txBox="1"/>
      </cdr:nvSpPr>
      <cdr:spPr>
        <a:xfrm xmlns:a="http://schemas.openxmlformats.org/drawingml/2006/main">
          <a:off x="1661020" y="1182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0.32465</cdr:x>
      <cdr:y>0.6242</cdr:y>
    </cdr:from>
    <cdr:to>
      <cdr:x>0.44969</cdr:x>
      <cdr:y>0.67967</cdr:y>
    </cdr:to>
    <cdr:sp macro="" textlink="">
      <cdr:nvSpPr>
        <cdr:cNvPr id="4" name="角丸四角形 18">
          <a:extLst xmlns:a="http://schemas.openxmlformats.org/drawingml/2006/main">
            <a:ext uri="{FF2B5EF4-FFF2-40B4-BE49-F238E27FC236}">
              <a16:creationId xmlns:a16="http://schemas.microsoft.com/office/drawing/2014/main" id="{96DF0131-5CAC-4C6F-BBEB-3F7B77C2A7A3}"/>
            </a:ext>
          </a:extLst>
        </cdr:cNvPr>
        <cdr:cNvSpPr/>
      </cdr:nvSpPr>
      <cdr:spPr>
        <a:xfrm xmlns:a="http://schemas.openxmlformats.org/drawingml/2006/main">
          <a:off x="2674422" y="3132236"/>
          <a:ext cx="1030070" cy="27835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出生数</a:t>
          </a:r>
        </a:p>
      </cdr:txBody>
    </cdr:sp>
  </cdr:relSizeAnchor>
  <cdr:relSizeAnchor xmlns:cdr="http://schemas.openxmlformats.org/drawingml/2006/chartDrawing">
    <cdr:from>
      <cdr:x>0.32497</cdr:x>
      <cdr:y>0.73964</cdr:y>
    </cdr:from>
    <cdr:to>
      <cdr:x>0.45001</cdr:x>
      <cdr:y>0.79512</cdr:y>
    </cdr:to>
    <cdr:sp macro="" textlink="">
      <cdr:nvSpPr>
        <cdr:cNvPr id="5" name="角丸四角形 22">
          <a:extLst xmlns:a="http://schemas.openxmlformats.org/drawingml/2006/main">
            <a:ext uri="{FF2B5EF4-FFF2-40B4-BE49-F238E27FC236}">
              <a16:creationId xmlns:a16="http://schemas.microsoft.com/office/drawing/2014/main" id="{EE16FE73-732E-4C92-96E3-5617CAD1BCB3}"/>
            </a:ext>
          </a:extLst>
        </cdr:cNvPr>
        <cdr:cNvSpPr/>
      </cdr:nvSpPr>
      <cdr:spPr>
        <a:xfrm xmlns:a="http://schemas.openxmlformats.org/drawingml/2006/main">
          <a:off x="2677094" y="3711542"/>
          <a:ext cx="1030070" cy="278400"/>
        </a:xfrm>
        <a:prstGeom xmlns:a="http://schemas.openxmlformats.org/drawingml/2006/main" prst="roundRect">
          <a:avLst/>
        </a:prstGeom>
        <a:pattFill xmlns:a="http://schemas.openxmlformats.org/drawingml/2006/main" prst="pct20">
          <a:fgClr>
            <a:srgbClr val="7030A0"/>
          </a:fgClr>
          <a:bgClr>
            <a:schemeClr val="bg1"/>
          </a:bgClr>
        </a:patt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死亡数</a:t>
          </a:r>
        </a:p>
      </cdr:txBody>
    </cdr:sp>
  </cdr:relSizeAnchor>
  <cdr:relSizeAnchor xmlns:cdr="http://schemas.openxmlformats.org/drawingml/2006/chartDrawing">
    <cdr:from>
      <cdr:x>0.1073</cdr:x>
      <cdr:y>0.74351</cdr:y>
    </cdr:from>
    <cdr:to>
      <cdr:x>0.27081</cdr:x>
      <cdr:y>0.87898</cdr:y>
    </cdr:to>
    <cdr:sp macro="" textlink="">
      <cdr:nvSpPr>
        <cdr:cNvPr id="6" name="角丸四角形吹き出し 28">
          <a:extLst xmlns:a="http://schemas.openxmlformats.org/drawingml/2006/main">
            <a:ext uri="{FF2B5EF4-FFF2-40B4-BE49-F238E27FC236}">
              <a16:creationId xmlns:a16="http://schemas.microsoft.com/office/drawing/2014/main" id="{F25877C8-B6D1-4F50-A5E2-7FDE2867067B}"/>
            </a:ext>
          </a:extLst>
        </cdr:cNvPr>
        <cdr:cNvSpPr/>
      </cdr:nvSpPr>
      <cdr:spPr>
        <a:xfrm xmlns:a="http://schemas.openxmlformats.org/drawingml/2006/main">
          <a:off x="883927" y="3730942"/>
          <a:ext cx="1346983" cy="679792"/>
        </a:xfrm>
        <a:prstGeom xmlns:a="http://schemas.openxmlformats.org/drawingml/2006/main" prst="wedgeRoundRectCallout">
          <a:avLst>
            <a:gd name="adj1" fmla="val 33165"/>
            <a:gd name="adj2" fmla="val -57517"/>
            <a:gd name="adj3" fmla="val 16667"/>
          </a:avLst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1966</a:t>
          </a:r>
          <a:r>
            <a:rPr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年丙午の年合計特殊出生率</a:t>
          </a:r>
          <a:r>
            <a:rPr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1.58</a:t>
          </a:r>
          <a:r>
            <a:rPr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人</a:t>
          </a:r>
          <a:endParaRPr lang="en-US" altLang="ja-JP" sz="1200" b="1" dirty="0">
            <a:latin typeface="ＭＳ ゴシック" panose="020B0609070205080204" pitchFamily="49" charset="-128"/>
            <a:ea typeface="ＭＳ ゴシック" panose="020B0609070205080204" pitchFamily="49" charset="-128"/>
          </a:endParaRPr>
        </a:p>
        <a:p xmlns:a="http://schemas.openxmlformats.org/drawingml/2006/main">
          <a:endParaRPr lang="ja-JP" altLang="en-US" sz="1050" dirty="0"/>
        </a:p>
      </cdr:txBody>
    </cdr:sp>
  </cdr:relSizeAnchor>
  <cdr:relSizeAnchor xmlns:cdr="http://schemas.openxmlformats.org/drawingml/2006/chartDrawing">
    <cdr:from>
      <cdr:x>0.24427</cdr:x>
      <cdr:y>0.64162</cdr:y>
    </cdr:from>
    <cdr:to>
      <cdr:x>0.27602</cdr:x>
      <cdr:y>0.75447</cdr:y>
    </cdr:to>
    <cdr:sp macro="" textlink="">
      <cdr:nvSpPr>
        <cdr:cNvPr id="19" name="矢印: 上 18">
          <a:extLst xmlns:a="http://schemas.openxmlformats.org/drawingml/2006/main">
            <a:ext uri="{FF2B5EF4-FFF2-40B4-BE49-F238E27FC236}">
              <a16:creationId xmlns:a16="http://schemas.microsoft.com/office/drawing/2014/main" id="{8BFDC4C3-1477-4785-9E4E-F58E25FD4CDD}"/>
            </a:ext>
          </a:extLst>
        </cdr:cNvPr>
        <cdr:cNvSpPr/>
      </cdr:nvSpPr>
      <cdr:spPr>
        <a:xfrm xmlns:a="http://schemas.openxmlformats.org/drawingml/2006/main" rot="887854">
          <a:off x="2012238" y="3219679"/>
          <a:ext cx="261555" cy="566246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0.20908</cdr:x>
      <cdr:y>0.02465</cdr:y>
    </cdr:from>
    <cdr:to>
      <cdr:x>0.32418</cdr:x>
      <cdr:y>0.21531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4C2C7EF7-1A64-4E03-B839-9AEF4888CE3F}"/>
            </a:ext>
          </a:extLst>
        </cdr:cNvPr>
        <cdr:cNvSpPr txBox="1"/>
      </cdr:nvSpPr>
      <cdr:spPr>
        <a:xfrm xmlns:a="http://schemas.openxmlformats.org/drawingml/2006/main">
          <a:off x="1661020" y="1182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0.88929</cdr:x>
      <cdr:y>0.90702</cdr:y>
    </cdr:from>
    <cdr:to>
      <cdr:x>1</cdr:x>
      <cdr:y>1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id="{D54A5BFC-CC81-43BD-ACE8-9A7BF1F2E763}"/>
            </a:ext>
          </a:extLst>
        </cdr:cNvPr>
        <cdr:cNvSpPr txBox="1"/>
      </cdr:nvSpPr>
      <cdr:spPr>
        <a:xfrm xmlns:a="http://schemas.openxmlformats.org/drawingml/2006/main">
          <a:off x="7345115" y="4123957"/>
          <a:ext cx="914400" cy="422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0.01057</cdr:y>
    </cdr:from>
    <cdr:to>
      <cdr:x>0.16558</cdr:x>
      <cdr:y>0.11144</cdr:y>
    </cdr:to>
    <cdr:sp macro="" textlink="">
      <cdr:nvSpPr>
        <cdr:cNvPr id="2" name="テキスト ボックス 7">
          <a:extLst xmlns:a="http://schemas.openxmlformats.org/drawingml/2006/main">
            <a:ext uri="{FF2B5EF4-FFF2-40B4-BE49-F238E27FC236}">
              <a16:creationId xmlns:a16="http://schemas.microsoft.com/office/drawing/2014/main" id="{002F6C31-6976-4F8C-8E10-BE28E309076F}"/>
            </a:ext>
          </a:extLst>
        </cdr:cNvPr>
        <cdr:cNvSpPr txBox="1"/>
      </cdr:nvSpPr>
      <cdr:spPr>
        <a:xfrm xmlns:a="http://schemas.openxmlformats.org/drawingml/2006/main">
          <a:off x="-188966" y="30706"/>
          <a:ext cx="623521" cy="2930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500</a:t>
          </a:r>
          <a:r>
            <a:rPr kumimoji="1" lang="ja-JP" altLang="en-US" sz="900" b="1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万人</a:t>
          </a:r>
        </a:p>
      </cdr:txBody>
    </cdr:sp>
  </cdr:relSizeAnchor>
  <cdr:relSizeAnchor xmlns:cdr="http://schemas.openxmlformats.org/drawingml/2006/chartDrawing">
    <cdr:from>
      <cdr:x>0</cdr:x>
      <cdr:y>0.19287</cdr:y>
    </cdr:from>
    <cdr:to>
      <cdr:x>0.16558</cdr:x>
      <cdr:y>0.29375</cdr:y>
    </cdr:to>
    <cdr:sp macro="" textlink="">
      <cdr:nvSpPr>
        <cdr:cNvPr id="3" name="テキスト ボックス 8">
          <a:extLst xmlns:a="http://schemas.openxmlformats.org/drawingml/2006/main">
            <a:ext uri="{FF2B5EF4-FFF2-40B4-BE49-F238E27FC236}">
              <a16:creationId xmlns:a16="http://schemas.microsoft.com/office/drawing/2014/main" id="{8A4D25AC-366E-4B53-9589-66F223B674E5}"/>
            </a:ext>
          </a:extLst>
        </cdr:cNvPr>
        <cdr:cNvSpPr txBox="1"/>
      </cdr:nvSpPr>
      <cdr:spPr>
        <a:xfrm xmlns:a="http://schemas.openxmlformats.org/drawingml/2006/main">
          <a:off x="0" y="524302"/>
          <a:ext cx="623521" cy="274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400</a:t>
          </a:r>
          <a:r>
            <a:rPr kumimoji="1" lang="ja-JP" altLang="en-US" sz="900" b="1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万人</a:t>
          </a:r>
        </a:p>
      </cdr:txBody>
    </cdr:sp>
  </cdr:relSizeAnchor>
  <cdr:relSizeAnchor xmlns:cdr="http://schemas.openxmlformats.org/drawingml/2006/chartDrawing">
    <cdr:from>
      <cdr:x>0.00497</cdr:x>
      <cdr:y>0.3563</cdr:y>
    </cdr:from>
    <cdr:to>
      <cdr:x>0.17055</cdr:x>
      <cdr:y>0.45718</cdr:y>
    </cdr:to>
    <cdr:sp macro="" textlink="">
      <cdr:nvSpPr>
        <cdr:cNvPr id="4" name="テキスト ボックス 9">
          <a:extLst xmlns:a="http://schemas.openxmlformats.org/drawingml/2006/main">
            <a:ext uri="{FF2B5EF4-FFF2-40B4-BE49-F238E27FC236}">
              <a16:creationId xmlns:a16="http://schemas.microsoft.com/office/drawing/2014/main" id="{86E9BF68-1016-412A-B2FE-C17EE982F9E2}"/>
            </a:ext>
          </a:extLst>
        </cdr:cNvPr>
        <cdr:cNvSpPr txBox="1"/>
      </cdr:nvSpPr>
      <cdr:spPr>
        <a:xfrm xmlns:a="http://schemas.openxmlformats.org/drawingml/2006/main">
          <a:off x="18718" y="968572"/>
          <a:ext cx="623521" cy="2742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300</a:t>
          </a:r>
          <a:r>
            <a:rPr kumimoji="1" lang="ja-JP" altLang="en-US" sz="900" b="1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万人</a:t>
          </a:r>
        </a:p>
      </cdr:txBody>
    </cdr:sp>
  </cdr:relSizeAnchor>
  <cdr:relSizeAnchor xmlns:cdr="http://schemas.openxmlformats.org/drawingml/2006/chartDrawing">
    <cdr:from>
      <cdr:x>0.00733</cdr:x>
      <cdr:y>0.47061</cdr:y>
    </cdr:from>
    <cdr:to>
      <cdr:x>0.17291</cdr:x>
      <cdr:y>0.57148</cdr:y>
    </cdr:to>
    <cdr:sp macro="" textlink="">
      <cdr:nvSpPr>
        <cdr:cNvPr id="5" name="テキスト ボックス 10">
          <a:extLst xmlns:a="http://schemas.openxmlformats.org/drawingml/2006/main">
            <a:ext uri="{FF2B5EF4-FFF2-40B4-BE49-F238E27FC236}">
              <a16:creationId xmlns:a16="http://schemas.microsoft.com/office/drawing/2014/main" id="{ED388C70-5F0F-466C-B0FB-86EF394A1B63}"/>
            </a:ext>
          </a:extLst>
        </cdr:cNvPr>
        <cdr:cNvSpPr txBox="1"/>
      </cdr:nvSpPr>
      <cdr:spPr>
        <a:xfrm xmlns:a="http://schemas.openxmlformats.org/drawingml/2006/main">
          <a:off x="27589" y="1279300"/>
          <a:ext cx="623521" cy="2742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200</a:t>
          </a:r>
          <a:r>
            <a:rPr kumimoji="1" lang="ja-JP" altLang="en-US" sz="900" b="1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万人</a:t>
          </a:r>
        </a:p>
      </cdr:txBody>
    </cdr:sp>
  </cdr:relSizeAnchor>
  <cdr:relSizeAnchor xmlns:cdr="http://schemas.openxmlformats.org/drawingml/2006/chartDrawing">
    <cdr:from>
      <cdr:x>0</cdr:x>
      <cdr:y>0.64326</cdr:y>
    </cdr:from>
    <cdr:to>
      <cdr:x>0.16558</cdr:x>
      <cdr:y>0.74413</cdr:y>
    </cdr:to>
    <cdr:sp macro="" textlink="">
      <cdr:nvSpPr>
        <cdr:cNvPr id="6" name="テキスト ボックス 11">
          <a:extLst xmlns:a="http://schemas.openxmlformats.org/drawingml/2006/main">
            <a:ext uri="{FF2B5EF4-FFF2-40B4-BE49-F238E27FC236}">
              <a16:creationId xmlns:a16="http://schemas.microsoft.com/office/drawing/2014/main" id="{F35172AA-AA74-4ACB-B997-3B742E012615}"/>
            </a:ext>
          </a:extLst>
        </cdr:cNvPr>
        <cdr:cNvSpPr txBox="1"/>
      </cdr:nvSpPr>
      <cdr:spPr>
        <a:xfrm xmlns:a="http://schemas.openxmlformats.org/drawingml/2006/main">
          <a:off x="-146216" y="2007479"/>
          <a:ext cx="623521" cy="3148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100</a:t>
          </a:r>
          <a:r>
            <a:rPr kumimoji="1" lang="ja-JP" altLang="en-US" sz="900" b="1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万人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0.26582</cdr:x>
      <cdr:y>0.60698</cdr:y>
    </cdr:from>
    <cdr:to>
      <cdr:x>0.30911</cdr:x>
      <cdr:y>0.88038</cdr:y>
    </cdr:to>
    <cdr:sp macro="" textlink="">
      <cdr:nvSpPr>
        <cdr:cNvPr id="9" name="円/楕円 8"/>
        <cdr:cNvSpPr/>
      </cdr:nvSpPr>
      <cdr:spPr>
        <a:xfrm xmlns:a="http://schemas.openxmlformats.org/drawingml/2006/main">
          <a:off x="2248930" y="3710150"/>
          <a:ext cx="366221" cy="167115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0.28578</cdr:x>
      <cdr:y>0.22629</cdr:y>
    </cdr:from>
    <cdr:to>
      <cdr:x>0.5</cdr:x>
      <cdr:y>0.31936</cdr:y>
    </cdr:to>
    <cdr:sp macro="" textlink="">
      <cdr:nvSpPr>
        <cdr:cNvPr id="5" name="四角形吹き出し 4"/>
        <cdr:cNvSpPr/>
      </cdr:nvSpPr>
      <cdr:spPr>
        <a:xfrm xmlns:a="http://schemas.openxmlformats.org/drawingml/2006/main">
          <a:off x="2417806" y="1387875"/>
          <a:ext cx="1812324" cy="570804"/>
        </a:xfrm>
        <a:prstGeom xmlns:a="http://schemas.openxmlformats.org/drawingml/2006/main" prst="wedgeRectCallout">
          <a:avLst>
            <a:gd name="adj1" fmla="val 37998"/>
            <a:gd name="adj2" fmla="val 9715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400" b="1" dirty="0">
              <a:solidFill>
                <a:srgbClr val="7030A0"/>
              </a:solidFill>
            </a:rPr>
            <a:t>老年人口指数値推移（</a:t>
          </a:r>
          <a:r>
            <a:rPr lang="en-US" altLang="ja-JP" sz="1400" b="1" dirty="0">
              <a:solidFill>
                <a:srgbClr val="7030A0"/>
              </a:solidFill>
            </a:rPr>
            <a:t>1975</a:t>
          </a:r>
          <a:r>
            <a:rPr lang="ja-JP" altLang="en-US" sz="1400" b="1" dirty="0">
              <a:solidFill>
                <a:srgbClr val="7030A0"/>
              </a:solidFill>
            </a:rPr>
            <a:t>年＝</a:t>
          </a:r>
          <a:r>
            <a:rPr lang="en-US" altLang="ja-JP" sz="1400" b="1" dirty="0">
              <a:solidFill>
                <a:srgbClr val="7030A0"/>
              </a:solidFill>
            </a:rPr>
            <a:t>100</a:t>
          </a:r>
          <a:r>
            <a:rPr lang="ja-JP" altLang="en-US" sz="1400" b="1" dirty="0">
              <a:solidFill>
                <a:srgbClr val="7030A0"/>
              </a:solidFill>
            </a:rPr>
            <a:t>）</a:t>
          </a:r>
          <a:endParaRPr lang="ja-JP" sz="14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0.0736</cdr:x>
      <cdr:y>0.48606</cdr:y>
    </cdr:from>
    <cdr:to>
      <cdr:x>0.29601</cdr:x>
      <cdr:y>0.56761</cdr:y>
    </cdr:to>
    <cdr:sp macro="" textlink="">
      <cdr:nvSpPr>
        <cdr:cNvPr id="6" name="四角形吹き出し 5"/>
        <cdr:cNvSpPr/>
      </cdr:nvSpPr>
      <cdr:spPr>
        <a:xfrm xmlns:a="http://schemas.openxmlformats.org/drawingml/2006/main">
          <a:off x="622657" y="2981067"/>
          <a:ext cx="1881646" cy="500152"/>
        </a:xfrm>
        <a:prstGeom xmlns:a="http://schemas.openxmlformats.org/drawingml/2006/main" prst="wedgeRectCallout">
          <a:avLst>
            <a:gd name="adj1" fmla="val -16766"/>
            <a:gd name="adj2" fmla="val 128881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400" b="1" dirty="0">
              <a:solidFill>
                <a:srgbClr val="00B050"/>
              </a:solidFill>
            </a:rPr>
            <a:t>年少人口指数値推移</a:t>
          </a:r>
          <a:endParaRPr lang="en-US" altLang="ja-JP" sz="1400" b="1" dirty="0">
            <a:solidFill>
              <a:srgbClr val="00B050"/>
            </a:solidFill>
          </a:endParaRPr>
        </a:p>
        <a:p xmlns:a="http://schemas.openxmlformats.org/drawingml/2006/main">
          <a:r>
            <a:rPr lang="ja-JP" altLang="en-US" sz="1400" b="1" dirty="0">
              <a:solidFill>
                <a:srgbClr val="00B050"/>
              </a:solidFill>
            </a:rPr>
            <a:t>（</a:t>
          </a:r>
          <a:r>
            <a:rPr lang="en-US" altLang="ja-JP" sz="1400" b="1" dirty="0">
              <a:solidFill>
                <a:srgbClr val="00B050"/>
              </a:solidFill>
            </a:rPr>
            <a:t>1975</a:t>
          </a:r>
          <a:r>
            <a:rPr lang="ja-JP" altLang="en-US" sz="1400" b="1" dirty="0">
              <a:solidFill>
                <a:srgbClr val="00B050"/>
              </a:solidFill>
            </a:rPr>
            <a:t>年＝</a:t>
          </a:r>
          <a:r>
            <a:rPr lang="en-US" altLang="ja-JP" sz="1400" b="1" dirty="0">
              <a:solidFill>
                <a:srgbClr val="00B050"/>
              </a:solidFill>
            </a:rPr>
            <a:t>100</a:t>
          </a:r>
          <a:r>
            <a:rPr lang="ja-JP" altLang="en-US" sz="1400" b="1" dirty="0">
              <a:solidFill>
                <a:srgbClr val="00B050"/>
              </a:solidFill>
            </a:rPr>
            <a:t>）</a:t>
          </a:r>
          <a:endParaRPr lang="en-US" altLang="ja-JP" sz="1400" b="1" dirty="0">
            <a:solidFill>
              <a:srgbClr val="00B050"/>
            </a:solidFill>
          </a:endParaRPr>
        </a:p>
        <a:p xmlns:a="http://schemas.openxmlformats.org/drawingml/2006/main">
          <a:endParaRPr lang="ja-JP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0.66554</cdr:x>
      <cdr:y>0.48606</cdr:y>
    </cdr:from>
    <cdr:to>
      <cdr:x>0.90798</cdr:x>
      <cdr:y>0.58428</cdr:y>
    </cdr:to>
    <cdr:sp macro="" textlink="">
      <cdr:nvSpPr>
        <cdr:cNvPr id="7" name="四角形吹き出し 6"/>
        <cdr:cNvSpPr/>
      </cdr:nvSpPr>
      <cdr:spPr>
        <a:xfrm xmlns:a="http://schemas.openxmlformats.org/drawingml/2006/main">
          <a:off x="5630601" y="2981067"/>
          <a:ext cx="2051144" cy="602392"/>
        </a:xfrm>
        <a:prstGeom xmlns:a="http://schemas.openxmlformats.org/drawingml/2006/main" prst="wedgeRectCallout">
          <a:avLst>
            <a:gd name="adj1" fmla="val -28286"/>
            <a:gd name="adj2" fmla="val 149268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600" b="1" dirty="0">
              <a:solidFill>
                <a:srgbClr val="0070C0"/>
              </a:solidFill>
            </a:rPr>
            <a:t>生産年齢人口指数値推移（</a:t>
          </a:r>
          <a:r>
            <a:rPr lang="en-US" altLang="ja-JP" sz="1600" b="1" dirty="0">
              <a:solidFill>
                <a:srgbClr val="0070C0"/>
              </a:solidFill>
            </a:rPr>
            <a:t>1975</a:t>
          </a:r>
          <a:r>
            <a:rPr lang="ja-JP" altLang="en-US" sz="1600" b="1" dirty="0">
              <a:solidFill>
                <a:srgbClr val="0070C0"/>
              </a:solidFill>
            </a:rPr>
            <a:t>年＝</a:t>
          </a:r>
          <a:r>
            <a:rPr lang="en-US" altLang="ja-JP" sz="1600" b="1" dirty="0">
              <a:solidFill>
                <a:srgbClr val="0070C0"/>
              </a:solidFill>
            </a:rPr>
            <a:t>100</a:t>
          </a:r>
          <a:r>
            <a:rPr lang="ja-JP" altLang="en-US" sz="1600" b="1" dirty="0">
              <a:solidFill>
                <a:srgbClr val="0070C0"/>
              </a:solidFill>
            </a:rPr>
            <a:t>）</a:t>
          </a:r>
          <a:endParaRPr lang="ja-JP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0.23472</cdr:x>
      <cdr:y>0.93038</cdr:y>
    </cdr:from>
    <cdr:to>
      <cdr:x>0.29292</cdr:x>
      <cdr:y>0.9639</cdr:y>
    </cdr:to>
    <cdr:sp macro="" textlink="">
      <cdr:nvSpPr>
        <cdr:cNvPr id="10" name="角丸四角形 9"/>
        <cdr:cNvSpPr/>
      </cdr:nvSpPr>
      <cdr:spPr>
        <a:xfrm xmlns:a="http://schemas.openxmlformats.org/drawingml/2006/main" rot="2880432">
          <a:off x="2129180" y="5562666"/>
          <a:ext cx="205577" cy="49236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0.20908</cdr:x>
      <cdr:y>0.02465</cdr:y>
    </cdr:from>
    <cdr:to>
      <cdr:x>0.32418</cdr:x>
      <cdr:y>0.21531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4C2C7EF7-1A64-4E03-B839-9AEF4888CE3F}"/>
            </a:ext>
          </a:extLst>
        </cdr:cNvPr>
        <cdr:cNvSpPr txBox="1"/>
      </cdr:nvSpPr>
      <cdr:spPr>
        <a:xfrm xmlns:a="http://schemas.openxmlformats.org/drawingml/2006/main">
          <a:off x="1661020" y="1182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0.07349</cdr:x>
      <cdr:y>0.07627</cdr:y>
    </cdr:from>
    <cdr:to>
      <cdr:x>0.11902</cdr:x>
      <cdr:y>0.11238</cdr:y>
    </cdr:to>
    <cdr:sp macro="" textlink="">
      <cdr:nvSpPr>
        <cdr:cNvPr id="2" name="左中かっこ 1"/>
        <cdr:cNvSpPr/>
      </cdr:nvSpPr>
      <cdr:spPr>
        <a:xfrm xmlns:a="http://schemas.openxmlformats.org/drawingml/2006/main" rot="5400000">
          <a:off x="1043222" y="355404"/>
          <a:ext cx="241451" cy="550570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0.20506</cdr:x>
      <cdr:y>0.40395</cdr:y>
    </cdr:from>
    <cdr:to>
      <cdr:x>0.26917</cdr:x>
      <cdr:y>0.43699</cdr:y>
    </cdr:to>
    <cdr:sp macro="" textlink="">
      <cdr:nvSpPr>
        <cdr:cNvPr id="16" name="左中かっこ 15"/>
        <cdr:cNvSpPr/>
      </cdr:nvSpPr>
      <cdr:spPr>
        <a:xfrm xmlns:a="http://schemas.openxmlformats.org/drawingml/2006/main" rot="5400000">
          <a:off x="2718097" y="2406192"/>
          <a:ext cx="219077" cy="764576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0.93515</cdr:x>
      <cdr:y>0.90154</cdr:y>
    </cdr:from>
    <cdr:to>
      <cdr:x>0.9657</cdr:x>
      <cdr:y>0.99779</cdr:y>
    </cdr:to>
    <cdr:sp macro="" textlink="">
      <cdr:nvSpPr>
        <cdr:cNvPr id="6" name="テキスト ボックス 3">
          <a:extLst xmlns:a="http://schemas.openxmlformats.org/drawingml/2006/main">
            <a:ext uri="{FF2B5EF4-FFF2-40B4-BE49-F238E27FC236}">
              <a16:creationId xmlns:a16="http://schemas.microsoft.com/office/drawing/2014/main" id="{59557218-8ED8-4C9E-B777-3E40005AD6F4}"/>
            </a:ext>
          </a:extLst>
        </cdr:cNvPr>
        <cdr:cNvSpPr txBox="1"/>
      </cdr:nvSpPr>
      <cdr:spPr>
        <a:xfrm xmlns:a="http://schemas.openxmlformats.org/drawingml/2006/main" rot="17588319">
          <a:off x="11166613" y="6255745"/>
          <a:ext cx="65274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b="1" dirty="0"/>
            <a:t>2016</a:t>
          </a:r>
          <a:endParaRPr kumimoji="1" lang="ja-JP" altLang="en-US" b="1" dirty="0"/>
        </a:p>
      </cdr:txBody>
    </cdr:sp>
  </cdr:relSizeAnchor>
  <cdr:relSizeAnchor xmlns:cdr="http://schemas.openxmlformats.org/drawingml/2006/chartDrawing">
    <cdr:from>
      <cdr:x>0.38673</cdr:x>
      <cdr:y>0.26485</cdr:y>
    </cdr:from>
    <cdr:to>
      <cdr:x>0.4383</cdr:x>
      <cdr:y>0.30111</cdr:y>
    </cdr:to>
    <cdr:sp macro="" textlink="">
      <cdr:nvSpPr>
        <cdr:cNvPr id="3" name="左中かっこ 2"/>
        <cdr:cNvSpPr/>
      </cdr:nvSpPr>
      <cdr:spPr>
        <a:xfrm xmlns:a="http://schemas.openxmlformats.org/drawingml/2006/main" rot="5400000">
          <a:off x="4867068" y="1580366"/>
          <a:ext cx="242455" cy="623609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0.13372</cdr:x>
      <cdr:y>0.40774</cdr:y>
    </cdr:from>
    <cdr:to>
      <cdr:x>0.16063</cdr:x>
      <cdr:y>0.55014</cdr:y>
    </cdr:to>
    <cdr:sp macro="" textlink="">
      <cdr:nvSpPr>
        <cdr:cNvPr id="7" name="AutoShape 19">
          <a:extLst xmlns:a="http://schemas.openxmlformats.org/drawingml/2006/main">
            <a:ext uri="{FF2B5EF4-FFF2-40B4-BE49-F238E27FC236}">
              <a16:creationId xmlns:a16="http://schemas.microsoft.com/office/drawing/2014/main" id="{DB383184-8AB8-4F95-BCA7-A3041DCDFBD2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3083422">
          <a:off x="1303595" y="3039756"/>
          <a:ext cx="952185" cy="325393"/>
        </a:xfrm>
        <a:prstGeom xmlns:a="http://schemas.openxmlformats.org/drawingml/2006/main" prst="rightArrow">
          <a:avLst>
            <a:gd name="adj1" fmla="val 50000"/>
            <a:gd name="adj2" fmla="val 82334"/>
          </a:avLst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ja-JP" altLang="en-US" sz="1600" b="1" dirty="0">
              <a:solidFill>
                <a:schemeClr val="tx1"/>
              </a:solidFill>
              <a:latin typeface="Arial" charset="0"/>
            </a:rPr>
            <a:t>少産化</a:t>
          </a:r>
        </a:p>
      </cdr:txBody>
    </cdr:sp>
  </cdr:relSizeAnchor>
  <cdr:relSizeAnchor xmlns:cdr="http://schemas.openxmlformats.org/drawingml/2006/chartDrawing">
    <cdr:from>
      <cdr:x>0.61874</cdr:x>
      <cdr:y>0.56552</cdr:y>
    </cdr:from>
    <cdr:to>
      <cdr:x>0.72908</cdr:x>
      <cdr:y>0.62165</cdr:y>
    </cdr:to>
    <cdr:sp macro="" textlink="">
      <cdr:nvSpPr>
        <cdr:cNvPr id="4" name="矢印: 右 3">
          <a:extLst xmlns:a="http://schemas.openxmlformats.org/drawingml/2006/main">
            <a:ext uri="{FF2B5EF4-FFF2-40B4-BE49-F238E27FC236}">
              <a16:creationId xmlns:a16="http://schemas.microsoft.com/office/drawing/2014/main" id="{A9E871C8-AEB7-47DC-9A73-5CAA85303FD1}"/>
            </a:ext>
          </a:extLst>
        </cdr:cNvPr>
        <cdr:cNvSpPr/>
      </cdr:nvSpPr>
      <cdr:spPr>
        <a:xfrm xmlns:a="http://schemas.openxmlformats.org/drawingml/2006/main" rot="240219">
          <a:off x="7482096" y="3781364"/>
          <a:ext cx="1334316" cy="375332"/>
        </a:xfrm>
        <a:prstGeom xmlns:a="http://schemas.openxmlformats.org/drawingml/2006/main" prst="rightArrow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rPr>
            <a:t>少子化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0.20908</cdr:x>
      <cdr:y>0.02465</cdr:y>
    </cdr:from>
    <cdr:to>
      <cdr:x>0.32418</cdr:x>
      <cdr:y>0.21531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4C2C7EF7-1A64-4E03-B839-9AEF4888CE3F}"/>
            </a:ext>
          </a:extLst>
        </cdr:cNvPr>
        <cdr:cNvSpPr txBox="1"/>
      </cdr:nvSpPr>
      <cdr:spPr>
        <a:xfrm xmlns:a="http://schemas.openxmlformats.org/drawingml/2006/main">
          <a:off x="1661020" y="1182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0.10727</cdr:x>
      <cdr:y>0.55231</cdr:y>
    </cdr:from>
    <cdr:to>
      <cdr:x>0.23231</cdr:x>
      <cdr:y>0.60778</cdr:y>
    </cdr:to>
    <cdr:sp macro="" textlink="">
      <cdr:nvSpPr>
        <cdr:cNvPr id="4" name="角丸四角形 18">
          <a:extLst xmlns:a="http://schemas.openxmlformats.org/drawingml/2006/main">
            <a:ext uri="{FF2B5EF4-FFF2-40B4-BE49-F238E27FC236}">
              <a16:creationId xmlns:a16="http://schemas.microsoft.com/office/drawing/2014/main" id="{96DF0131-5CAC-4C6F-BBEB-3F7B77C2A7A3}"/>
            </a:ext>
          </a:extLst>
        </cdr:cNvPr>
        <cdr:cNvSpPr/>
      </cdr:nvSpPr>
      <cdr:spPr>
        <a:xfrm xmlns:a="http://schemas.openxmlformats.org/drawingml/2006/main">
          <a:off x="862087" y="2648791"/>
          <a:ext cx="1004891" cy="266045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出生数</a:t>
          </a:r>
        </a:p>
      </cdr:txBody>
    </cdr:sp>
  </cdr:relSizeAnchor>
  <cdr:relSizeAnchor xmlns:cdr="http://schemas.openxmlformats.org/drawingml/2006/chartDrawing">
    <cdr:from>
      <cdr:x>0.7302</cdr:x>
      <cdr:y>0.70611</cdr:y>
    </cdr:from>
    <cdr:to>
      <cdr:x>0.85524</cdr:x>
      <cdr:y>0.76159</cdr:y>
    </cdr:to>
    <cdr:sp macro="" textlink="">
      <cdr:nvSpPr>
        <cdr:cNvPr id="5" name="角丸四角形 22">
          <a:extLst xmlns:a="http://schemas.openxmlformats.org/drawingml/2006/main">
            <a:ext uri="{FF2B5EF4-FFF2-40B4-BE49-F238E27FC236}">
              <a16:creationId xmlns:a16="http://schemas.microsoft.com/office/drawing/2014/main" id="{EE16FE73-732E-4C92-96E3-5617CAD1BCB3}"/>
            </a:ext>
          </a:extLst>
        </cdr:cNvPr>
        <cdr:cNvSpPr/>
      </cdr:nvSpPr>
      <cdr:spPr>
        <a:xfrm xmlns:a="http://schemas.openxmlformats.org/drawingml/2006/main">
          <a:off x="5900110" y="3386410"/>
          <a:ext cx="1010324" cy="266045"/>
        </a:xfrm>
        <a:prstGeom xmlns:a="http://schemas.openxmlformats.org/drawingml/2006/main" prst="roundRect">
          <a:avLst/>
        </a:prstGeom>
        <a:pattFill xmlns:a="http://schemas.openxmlformats.org/drawingml/2006/main" prst="pct20">
          <a:fgClr>
            <a:srgbClr val="7030A0"/>
          </a:fgClr>
          <a:bgClr>
            <a:schemeClr val="bg1"/>
          </a:bgClr>
        </a:patt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死亡数</a:t>
          </a:r>
        </a:p>
      </cdr:txBody>
    </cdr:sp>
  </cdr:relSizeAnchor>
  <cdr:relSizeAnchor xmlns:cdr="http://schemas.openxmlformats.org/drawingml/2006/chartDrawing">
    <cdr:from>
      <cdr:x>0.23145</cdr:x>
      <cdr:y>0.68464</cdr:y>
    </cdr:from>
    <cdr:to>
      <cdr:x>0.39496</cdr:x>
      <cdr:y>0.82011</cdr:y>
    </cdr:to>
    <cdr:sp macro="" textlink="">
      <cdr:nvSpPr>
        <cdr:cNvPr id="6" name="角丸四角形吹き出し 28">
          <a:extLst xmlns:a="http://schemas.openxmlformats.org/drawingml/2006/main">
            <a:ext uri="{FF2B5EF4-FFF2-40B4-BE49-F238E27FC236}">
              <a16:creationId xmlns:a16="http://schemas.microsoft.com/office/drawing/2014/main" id="{F25877C8-B6D1-4F50-A5E2-7FDE2867067B}"/>
            </a:ext>
          </a:extLst>
        </cdr:cNvPr>
        <cdr:cNvSpPr/>
      </cdr:nvSpPr>
      <cdr:spPr>
        <a:xfrm xmlns:a="http://schemas.openxmlformats.org/drawingml/2006/main">
          <a:off x="1870173" y="3283412"/>
          <a:ext cx="1321139" cy="649691"/>
        </a:xfrm>
        <a:prstGeom xmlns:a="http://schemas.openxmlformats.org/drawingml/2006/main" prst="wedgeRoundRectCallout">
          <a:avLst>
            <a:gd name="adj1" fmla="val -33474"/>
            <a:gd name="adj2" fmla="val -55049"/>
            <a:gd name="adj3" fmla="val 16667"/>
          </a:avLst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1966</a:t>
          </a:r>
          <a:r>
            <a:rPr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年丙午の年合計特殊出生率</a:t>
          </a:r>
          <a:r>
            <a:rPr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1.58</a:t>
          </a:r>
          <a:r>
            <a:rPr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人</a:t>
          </a:r>
          <a:endParaRPr lang="en-US" altLang="ja-JP" sz="1200" b="1" dirty="0">
            <a:latin typeface="ＭＳ ゴシック" panose="020B0609070205080204" pitchFamily="49" charset="-128"/>
            <a:ea typeface="ＭＳ ゴシック" panose="020B0609070205080204" pitchFamily="49" charset="-128"/>
          </a:endParaRPr>
        </a:p>
        <a:p xmlns:a="http://schemas.openxmlformats.org/drawingml/2006/main">
          <a:endParaRPr lang="ja-JP" altLang="en-US" sz="1050" dirty="0"/>
        </a:p>
      </cdr:txBody>
    </cdr:sp>
  </cdr:relSizeAnchor>
  <cdr:relSizeAnchor xmlns:cdr="http://schemas.openxmlformats.org/drawingml/2006/chartDrawing">
    <cdr:from>
      <cdr:x>0.2612</cdr:x>
      <cdr:y>0.5961</cdr:y>
    </cdr:from>
    <cdr:to>
      <cdr:x>0.2808</cdr:x>
      <cdr:y>0.68086</cdr:y>
    </cdr:to>
    <cdr:sp macro="" textlink="">
      <cdr:nvSpPr>
        <cdr:cNvPr id="19" name="矢印: 上 18">
          <a:extLst xmlns:a="http://schemas.openxmlformats.org/drawingml/2006/main">
            <a:ext uri="{FF2B5EF4-FFF2-40B4-BE49-F238E27FC236}">
              <a16:creationId xmlns:a16="http://schemas.microsoft.com/office/drawing/2014/main" id="{8BFDC4C3-1477-4785-9E4E-F58E25FD4CDD}"/>
            </a:ext>
          </a:extLst>
        </cdr:cNvPr>
        <cdr:cNvSpPr/>
      </cdr:nvSpPr>
      <cdr:spPr>
        <a:xfrm xmlns:a="http://schemas.openxmlformats.org/drawingml/2006/main" rot="887854">
          <a:off x="2110501" y="2858800"/>
          <a:ext cx="158385" cy="406478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0.45215</cdr:x>
      <cdr:y>0.18949</cdr:y>
    </cdr:from>
    <cdr:to>
      <cdr:x>0.58339</cdr:x>
      <cdr:y>0.89558</cdr:y>
    </cdr:to>
    <cdr:sp macro="" textlink="">
      <cdr:nvSpPr>
        <cdr:cNvPr id="2" name="角丸四角形 1"/>
        <cdr:cNvSpPr/>
      </cdr:nvSpPr>
      <cdr:spPr>
        <a:xfrm xmlns:a="http://schemas.openxmlformats.org/drawingml/2006/main">
          <a:off x="5400621" y="1157949"/>
          <a:ext cx="1567543" cy="431485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ja-JP" altLang="en-US"/>
        </a:p>
      </cdr:txBody>
    </cdr:sp>
  </cdr:relSizeAnchor>
  <cdr:relSizeAnchor xmlns:cdr="http://schemas.openxmlformats.org/drawingml/2006/chartDrawing">
    <cdr:from>
      <cdr:x>0.45537</cdr:x>
      <cdr:y>0.32516</cdr:y>
    </cdr:from>
    <cdr:to>
      <cdr:x>0.58932</cdr:x>
      <cdr:y>0.35713</cdr:y>
    </cdr:to>
    <cdr:sp macro="" textlink="">
      <cdr:nvSpPr>
        <cdr:cNvPr id="3" name="左矢印 2"/>
        <cdr:cNvSpPr/>
      </cdr:nvSpPr>
      <cdr:spPr>
        <a:xfrm xmlns:a="http://schemas.openxmlformats.org/drawingml/2006/main" rot="12221370">
          <a:off x="5439063" y="1933876"/>
          <a:ext cx="1599945" cy="190141"/>
        </a:xfrm>
        <a:prstGeom xmlns:a="http://schemas.openxmlformats.org/drawingml/2006/main" prst="leftArrow">
          <a:avLst>
            <a:gd name="adj1" fmla="val 50000"/>
            <a:gd name="adj2" fmla="val 52229"/>
          </a:avLst>
        </a:prstGeom>
        <a:pattFill xmlns:a="http://schemas.openxmlformats.org/drawingml/2006/main" prst="wdDnDiag">
          <a:fgClr>
            <a:schemeClr val="accent1"/>
          </a:fgClr>
          <a:bgClr>
            <a:schemeClr val="bg1"/>
          </a:bgClr>
        </a:patt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 altLang="en-US" b="1" dirty="0"/>
        </a:p>
      </cdr:txBody>
    </cdr:sp>
  </cdr:relSizeAnchor>
  <cdr:relSizeAnchor xmlns:cdr="http://schemas.openxmlformats.org/drawingml/2006/chartDrawing">
    <cdr:from>
      <cdr:x>0.26971</cdr:x>
      <cdr:y>0.64408</cdr:y>
    </cdr:from>
    <cdr:to>
      <cdr:x>0.3923</cdr:x>
      <cdr:y>0.68089</cdr:y>
    </cdr:to>
    <cdr:sp macro="" textlink="">
      <cdr:nvSpPr>
        <cdr:cNvPr id="4" name="左矢印 3"/>
        <cdr:cNvSpPr/>
      </cdr:nvSpPr>
      <cdr:spPr>
        <a:xfrm xmlns:a="http://schemas.openxmlformats.org/drawingml/2006/main" rot="11509610">
          <a:off x="3263584" y="4021030"/>
          <a:ext cx="1483396" cy="229808"/>
        </a:xfrm>
        <a:prstGeom xmlns:a="http://schemas.openxmlformats.org/drawingml/2006/main" prst="leftArrow">
          <a:avLst>
            <a:gd name="adj1" fmla="val 50000"/>
            <a:gd name="adj2" fmla="val 52229"/>
          </a:avLst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 altLang="en-US" b="1" dirty="0"/>
        </a:p>
      </cdr:txBody>
    </cdr:sp>
  </cdr:relSizeAnchor>
  <cdr:relSizeAnchor xmlns:cdr="http://schemas.openxmlformats.org/drawingml/2006/chartDrawing">
    <cdr:from>
      <cdr:x>0.40237</cdr:x>
      <cdr:y>0.6146</cdr:y>
    </cdr:from>
    <cdr:to>
      <cdr:x>0.55286</cdr:x>
      <cdr:y>0.66117</cdr:y>
    </cdr:to>
    <cdr:sp macro="" textlink="">
      <cdr:nvSpPr>
        <cdr:cNvPr id="5" name="左矢印 4"/>
        <cdr:cNvSpPr/>
      </cdr:nvSpPr>
      <cdr:spPr>
        <a:xfrm xmlns:a="http://schemas.openxmlformats.org/drawingml/2006/main" rot="9582118">
          <a:off x="4828442" y="3837003"/>
          <a:ext cx="1805877" cy="290740"/>
        </a:xfrm>
        <a:prstGeom xmlns:a="http://schemas.openxmlformats.org/drawingml/2006/main" prst="leftArrow">
          <a:avLst>
            <a:gd name="adj1" fmla="val 50000"/>
            <a:gd name="adj2" fmla="val 52229"/>
          </a:avLst>
        </a:prstGeom>
        <a:pattFill xmlns:a="http://schemas.openxmlformats.org/drawingml/2006/main" prst="trellis">
          <a:fgClr>
            <a:srgbClr val="0070C0"/>
          </a:fgClr>
          <a:bgClr>
            <a:schemeClr val="bg1"/>
          </a:bgClr>
        </a:patt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 altLang="en-US" b="1" dirty="0"/>
        </a:p>
      </cdr:txBody>
    </cdr:sp>
  </cdr:relSizeAnchor>
  <cdr:relSizeAnchor xmlns:cdr="http://schemas.openxmlformats.org/drawingml/2006/chartDrawing">
    <cdr:from>
      <cdr:x>0.05485</cdr:x>
      <cdr:y>0.07177</cdr:y>
    </cdr:from>
    <cdr:to>
      <cdr:x>0.22126</cdr:x>
      <cdr:y>0.23812</cdr:y>
    </cdr:to>
    <cdr:sp macro="" textlink="">
      <cdr:nvSpPr>
        <cdr:cNvPr id="6" name="雲形吹き出し 5"/>
        <cdr:cNvSpPr/>
      </cdr:nvSpPr>
      <cdr:spPr>
        <a:xfrm xmlns:a="http://schemas.openxmlformats.org/drawingml/2006/main">
          <a:off x="655148" y="438573"/>
          <a:ext cx="1987659" cy="1016547"/>
        </a:xfrm>
        <a:prstGeom xmlns:a="http://schemas.openxmlformats.org/drawingml/2006/main" prst="cloudCallout">
          <a:avLst>
            <a:gd name="adj1" fmla="val 54435"/>
            <a:gd name="adj2" fmla="val 358276"/>
          </a:avLst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ja-JP" altLang="en-US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第一段階</a:t>
          </a:r>
          <a:endParaRPr lang="en-US" altLang="ja-JP" sz="1600" b="1" dirty="0">
            <a:solidFill>
              <a:schemeClr val="tx1"/>
            </a:solidFill>
            <a:latin typeface="ＤＦＧ太丸ゴシック体N" panose="020F0900000000000000" pitchFamily="50" charset="-128"/>
            <a:ea typeface="ＤＦＧ太丸ゴシック体N" panose="020F0900000000000000" pitchFamily="50" charset="-128"/>
          </a:endParaRPr>
        </a:p>
        <a:p xmlns:a="http://schemas.openxmlformats.org/drawingml/2006/main">
          <a:pPr algn="ctr"/>
          <a:r>
            <a:rPr lang="ja-JP" altLang="en-US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年少人口減</a:t>
          </a:r>
          <a:endParaRPr lang="ja-JP" sz="1600" b="1" dirty="0">
            <a:solidFill>
              <a:schemeClr val="tx1"/>
            </a:solidFill>
            <a:latin typeface="ＤＦＧ太丸ゴシック体N" panose="020F0900000000000000" pitchFamily="50" charset="-128"/>
            <a:ea typeface="ＤＦＧ太丸ゴシック体N" panose="020F0900000000000000" pitchFamily="50" charset="-128"/>
          </a:endParaRPr>
        </a:p>
      </cdr:txBody>
    </cdr:sp>
  </cdr:relSizeAnchor>
  <cdr:relSizeAnchor xmlns:cdr="http://schemas.openxmlformats.org/drawingml/2006/chartDrawing">
    <cdr:from>
      <cdr:x>0.24861</cdr:x>
      <cdr:y>0.03106</cdr:y>
    </cdr:from>
    <cdr:to>
      <cdr:x>0.41813</cdr:x>
      <cdr:y>0.17168</cdr:y>
    </cdr:to>
    <cdr:sp macro="" textlink="">
      <cdr:nvSpPr>
        <cdr:cNvPr id="7" name="雲形吹き出し 6"/>
        <cdr:cNvSpPr/>
      </cdr:nvSpPr>
      <cdr:spPr>
        <a:xfrm xmlns:a="http://schemas.openxmlformats.org/drawingml/2006/main">
          <a:off x="2983328" y="193923"/>
          <a:ext cx="2034237" cy="877902"/>
        </a:xfrm>
        <a:prstGeom xmlns:a="http://schemas.openxmlformats.org/drawingml/2006/main" prst="cloudCallout">
          <a:avLst>
            <a:gd name="adj1" fmla="val 95588"/>
            <a:gd name="adj2" fmla="val 361268"/>
          </a:avLst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第二段階</a:t>
          </a:r>
          <a:endParaRPr lang="en-US" altLang="ja-JP" sz="1600" b="1" dirty="0">
            <a:solidFill>
              <a:schemeClr val="tx1"/>
            </a:solidFill>
            <a:latin typeface="ＤＦＧ太丸ゴシック体N" panose="020F0900000000000000" pitchFamily="50" charset="-128"/>
            <a:ea typeface="ＤＦＧ太丸ゴシック体N" panose="020F0900000000000000" pitchFamily="50" charset="-128"/>
          </a:endParaRPr>
        </a:p>
        <a:p xmlns:a="http://schemas.openxmlformats.org/drawingml/2006/main">
          <a:pPr algn="ctr"/>
          <a:r>
            <a:rPr lang="ja-JP" altLang="en-US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老年人口増</a:t>
          </a:r>
          <a:endParaRPr lang="ja-JP" sz="1600" b="1" dirty="0">
            <a:solidFill>
              <a:schemeClr val="tx1"/>
            </a:solidFill>
            <a:latin typeface="ＤＦＧ太丸ゴシック体N" panose="020F0900000000000000" pitchFamily="50" charset="-128"/>
            <a:ea typeface="ＤＦＧ太丸ゴシック体N" panose="020F0900000000000000" pitchFamily="50" charset="-128"/>
          </a:endParaRPr>
        </a:p>
      </cdr:txBody>
    </cdr:sp>
  </cdr:relSizeAnchor>
  <cdr:relSizeAnchor xmlns:cdr="http://schemas.openxmlformats.org/drawingml/2006/chartDrawing">
    <cdr:from>
      <cdr:x>0.46058</cdr:x>
      <cdr:y>0.02427</cdr:y>
    </cdr:from>
    <cdr:to>
      <cdr:x>0.68686</cdr:x>
      <cdr:y>0.16385</cdr:y>
    </cdr:to>
    <cdr:sp macro="" textlink="">
      <cdr:nvSpPr>
        <cdr:cNvPr id="8" name="雲形吹き出し 7"/>
        <cdr:cNvSpPr/>
      </cdr:nvSpPr>
      <cdr:spPr>
        <a:xfrm xmlns:a="http://schemas.openxmlformats.org/drawingml/2006/main">
          <a:off x="5526951" y="151520"/>
          <a:ext cx="2715372" cy="871425"/>
        </a:xfrm>
        <a:prstGeom xmlns:a="http://schemas.openxmlformats.org/drawingml/2006/main" prst="cloudCallout">
          <a:avLst>
            <a:gd name="adj1" fmla="val -15141"/>
            <a:gd name="adj2" fmla="val 172639"/>
          </a:avLst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tx1"/>
          </a:solidFill>
          <a:prstDash val="soli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第三段階</a:t>
          </a:r>
          <a:endParaRPr lang="en-US" altLang="ja-JP" sz="1600" b="1" dirty="0">
            <a:solidFill>
              <a:schemeClr val="tx1"/>
            </a:solidFill>
            <a:latin typeface="ＤＦＧ太丸ゴシック体N" panose="020F0900000000000000" pitchFamily="50" charset="-128"/>
            <a:ea typeface="ＤＦＧ太丸ゴシック体N" panose="020F0900000000000000" pitchFamily="50" charset="-128"/>
          </a:endParaRPr>
        </a:p>
        <a:p xmlns:a="http://schemas.openxmlformats.org/drawingml/2006/main">
          <a:pPr algn="ctr"/>
          <a:r>
            <a:rPr lang="ja-JP" altLang="en-US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生産年齢人口減</a:t>
          </a:r>
          <a:endParaRPr lang="ja-JP" sz="1600" b="1" dirty="0">
            <a:solidFill>
              <a:schemeClr val="tx1"/>
            </a:solidFill>
            <a:latin typeface="ＤＦＧ太丸ゴシック体N" panose="020F0900000000000000" pitchFamily="50" charset="-128"/>
            <a:ea typeface="ＤＦＧ太丸ゴシック体N" panose="020F0900000000000000" pitchFamily="50" charset="-128"/>
          </a:endParaRPr>
        </a:p>
      </cdr:txBody>
    </cdr:sp>
  </cdr:relSizeAnchor>
  <cdr:relSizeAnchor xmlns:cdr="http://schemas.openxmlformats.org/drawingml/2006/chartDrawing">
    <cdr:from>
      <cdr:x>0.60479</cdr:x>
      <cdr:y>0.16838</cdr:y>
    </cdr:from>
    <cdr:to>
      <cdr:x>0.77535</cdr:x>
      <cdr:y>0.23775</cdr:y>
    </cdr:to>
    <cdr:sp macro="" textlink="">
      <cdr:nvSpPr>
        <cdr:cNvPr id="10" name="角丸四角形吹き出し 9"/>
        <cdr:cNvSpPr/>
      </cdr:nvSpPr>
      <cdr:spPr>
        <a:xfrm xmlns:a="http://schemas.openxmlformats.org/drawingml/2006/main">
          <a:off x="7223809" y="1001451"/>
          <a:ext cx="2037228" cy="412576"/>
        </a:xfrm>
        <a:prstGeom xmlns:a="http://schemas.openxmlformats.org/drawingml/2006/main" prst="wedgeRoundRectCallout">
          <a:avLst>
            <a:gd name="adj1" fmla="val -62129"/>
            <a:gd name="adj2" fmla="val 43316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 sz="1800" b="1" dirty="0">
              <a:solidFill>
                <a:schemeClr val="tx1"/>
              </a:solidFill>
            </a:rPr>
            <a:t>人口減少時代に</a:t>
          </a:r>
          <a:endParaRPr lang="ja-JP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0.19729</cdr:x>
      <cdr:y>0.37509</cdr:y>
    </cdr:from>
    <cdr:to>
      <cdr:x>0.43804</cdr:x>
      <cdr:y>0.42953</cdr:y>
    </cdr:to>
    <cdr:sp macro="" textlink="">
      <cdr:nvSpPr>
        <cdr:cNvPr id="11" name="角丸四角形 10"/>
        <cdr:cNvSpPr/>
      </cdr:nvSpPr>
      <cdr:spPr>
        <a:xfrm xmlns:a="http://schemas.openxmlformats.org/drawingml/2006/main">
          <a:off x="2367519" y="2341687"/>
          <a:ext cx="2888992" cy="33991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15</a:t>
          </a:r>
          <a:r>
            <a:rPr lang="ja-JP" altLang="en-US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～</a:t>
          </a:r>
          <a:r>
            <a:rPr lang="en-US" altLang="ja-JP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64</a:t>
          </a:r>
          <a:r>
            <a:rPr lang="ja-JP" altLang="en-US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歳（生産年齢人口</a:t>
          </a:r>
          <a:r>
            <a:rPr lang="ja-JP" altLang="en-US" sz="1600" b="1" dirty="0">
              <a:solidFill>
                <a:schemeClr val="tx1"/>
              </a:solidFill>
            </a:rPr>
            <a:t>）</a:t>
          </a:r>
          <a:endParaRPr lang="ja-JP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0.70818</cdr:x>
      <cdr:y>0.64907</cdr:y>
    </cdr:from>
    <cdr:to>
      <cdr:x>0.91243</cdr:x>
      <cdr:y>0.70155</cdr:y>
    </cdr:to>
    <cdr:sp macro="" textlink="">
      <cdr:nvSpPr>
        <cdr:cNvPr id="12" name="角丸四角形 11"/>
        <cdr:cNvSpPr/>
      </cdr:nvSpPr>
      <cdr:spPr>
        <a:xfrm xmlns:a="http://schemas.openxmlformats.org/drawingml/2006/main">
          <a:off x="8458807" y="3966371"/>
          <a:ext cx="2439634" cy="320721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65</a:t>
          </a:r>
          <a:r>
            <a:rPr lang="ja-JP" altLang="en-US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歳以上（老年人口）</a:t>
          </a:r>
          <a:endParaRPr lang="en-US" altLang="ja-JP" sz="1600" b="1" dirty="0">
            <a:solidFill>
              <a:schemeClr val="tx1"/>
            </a:solidFill>
            <a:latin typeface="ＤＦＧ太丸ゴシック体N" panose="020F0900000000000000" pitchFamily="50" charset="-128"/>
            <a:ea typeface="ＤＦＧ太丸ゴシック体N" panose="020F0900000000000000" pitchFamily="50" charset="-128"/>
          </a:endParaRPr>
        </a:p>
        <a:p xmlns:a="http://schemas.openxmlformats.org/drawingml/2006/main">
          <a:endParaRPr lang="ja-JP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0.08067</cdr:x>
      <cdr:y>0.7217</cdr:y>
    </cdr:from>
    <cdr:to>
      <cdr:x>0.24772</cdr:x>
      <cdr:y>0.76886</cdr:y>
    </cdr:to>
    <cdr:sp macro="" textlink="">
      <cdr:nvSpPr>
        <cdr:cNvPr id="13" name="角丸四角形 12"/>
        <cdr:cNvSpPr/>
      </cdr:nvSpPr>
      <cdr:spPr>
        <a:xfrm xmlns:a="http://schemas.openxmlformats.org/drawingml/2006/main">
          <a:off x="963548" y="4410204"/>
          <a:ext cx="1995323" cy="28818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ja-JP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0</a:t>
          </a:r>
          <a:r>
            <a:rPr lang="ja-JP" altLang="en-US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～</a:t>
          </a:r>
          <a:r>
            <a:rPr lang="en-US" altLang="ja-JP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14</a:t>
          </a:r>
          <a:r>
            <a:rPr lang="ja-JP" altLang="en-US" sz="1600" b="1" dirty="0">
              <a:solidFill>
                <a:schemeClr val="tx1"/>
              </a:solidFill>
              <a:latin typeface="ＤＦＧ太丸ゴシック体N" panose="020F0900000000000000" pitchFamily="50" charset="-128"/>
              <a:ea typeface="ＤＦＧ太丸ゴシック体N" panose="020F0900000000000000" pitchFamily="50" charset="-128"/>
            </a:rPr>
            <a:t>（年少人口）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FBC52-1733-450B-8F14-7199B25F951F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FCDDF-9C97-44F3-8DE9-4BBBDC6A7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6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CDDF-9C97-44F3-8DE9-4BBBDC6A7F7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47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CDDF-9C97-44F3-8DE9-4BBBDC6A7F7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89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CDDF-9C97-44F3-8DE9-4BBBDC6A7F7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743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CDDF-9C97-44F3-8DE9-4BBBDC6A7F7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31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CDDF-9C97-44F3-8DE9-4BBBDC6A7F7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44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309F5-4F62-4B18-A97C-1D507870C1C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04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8B68-B885-41EC-B9A0-05100A4B487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CCD9-EA6E-4D82-9565-E123ADB6E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30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8B68-B885-41EC-B9A0-05100A4B487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CCD9-EA6E-4D82-9565-E123ADB6E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00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8B68-B885-41EC-B9A0-05100A4B487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CCD9-EA6E-4D82-9565-E123ADB6E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6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8B68-B885-41EC-B9A0-05100A4B487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CCD9-EA6E-4D82-9565-E123ADB6E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71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8B68-B885-41EC-B9A0-05100A4B487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CCD9-EA6E-4D82-9565-E123ADB6E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66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8B68-B885-41EC-B9A0-05100A4B487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CCD9-EA6E-4D82-9565-E123ADB6E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55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8B68-B885-41EC-B9A0-05100A4B487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CCD9-EA6E-4D82-9565-E123ADB6E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59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8B68-B885-41EC-B9A0-05100A4B487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CCD9-EA6E-4D82-9565-E123ADB6E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82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8B68-B885-41EC-B9A0-05100A4B487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CCD9-EA6E-4D82-9565-E123ADB6E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59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8B68-B885-41EC-B9A0-05100A4B487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CCD9-EA6E-4D82-9565-E123ADB6E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06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8B68-B885-41EC-B9A0-05100A4B487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CCD9-EA6E-4D82-9565-E123ADB6E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30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18B68-B885-41EC-B9A0-05100A4B487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CCD9-EA6E-4D82-9565-E123ADB6E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95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nder.go.jp/about_danjo/whitepaper/r02/zentai/html/zuhyo/zuhyo01-00-12.html" TargetMode="External"/><Relationship Id="rId3" Type="http://schemas.openxmlformats.org/officeDocument/2006/relationships/hyperlink" Target="https://www.cao.go.jp/" TargetMode="External"/><Relationship Id="rId7" Type="http://schemas.openxmlformats.org/officeDocument/2006/relationships/hyperlink" Target="https://www.gender.go.jp/about_danjo/whitepaper/r02/zentai/index.html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ender.go.jp/about_danjo/whitepaper/index.html" TargetMode="External"/><Relationship Id="rId5" Type="http://schemas.openxmlformats.org/officeDocument/2006/relationships/hyperlink" Target="https://www.gender.go.jp/about_danjo/index.html" TargetMode="External"/><Relationship Id="rId10" Type="http://schemas.openxmlformats.org/officeDocument/2006/relationships/image" Target="../media/image7.gif"/><Relationship Id="rId4" Type="http://schemas.openxmlformats.org/officeDocument/2006/relationships/hyperlink" Target="https://www.gender.go.jp/index.html" TargetMode="External"/><Relationship Id="rId9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B5BA12DD-6060-4107-964C-AE452947D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798629"/>
              </p:ext>
            </p:extLst>
          </p:nvPr>
        </p:nvGraphicFramePr>
        <p:xfrm>
          <a:off x="327373" y="1154222"/>
          <a:ext cx="8237925" cy="501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2797F9-7004-4059-9CAD-1A5532B609E0}"/>
              </a:ext>
            </a:extLst>
          </p:cNvPr>
          <p:cNvSpPr txBox="1"/>
          <p:nvPr/>
        </p:nvSpPr>
        <p:spPr>
          <a:xfrm>
            <a:off x="-1023386" y="1213008"/>
            <a:ext cx="788565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300</a:t>
            </a:r>
            <a:r>
              <a:rPr kumimoji="1" lang="ja-JP" altLang="en-US" sz="1200" b="1" dirty="0"/>
              <a:t>万</a:t>
            </a:r>
            <a:endParaRPr kumimoji="1" lang="en-US" altLang="ja-JP" sz="1200" b="1" dirty="0"/>
          </a:p>
          <a:p>
            <a:endParaRPr kumimoji="1" lang="en-US" altLang="ja-JP" sz="1200" b="1" dirty="0"/>
          </a:p>
          <a:p>
            <a:endParaRPr kumimoji="1" lang="en-US" altLang="ja-JP" b="1" dirty="0"/>
          </a:p>
          <a:p>
            <a:r>
              <a:rPr kumimoji="1" lang="en-US" altLang="ja-JP" dirty="0"/>
              <a:t>250</a:t>
            </a:r>
            <a:r>
              <a:rPr kumimoji="1" lang="ja-JP" altLang="en-US" sz="1200" b="1" dirty="0"/>
              <a:t>万</a:t>
            </a:r>
            <a:endParaRPr kumimoji="1" lang="en-US" altLang="ja-JP" sz="1200" b="1" dirty="0"/>
          </a:p>
          <a:p>
            <a:endParaRPr kumimoji="1" lang="en-US" altLang="ja-JP" sz="1200" b="1" dirty="0"/>
          </a:p>
          <a:p>
            <a:endParaRPr kumimoji="1" lang="en-US" altLang="ja-JP" b="1" dirty="0"/>
          </a:p>
          <a:p>
            <a:r>
              <a:rPr kumimoji="1" lang="en-US" altLang="ja-JP" dirty="0"/>
              <a:t>200</a:t>
            </a:r>
            <a:r>
              <a:rPr kumimoji="1" lang="ja-JP" altLang="en-US" sz="1200" b="1" dirty="0"/>
              <a:t>万</a:t>
            </a:r>
            <a:endParaRPr kumimoji="1" lang="en-US" altLang="ja-JP" sz="1200" b="1" dirty="0"/>
          </a:p>
          <a:p>
            <a:endParaRPr kumimoji="1" lang="en-US" altLang="ja-JP" sz="1200" b="1" dirty="0"/>
          </a:p>
          <a:p>
            <a:endParaRPr kumimoji="1" lang="en-US" altLang="ja-JP" b="1" dirty="0"/>
          </a:p>
          <a:p>
            <a:r>
              <a:rPr kumimoji="1" lang="en-US" altLang="ja-JP" dirty="0"/>
              <a:t>150</a:t>
            </a:r>
            <a:r>
              <a:rPr kumimoji="1" lang="ja-JP" altLang="en-US" sz="1200" b="1" dirty="0"/>
              <a:t>万</a:t>
            </a:r>
            <a:endParaRPr kumimoji="1" lang="en-US" altLang="ja-JP" sz="1200" b="1" dirty="0"/>
          </a:p>
          <a:p>
            <a:endParaRPr kumimoji="1" lang="en-US" altLang="ja-JP" sz="1200" b="1" dirty="0"/>
          </a:p>
          <a:p>
            <a:endParaRPr kumimoji="1" lang="en-US" altLang="ja-JP" b="1" dirty="0"/>
          </a:p>
          <a:p>
            <a:r>
              <a:rPr kumimoji="1" lang="en-US" altLang="ja-JP" dirty="0"/>
              <a:t>100</a:t>
            </a:r>
            <a:r>
              <a:rPr kumimoji="1" lang="ja-JP" altLang="en-US" sz="1100" b="1" dirty="0"/>
              <a:t>万</a:t>
            </a:r>
            <a:endParaRPr kumimoji="1" lang="en-US" altLang="ja-JP" sz="1100" b="1" dirty="0"/>
          </a:p>
          <a:p>
            <a:endParaRPr kumimoji="1" lang="en-US" altLang="ja-JP" b="1" dirty="0"/>
          </a:p>
          <a:p>
            <a:r>
              <a:rPr kumimoji="1" lang="ja-JP" altLang="en-US" dirty="0"/>
              <a:t>  </a:t>
            </a:r>
            <a:r>
              <a:rPr kumimoji="1" lang="en-US" altLang="ja-JP" dirty="0"/>
              <a:t>50</a:t>
            </a:r>
            <a:r>
              <a:rPr kumimoji="1" lang="ja-JP" altLang="en-US" sz="1200" b="1" dirty="0"/>
              <a:t>万</a:t>
            </a:r>
            <a:endParaRPr kumimoji="1" lang="en-US" altLang="ja-JP" sz="1200" b="1" dirty="0"/>
          </a:p>
          <a:p>
            <a:endParaRPr kumimoji="1" lang="en-US" altLang="ja-JP" b="1" dirty="0"/>
          </a:p>
          <a:p>
            <a:r>
              <a:rPr kumimoji="1" lang="en-US" altLang="ja-JP" dirty="0"/>
              <a:t>      0</a:t>
            </a:r>
            <a:endParaRPr kumimoji="1" lang="ja-JP" altLang="en-US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FEB8F584-78EA-457D-A0C6-8CECFAF21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60" y="574566"/>
            <a:ext cx="2155215" cy="634668"/>
          </a:xfrm>
          <a:prstGeom prst="wedgeRectCallout">
            <a:avLst>
              <a:gd name="adj1" fmla="val -33668"/>
              <a:gd name="adj2" fmla="val 7296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団塊の世代（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1947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49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ピーク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1949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年出生数</a:t>
            </a:r>
            <a:r>
              <a:rPr lang="en-US" altLang="ko-KR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270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出生率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4.3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　死亡数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95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9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b="1" dirty="0">
                <a:solidFill>
                  <a:prstClr val="black"/>
                </a:solidFill>
                <a:latin typeface="Arial" charset="0"/>
              </a:rPr>
              <a:t>　　　　　　　　　</a:t>
            </a:r>
            <a:endParaRPr lang="ja-JP" altLang="en-US" sz="825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D669E101-8CC8-473F-9262-7190273BD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638" y="562284"/>
            <a:ext cx="2560205" cy="669720"/>
          </a:xfrm>
          <a:prstGeom prst="wedgeRectCallout">
            <a:avLst>
              <a:gd name="adj1" fmla="val -16321"/>
              <a:gd name="adj2" fmla="val 5210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団塊ジュニア</a:t>
            </a:r>
            <a:r>
              <a:rPr lang="ja-JP" altLang="en-US" sz="1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1971</a:t>
            </a:r>
            <a:r>
              <a:rPr lang="ja-JP" altLang="en-US" sz="1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1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74</a:t>
            </a:r>
            <a:r>
              <a:rPr lang="ja-JP" altLang="en-US" sz="1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年＋</a:t>
            </a:r>
            <a:r>
              <a:rPr lang="en-US" altLang="ja-JP" sz="1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70</a:t>
            </a:r>
            <a:r>
              <a:rPr lang="ja-JP" altLang="en-US" sz="1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年代後半） ピーク</a:t>
            </a:r>
            <a:r>
              <a:rPr lang="en-US" altLang="ja-JP" sz="1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1973</a:t>
            </a:r>
            <a:r>
              <a:rPr lang="ja-JP" altLang="en-US" sz="1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年：出生率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2.14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出生数</a:t>
            </a:r>
            <a:r>
              <a:rPr lang="en-US" altLang="ko-KR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209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万人、死亡数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71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14AE29C-A743-4753-9FF7-CE1EC5ADB7C1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4507067" y="2029547"/>
            <a:ext cx="270382" cy="1773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12">
            <a:extLst>
              <a:ext uri="{FF2B5EF4-FFF2-40B4-BE49-F238E27FC236}">
                <a16:creationId xmlns:a16="http://schemas.microsoft.com/office/drawing/2014/main" id="{4587E8DF-7E3B-4090-A292-2423A0968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278" y="574566"/>
            <a:ext cx="2280877" cy="634668"/>
          </a:xfrm>
          <a:prstGeom prst="wedgeRectCallout">
            <a:avLst>
              <a:gd name="adj1" fmla="val -19381"/>
              <a:gd name="adj2" fmla="val 61592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2005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年：出生率最低値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1.26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　出生数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106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万人を死亡数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108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万人が超え自然減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万千人</a:t>
            </a:r>
            <a:endParaRPr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115568FF-7E38-4792-8BD5-61B7E39ABD1D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6157660" y="1282805"/>
            <a:ext cx="339224" cy="28318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46AA23C-DB5F-4043-8AB3-471C7D4986C1}"/>
              </a:ext>
            </a:extLst>
          </p:cNvPr>
          <p:cNvCxnSpPr>
            <a:cxnSpLocks/>
          </p:cNvCxnSpPr>
          <p:nvPr/>
        </p:nvCxnSpPr>
        <p:spPr>
          <a:xfrm flipH="1">
            <a:off x="850248" y="1374415"/>
            <a:ext cx="32586" cy="6007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Shape 12">
            <a:extLst>
              <a:ext uri="{FF2B5EF4-FFF2-40B4-BE49-F238E27FC236}">
                <a16:creationId xmlns:a16="http://schemas.microsoft.com/office/drawing/2014/main" id="{030B9553-7C5C-49B7-ACCB-7BAC90797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187" y="1247114"/>
            <a:ext cx="1715426" cy="541775"/>
          </a:xfrm>
          <a:prstGeom prst="wedgeRectCallout">
            <a:avLst>
              <a:gd name="adj1" fmla="val -37475"/>
              <a:gd name="adj2" fmla="val 65852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2016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年：出生数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万割る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98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r>
              <a:rPr lang="ja-JP" altLang="en-US" sz="1400" b="1" dirty="0"/>
              <a:t>に　</a:t>
            </a: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A3C97F6-F884-4D1B-A96B-53225BD28B85}"/>
              </a:ext>
            </a:extLst>
          </p:cNvPr>
          <p:cNvCxnSpPr>
            <a:cxnSpLocks/>
          </p:cNvCxnSpPr>
          <p:nvPr/>
        </p:nvCxnSpPr>
        <p:spPr>
          <a:xfrm>
            <a:off x="6592043" y="1829323"/>
            <a:ext cx="646349" cy="2155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C36D18C-6363-43AC-99C8-B8F389213938}"/>
              </a:ext>
            </a:extLst>
          </p:cNvPr>
          <p:cNvSpPr txBox="1"/>
          <p:nvPr/>
        </p:nvSpPr>
        <p:spPr>
          <a:xfrm>
            <a:off x="272886" y="2173010"/>
            <a:ext cx="4482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250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43151AE-5AC2-4FB5-93F7-B0291B64EFC3}"/>
              </a:ext>
            </a:extLst>
          </p:cNvPr>
          <p:cNvSpPr txBox="1"/>
          <p:nvPr/>
        </p:nvSpPr>
        <p:spPr>
          <a:xfrm>
            <a:off x="253626" y="2867103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6F21467-1177-4E68-A97D-133062056C8E}"/>
              </a:ext>
            </a:extLst>
          </p:cNvPr>
          <p:cNvSpPr txBox="1"/>
          <p:nvPr/>
        </p:nvSpPr>
        <p:spPr>
          <a:xfrm>
            <a:off x="313688" y="4799821"/>
            <a:ext cx="33855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B0766F1-D759-4F50-BB49-D17BDEF4ADC8}"/>
              </a:ext>
            </a:extLst>
          </p:cNvPr>
          <p:cNvSpPr txBox="1"/>
          <p:nvPr/>
        </p:nvSpPr>
        <p:spPr>
          <a:xfrm>
            <a:off x="259217" y="3538370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150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83CDC5D-8732-44F0-A52D-185EF3D0B061}"/>
              </a:ext>
            </a:extLst>
          </p:cNvPr>
          <p:cNvSpPr txBox="1"/>
          <p:nvPr/>
        </p:nvSpPr>
        <p:spPr>
          <a:xfrm>
            <a:off x="415954" y="54522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84B855F-904C-476D-AC55-155929C6B4EB}"/>
              </a:ext>
            </a:extLst>
          </p:cNvPr>
          <p:cNvSpPr txBox="1"/>
          <p:nvPr/>
        </p:nvSpPr>
        <p:spPr>
          <a:xfrm>
            <a:off x="350552" y="1584959"/>
            <a:ext cx="4587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300</a:t>
            </a:r>
            <a:endParaRPr kumimoji="1" lang="ja-JP" altLang="en-US" sz="14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B4E7455-D87C-44C0-848A-D37956FE1C28}"/>
              </a:ext>
            </a:extLst>
          </p:cNvPr>
          <p:cNvSpPr txBox="1"/>
          <p:nvPr/>
        </p:nvSpPr>
        <p:spPr>
          <a:xfrm>
            <a:off x="318068" y="1721216"/>
            <a:ext cx="6316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ja-JP" altLang="en-US" sz="105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6C889DB-D794-4CDA-808F-777C37D6B3C0}"/>
              </a:ext>
            </a:extLst>
          </p:cNvPr>
          <p:cNvSpPr txBox="1"/>
          <p:nvPr/>
        </p:nvSpPr>
        <p:spPr>
          <a:xfrm>
            <a:off x="272886" y="4182727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100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22E7633B-CCCF-4460-BA7D-9925CEBF9DA3}"/>
              </a:ext>
            </a:extLst>
          </p:cNvPr>
          <p:cNvSpPr/>
          <p:nvPr/>
        </p:nvSpPr>
        <p:spPr>
          <a:xfrm>
            <a:off x="287002" y="479208"/>
            <a:ext cx="8309438" cy="5555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45C94557-3EBB-49A6-8D32-91536B1A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649" y="1338861"/>
            <a:ext cx="2815961" cy="638609"/>
          </a:xfrm>
          <a:prstGeom prst="wedgeRectCallout">
            <a:avLst>
              <a:gd name="adj1" fmla="val -23673"/>
              <a:gd name="adj2" fmla="val 62912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少産世代：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195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０年代出生率半減</a:t>
            </a:r>
            <a:endParaRPr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少産化定着→子ども二人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1960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年：出生率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2.0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出生数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161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万人、死亡数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71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05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A0193468-426D-4A98-B87A-2D54B3AFD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120" y="1288201"/>
            <a:ext cx="1835502" cy="678038"/>
          </a:xfrm>
          <a:prstGeom prst="wedgeRectCallout">
            <a:avLst>
              <a:gd name="adj1" fmla="val -26685"/>
              <a:gd name="adj2" fmla="val 5933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1989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1.57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ショック　少子世代誕生　出生数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107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　死亡数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79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altLang="ja-JP" sz="825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939DF1E-212A-4D1A-A8A0-C8A993CD657E}"/>
              </a:ext>
            </a:extLst>
          </p:cNvPr>
          <p:cNvSpPr txBox="1"/>
          <p:nvPr/>
        </p:nvSpPr>
        <p:spPr>
          <a:xfrm>
            <a:off x="721108" y="84160"/>
            <a:ext cx="722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図１　出生数、出生率、死亡数の推移と世代形成の特性</a:t>
            </a: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D55DCFD5-9BE9-4029-9CAE-144D207A8729}"/>
              </a:ext>
            </a:extLst>
          </p:cNvPr>
          <p:cNvSpPr/>
          <p:nvPr/>
        </p:nvSpPr>
        <p:spPr>
          <a:xfrm>
            <a:off x="4817820" y="3530378"/>
            <a:ext cx="3267490" cy="210939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696D7DBA-F72A-4C23-B9C1-6B672B85B5F3}"/>
              </a:ext>
            </a:extLst>
          </p:cNvPr>
          <p:cNvSpPr/>
          <p:nvPr/>
        </p:nvSpPr>
        <p:spPr>
          <a:xfrm>
            <a:off x="3519502" y="2873560"/>
            <a:ext cx="4554111" cy="192743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ローチャート: 代替処理 47">
            <a:extLst>
              <a:ext uri="{FF2B5EF4-FFF2-40B4-BE49-F238E27FC236}">
                <a16:creationId xmlns:a16="http://schemas.microsoft.com/office/drawing/2014/main" id="{69B9A40A-EE4D-48A6-BF02-2085DF41581D}"/>
              </a:ext>
            </a:extLst>
          </p:cNvPr>
          <p:cNvSpPr/>
          <p:nvPr/>
        </p:nvSpPr>
        <p:spPr>
          <a:xfrm>
            <a:off x="4996871" y="3503106"/>
            <a:ext cx="2625665" cy="253469"/>
          </a:xfrm>
          <a:prstGeom prst="flowChartAlternateProces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1989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 少子誕生➡</a:t>
            </a:r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32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</a:p>
        </p:txBody>
      </p:sp>
      <p:sp>
        <p:nvSpPr>
          <p:cNvPr id="62" name="矢印: 右 61">
            <a:extLst>
              <a:ext uri="{FF2B5EF4-FFF2-40B4-BE49-F238E27FC236}">
                <a16:creationId xmlns:a16="http://schemas.microsoft.com/office/drawing/2014/main" id="{0100869D-3B2D-48EA-98CB-54B6B30836F1}"/>
              </a:ext>
            </a:extLst>
          </p:cNvPr>
          <p:cNvSpPr/>
          <p:nvPr/>
        </p:nvSpPr>
        <p:spPr>
          <a:xfrm>
            <a:off x="1002891" y="2006291"/>
            <a:ext cx="7052871" cy="245765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0" name="吹き出し: 四角形 49">
            <a:extLst>
              <a:ext uri="{FF2B5EF4-FFF2-40B4-BE49-F238E27FC236}">
                <a16:creationId xmlns:a16="http://schemas.microsoft.com/office/drawing/2014/main" id="{3B6F571A-CA01-4A92-8CC7-99A63E379E34}"/>
              </a:ext>
            </a:extLst>
          </p:cNvPr>
          <p:cNvSpPr/>
          <p:nvPr/>
        </p:nvSpPr>
        <p:spPr>
          <a:xfrm>
            <a:off x="3406552" y="5211851"/>
            <a:ext cx="4377564" cy="257288"/>
          </a:xfrm>
          <a:prstGeom prst="wedgeRectCallout">
            <a:avLst>
              <a:gd name="adj1" fmla="val 54133"/>
              <a:gd name="adj2" fmla="val -239262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2020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年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出生数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84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万人➡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2021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年 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80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万人割れ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推計値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)</a:t>
            </a:r>
            <a:endParaRPr kumimoji="0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6" name="フローチャート: 代替処理 45">
            <a:extLst>
              <a:ext uri="{FF2B5EF4-FFF2-40B4-BE49-F238E27FC236}">
                <a16:creationId xmlns:a16="http://schemas.microsoft.com/office/drawing/2014/main" id="{BFB2C3F6-412F-4DD1-B5C1-4DB306865E29}"/>
              </a:ext>
            </a:extLst>
          </p:cNvPr>
          <p:cNvSpPr/>
          <p:nvPr/>
        </p:nvSpPr>
        <p:spPr>
          <a:xfrm>
            <a:off x="4183641" y="2844348"/>
            <a:ext cx="3325658" cy="25346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1973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 ジュニアピーク➡</a:t>
            </a:r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48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</a:p>
        </p:txBody>
      </p:sp>
      <p:sp>
        <p:nvSpPr>
          <p:cNvPr id="75" name="フローチャート: 端子 74">
            <a:extLst>
              <a:ext uri="{FF2B5EF4-FFF2-40B4-BE49-F238E27FC236}">
                <a16:creationId xmlns:a16="http://schemas.microsoft.com/office/drawing/2014/main" id="{EB131276-0F67-421E-BE51-0E2A3572E0D4}"/>
              </a:ext>
            </a:extLst>
          </p:cNvPr>
          <p:cNvSpPr/>
          <p:nvPr/>
        </p:nvSpPr>
        <p:spPr>
          <a:xfrm>
            <a:off x="1105019" y="2321197"/>
            <a:ext cx="1020654" cy="499494"/>
          </a:xfrm>
          <a:prstGeom prst="flowChartTerminator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合計特殊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出生率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6CF226-BCB8-4458-B767-5441D06606ED}"/>
              </a:ext>
            </a:extLst>
          </p:cNvPr>
          <p:cNvSpPr txBox="1"/>
          <p:nvPr/>
        </p:nvSpPr>
        <p:spPr>
          <a:xfrm>
            <a:off x="289248" y="-472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★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D98E1891-A67A-40EC-8FC8-FFD32CB5E4AE}"/>
              </a:ext>
            </a:extLst>
          </p:cNvPr>
          <p:cNvSpPr/>
          <p:nvPr/>
        </p:nvSpPr>
        <p:spPr>
          <a:xfrm flipH="1">
            <a:off x="772421" y="3155322"/>
            <a:ext cx="341586" cy="906539"/>
          </a:xfrm>
          <a:prstGeom prst="roundRect">
            <a:avLst>
              <a:gd name="adj" fmla="val 249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団塊世代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CA947276-4D17-4223-9592-81F3E470B567}"/>
              </a:ext>
            </a:extLst>
          </p:cNvPr>
          <p:cNvSpPr/>
          <p:nvPr/>
        </p:nvSpPr>
        <p:spPr>
          <a:xfrm rot="5400000">
            <a:off x="1580564" y="3851450"/>
            <a:ext cx="289711" cy="9268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1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少産世代</a:t>
            </a:r>
            <a:endParaRPr kumimoji="1" lang="en-US" altLang="ja-JP" sz="14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D1238DC8-D308-4949-A264-211BB406F53E}"/>
              </a:ext>
            </a:extLst>
          </p:cNvPr>
          <p:cNvSpPr/>
          <p:nvPr/>
        </p:nvSpPr>
        <p:spPr>
          <a:xfrm rot="5400000">
            <a:off x="3061228" y="3023061"/>
            <a:ext cx="289712" cy="9268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団塊ｼﾞｭﾆｱ</a:t>
            </a:r>
            <a:endParaRPr kumimoji="1"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8" name="矢印: 五方向 37">
            <a:extLst>
              <a:ext uri="{FF2B5EF4-FFF2-40B4-BE49-F238E27FC236}">
                <a16:creationId xmlns:a16="http://schemas.microsoft.com/office/drawing/2014/main" id="{FD0DC849-F66B-4E9B-B6DB-B0564B8F6696}"/>
              </a:ext>
            </a:extLst>
          </p:cNvPr>
          <p:cNvSpPr/>
          <p:nvPr/>
        </p:nvSpPr>
        <p:spPr>
          <a:xfrm>
            <a:off x="5259936" y="4179278"/>
            <a:ext cx="878185" cy="257288"/>
          </a:xfrm>
          <a:prstGeom prst="homePlate">
            <a:avLst>
              <a:gd name="adj" fmla="val 481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少子世代</a:t>
            </a:r>
          </a:p>
        </p:txBody>
      </p:sp>
      <p:sp>
        <p:nvSpPr>
          <p:cNvPr id="39" name="矢印: 五方向 38">
            <a:extLst>
              <a:ext uri="{FF2B5EF4-FFF2-40B4-BE49-F238E27FC236}">
                <a16:creationId xmlns:a16="http://schemas.microsoft.com/office/drawing/2014/main" id="{D2FD92B3-5934-48D4-AB3E-A3F8C501F3D5}"/>
              </a:ext>
            </a:extLst>
          </p:cNvPr>
          <p:cNvSpPr/>
          <p:nvPr/>
        </p:nvSpPr>
        <p:spPr>
          <a:xfrm>
            <a:off x="7065748" y="4087243"/>
            <a:ext cx="1113576" cy="257288"/>
          </a:xfrm>
          <a:prstGeom prst="homePlate">
            <a:avLst>
              <a:gd name="adj" fmla="val 481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超少子世代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56FA5699-43D5-4FDB-819B-9DCA441304D8}"/>
              </a:ext>
            </a:extLst>
          </p:cNvPr>
          <p:cNvSpPr/>
          <p:nvPr/>
        </p:nvSpPr>
        <p:spPr>
          <a:xfrm>
            <a:off x="1233814" y="2321197"/>
            <a:ext cx="827134" cy="566381"/>
          </a:xfrm>
          <a:prstGeom prst="wedgeRoundRectCallout">
            <a:avLst>
              <a:gd name="adj1" fmla="val -75933"/>
              <a:gd name="adj2" fmla="val 14709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矢印: 右 42">
            <a:extLst>
              <a:ext uri="{FF2B5EF4-FFF2-40B4-BE49-F238E27FC236}">
                <a16:creationId xmlns:a16="http://schemas.microsoft.com/office/drawing/2014/main" id="{4E8C2488-A64C-486F-8F61-9E43F9F3F67D}"/>
              </a:ext>
            </a:extLst>
          </p:cNvPr>
          <p:cNvSpPr/>
          <p:nvPr/>
        </p:nvSpPr>
        <p:spPr>
          <a:xfrm>
            <a:off x="2101319" y="2507617"/>
            <a:ext cx="5983991" cy="286560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ローチャート: 代替処理 44">
            <a:extLst>
              <a:ext uri="{FF2B5EF4-FFF2-40B4-BE49-F238E27FC236}">
                <a16:creationId xmlns:a16="http://schemas.microsoft.com/office/drawing/2014/main" id="{48299B27-A1A7-4B9E-B3FF-4613DF96158B}"/>
              </a:ext>
            </a:extLst>
          </p:cNvPr>
          <p:cNvSpPr/>
          <p:nvPr/>
        </p:nvSpPr>
        <p:spPr>
          <a:xfrm>
            <a:off x="3387016" y="2478796"/>
            <a:ext cx="3076994" cy="298543"/>
          </a:xfrm>
          <a:prstGeom prst="flowChartAlternateProcess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1960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 少産誕生➡</a:t>
            </a:r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614E7D6-AE4D-4CE8-A6DE-365494812FC3}"/>
              </a:ext>
            </a:extLst>
          </p:cNvPr>
          <p:cNvCxnSpPr>
            <a:cxnSpLocks/>
          </p:cNvCxnSpPr>
          <p:nvPr/>
        </p:nvCxnSpPr>
        <p:spPr>
          <a:xfrm flipH="1">
            <a:off x="1959327" y="1987915"/>
            <a:ext cx="321084" cy="1542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A1F5262-A150-4E32-8775-3F3CA2B285DB}"/>
              </a:ext>
            </a:extLst>
          </p:cNvPr>
          <p:cNvCxnSpPr>
            <a:cxnSpLocks/>
          </p:cNvCxnSpPr>
          <p:nvPr/>
        </p:nvCxnSpPr>
        <p:spPr>
          <a:xfrm flipH="1">
            <a:off x="3232202" y="1232157"/>
            <a:ext cx="380492" cy="1609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フローチャート: 代替処理 43">
            <a:extLst>
              <a:ext uri="{FF2B5EF4-FFF2-40B4-BE49-F238E27FC236}">
                <a16:creationId xmlns:a16="http://schemas.microsoft.com/office/drawing/2014/main" id="{7C074309-6E7A-4D12-A0B1-12FCB22D3AD1}"/>
              </a:ext>
            </a:extLst>
          </p:cNvPr>
          <p:cNvSpPr/>
          <p:nvPr/>
        </p:nvSpPr>
        <p:spPr>
          <a:xfrm>
            <a:off x="2370110" y="2037867"/>
            <a:ext cx="2801165" cy="253469"/>
          </a:xfrm>
          <a:prstGeom prst="flowChartAlternateProcess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1947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 団塊ピーク➡</a:t>
            </a:r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74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C324D6-8B94-46AC-AE24-1B1F7FBEB38F}"/>
              </a:ext>
            </a:extLst>
          </p:cNvPr>
          <p:cNvSpPr txBox="1"/>
          <p:nvPr/>
        </p:nvSpPr>
        <p:spPr>
          <a:xfrm>
            <a:off x="1002891" y="6091237"/>
            <a:ext cx="542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2019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年人口動態調査（確定数）の概況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331E247-7C11-49E1-B6E4-DF4F7F2E0867}"/>
              </a:ext>
            </a:extLst>
          </p:cNvPr>
          <p:cNvSpPr txBox="1"/>
          <p:nvPr/>
        </p:nvSpPr>
        <p:spPr>
          <a:xfrm>
            <a:off x="1477478" y="3208239"/>
            <a:ext cx="5111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2020</a:t>
            </a:r>
            <a:endParaRPr lang="ja-JP" altLang="en-US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E3CF16A-25DE-4629-BFCC-51893482E120}"/>
              </a:ext>
            </a:extLst>
          </p:cNvPr>
          <p:cNvSpPr txBox="1"/>
          <p:nvPr/>
        </p:nvSpPr>
        <p:spPr>
          <a:xfrm>
            <a:off x="2129978" y="6476810"/>
            <a:ext cx="479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2020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年人口動態統計月報年計（概数）の概況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680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07CCDB9F-915B-4DA3-A4EB-BD0FD436F7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898544"/>
              </p:ext>
            </p:extLst>
          </p:nvPr>
        </p:nvGraphicFramePr>
        <p:xfrm>
          <a:off x="347350" y="1979801"/>
          <a:ext cx="8259515" cy="451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7C98D368-345B-4CC4-96E8-A35A2B41008A}"/>
              </a:ext>
            </a:extLst>
          </p:cNvPr>
          <p:cNvSpPr txBox="1"/>
          <p:nvPr/>
        </p:nvSpPr>
        <p:spPr>
          <a:xfrm>
            <a:off x="5525277" y="2246590"/>
            <a:ext cx="126188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高等教育機関</a:t>
            </a: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765E2B03-E75B-4C9C-B9D3-61DBEB7953C7}"/>
              </a:ext>
            </a:extLst>
          </p:cNvPr>
          <p:cNvSpPr txBox="1"/>
          <p:nvPr/>
        </p:nvSpPr>
        <p:spPr>
          <a:xfrm>
            <a:off x="6213373" y="3113453"/>
            <a:ext cx="126188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大学・短大計</a:t>
            </a: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A5D561BC-4466-4077-8235-80C23F92F750}"/>
              </a:ext>
            </a:extLst>
          </p:cNvPr>
          <p:cNvSpPr txBox="1"/>
          <p:nvPr/>
        </p:nvSpPr>
        <p:spPr>
          <a:xfrm>
            <a:off x="6695265" y="4026043"/>
            <a:ext cx="59824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大学</a:t>
            </a:r>
          </a:p>
        </p:txBody>
      </p:sp>
      <p:sp>
        <p:nvSpPr>
          <p:cNvPr id="205" name="四角形: 角を丸くする 204">
            <a:extLst>
              <a:ext uri="{FF2B5EF4-FFF2-40B4-BE49-F238E27FC236}">
                <a16:creationId xmlns:a16="http://schemas.microsoft.com/office/drawing/2014/main" id="{0C5E99E6-9154-46FF-A8B7-6F5097A162F2}"/>
              </a:ext>
            </a:extLst>
          </p:cNvPr>
          <p:cNvSpPr/>
          <p:nvPr/>
        </p:nvSpPr>
        <p:spPr>
          <a:xfrm>
            <a:off x="1368322" y="4610808"/>
            <a:ext cx="816197" cy="2964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CE64007D-52F9-47AA-B370-C217F7FA8634}"/>
              </a:ext>
            </a:extLst>
          </p:cNvPr>
          <p:cNvSpPr txBox="1"/>
          <p:nvPr/>
        </p:nvSpPr>
        <p:spPr>
          <a:xfrm>
            <a:off x="1293341" y="4593194"/>
            <a:ext cx="96615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18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歳人口</a:t>
            </a:r>
          </a:p>
        </p:txBody>
      </p:sp>
      <p:sp>
        <p:nvSpPr>
          <p:cNvPr id="207" name="四角形: 角を丸くする 206">
            <a:extLst>
              <a:ext uri="{FF2B5EF4-FFF2-40B4-BE49-F238E27FC236}">
                <a16:creationId xmlns:a16="http://schemas.microsoft.com/office/drawing/2014/main" id="{C283D221-841A-42D3-9CCB-FDE0D93C69A4}"/>
              </a:ext>
            </a:extLst>
          </p:cNvPr>
          <p:cNvSpPr/>
          <p:nvPr/>
        </p:nvSpPr>
        <p:spPr>
          <a:xfrm>
            <a:off x="4155753" y="5827957"/>
            <a:ext cx="1683626" cy="254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8" name="テキスト ボックス 1">
            <a:extLst>
              <a:ext uri="{FF2B5EF4-FFF2-40B4-BE49-F238E27FC236}">
                <a16:creationId xmlns:a16="http://schemas.microsoft.com/office/drawing/2014/main" id="{CEB483CC-0A6E-45DB-B405-BA3F8B8A561F}"/>
              </a:ext>
            </a:extLst>
          </p:cNvPr>
          <p:cNvSpPr txBox="1"/>
          <p:nvPr/>
        </p:nvSpPr>
        <p:spPr>
          <a:xfrm>
            <a:off x="4160994" y="5815757"/>
            <a:ext cx="1778596" cy="307776"/>
          </a:xfrm>
          <a:prstGeom prst="rect">
            <a:avLst/>
          </a:prstGeom>
          <a:noFill/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高等教育機関入学数</a:t>
            </a:r>
          </a:p>
        </p:txBody>
      </p:sp>
      <p:sp>
        <p:nvSpPr>
          <p:cNvPr id="210" name="矢印: 右 209">
            <a:extLst>
              <a:ext uri="{FF2B5EF4-FFF2-40B4-BE49-F238E27FC236}">
                <a16:creationId xmlns:a16="http://schemas.microsoft.com/office/drawing/2014/main" id="{1E55AEE0-3406-4D26-BFD6-3C10A9CC07E8}"/>
              </a:ext>
            </a:extLst>
          </p:cNvPr>
          <p:cNvSpPr/>
          <p:nvPr/>
        </p:nvSpPr>
        <p:spPr>
          <a:xfrm rot="570341">
            <a:off x="3259079" y="4751601"/>
            <a:ext cx="737361" cy="157769"/>
          </a:xfrm>
          <a:prstGeom prst="rightArrow">
            <a:avLst/>
          </a:prstGeom>
          <a:pattFill prst="divot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1" name="矢印: 右 210">
            <a:extLst>
              <a:ext uri="{FF2B5EF4-FFF2-40B4-BE49-F238E27FC236}">
                <a16:creationId xmlns:a16="http://schemas.microsoft.com/office/drawing/2014/main" id="{646572CF-FB6C-419B-AC76-40EF9C730182}"/>
              </a:ext>
            </a:extLst>
          </p:cNvPr>
          <p:cNvSpPr/>
          <p:nvPr/>
        </p:nvSpPr>
        <p:spPr>
          <a:xfrm rot="19762914">
            <a:off x="3751732" y="3491841"/>
            <a:ext cx="755355" cy="83778"/>
          </a:xfrm>
          <a:prstGeom prst="rightArrow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2" name="矢印: 右 211">
            <a:extLst>
              <a:ext uri="{FF2B5EF4-FFF2-40B4-BE49-F238E27FC236}">
                <a16:creationId xmlns:a16="http://schemas.microsoft.com/office/drawing/2014/main" id="{D5AE4931-D905-4728-98FC-F7B809F9809A}"/>
              </a:ext>
            </a:extLst>
          </p:cNvPr>
          <p:cNvSpPr/>
          <p:nvPr/>
        </p:nvSpPr>
        <p:spPr>
          <a:xfrm rot="19563834">
            <a:off x="4751345" y="4645637"/>
            <a:ext cx="588600" cy="201091"/>
          </a:xfrm>
          <a:prstGeom prst="rightArrow">
            <a:avLst/>
          </a:prstGeom>
          <a:pattFill prst="divot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3" name="矢印: 右 212">
            <a:extLst>
              <a:ext uri="{FF2B5EF4-FFF2-40B4-BE49-F238E27FC236}">
                <a16:creationId xmlns:a16="http://schemas.microsoft.com/office/drawing/2014/main" id="{D8CEFDBB-9380-4D2E-991A-7FCB7FBED770}"/>
              </a:ext>
            </a:extLst>
          </p:cNvPr>
          <p:cNvSpPr/>
          <p:nvPr/>
        </p:nvSpPr>
        <p:spPr>
          <a:xfrm rot="2223958">
            <a:off x="5365221" y="3591362"/>
            <a:ext cx="608979" cy="126448"/>
          </a:xfrm>
          <a:prstGeom prst="rightArrow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6E799DDD-9A18-42FA-A65C-8C6024A059AE}"/>
              </a:ext>
            </a:extLst>
          </p:cNvPr>
          <p:cNvSpPr txBox="1"/>
          <p:nvPr/>
        </p:nvSpPr>
        <p:spPr>
          <a:xfrm rot="19427768">
            <a:off x="3720914" y="325418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増加</a:t>
            </a: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6F444D5E-F0BF-4A13-89C1-3E71B11FB85B}"/>
              </a:ext>
            </a:extLst>
          </p:cNvPr>
          <p:cNvSpPr txBox="1"/>
          <p:nvPr/>
        </p:nvSpPr>
        <p:spPr>
          <a:xfrm rot="2128534">
            <a:off x="5532878" y="3371599"/>
            <a:ext cx="566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減少</a:t>
            </a:r>
          </a:p>
        </p:txBody>
      </p:sp>
      <p:sp>
        <p:nvSpPr>
          <p:cNvPr id="216" name="吹き出し: 四角形 215">
            <a:extLst>
              <a:ext uri="{FF2B5EF4-FFF2-40B4-BE49-F238E27FC236}">
                <a16:creationId xmlns:a16="http://schemas.microsoft.com/office/drawing/2014/main" id="{50DA850C-A575-4CDE-A8B5-8FA4F036B277}"/>
              </a:ext>
            </a:extLst>
          </p:cNvPr>
          <p:cNvSpPr/>
          <p:nvPr/>
        </p:nvSpPr>
        <p:spPr>
          <a:xfrm>
            <a:off x="5594394" y="2272370"/>
            <a:ext cx="1149697" cy="308023"/>
          </a:xfrm>
          <a:prstGeom prst="wedgeRectCallout">
            <a:avLst>
              <a:gd name="adj1" fmla="val 10990"/>
              <a:gd name="adj2" fmla="val 808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7" name="吹き出し: 四角形 216">
            <a:extLst>
              <a:ext uri="{FF2B5EF4-FFF2-40B4-BE49-F238E27FC236}">
                <a16:creationId xmlns:a16="http://schemas.microsoft.com/office/drawing/2014/main" id="{3E098889-0610-4998-AE2B-94BF77EC2A2E}"/>
              </a:ext>
            </a:extLst>
          </p:cNvPr>
          <p:cNvSpPr/>
          <p:nvPr/>
        </p:nvSpPr>
        <p:spPr>
          <a:xfrm>
            <a:off x="6418546" y="5903708"/>
            <a:ext cx="400348" cy="200051"/>
          </a:xfrm>
          <a:prstGeom prst="wedgeRectCallout">
            <a:avLst>
              <a:gd name="adj1" fmla="val 97184"/>
              <a:gd name="adj2" fmla="val -604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8" name="吹き出し: 四角形 217">
            <a:extLst>
              <a:ext uri="{FF2B5EF4-FFF2-40B4-BE49-F238E27FC236}">
                <a16:creationId xmlns:a16="http://schemas.microsoft.com/office/drawing/2014/main" id="{2986C528-AC81-471D-B662-67479726F9D5}"/>
              </a:ext>
            </a:extLst>
          </p:cNvPr>
          <p:cNvSpPr/>
          <p:nvPr/>
        </p:nvSpPr>
        <p:spPr>
          <a:xfrm>
            <a:off x="6787161" y="4068262"/>
            <a:ext cx="506345" cy="254116"/>
          </a:xfrm>
          <a:prstGeom prst="wedgeRectCallout">
            <a:avLst>
              <a:gd name="adj1" fmla="val -37243"/>
              <a:gd name="adj2" fmla="val -928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9" name="吹き出し: 四角形 218">
            <a:extLst>
              <a:ext uri="{FF2B5EF4-FFF2-40B4-BE49-F238E27FC236}">
                <a16:creationId xmlns:a16="http://schemas.microsoft.com/office/drawing/2014/main" id="{B31C3209-F438-4456-8316-3627144D803C}"/>
              </a:ext>
            </a:extLst>
          </p:cNvPr>
          <p:cNvSpPr/>
          <p:nvPr/>
        </p:nvSpPr>
        <p:spPr>
          <a:xfrm>
            <a:off x="6228427" y="3115184"/>
            <a:ext cx="1390875" cy="337885"/>
          </a:xfrm>
          <a:prstGeom prst="wedgeRectCallout">
            <a:avLst>
              <a:gd name="adj1" fmla="val 21341"/>
              <a:gd name="adj2" fmla="val 982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392D4D0D-32BB-4A86-A74F-8AF68510FB28}"/>
              </a:ext>
            </a:extLst>
          </p:cNvPr>
          <p:cNvSpPr txBox="1"/>
          <p:nvPr/>
        </p:nvSpPr>
        <p:spPr>
          <a:xfrm>
            <a:off x="6361609" y="5853765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短大</a:t>
            </a:r>
          </a:p>
        </p:txBody>
      </p:sp>
      <p:sp>
        <p:nvSpPr>
          <p:cNvPr id="221" name="吹き出し: 角を丸めた四角形 220">
            <a:extLst>
              <a:ext uri="{FF2B5EF4-FFF2-40B4-BE49-F238E27FC236}">
                <a16:creationId xmlns:a16="http://schemas.microsoft.com/office/drawing/2014/main" id="{5FE05612-062D-47CE-BD97-AD25C5CCA391}"/>
              </a:ext>
            </a:extLst>
          </p:cNvPr>
          <p:cNvSpPr/>
          <p:nvPr/>
        </p:nvSpPr>
        <p:spPr>
          <a:xfrm>
            <a:off x="6710529" y="5308893"/>
            <a:ext cx="837778" cy="467791"/>
          </a:xfrm>
          <a:prstGeom prst="wedgeRoundRectCallout">
            <a:avLst>
              <a:gd name="adj1" fmla="val 71423"/>
              <a:gd name="adj2" fmla="val -713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BA8BA507-69FF-4392-9103-AF89B247E19C}"/>
              </a:ext>
            </a:extLst>
          </p:cNvPr>
          <p:cNvSpPr txBox="1"/>
          <p:nvPr/>
        </p:nvSpPr>
        <p:spPr>
          <a:xfrm>
            <a:off x="6694570" y="5269536"/>
            <a:ext cx="9627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専門学校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専門課程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23" name="矢印: 右 222">
            <a:extLst>
              <a:ext uri="{FF2B5EF4-FFF2-40B4-BE49-F238E27FC236}">
                <a16:creationId xmlns:a16="http://schemas.microsoft.com/office/drawing/2014/main" id="{04587541-D539-4A30-96CC-5097F7AA79C0}"/>
              </a:ext>
            </a:extLst>
          </p:cNvPr>
          <p:cNvSpPr/>
          <p:nvPr/>
        </p:nvSpPr>
        <p:spPr>
          <a:xfrm rot="21047439">
            <a:off x="4819946" y="5356189"/>
            <a:ext cx="688888" cy="134220"/>
          </a:xfrm>
          <a:prstGeom prst="rightArrow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 useBgFill="1">
        <p:nvSpPr>
          <p:cNvPr id="224" name="矢印: 右 223">
            <a:extLst>
              <a:ext uri="{FF2B5EF4-FFF2-40B4-BE49-F238E27FC236}">
                <a16:creationId xmlns:a16="http://schemas.microsoft.com/office/drawing/2014/main" id="{564221E9-E5A2-42F1-ACE7-28DBC1768529}"/>
              </a:ext>
            </a:extLst>
          </p:cNvPr>
          <p:cNvSpPr/>
          <p:nvPr/>
        </p:nvSpPr>
        <p:spPr>
          <a:xfrm rot="21355865">
            <a:off x="4502312" y="5609320"/>
            <a:ext cx="447816" cy="13184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 useBgFill="1">
        <p:nvSpPr>
          <p:cNvPr id="225" name="矢印: 右 224">
            <a:extLst>
              <a:ext uri="{FF2B5EF4-FFF2-40B4-BE49-F238E27FC236}">
                <a16:creationId xmlns:a16="http://schemas.microsoft.com/office/drawing/2014/main" id="{71B77C41-C7F1-44D2-86A0-693FF4258FEB}"/>
              </a:ext>
            </a:extLst>
          </p:cNvPr>
          <p:cNvSpPr/>
          <p:nvPr/>
        </p:nvSpPr>
        <p:spPr>
          <a:xfrm rot="1000907">
            <a:off x="5346487" y="5698686"/>
            <a:ext cx="797949" cy="14015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8FDDE3AB-3F74-4593-BAA4-10523DF76C8D}"/>
              </a:ext>
            </a:extLst>
          </p:cNvPr>
          <p:cNvSpPr txBox="1"/>
          <p:nvPr/>
        </p:nvSpPr>
        <p:spPr>
          <a:xfrm>
            <a:off x="1694575" y="2026454"/>
            <a:ext cx="217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1947</a:t>
            </a:r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66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　</a:t>
            </a: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249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</a:t>
            </a: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16.1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短大</a:t>
            </a: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11.8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  <a:endParaRPr kumimoji="1" lang="ja-JP" altLang="en-US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79CB4F45-FB1D-42B4-A295-7F97E1D8AB3B}"/>
              </a:ext>
            </a:extLst>
          </p:cNvPr>
          <p:cNvSpPr txBox="1"/>
          <p:nvPr/>
        </p:nvSpPr>
        <p:spPr>
          <a:xfrm>
            <a:off x="2994910" y="2986283"/>
            <a:ext cx="8130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1976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154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3F74DFF4-A6B0-4A96-940B-41F321B8F6FB}"/>
              </a:ext>
            </a:extLst>
          </p:cNvPr>
          <p:cNvSpPr txBox="1"/>
          <p:nvPr/>
        </p:nvSpPr>
        <p:spPr>
          <a:xfrm>
            <a:off x="4472865" y="2441206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1992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205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229" name="吹き出し: 角を丸めた四角形 228">
            <a:extLst>
              <a:ext uri="{FF2B5EF4-FFF2-40B4-BE49-F238E27FC236}">
                <a16:creationId xmlns:a16="http://schemas.microsoft.com/office/drawing/2014/main" id="{34995E05-335C-4975-9BB6-494EE75CEB09}"/>
              </a:ext>
            </a:extLst>
          </p:cNvPr>
          <p:cNvSpPr/>
          <p:nvPr/>
        </p:nvSpPr>
        <p:spPr>
          <a:xfrm>
            <a:off x="1570517" y="2032695"/>
            <a:ext cx="2301385" cy="541430"/>
          </a:xfrm>
          <a:prstGeom prst="wedgeRoundRectCallout">
            <a:avLst>
              <a:gd name="adj1" fmla="val -17811"/>
              <a:gd name="adj2" fmla="val 8444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吹き出し: 角を丸めた四角形 229">
            <a:extLst>
              <a:ext uri="{FF2B5EF4-FFF2-40B4-BE49-F238E27FC236}">
                <a16:creationId xmlns:a16="http://schemas.microsoft.com/office/drawing/2014/main" id="{0C6637B7-8C8A-49C2-AD6E-0F751F88CAE0}"/>
              </a:ext>
            </a:extLst>
          </p:cNvPr>
          <p:cNvSpPr/>
          <p:nvPr/>
        </p:nvSpPr>
        <p:spPr>
          <a:xfrm>
            <a:off x="3004883" y="3001671"/>
            <a:ext cx="695039" cy="492443"/>
          </a:xfrm>
          <a:prstGeom prst="wedgeRoundRectCallout">
            <a:avLst>
              <a:gd name="adj1" fmla="val 646"/>
              <a:gd name="adj2" fmla="val 11365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吹き出し: 角を丸めた四角形 230">
            <a:extLst>
              <a:ext uri="{FF2B5EF4-FFF2-40B4-BE49-F238E27FC236}">
                <a16:creationId xmlns:a16="http://schemas.microsoft.com/office/drawing/2014/main" id="{04279ED2-1352-4988-96CD-B5C5839AB289}"/>
              </a:ext>
            </a:extLst>
          </p:cNvPr>
          <p:cNvSpPr/>
          <p:nvPr/>
        </p:nvSpPr>
        <p:spPr>
          <a:xfrm>
            <a:off x="4501643" y="2487080"/>
            <a:ext cx="711183" cy="450083"/>
          </a:xfrm>
          <a:prstGeom prst="wedgeRoundRectCallout">
            <a:avLst>
              <a:gd name="adj1" fmla="val 17578"/>
              <a:gd name="adj2" fmla="val 12593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吹き出し: 角を丸めた四角形 232">
            <a:extLst>
              <a:ext uri="{FF2B5EF4-FFF2-40B4-BE49-F238E27FC236}">
                <a16:creationId xmlns:a16="http://schemas.microsoft.com/office/drawing/2014/main" id="{DAA3B9A3-C3A0-4094-85C8-D87E8694E312}"/>
              </a:ext>
            </a:extLst>
          </p:cNvPr>
          <p:cNvSpPr/>
          <p:nvPr/>
        </p:nvSpPr>
        <p:spPr>
          <a:xfrm>
            <a:off x="2413462" y="4329463"/>
            <a:ext cx="537961" cy="338005"/>
          </a:xfrm>
          <a:prstGeom prst="wedgeRoundRectCallout">
            <a:avLst>
              <a:gd name="adj1" fmla="val 113158"/>
              <a:gd name="adj2" fmla="val 1178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1321AC09-85EA-4E99-BCA5-EBBAD010C32E}"/>
              </a:ext>
            </a:extLst>
          </p:cNvPr>
          <p:cNvSpPr txBox="1"/>
          <p:nvPr/>
        </p:nvSpPr>
        <p:spPr>
          <a:xfrm>
            <a:off x="589866" y="5818414"/>
            <a:ext cx="625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CC35EAF8-7F13-4A15-9BC6-262558657805}"/>
              </a:ext>
            </a:extLst>
          </p:cNvPr>
          <p:cNvSpPr txBox="1"/>
          <p:nvPr/>
        </p:nvSpPr>
        <p:spPr>
          <a:xfrm>
            <a:off x="423688" y="3533730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168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239" name="吹き出し: 角を丸めた四角形 238">
            <a:extLst>
              <a:ext uri="{FF2B5EF4-FFF2-40B4-BE49-F238E27FC236}">
                <a16:creationId xmlns:a16="http://schemas.microsoft.com/office/drawing/2014/main" id="{CD0DF5E2-733E-4F86-B998-DCED20D02A70}"/>
              </a:ext>
            </a:extLst>
          </p:cNvPr>
          <p:cNvSpPr/>
          <p:nvPr/>
        </p:nvSpPr>
        <p:spPr>
          <a:xfrm>
            <a:off x="515721" y="3562079"/>
            <a:ext cx="647679" cy="261500"/>
          </a:xfrm>
          <a:prstGeom prst="wedgeRoundRectCallout">
            <a:avLst>
              <a:gd name="adj1" fmla="val 63542"/>
              <a:gd name="adj2" fmla="val 1823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吹き出し: 角を丸めた四角形 239">
            <a:extLst>
              <a:ext uri="{FF2B5EF4-FFF2-40B4-BE49-F238E27FC236}">
                <a16:creationId xmlns:a16="http://schemas.microsoft.com/office/drawing/2014/main" id="{DD9A45AC-24FF-40F7-9FA7-AC69E707A335}"/>
              </a:ext>
            </a:extLst>
          </p:cNvPr>
          <p:cNvSpPr/>
          <p:nvPr/>
        </p:nvSpPr>
        <p:spPr>
          <a:xfrm>
            <a:off x="4928733" y="3742489"/>
            <a:ext cx="562145" cy="330995"/>
          </a:xfrm>
          <a:prstGeom prst="wedgeRoundRectCallout">
            <a:avLst>
              <a:gd name="adj1" fmla="val -30030"/>
              <a:gd name="adj2" fmla="val 1170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94C272BC-DAFC-41C0-A861-1F7DF9D55EAE}"/>
              </a:ext>
            </a:extLst>
          </p:cNvPr>
          <p:cNvSpPr txBox="1"/>
          <p:nvPr/>
        </p:nvSpPr>
        <p:spPr>
          <a:xfrm>
            <a:off x="4909213" y="374271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1993</a:t>
            </a:r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05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118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0FD5FEB3-E75A-494C-9D46-6C7395F21292}"/>
              </a:ext>
            </a:extLst>
          </p:cNvPr>
          <p:cNvSpPr txBox="1"/>
          <p:nvPr/>
        </p:nvSpPr>
        <p:spPr>
          <a:xfrm>
            <a:off x="2368109" y="4325778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1976</a:t>
            </a:r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05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27.3</a:t>
            </a:r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3" name="吹き出し: 角を丸めた四角形 242">
            <a:extLst>
              <a:ext uri="{FF2B5EF4-FFF2-40B4-BE49-F238E27FC236}">
                <a16:creationId xmlns:a16="http://schemas.microsoft.com/office/drawing/2014/main" id="{13F785BD-ED32-45A7-8A07-E17B6E622230}"/>
              </a:ext>
            </a:extLst>
          </p:cNvPr>
          <p:cNvSpPr/>
          <p:nvPr/>
        </p:nvSpPr>
        <p:spPr>
          <a:xfrm>
            <a:off x="3467217" y="5130022"/>
            <a:ext cx="537961" cy="400802"/>
          </a:xfrm>
          <a:prstGeom prst="wedgeRoundRectCallout">
            <a:avLst>
              <a:gd name="adj1" fmla="val 113158"/>
              <a:gd name="adj2" fmla="val -474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FA7C5D5E-1238-42D3-9ADE-5428417DEE50}"/>
              </a:ext>
            </a:extLst>
          </p:cNvPr>
          <p:cNvSpPr txBox="1"/>
          <p:nvPr/>
        </p:nvSpPr>
        <p:spPr>
          <a:xfrm>
            <a:off x="3414197" y="5086685"/>
            <a:ext cx="7296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1986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ja-JP" altLang="en-US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kumimoji="1" lang="en-US" altLang="ja-JP" sz="13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23.6</a:t>
            </a:r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5" name="吹き出し: 角を丸めた四角形 244">
            <a:extLst>
              <a:ext uri="{FF2B5EF4-FFF2-40B4-BE49-F238E27FC236}">
                <a16:creationId xmlns:a16="http://schemas.microsoft.com/office/drawing/2014/main" id="{AAEBF53E-C168-4346-86FB-637282A75457}"/>
              </a:ext>
            </a:extLst>
          </p:cNvPr>
          <p:cNvSpPr/>
          <p:nvPr/>
        </p:nvSpPr>
        <p:spPr>
          <a:xfrm>
            <a:off x="5497069" y="4650842"/>
            <a:ext cx="537961" cy="408151"/>
          </a:xfrm>
          <a:prstGeom prst="wedgeRoundRectCallout">
            <a:avLst>
              <a:gd name="adj1" fmla="val -175392"/>
              <a:gd name="adj2" fmla="val 552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71B48310-382B-4B0C-946A-0BC3BBE198E5}"/>
              </a:ext>
            </a:extLst>
          </p:cNvPr>
          <p:cNvSpPr txBox="1"/>
          <p:nvPr/>
        </p:nvSpPr>
        <p:spPr>
          <a:xfrm>
            <a:off x="5423649" y="4624926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1990</a:t>
            </a:r>
            <a:r>
              <a:rPr kumimoji="1" lang="ja-JP" altLang="en-US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3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24.6%</a:t>
            </a:r>
            <a:endParaRPr kumimoji="1" lang="ja-JP" altLang="en-US" sz="13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7" name="吹き出し: 角を丸めた四角形 246">
            <a:extLst>
              <a:ext uri="{FF2B5EF4-FFF2-40B4-BE49-F238E27FC236}">
                <a16:creationId xmlns:a16="http://schemas.microsoft.com/office/drawing/2014/main" id="{C7840013-411A-4780-81D1-3149DB34AE18}"/>
              </a:ext>
            </a:extLst>
          </p:cNvPr>
          <p:cNvSpPr/>
          <p:nvPr/>
        </p:nvSpPr>
        <p:spPr>
          <a:xfrm>
            <a:off x="515721" y="5544669"/>
            <a:ext cx="497641" cy="283287"/>
          </a:xfrm>
          <a:prstGeom prst="wedgeRoundRectCallout">
            <a:avLst>
              <a:gd name="adj1" fmla="val 80901"/>
              <a:gd name="adj2" fmla="val 290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43DA8429-109F-4D69-94C4-D2ACD977F474}"/>
              </a:ext>
            </a:extLst>
          </p:cNvPr>
          <p:cNvSpPr txBox="1"/>
          <p:nvPr/>
        </p:nvSpPr>
        <p:spPr>
          <a:xfrm>
            <a:off x="449689" y="5516919"/>
            <a:ext cx="62068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7.9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</a:p>
        </p:txBody>
      </p:sp>
      <p:sp>
        <p:nvSpPr>
          <p:cNvPr id="249" name="吹き出し: 角を丸めた四角形 248">
            <a:extLst>
              <a:ext uri="{FF2B5EF4-FFF2-40B4-BE49-F238E27FC236}">
                <a16:creationId xmlns:a16="http://schemas.microsoft.com/office/drawing/2014/main" id="{1ECC30AB-F8DD-4E08-A57C-9826A05EF744}"/>
              </a:ext>
            </a:extLst>
          </p:cNvPr>
          <p:cNvSpPr/>
          <p:nvPr/>
        </p:nvSpPr>
        <p:spPr>
          <a:xfrm>
            <a:off x="2477883" y="3920957"/>
            <a:ext cx="537961" cy="347768"/>
          </a:xfrm>
          <a:prstGeom prst="wedgeRoundRectCallout">
            <a:avLst>
              <a:gd name="adj1" fmla="val 139175"/>
              <a:gd name="adj2" fmla="val -367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2D952FB4-165C-48F3-970D-B7F184C24A2D}"/>
              </a:ext>
            </a:extLst>
          </p:cNvPr>
          <p:cNvSpPr txBox="1"/>
          <p:nvPr/>
        </p:nvSpPr>
        <p:spPr>
          <a:xfrm>
            <a:off x="2424294" y="3911036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1978</a:t>
            </a:r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05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50.0</a:t>
            </a:r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1" name="吹き出し: 角を丸めた四角形 250">
            <a:extLst>
              <a:ext uri="{FF2B5EF4-FFF2-40B4-BE49-F238E27FC236}">
                <a16:creationId xmlns:a16="http://schemas.microsoft.com/office/drawing/2014/main" id="{42796804-66AD-4E43-96D4-C495C837E0B3}"/>
              </a:ext>
            </a:extLst>
          </p:cNvPr>
          <p:cNvSpPr/>
          <p:nvPr/>
        </p:nvSpPr>
        <p:spPr>
          <a:xfrm>
            <a:off x="4251879" y="4094896"/>
            <a:ext cx="537961" cy="338005"/>
          </a:xfrm>
          <a:prstGeom prst="wedgeRoundRectCallout">
            <a:avLst>
              <a:gd name="adj1" fmla="val -79364"/>
              <a:gd name="adj2" fmla="val -477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47EAAAC6-34DE-48EC-A74E-2DBDDB5BF521}"/>
              </a:ext>
            </a:extLst>
          </p:cNvPr>
          <p:cNvSpPr txBox="1"/>
          <p:nvPr/>
        </p:nvSpPr>
        <p:spPr>
          <a:xfrm>
            <a:off x="4236429" y="4102797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1983</a:t>
            </a:r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05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48.3</a:t>
            </a:r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 useBgFill="1">
        <p:nvSpPr>
          <p:cNvPr id="253" name="矢印: 右 252">
            <a:extLst>
              <a:ext uri="{FF2B5EF4-FFF2-40B4-BE49-F238E27FC236}">
                <a16:creationId xmlns:a16="http://schemas.microsoft.com/office/drawing/2014/main" id="{C7DFC463-6E0C-496E-9DFC-EFC420820BD5}"/>
              </a:ext>
            </a:extLst>
          </p:cNvPr>
          <p:cNvSpPr/>
          <p:nvPr/>
        </p:nvSpPr>
        <p:spPr>
          <a:xfrm>
            <a:off x="3571902" y="4142983"/>
            <a:ext cx="533217" cy="12126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4" name="吹き出し: 角を丸めた四角形 253">
            <a:extLst>
              <a:ext uri="{FF2B5EF4-FFF2-40B4-BE49-F238E27FC236}">
                <a16:creationId xmlns:a16="http://schemas.microsoft.com/office/drawing/2014/main" id="{9A125C25-D53D-48CF-B0D2-6F865054E525}"/>
              </a:ext>
            </a:extLst>
          </p:cNvPr>
          <p:cNvSpPr/>
          <p:nvPr/>
        </p:nvSpPr>
        <p:spPr>
          <a:xfrm>
            <a:off x="3491269" y="5768764"/>
            <a:ext cx="537961" cy="290895"/>
          </a:xfrm>
          <a:prstGeom prst="wedgeRoundRectCallout">
            <a:avLst>
              <a:gd name="adj1" fmla="val -36064"/>
              <a:gd name="adj2" fmla="val -846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吹き出し: 角を丸めた四角形 254">
            <a:extLst>
              <a:ext uri="{FF2B5EF4-FFF2-40B4-BE49-F238E27FC236}">
                <a16:creationId xmlns:a16="http://schemas.microsoft.com/office/drawing/2014/main" id="{596D76AB-5E93-4E59-AD4E-7D90C7E101F3}"/>
              </a:ext>
            </a:extLst>
          </p:cNvPr>
          <p:cNvSpPr/>
          <p:nvPr/>
        </p:nvSpPr>
        <p:spPr>
          <a:xfrm>
            <a:off x="5970643" y="5239992"/>
            <a:ext cx="537961" cy="408151"/>
          </a:xfrm>
          <a:prstGeom prst="wedgeRoundRectCallout">
            <a:avLst>
              <a:gd name="adj1" fmla="val -84405"/>
              <a:gd name="adj2" fmla="val -396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C016F913-6077-44D8-8AA1-72D5E8E868B8}"/>
              </a:ext>
            </a:extLst>
          </p:cNvPr>
          <p:cNvSpPr txBox="1"/>
          <p:nvPr/>
        </p:nvSpPr>
        <p:spPr>
          <a:xfrm>
            <a:off x="5920765" y="5208981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2000</a:t>
            </a:r>
            <a:r>
              <a:rPr kumimoji="1" lang="ja-JP" altLang="en-US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3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20.8%</a:t>
            </a:r>
            <a:endParaRPr kumimoji="1" lang="ja-JP" altLang="en-US" sz="13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7" name="正方形/長方形 256">
            <a:extLst>
              <a:ext uri="{FF2B5EF4-FFF2-40B4-BE49-F238E27FC236}">
                <a16:creationId xmlns:a16="http://schemas.microsoft.com/office/drawing/2014/main" id="{178F83BC-456F-421B-ABFA-53F3DED3D0E2}"/>
              </a:ext>
            </a:extLst>
          </p:cNvPr>
          <p:cNvSpPr/>
          <p:nvPr/>
        </p:nvSpPr>
        <p:spPr>
          <a:xfrm>
            <a:off x="330294" y="1900327"/>
            <a:ext cx="8297985" cy="4594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9" name="正方形/長方形 258">
            <a:extLst>
              <a:ext uri="{FF2B5EF4-FFF2-40B4-BE49-F238E27FC236}">
                <a16:creationId xmlns:a16="http://schemas.microsoft.com/office/drawing/2014/main" id="{DFA6DBF3-8DC9-4CF8-85E6-491F90763AD3}"/>
              </a:ext>
            </a:extLst>
          </p:cNvPr>
          <p:cNvSpPr/>
          <p:nvPr/>
        </p:nvSpPr>
        <p:spPr>
          <a:xfrm>
            <a:off x="8115173" y="2121465"/>
            <a:ext cx="420480" cy="400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39338776-FDBA-43A9-AB25-893D8A50BF50}"/>
              </a:ext>
            </a:extLst>
          </p:cNvPr>
          <p:cNvSpPr txBox="1"/>
          <p:nvPr/>
        </p:nvSpPr>
        <p:spPr>
          <a:xfrm>
            <a:off x="7794134" y="2346046"/>
            <a:ext cx="71118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83.5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%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22C9EE94-2013-463C-8A3F-44D72AB561F7}"/>
              </a:ext>
            </a:extLst>
          </p:cNvPr>
          <p:cNvSpPr txBox="1"/>
          <p:nvPr/>
        </p:nvSpPr>
        <p:spPr>
          <a:xfrm>
            <a:off x="7789930" y="3299380"/>
            <a:ext cx="66556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58.6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%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9E5322C8-331B-4F9C-B148-AA82AD8E5E2C}"/>
              </a:ext>
            </a:extLst>
          </p:cNvPr>
          <p:cNvSpPr txBox="1"/>
          <p:nvPr/>
        </p:nvSpPr>
        <p:spPr>
          <a:xfrm>
            <a:off x="7876288" y="4989403"/>
            <a:ext cx="6624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24.0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%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54D5EC04-CC1E-46FC-9A91-2ED388CA0532}"/>
              </a:ext>
            </a:extLst>
          </p:cNvPr>
          <p:cNvSpPr txBox="1"/>
          <p:nvPr/>
        </p:nvSpPr>
        <p:spPr>
          <a:xfrm>
            <a:off x="7839750" y="3640931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54.4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%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759C4A8B-CBC0-46D3-9077-97A041FA0257}"/>
              </a:ext>
            </a:extLst>
          </p:cNvPr>
          <p:cNvSpPr txBox="1"/>
          <p:nvPr/>
        </p:nvSpPr>
        <p:spPr>
          <a:xfrm>
            <a:off x="7811834" y="5778158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4.2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%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4A0FCB34-5B39-4F13-9D42-E825222826D2}"/>
              </a:ext>
            </a:extLst>
          </p:cNvPr>
          <p:cNvSpPr txBox="1"/>
          <p:nvPr/>
        </p:nvSpPr>
        <p:spPr>
          <a:xfrm>
            <a:off x="7905235" y="4539203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97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236" name="吹き出し: 角を丸めた四角形 235">
            <a:extLst>
              <a:ext uri="{FF2B5EF4-FFF2-40B4-BE49-F238E27FC236}">
                <a16:creationId xmlns:a16="http://schemas.microsoft.com/office/drawing/2014/main" id="{B47BA5EB-6084-4E80-BEDF-AFFF0AF077F3}"/>
              </a:ext>
            </a:extLst>
          </p:cNvPr>
          <p:cNvSpPr/>
          <p:nvPr/>
        </p:nvSpPr>
        <p:spPr>
          <a:xfrm>
            <a:off x="7954692" y="4585466"/>
            <a:ext cx="550625" cy="285681"/>
          </a:xfrm>
          <a:prstGeom prst="wedgeRoundRectCallout">
            <a:avLst>
              <a:gd name="adj1" fmla="val -51732"/>
              <a:gd name="adj2" fmla="val 6472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吹き出し: 角を丸めた四角形 233">
            <a:extLst>
              <a:ext uri="{FF2B5EF4-FFF2-40B4-BE49-F238E27FC236}">
                <a16:creationId xmlns:a16="http://schemas.microsoft.com/office/drawing/2014/main" id="{A7128947-D5F1-43DA-BE9B-09CEA63DAB29}"/>
              </a:ext>
            </a:extLst>
          </p:cNvPr>
          <p:cNvSpPr/>
          <p:nvPr/>
        </p:nvSpPr>
        <p:spPr>
          <a:xfrm>
            <a:off x="7643366" y="4119859"/>
            <a:ext cx="639614" cy="219620"/>
          </a:xfrm>
          <a:prstGeom prst="wedgeRoundRectCallout">
            <a:avLst>
              <a:gd name="adj1" fmla="val -24540"/>
              <a:gd name="adj2" fmla="val 1457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61647842-1175-4DF8-89F4-82C42D82BA59}"/>
              </a:ext>
            </a:extLst>
          </p:cNvPr>
          <p:cNvSpPr txBox="1"/>
          <p:nvPr/>
        </p:nvSpPr>
        <p:spPr>
          <a:xfrm>
            <a:off x="7619200" y="4068262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117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ja-JP" altLang="en-US" sz="1000" dirty="0"/>
          </a:p>
        </p:txBody>
      </p:sp>
      <p:sp>
        <p:nvSpPr>
          <p:cNvPr id="260" name="テキスト ボックス 259">
            <a:extLst>
              <a:ext uri="{FF2B5EF4-FFF2-40B4-BE49-F238E27FC236}">
                <a16:creationId xmlns:a16="http://schemas.microsoft.com/office/drawing/2014/main" id="{3D922061-AB94-445A-ADE7-5CF4B812A56E}"/>
              </a:ext>
            </a:extLst>
          </p:cNvPr>
          <p:cNvSpPr txBox="1"/>
          <p:nvPr/>
        </p:nvSpPr>
        <p:spPr>
          <a:xfrm>
            <a:off x="7723290" y="1942636"/>
            <a:ext cx="8835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2020</a:t>
            </a:r>
            <a:r>
              <a:rPr kumimoji="1" lang="ja-JP" altLang="en-US" dirty="0"/>
              <a:t>年</a:t>
            </a:r>
          </a:p>
        </p:txBody>
      </p:sp>
      <p:sp>
        <p:nvSpPr>
          <p:cNvPr id="261" name="吹き出し: 四角形 260">
            <a:extLst>
              <a:ext uri="{FF2B5EF4-FFF2-40B4-BE49-F238E27FC236}">
                <a16:creationId xmlns:a16="http://schemas.microsoft.com/office/drawing/2014/main" id="{44A468BC-D690-44C4-B4BE-B9F9B3BB8BE8}"/>
              </a:ext>
            </a:extLst>
          </p:cNvPr>
          <p:cNvSpPr/>
          <p:nvPr/>
        </p:nvSpPr>
        <p:spPr>
          <a:xfrm>
            <a:off x="7750330" y="1969886"/>
            <a:ext cx="764658" cy="324563"/>
          </a:xfrm>
          <a:prstGeom prst="wedgeRectCallout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2" name="テキスト ボックス 261">
            <a:extLst>
              <a:ext uri="{FF2B5EF4-FFF2-40B4-BE49-F238E27FC236}">
                <a16:creationId xmlns:a16="http://schemas.microsoft.com/office/drawing/2014/main" id="{715BA029-8B23-4D1F-A7DB-192C163DBA61}"/>
              </a:ext>
            </a:extLst>
          </p:cNvPr>
          <p:cNvSpPr txBox="1"/>
          <p:nvPr/>
        </p:nvSpPr>
        <p:spPr>
          <a:xfrm>
            <a:off x="7779469" y="618754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20</a:t>
            </a:r>
            <a:endParaRPr kumimoji="1" lang="ja-JP" altLang="en-US" sz="1400" b="1" dirty="0"/>
          </a:p>
        </p:txBody>
      </p:sp>
      <p:sp>
        <p:nvSpPr>
          <p:cNvPr id="263" name="吹き出し: 四角形 262">
            <a:extLst>
              <a:ext uri="{FF2B5EF4-FFF2-40B4-BE49-F238E27FC236}">
                <a16:creationId xmlns:a16="http://schemas.microsoft.com/office/drawing/2014/main" id="{D57C5268-0ABA-4613-BD58-81AF22AC4096}"/>
              </a:ext>
            </a:extLst>
          </p:cNvPr>
          <p:cNvSpPr/>
          <p:nvPr/>
        </p:nvSpPr>
        <p:spPr>
          <a:xfrm>
            <a:off x="8115173" y="652957"/>
            <a:ext cx="418704" cy="324563"/>
          </a:xfrm>
          <a:prstGeom prst="wedgeRectCallout">
            <a:avLst>
              <a:gd name="adj1" fmla="val -56897"/>
              <a:gd name="adj2" fmla="val -615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20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64" name="吹き出し: 四角形 263">
            <a:extLst>
              <a:ext uri="{FF2B5EF4-FFF2-40B4-BE49-F238E27FC236}">
                <a16:creationId xmlns:a16="http://schemas.microsoft.com/office/drawing/2014/main" id="{14742C45-8173-4068-983A-80D37F1F1565}"/>
              </a:ext>
            </a:extLst>
          </p:cNvPr>
          <p:cNvSpPr/>
          <p:nvPr/>
        </p:nvSpPr>
        <p:spPr>
          <a:xfrm>
            <a:off x="6147762" y="487525"/>
            <a:ext cx="764658" cy="324563"/>
          </a:xfrm>
          <a:prstGeom prst="wedgeRectCallout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024CCEF-BE2B-4218-ADBE-67D152A18293}"/>
              </a:ext>
            </a:extLst>
          </p:cNvPr>
          <p:cNvSpPr txBox="1"/>
          <p:nvPr/>
        </p:nvSpPr>
        <p:spPr>
          <a:xfrm>
            <a:off x="119723" y="776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387039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EF1AD64-0392-43DE-BB0D-612FA80115E6}"/>
              </a:ext>
            </a:extLst>
          </p:cNvPr>
          <p:cNvSpPr/>
          <p:nvPr/>
        </p:nvSpPr>
        <p:spPr>
          <a:xfrm>
            <a:off x="547734" y="349702"/>
            <a:ext cx="3950898" cy="5141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F714DF70-C267-48C9-9761-5B08906A2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768911"/>
              </p:ext>
            </p:extLst>
          </p:nvPr>
        </p:nvGraphicFramePr>
        <p:xfrm>
          <a:off x="547733" y="349702"/>
          <a:ext cx="3950898" cy="514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552F26-81C0-4F71-82ED-6642379CCEEA}"/>
              </a:ext>
            </a:extLst>
          </p:cNvPr>
          <p:cNvSpPr txBox="1"/>
          <p:nvPr/>
        </p:nvSpPr>
        <p:spPr>
          <a:xfrm>
            <a:off x="701643" y="5934670"/>
            <a:ext cx="8062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0" i="0" u="sng" dirty="0">
                <a:solidFill>
                  <a:srgbClr val="0B419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内閣府ホーム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  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&gt;  </a:t>
            </a:r>
            <a:r>
              <a:rPr lang="ja-JP" altLang="en-US" sz="1200" b="0" i="0" u="sng" dirty="0">
                <a:solidFill>
                  <a:srgbClr val="0B419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hlinkClick r:id="rId4" tooltip="内閣府男女共同参画局ホーム"/>
              </a:rPr>
              <a:t>内閣府男女共同参画局ホーム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 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&gt; </a:t>
            </a:r>
            <a:r>
              <a:rPr lang="ja-JP" altLang="en-US" sz="1200" b="0" i="0" u="sng" dirty="0">
                <a:solidFill>
                  <a:srgbClr val="0B419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hlinkClick r:id="rId5" tooltip="男女共同参画とは"/>
              </a:rPr>
              <a:t>男女共同参画とは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 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&gt; </a:t>
            </a:r>
            <a:r>
              <a:rPr lang="ja-JP" altLang="en-US" sz="1200" b="0" i="0" u="sng" dirty="0">
                <a:solidFill>
                  <a:srgbClr val="0B419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hlinkClick r:id="rId6" tooltip="男女共同参画白書"/>
              </a:rPr>
              <a:t>男女共同参画白書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 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&gt; </a:t>
            </a:r>
            <a:r>
              <a:rPr lang="ja-JP" altLang="en-US" sz="1200" b="0" i="0" u="sng" dirty="0">
                <a:solidFill>
                  <a:srgbClr val="0B419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hlinkClick r:id="rId7" tooltip="男女共同参画白書 令和2年版"/>
              </a:rPr>
              <a:t>男女共同参画白書 令和</a:t>
            </a:r>
            <a:r>
              <a:rPr lang="en-US" altLang="ja-JP" sz="1200" b="0" i="0" u="sng" dirty="0">
                <a:solidFill>
                  <a:srgbClr val="0B419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hlinkClick r:id="rId7" tooltip="男女共同参画白書 令和2年版"/>
              </a:rPr>
              <a:t>2</a:t>
            </a:r>
            <a:r>
              <a:rPr lang="ja-JP" altLang="en-US" sz="1200" b="0" i="0" u="sng" dirty="0">
                <a:solidFill>
                  <a:srgbClr val="0B419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hlinkClick r:id="rId7" tooltip="男女共同参画白書 令和2年版"/>
              </a:rPr>
              <a:t>年版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 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&gt; 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「家事・育児・介護」と「仕事」のバランスをめぐる推移</a:t>
            </a:r>
            <a:endParaRPr lang="ja-JP" altLang="en-US" sz="12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FEB7E6A-5654-4A28-ABD4-C0F9528DB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436" y="5582053"/>
            <a:ext cx="42551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sng" strike="noStrike" cap="none" normalizeH="0" baseline="0" dirty="0">
                <a:ln>
                  <a:noFill/>
                </a:ln>
                <a:solidFill>
                  <a:srgbClr val="0B419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hlinkClick r:id="rId8"/>
              </a:rPr>
              <a:t>I－特－12図　妻の就業時間別共働き世帯数の推移 </a:t>
            </a:r>
            <a:r>
              <a:rPr kumimoji="0" lang="ja-JP" altLang="ja-JP" sz="1100" b="0" i="0" u="sng" strike="noStrike" cap="none" normalizeH="0" baseline="0" dirty="0">
                <a:ln>
                  <a:noFill/>
                </a:ln>
                <a:solidFill>
                  <a:srgbClr val="0B419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0" lang="ja-JP" altLang="ja-JP" sz="500" b="0" i="0" u="sng" strike="noStrike" cap="none" normalizeH="0" baseline="0" dirty="0">
                <a:ln>
                  <a:noFill/>
                </a:ln>
                <a:solidFill>
                  <a:srgbClr val="0B419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     </a:t>
            </a:r>
            <a:r>
              <a:rPr kumimoji="0" lang="ja-JP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別ウインドウで開きます">
            <a:hlinkClick r:id="rId8"/>
            <a:extLst>
              <a:ext uri="{FF2B5EF4-FFF2-40B4-BE49-F238E27FC236}">
                <a16:creationId xmlns:a16="http://schemas.microsoft.com/office/drawing/2014/main" id="{F82FC588-08D8-47B2-ADA1-9CEF81601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-84138"/>
            <a:ext cx="95250" cy="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第11図　共働き等世帯数の推移">
            <a:extLst>
              <a:ext uri="{FF2B5EF4-FFF2-40B4-BE49-F238E27FC236}">
                <a16:creationId xmlns:a16="http://schemas.microsoft.com/office/drawing/2014/main" id="{48602928-436E-4F09-819A-BC4BE643D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98" y="525584"/>
            <a:ext cx="3914717" cy="290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B771E243-E980-4E89-929F-347F72F01913}"/>
              </a:ext>
            </a:extLst>
          </p:cNvPr>
          <p:cNvSpPr/>
          <p:nvPr/>
        </p:nvSpPr>
        <p:spPr>
          <a:xfrm>
            <a:off x="1428141" y="559264"/>
            <a:ext cx="914400" cy="371109"/>
          </a:xfrm>
          <a:prstGeom prst="wedgeRectCallout">
            <a:avLst>
              <a:gd name="adj1" fmla="val -85927"/>
              <a:gd name="adj2" fmla="val 1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D7C9832C-8582-4C7C-83A1-1F965CF9E7F4}"/>
              </a:ext>
            </a:extLst>
          </p:cNvPr>
          <p:cNvSpPr/>
          <p:nvPr/>
        </p:nvSpPr>
        <p:spPr>
          <a:xfrm>
            <a:off x="1580452" y="1238941"/>
            <a:ext cx="1996059" cy="326114"/>
          </a:xfrm>
          <a:prstGeom prst="wedgeRectCallout">
            <a:avLst>
              <a:gd name="adj1" fmla="val 61346"/>
              <a:gd name="adj2" fmla="val 83115"/>
            </a:avLst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ED55FC-2BFA-4671-8108-BACC3FDFAA8F}"/>
              </a:ext>
            </a:extLst>
          </p:cNvPr>
          <p:cNvSpPr txBox="1"/>
          <p:nvPr/>
        </p:nvSpPr>
        <p:spPr>
          <a:xfrm>
            <a:off x="873677" y="583958"/>
            <a:ext cx="176966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+mj-ea"/>
                <a:ea typeface="+mj-ea"/>
              </a:rPr>
              <a:t>1980</a:t>
            </a:r>
            <a:r>
              <a:rPr lang="ja-JP" altLang="en-US" sz="1050" b="1" dirty="0">
                <a:latin typeface="+mj-ea"/>
                <a:ea typeface="+mj-ea"/>
              </a:rPr>
              <a:t>年</a:t>
            </a:r>
            <a:r>
              <a:rPr lang="en-US" altLang="ja-JP" sz="1600" b="1" dirty="0">
                <a:latin typeface="+mj-ea"/>
                <a:ea typeface="+mj-ea"/>
              </a:rPr>
              <a:t>1114</a:t>
            </a:r>
            <a:r>
              <a:rPr lang="ja-JP" altLang="en-US" sz="1050" b="1" dirty="0"/>
              <a:t>万世帯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BBB10B-923D-4AF6-BABD-1F5FDE222746}"/>
              </a:ext>
            </a:extLst>
          </p:cNvPr>
          <p:cNvSpPr txBox="1"/>
          <p:nvPr/>
        </p:nvSpPr>
        <p:spPr>
          <a:xfrm>
            <a:off x="1805416" y="3797372"/>
            <a:ext cx="1825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男性雇用者と無業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の妻から成る世帯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9710305-129E-4C1F-818D-A61E82505D27}"/>
              </a:ext>
            </a:extLst>
          </p:cNvPr>
          <p:cNvSpPr txBox="1"/>
          <p:nvPr/>
        </p:nvSpPr>
        <p:spPr>
          <a:xfrm>
            <a:off x="1603438" y="1228866"/>
            <a:ext cx="2031325" cy="369332"/>
          </a:xfrm>
          <a:prstGeom prst="rect">
            <a:avLst/>
          </a:prstGeom>
          <a:noFill/>
          <a:ln cmpd="dbl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j-lt"/>
              </a:rPr>
              <a:t>雇用者共働き世帯</a:t>
            </a:r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61F6B12C-5DD0-462E-8676-2008B5876DA6}"/>
              </a:ext>
            </a:extLst>
          </p:cNvPr>
          <p:cNvSpPr/>
          <p:nvPr/>
        </p:nvSpPr>
        <p:spPr>
          <a:xfrm>
            <a:off x="1805416" y="3737134"/>
            <a:ext cx="1794081" cy="584775"/>
          </a:xfrm>
          <a:prstGeom prst="wedgeRectCallout">
            <a:avLst>
              <a:gd name="adj1" fmla="val 33575"/>
              <a:gd name="adj2" fmla="val -16852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6FD470A-898C-461B-BEBF-6D354815F341}"/>
              </a:ext>
            </a:extLst>
          </p:cNvPr>
          <p:cNvSpPr txBox="1"/>
          <p:nvPr/>
        </p:nvSpPr>
        <p:spPr>
          <a:xfrm>
            <a:off x="969360" y="4531830"/>
            <a:ext cx="154570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1980</a:t>
            </a:r>
            <a:r>
              <a:rPr lang="ja-JP" altLang="en-US" sz="1050" b="1" dirty="0"/>
              <a:t>年</a:t>
            </a:r>
            <a:r>
              <a:rPr lang="en-US" altLang="ja-JP" sz="1600" b="1" dirty="0"/>
              <a:t>614</a:t>
            </a:r>
            <a:r>
              <a:rPr lang="ja-JP" altLang="en-US" sz="1050" b="1" dirty="0"/>
              <a:t>万世帯</a:t>
            </a:r>
            <a:endParaRPr kumimoji="1" lang="ja-JP" altLang="en-US" sz="105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9B02A58-7F1D-42F6-8CB1-8A7B1E4A76B9}"/>
              </a:ext>
            </a:extLst>
          </p:cNvPr>
          <p:cNvSpPr txBox="1"/>
          <p:nvPr/>
        </p:nvSpPr>
        <p:spPr>
          <a:xfrm>
            <a:off x="2740941" y="4630919"/>
            <a:ext cx="14541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2019</a:t>
            </a:r>
            <a:r>
              <a:rPr lang="ja-JP" altLang="en-US" sz="1050" b="1" dirty="0"/>
              <a:t>年</a:t>
            </a:r>
            <a:r>
              <a:rPr lang="en-US" altLang="ja-JP" sz="1600" b="1" dirty="0"/>
              <a:t>582</a:t>
            </a:r>
            <a:r>
              <a:rPr lang="ja-JP" altLang="en-US" sz="1050" b="1" dirty="0"/>
              <a:t>万世帯</a:t>
            </a:r>
            <a:endParaRPr lang="en-US" altLang="ja-JP" sz="105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307C62A-04D1-4201-9CC8-0EF95BB3C1EF}"/>
              </a:ext>
            </a:extLst>
          </p:cNvPr>
          <p:cNvSpPr txBox="1"/>
          <p:nvPr/>
        </p:nvSpPr>
        <p:spPr>
          <a:xfrm>
            <a:off x="2487744" y="547774"/>
            <a:ext cx="16380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2019</a:t>
            </a:r>
            <a:r>
              <a:rPr lang="ja-JP" altLang="en-US" sz="1100" b="1" dirty="0"/>
              <a:t>年</a:t>
            </a:r>
            <a:r>
              <a:rPr lang="en-US" altLang="ja-JP" sz="1600" b="1" dirty="0"/>
              <a:t>1245</a:t>
            </a:r>
            <a:r>
              <a:rPr lang="ja-JP" altLang="en-US" sz="1100" b="1" dirty="0"/>
              <a:t>万世帯</a:t>
            </a:r>
            <a:endParaRPr kumimoji="1" lang="ja-JP" altLang="en-US" sz="16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6ECA83E-273B-40E4-8095-4DD2CB867F58}"/>
              </a:ext>
            </a:extLst>
          </p:cNvPr>
          <p:cNvSpPr txBox="1"/>
          <p:nvPr/>
        </p:nvSpPr>
        <p:spPr>
          <a:xfrm>
            <a:off x="2041188" y="2879572"/>
            <a:ext cx="862737" cy="523220"/>
          </a:xfrm>
          <a:prstGeom prst="rect">
            <a:avLst/>
          </a:prstGeom>
          <a:noFill/>
          <a:ln w="28575" cmpd="dbl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1997</a:t>
            </a:r>
            <a:r>
              <a:rPr lang="ja-JP" altLang="en-US" sz="1050" b="1" dirty="0"/>
              <a:t>年</a:t>
            </a:r>
            <a:endParaRPr lang="en-US" altLang="ja-JP" sz="1050" b="1" dirty="0"/>
          </a:p>
          <a:p>
            <a:r>
              <a:rPr lang="en-US" altLang="ja-JP" sz="1400" b="1" dirty="0"/>
              <a:t>921</a:t>
            </a:r>
            <a:r>
              <a:rPr lang="ja-JP" altLang="en-US" sz="1050" b="1" dirty="0"/>
              <a:t>万世帯</a:t>
            </a:r>
            <a:endParaRPr lang="en-US" altLang="ja-JP" sz="105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E2375D3-AC22-4DE9-9F7A-9D52AE2DD468}"/>
              </a:ext>
            </a:extLst>
          </p:cNvPr>
          <p:cNvSpPr txBox="1"/>
          <p:nvPr/>
        </p:nvSpPr>
        <p:spPr>
          <a:xfrm>
            <a:off x="2083700" y="1677018"/>
            <a:ext cx="9748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1997</a:t>
            </a:r>
            <a:r>
              <a:rPr lang="ja-JP" altLang="en-US" sz="1050" b="1" dirty="0"/>
              <a:t>年</a:t>
            </a:r>
            <a:endParaRPr lang="en-US" altLang="ja-JP" sz="1050" b="1" dirty="0"/>
          </a:p>
          <a:p>
            <a:r>
              <a:rPr lang="en-US" altLang="ja-JP" sz="1600" b="1" dirty="0"/>
              <a:t>949</a:t>
            </a:r>
            <a:r>
              <a:rPr lang="ja-JP" altLang="en-US" sz="1050" b="1" dirty="0"/>
              <a:t>万世帯</a:t>
            </a:r>
            <a:endParaRPr lang="en-US" altLang="ja-JP" sz="1050" b="1" dirty="0"/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5252AF05-FC7E-420D-A6B0-CF363BFDA434}"/>
              </a:ext>
            </a:extLst>
          </p:cNvPr>
          <p:cNvSpPr/>
          <p:nvPr/>
        </p:nvSpPr>
        <p:spPr>
          <a:xfrm>
            <a:off x="2114608" y="1736976"/>
            <a:ext cx="789317" cy="478565"/>
          </a:xfrm>
          <a:prstGeom prst="wedgeRectCallout">
            <a:avLst>
              <a:gd name="adj1" fmla="val 4311"/>
              <a:gd name="adj2" fmla="val 76432"/>
            </a:avLst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D4D28DA5-98CB-4DA0-856A-72DFE8A8B010}"/>
              </a:ext>
            </a:extLst>
          </p:cNvPr>
          <p:cNvSpPr/>
          <p:nvPr/>
        </p:nvSpPr>
        <p:spPr>
          <a:xfrm>
            <a:off x="2067990" y="2952960"/>
            <a:ext cx="862737" cy="449832"/>
          </a:xfrm>
          <a:prstGeom prst="wedgeRectCallout">
            <a:avLst>
              <a:gd name="adj1" fmla="val 13729"/>
              <a:gd name="adj2" fmla="val -70233"/>
            </a:avLst>
          </a:prstGeom>
          <a:noFill/>
          <a:ln w="190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41C8AD80-8BED-424D-994E-6BA078597AA8}"/>
              </a:ext>
            </a:extLst>
          </p:cNvPr>
          <p:cNvSpPr/>
          <p:nvPr/>
        </p:nvSpPr>
        <p:spPr>
          <a:xfrm>
            <a:off x="1016099" y="4601922"/>
            <a:ext cx="1326441" cy="271629"/>
          </a:xfrm>
          <a:prstGeom prst="wedgeRectCallout">
            <a:avLst>
              <a:gd name="adj1" fmla="val -42490"/>
              <a:gd name="adj2" fmla="val -122115"/>
            </a:avLst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A26E85B5-C396-45C9-9DB8-0E7EB39607EB}"/>
              </a:ext>
            </a:extLst>
          </p:cNvPr>
          <p:cNvSpPr/>
          <p:nvPr/>
        </p:nvSpPr>
        <p:spPr>
          <a:xfrm>
            <a:off x="2826197" y="4656251"/>
            <a:ext cx="1337971" cy="271629"/>
          </a:xfrm>
          <a:prstGeom prst="wedgeRectCallout">
            <a:avLst>
              <a:gd name="adj1" fmla="val 58319"/>
              <a:gd name="adj2" fmla="val -810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2FC587C8-323D-441A-84A4-022D8546EDC6}"/>
              </a:ext>
            </a:extLst>
          </p:cNvPr>
          <p:cNvSpPr/>
          <p:nvPr/>
        </p:nvSpPr>
        <p:spPr>
          <a:xfrm>
            <a:off x="948533" y="608204"/>
            <a:ext cx="1446410" cy="271629"/>
          </a:xfrm>
          <a:prstGeom prst="wedgeRectCallout">
            <a:avLst>
              <a:gd name="adj1" fmla="val -44118"/>
              <a:gd name="adj2" fmla="val 2535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F2047CA9-2CF5-42CF-86C7-76BBB9955B62}"/>
              </a:ext>
            </a:extLst>
          </p:cNvPr>
          <p:cNvSpPr/>
          <p:nvPr/>
        </p:nvSpPr>
        <p:spPr>
          <a:xfrm>
            <a:off x="2486033" y="599611"/>
            <a:ext cx="1578634" cy="271629"/>
          </a:xfrm>
          <a:prstGeom prst="wedgeRectCallout">
            <a:avLst>
              <a:gd name="adj1" fmla="val 46388"/>
              <a:gd name="adj2" fmla="val 154370"/>
            </a:avLst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D129DAE-5101-4804-A169-9DDFA66ADD5C}"/>
              </a:ext>
            </a:extLst>
          </p:cNvPr>
          <p:cNvSpPr txBox="1"/>
          <p:nvPr/>
        </p:nvSpPr>
        <p:spPr>
          <a:xfrm>
            <a:off x="5052584" y="4127836"/>
            <a:ext cx="3013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共働き世帯</a:t>
            </a:r>
            <a:r>
              <a:rPr lang="ja-JP" altLang="en-US" sz="18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数の推移</a:t>
            </a:r>
            <a:endParaRPr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E64E252-AD23-4FC2-91AA-9AEB7254A50B}"/>
              </a:ext>
            </a:extLst>
          </p:cNvPr>
          <p:cNvSpPr txBox="1"/>
          <p:nvPr/>
        </p:nvSpPr>
        <p:spPr>
          <a:xfrm>
            <a:off x="5052584" y="4702893"/>
            <a:ext cx="3594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effectLst/>
                <a:latin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r>
              <a:rPr lang="en-US" altLang="ja-JP" sz="1800" u="sng" dirty="0" err="1">
                <a:solidFill>
                  <a:srgbClr val="0563C1"/>
                </a:solidFill>
                <a:effectLst/>
                <a:latin typeface="ＭＳ 明朝" panose="02020609040205080304" pitchFamily="17" charset="-128"/>
                <a:cs typeface="Times New Roman" panose="02020603050405020304" pitchFamily="18" charset="0"/>
                <a:hlinkClick r:id="rId7" tooltip="男女共同参画白書 令和2年版"/>
              </a:rPr>
              <a:t>男女共同参画白書</a:t>
            </a:r>
            <a:r>
              <a:rPr lang="en-US" altLang="ja-JP" sz="1800" u="sng" dirty="0">
                <a:solidFill>
                  <a:srgbClr val="0563C1"/>
                </a:solidFill>
                <a:effectLst/>
                <a:latin typeface="ＭＳ 明朝" panose="02020609040205080304" pitchFamily="17" charset="-128"/>
                <a:cs typeface="Times New Roman" panose="02020603050405020304" pitchFamily="18" charset="0"/>
                <a:hlinkClick r:id="rId7" tooltip="男女共同参画白書 令和2年版"/>
              </a:rPr>
              <a:t> 令和2年版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900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0114C0-67E3-42D3-918D-F85884EFF2F2}"/>
              </a:ext>
            </a:extLst>
          </p:cNvPr>
          <p:cNvSpPr txBox="1"/>
          <p:nvPr/>
        </p:nvSpPr>
        <p:spPr>
          <a:xfrm>
            <a:off x="726479" y="624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防災・減災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4540C9-F07B-4250-B7BB-02A64A48CBD9}"/>
              </a:ext>
            </a:extLst>
          </p:cNvPr>
          <p:cNvSpPr txBox="1"/>
          <p:nvPr/>
        </p:nvSpPr>
        <p:spPr>
          <a:xfrm>
            <a:off x="7172712" y="714680"/>
            <a:ext cx="461665" cy="11310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dirty="0"/>
              <a:t>減災・防災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24D05A2-8D82-4936-8181-46D8F9D9C6B9}"/>
              </a:ext>
            </a:extLst>
          </p:cNvPr>
          <p:cNvSpPr txBox="1"/>
          <p:nvPr/>
        </p:nvSpPr>
        <p:spPr>
          <a:xfrm>
            <a:off x="1913534" y="224629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地域包括ケアシステム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A1E6D92-2BA5-4A4D-A732-80C34E3C013E}"/>
              </a:ext>
            </a:extLst>
          </p:cNvPr>
          <p:cNvSpPr txBox="1"/>
          <p:nvPr/>
        </p:nvSpPr>
        <p:spPr>
          <a:xfrm>
            <a:off x="6457684" y="2672654"/>
            <a:ext cx="353943" cy="9291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地域包括ケア</a:t>
            </a:r>
            <a:endParaRPr kumimoji="1"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428C1A8-3662-409A-AF62-EAA285FA585C}"/>
              </a:ext>
            </a:extLst>
          </p:cNvPr>
          <p:cNvSpPr txBox="1"/>
          <p:nvPr/>
        </p:nvSpPr>
        <p:spPr>
          <a:xfrm>
            <a:off x="-72036" y="323392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子育て支援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453D44F-5EBD-41F4-B1BB-C66A57C1B4BB}"/>
              </a:ext>
            </a:extLst>
          </p:cNvPr>
          <p:cNvSpPr txBox="1"/>
          <p:nvPr/>
        </p:nvSpPr>
        <p:spPr>
          <a:xfrm>
            <a:off x="7302108" y="2379785"/>
            <a:ext cx="46166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子育て支援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DEEF07-C5FA-46AC-97ED-7132494580A1}"/>
              </a:ext>
            </a:extLst>
          </p:cNvPr>
          <p:cNvSpPr txBox="1"/>
          <p:nvPr/>
        </p:nvSpPr>
        <p:spPr>
          <a:xfrm>
            <a:off x="2444039" y="2802775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外国にルーツがある人たちの支援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AA666A-845F-4D7E-A006-12B5DD11F9D3}"/>
              </a:ext>
            </a:extLst>
          </p:cNvPr>
          <p:cNvSpPr txBox="1"/>
          <p:nvPr/>
        </p:nvSpPr>
        <p:spPr>
          <a:xfrm>
            <a:off x="7189080" y="3906745"/>
            <a:ext cx="492443" cy="1153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外国にルーツをもつ人たちの支援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C930102-2538-4C64-A619-CF6928A441F0}"/>
              </a:ext>
            </a:extLst>
          </p:cNvPr>
          <p:cNvSpPr txBox="1"/>
          <p:nvPr/>
        </p:nvSpPr>
        <p:spPr>
          <a:xfrm>
            <a:off x="4403633" y="138726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障がいのある人たちの支援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0A9F084-E564-4A4D-8ED2-94ECA9C2838E}"/>
              </a:ext>
            </a:extLst>
          </p:cNvPr>
          <p:cNvSpPr txBox="1"/>
          <p:nvPr/>
        </p:nvSpPr>
        <p:spPr>
          <a:xfrm>
            <a:off x="8142208" y="2554838"/>
            <a:ext cx="461665" cy="27549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dirty="0"/>
              <a:t>障がいのある人たちの支援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F454EF7-EDC8-427F-91C6-801FCB5894BD}"/>
              </a:ext>
            </a:extLst>
          </p:cNvPr>
          <p:cNvSpPr/>
          <p:nvPr/>
        </p:nvSpPr>
        <p:spPr>
          <a:xfrm>
            <a:off x="2210020" y="1335009"/>
            <a:ext cx="2620771" cy="18614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281AA1-75D5-4806-A837-0E3268DD9950}"/>
              </a:ext>
            </a:extLst>
          </p:cNvPr>
          <p:cNvSpPr txBox="1"/>
          <p:nvPr/>
        </p:nvSpPr>
        <p:spPr>
          <a:xfrm>
            <a:off x="2580046" y="1582027"/>
            <a:ext cx="1773507" cy="43088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身近なヒト、モノ、コトの支援の仕組みを創る縁</a:t>
            </a:r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A3662AEF-5B3B-471F-A6B6-486D9B61753E}"/>
              </a:ext>
            </a:extLst>
          </p:cNvPr>
          <p:cNvGraphicFramePr>
            <a:graphicFrameLocks noGrp="1"/>
          </p:cNvGraphicFramePr>
          <p:nvPr/>
        </p:nvGraphicFramePr>
        <p:xfrm>
          <a:off x="4702509" y="2316179"/>
          <a:ext cx="4462941" cy="1851765"/>
        </p:xfrm>
        <a:graphic>
          <a:graphicData uri="http://schemas.openxmlformats.org/drawingml/2006/table">
            <a:tbl>
              <a:tblPr/>
              <a:tblGrid>
                <a:gridCol w="755007">
                  <a:extLst>
                    <a:ext uri="{9D8B030D-6E8A-4147-A177-3AD203B41FA5}">
                      <a16:colId xmlns:a16="http://schemas.microsoft.com/office/drawing/2014/main" val="3456104365"/>
                    </a:ext>
                  </a:extLst>
                </a:gridCol>
                <a:gridCol w="998290">
                  <a:extLst>
                    <a:ext uri="{9D8B030D-6E8A-4147-A177-3AD203B41FA5}">
                      <a16:colId xmlns:a16="http://schemas.microsoft.com/office/drawing/2014/main" val="2068534712"/>
                    </a:ext>
                  </a:extLst>
                </a:gridCol>
                <a:gridCol w="2709644">
                  <a:extLst>
                    <a:ext uri="{9D8B030D-6E8A-4147-A177-3AD203B41FA5}">
                      <a16:colId xmlns:a16="http://schemas.microsoft.com/office/drawing/2014/main" val="484179581"/>
                    </a:ext>
                  </a:extLst>
                </a:gridCol>
              </a:tblGrid>
              <a:tr h="242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産　業　分　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関係の契機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人間・集団との関係の特性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452829"/>
                  </a:ext>
                </a:extLst>
              </a:tr>
              <a:tr h="336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１次産業中心社会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地縁・血縁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同質・身分・伝統を前提とした公私未分化の非選択的な人間関係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928296"/>
                  </a:ext>
                </a:extLst>
              </a:tr>
              <a:tr h="336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２次産業中心社会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社縁・学校縁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同質・平等・競争・利害を前提とした集団への実質的に非選択的な帰属関係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378619"/>
                  </a:ext>
                </a:extLst>
              </a:tr>
              <a:tr h="336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３次産業中心社会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憎報・知縁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選択の契機を介在させた部分的人間関係（横並び階層化</a:t>
                      </a:r>
                      <a:r>
                        <a:rPr lang="en-US" altLang="ja-JP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or</a:t>
                      </a:r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棲分</a:t>
                      </a:r>
                      <a:r>
                        <a:rPr lang="en-US" altLang="ja-JP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or</a:t>
                      </a:r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共生関係）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170749"/>
                  </a:ext>
                </a:extLst>
              </a:tr>
              <a:tr h="388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</a:t>
                      </a:r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次産業中心社会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課題が創る縁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多様、多元、可変を前提に、人口減少下の生活空間に生じる課題に応じて創る仕組みと人の間</a:t>
                      </a:r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あいだ</a:t>
                      </a:r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269693"/>
                  </a:ext>
                </a:extLst>
              </a:tr>
            </a:tbl>
          </a:graphicData>
        </a:graphic>
      </p:graphicFrame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3C2251B-8FFE-4EA2-945C-2A65E75C3B6C}"/>
              </a:ext>
            </a:extLst>
          </p:cNvPr>
          <p:cNvSpPr txBox="1"/>
          <p:nvPr/>
        </p:nvSpPr>
        <p:spPr>
          <a:xfrm>
            <a:off x="6702924" y="3196487"/>
            <a:ext cx="353943" cy="789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減災・防災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B7E982F-0A4C-4346-B67E-CB0068FC55D4}"/>
              </a:ext>
            </a:extLst>
          </p:cNvPr>
          <p:cNvSpPr txBox="1"/>
          <p:nvPr/>
        </p:nvSpPr>
        <p:spPr>
          <a:xfrm>
            <a:off x="6962667" y="3118079"/>
            <a:ext cx="353943" cy="789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子育て支援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7BA8D68-C400-4D71-B690-078E902E9A8E}"/>
              </a:ext>
            </a:extLst>
          </p:cNvPr>
          <p:cNvSpPr txBox="1"/>
          <p:nvPr/>
        </p:nvSpPr>
        <p:spPr>
          <a:xfrm>
            <a:off x="6286426" y="1335010"/>
            <a:ext cx="46166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子育て支援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4097B03-7A1B-427C-9828-5CDB96D7EAC8}"/>
              </a:ext>
            </a:extLst>
          </p:cNvPr>
          <p:cNvSpPr txBox="1"/>
          <p:nvPr/>
        </p:nvSpPr>
        <p:spPr>
          <a:xfrm>
            <a:off x="5554153" y="1335010"/>
            <a:ext cx="346249" cy="1708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050" b="1" dirty="0"/>
              <a:t>障がいのある人たちの支援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012EEA-9752-49F4-BF74-3EF69FAD4941}"/>
              </a:ext>
            </a:extLst>
          </p:cNvPr>
          <p:cNvSpPr txBox="1"/>
          <p:nvPr/>
        </p:nvSpPr>
        <p:spPr>
          <a:xfrm>
            <a:off x="6215931" y="567304"/>
            <a:ext cx="461665" cy="3824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dirty="0"/>
              <a:t>DU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2C8C05-A427-4CA4-9B3C-CD5C59419653}"/>
              </a:ext>
            </a:extLst>
          </p:cNvPr>
          <p:cNvSpPr txBox="1"/>
          <p:nvPr/>
        </p:nvSpPr>
        <p:spPr>
          <a:xfrm>
            <a:off x="2472738" y="2420508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DV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・児童虐待被害者の支援</a:t>
            </a:r>
            <a:endParaRPr kumimoji="1" lang="en-US" altLang="ja-JP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A1A489C-4E9A-4F02-9DAB-96ACD985FE22}"/>
              </a:ext>
            </a:extLst>
          </p:cNvPr>
          <p:cNvSpPr txBox="1"/>
          <p:nvPr/>
        </p:nvSpPr>
        <p:spPr>
          <a:xfrm>
            <a:off x="2444039" y="2619472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障がいのある人たちの支援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B6D5F7-A60A-455F-A147-9571CDAB6857}"/>
              </a:ext>
            </a:extLst>
          </p:cNvPr>
          <p:cNvSpPr txBox="1"/>
          <p:nvPr/>
        </p:nvSpPr>
        <p:spPr>
          <a:xfrm>
            <a:off x="172481" y="23925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共生社会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DC07FBA-3DFD-4D5A-955F-B38CCA9E0851}"/>
              </a:ext>
            </a:extLst>
          </p:cNvPr>
          <p:cNvSpPr txBox="1"/>
          <p:nvPr/>
        </p:nvSpPr>
        <p:spPr>
          <a:xfrm>
            <a:off x="2455170" y="2090022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防災・減災の仕組みと活動の推進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2830352-D3FC-44B0-8CEA-E22A693A9E0F}"/>
              </a:ext>
            </a:extLst>
          </p:cNvPr>
          <p:cNvSpPr txBox="1"/>
          <p:nvPr/>
        </p:nvSpPr>
        <p:spPr>
          <a:xfrm>
            <a:off x="2455170" y="2268301"/>
            <a:ext cx="18517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地域包括ケアシステムの構築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05BE8C2-D94E-4D50-AD74-D82572ECBC65}"/>
              </a:ext>
            </a:extLst>
          </p:cNvPr>
          <p:cNvSpPr txBox="1"/>
          <p:nvPr/>
        </p:nvSpPr>
        <p:spPr>
          <a:xfrm>
            <a:off x="153288" y="2992074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子育て支援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5D862B-4154-476B-8BAB-40478F68465E}"/>
              </a:ext>
            </a:extLst>
          </p:cNvPr>
          <p:cNvSpPr txBox="1"/>
          <p:nvPr/>
        </p:nvSpPr>
        <p:spPr>
          <a:xfrm>
            <a:off x="2368656" y="1128690"/>
            <a:ext cx="22399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課題</a:t>
            </a:r>
            <a:r>
              <a:rPr lang="ja-JP" altLang="en-US" sz="1400" b="1" dirty="0"/>
              <a:t>が創る縁</a:t>
            </a:r>
            <a:endParaRPr kumimoji="1" lang="en-US" altLang="ja-JP" sz="1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C362D4-ACD6-4033-8522-EBD45D0CD603}"/>
              </a:ext>
            </a:extLst>
          </p:cNvPr>
          <p:cNvSpPr txBox="1"/>
          <p:nvPr/>
        </p:nvSpPr>
        <p:spPr>
          <a:xfrm>
            <a:off x="2641707" y="3100309"/>
            <a:ext cx="174877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地縁・血縁</a:t>
            </a:r>
            <a:endParaRPr kumimoji="1" lang="ja-JP" altLang="en-US" sz="1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2F3BE1-52C2-4B8F-B619-E80752F0CB08}"/>
              </a:ext>
            </a:extLst>
          </p:cNvPr>
          <p:cNvSpPr txBox="1"/>
          <p:nvPr/>
        </p:nvSpPr>
        <p:spPr>
          <a:xfrm>
            <a:off x="4649837" y="1504919"/>
            <a:ext cx="400110" cy="12569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情報・知縁</a:t>
            </a:r>
            <a:endParaRPr kumimoji="1" lang="ja-JP" altLang="en-US" sz="1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7CF67E-5802-4941-BBC0-71B881DEF034}"/>
              </a:ext>
            </a:extLst>
          </p:cNvPr>
          <p:cNvSpPr txBox="1"/>
          <p:nvPr/>
        </p:nvSpPr>
        <p:spPr>
          <a:xfrm>
            <a:off x="1906102" y="1487526"/>
            <a:ext cx="400110" cy="1378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社縁・学校縁</a:t>
            </a:r>
            <a:endParaRPr kumimoji="1" lang="ja-JP" altLang="en-US" sz="1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71D30D-20EC-4FAA-80D7-42B5135DED5F}"/>
              </a:ext>
            </a:extLst>
          </p:cNvPr>
          <p:cNvSpPr/>
          <p:nvPr/>
        </p:nvSpPr>
        <p:spPr>
          <a:xfrm>
            <a:off x="2413773" y="2073801"/>
            <a:ext cx="2149666" cy="979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36DB33C-F28E-44A7-B5D5-3601C4AA211C}"/>
              </a:ext>
            </a:extLst>
          </p:cNvPr>
          <p:cNvSpPr/>
          <p:nvPr/>
        </p:nvSpPr>
        <p:spPr>
          <a:xfrm>
            <a:off x="1775593" y="888520"/>
            <a:ext cx="3486520" cy="26483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2" name="表 31">
            <a:extLst>
              <a:ext uri="{FF2B5EF4-FFF2-40B4-BE49-F238E27FC236}">
                <a16:creationId xmlns:a16="http://schemas.microsoft.com/office/drawing/2014/main" id="{0DF214B2-5815-49A2-BBCA-EA025810FA23}"/>
              </a:ext>
            </a:extLst>
          </p:cNvPr>
          <p:cNvGraphicFramePr>
            <a:graphicFrameLocks noGrp="1"/>
          </p:cNvGraphicFramePr>
          <p:nvPr/>
        </p:nvGraphicFramePr>
        <p:xfrm>
          <a:off x="795209" y="4104712"/>
          <a:ext cx="4622800" cy="2105025"/>
        </p:xfrm>
        <a:graphic>
          <a:graphicData uri="http://schemas.openxmlformats.org/drawingml/2006/table">
            <a:tbl>
              <a:tblPr/>
              <a:tblGrid>
                <a:gridCol w="751959">
                  <a:extLst>
                    <a:ext uri="{9D8B030D-6E8A-4147-A177-3AD203B41FA5}">
                      <a16:colId xmlns:a16="http://schemas.microsoft.com/office/drawing/2014/main" val="4182639650"/>
                    </a:ext>
                  </a:extLst>
                </a:gridCol>
                <a:gridCol w="989920">
                  <a:extLst>
                    <a:ext uri="{9D8B030D-6E8A-4147-A177-3AD203B41FA5}">
                      <a16:colId xmlns:a16="http://schemas.microsoft.com/office/drawing/2014/main" val="2555229749"/>
                    </a:ext>
                  </a:extLst>
                </a:gridCol>
                <a:gridCol w="2880921">
                  <a:extLst>
                    <a:ext uri="{9D8B030D-6E8A-4147-A177-3AD203B41FA5}">
                      <a16:colId xmlns:a16="http://schemas.microsoft.com/office/drawing/2014/main" val="231216399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産業分類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関係の契機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人間・集団との関係の特性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62589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１次産業中心社会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地縁・血縁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同質・身分・伝統を前提とした公私未分化の非選択的な人間関係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88525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２次産業中心社会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社縁・学校縁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同質・平等・競争・利害を前提とした集団への実質的に非選択的な帰属関係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394619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３次産業中心社会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憎報・知縁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選択の契機を介在させた部分的人間関係（横並び階層化</a:t>
                      </a:r>
                      <a:r>
                        <a:rPr lang="en-US" altLang="ja-JP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or</a:t>
                      </a:r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棲分</a:t>
                      </a:r>
                      <a:r>
                        <a:rPr lang="en-US" altLang="ja-JP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or</a:t>
                      </a:r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共生関係）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034234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</a:t>
                      </a:r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次産業 中心社会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課題が創る縁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多様、多元、可変を前提に、人口減少下の生活空間に生じる課題に応じて創る仕組みと人の間</a:t>
                      </a:r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あいだ</a:t>
                      </a:r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328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14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7BA432BA-0890-411D-A947-FC7B32F3FCBE}"/>
              </a:ext>
            </a:extLst>
          </p:cNvPr>
          <p:cNvGraphicFramePr>
            <a:graphicFrameLocks/>
          </p:cNvGraphicFramePr>
          <p:nvPr/>
        </p:nvGraphicFramePr>
        <p:xfrm>
          <a:off x="901817" y="805343"/>
          <a:ext cx="3658870" cy="135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712EB3-44CA-4F7E-9DC4-8E17B01AE4B4}"/>
              </a:ext>
            </a:extLst>
          </p:cNvPr>
          <p:cNvSpPr txBox="1"/>
          <p:nvPr/>
        </p:nvSpPr>
        <p:spPr>
          <a:xfrm>
            <a:off x="1377820" y="605025"/>
            <a:ext cx="626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正規職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8CC5BA-2BFA-49A2-BB30-553E3A8CFCD1}"/>
              </a:ext>
            </a:extLst>
          </p:cNvPr>
          <p:cNvSpPr txBox="1"/>
          <p:nvPr/>
        </p:nvSpPr>
        <p:spPr>
          <a:xfrm>
            <a:off x="1971414" y="622312"/>
            <a:ext cx="765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非正規職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4876C2-E91B-43F6-99DB-F2EF5E2E8EC6}"/>
              </a:ext>
            </a:extLst>
          </p:cNvPr>
          <p:cNvSpPr txBox="1"/>
          <p:nvPr/>
        </p:nvSpPr>
        <p:spPr>
          <a:xfrm>
            <a:off x="2628899" y="605025"/>
            <a:ext cx="683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その他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8EA3CB-A116-40EB-B47D-2FB2DFBB2D82}"/>
              </a:ext>
            </a:extLst>
          </p:cNvPr>
          <p:cNvSpPr txBox="1"/>
          <p:nvPr/>
        </p:nvSpPr>
        <p:spPr>
          <a:xfrm>
            <a:off x="3224519" y="605025"/>
            <a:ext cx="859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仕事なし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23E735-A24C-47C6-9DA7-E308E0E09F7C}"/>
              </a:ext>
            </a:extLst>
          </p:cNvPr>
          <p:cNvSpPr txBox="1"/>
          <p:nvPr/>
        </p:nvSpPr>
        <p:spPr>
          <a:xfrm>
            <a:off x="3734821" y="622312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（単位％）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536A9A0-92EF-453D-AAA0-52488BB775D3}"/>
              </a:ext>
            </a:extLst>
          </p:cNvPr>
          <p:cNvSpPr/>
          <p:nvPr/>
        </p:nvSpPr>
        <p:spPr>
          <a:xfrm>
            <a:off x="901817" y="622311"/>
            <a:ext cx="3586294" cy="1466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EC90910-F7C5-49BD-A45A-94BE9A7365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54" y="1145975"/>
            <a:ext cx="2106295" cy="12357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グラフ 12">
            <a:extLst>
              <a:ext uri="{FF2B5EF4-FFF2-40B4-BE49-F238E27FC236}">
                <a16:creationId xmlns:a16="http://schemas.microsoft.com/office/drawing/2014/main" id="{E2E5663B-194A-417C-AB6D-36D2EE0F3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373546"/>
              </p:ext>
            </p:extLst>
          </p:nvPr>
        </p:nvGraphicFramePr>
        <p:xfrm>
          <a:off x="2319084" y="3341077"/>
          <a:ext cx="3716048" cy="177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BE33774-3F7F-45D9-BD3D-D511BEAAEB06}"/>
              </a:ext>
            </a:extLst>
          </p:cNvPr>
          <p:cNvSpPr txBox="1"/>
          <p:nvPr/>
        </p:nvSpPr>
        <p:spPr>
          <a:xfrm>
            <a:off x="2852264" y="3193376"/>
            <a:ext cx="626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正規職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DF3E10-6B45-414C-8217-3A7F605EE3AB}"/>
              </a:ext>
            </a:extLst>
          </p:cNvPr>
          <p:cNvSpPr txBox="1"/>
          <p:nvPr/>
        </p:nvSpPr>
        <p:spPr>
          <a:xfrm>
            <a:off x="3445858" y="3210663"/>
            <a:ext cx="765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非正規職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864F998-0BA6-433B-8C58-608B8F8151E9}"/>
              </a:ext>
            </a:extLst>
          </p:cNvPr>
          <p:cNvSpPr txBox="1"/>
          <p:nvPr/>
        </p:nvSpPr>
        <p:spPr>
          <a:xfrm>
            <a:off x="4103343" y="3193376"/>
            <a:ext cx="683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その他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4CACC8F-B2C0-4E63-ADD8-667DBDA0C5B5}"/>
              </a:ext>
            </a:extLst>
          </p:cNvPr>
          <p:cNvSpPr txBox="1"/>
          <p:nvPr/>
        </p:nvSpPr>
        <p:spPr>
          <a:xfrm>
            <a:off x="4698963" y="3193376"/>
            <a:ext cx="859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仕事なし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4C05BC-132D-4813-AED7-F34692E5711C}"/>
              </a:ext>
            </a:extLst>
          </p:cNvPr>
          <p:cNvSpPr txBox="1"/>
          <p:nvPr/>
        </p:nvSpPr>
        <p:spPr>
          <a:xfrm>
            <a:off x="5209265" y="3210663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（単位％）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13CC1E8-8558-4843-A255-45F4841E68A6}"/>
              </a:ext>
            </a:extLst>
          </p:cNvPr>
          <p:cNvSpPr/>
          <p:nvPr/>
        </p:nvSpPr>
        <p:spPr>
          <a:xfrm>
            <a:off x="2319083" y="3210662"/>
            <a:ext cx="3716048" cy="19029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3C86A66A-3CA1-49B6-9908-B57DD1B32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901816"/>
              </p:ext>
            </p:extLst>
          </p:nvPr>
        </p:nvGraphicFramePr>
        <p:xfrm>
          <a:off x="491398" y="5435235"/>
          <a:ext cx="7993426" cy="1013460"/>
        </p:xfrm>
        <a:graphic>
          <a:graphicData uri="http://schemas.openxmlformats.org/drawingml/2006/table">
            <a:tbl>
              <a:tblPr/>
              <a:tblGrid>
                <a:gridCol w="1624401">
                  <a:extLst>
                    <a:ext uri="{9D8B030D-6E8A-4147-A177-3AD203B41FA5}">
                      <a16:colId xmlns:a16="http://schemas.microsoft.com/office/drawing/2014/main" val="4185402170"/>
                    </a:ext>
                  </a:extLst>
                </a:gridCol>
                <a:gridCol w="1068405">
                  <a:extLst>
                    <a:ext uri="{9D8B030D-6E8A-4147-A177-3AD203B41FA5}">
                      <a16:colId xmlns:a16="http://schemas.microsoft.com/office/drawing/2014/main" val="3354406966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822339053"/>
                    </a:ext>
                  </a:extLst>
                </a:gridCol>
                <a:gridCol w="964175">
                  <a:extLst>
                    <a:ext uri="{9D8B030D-6E8A-4147-A177-3AD203B41FA5}">
                      <a16:colId xmlns:a16="http://schemas.microsoft.com/office/drawing/2014/main" val="1507952968"/>
                    </a:ext>
                  </a:extLst>
                </a:gridCol>
                <a:gridCol w="832696">
                  <a:extLst>
                    <a:ext uri="{9D8B030D-6E8A-4147-A177-3AD203B41FA5}">
                      <a16:colId xmlns:a16="http://schemas.microsoft.com/office/drawing/2014/main" val="1603939869"/>
                    </a:ext>
                  </a:extLst>
                </a:gridCol>
                <a:gridCol w="969654">
                  <a:extLst>
                    <a:ext uri="{9D8B030D-6E8A-4147-A177-3AD203B41FA5}">
                      <a16:colId xmlns:a16="http://schemas.microsoft.com/office/drawing/2014/main" val="482249363"/>
                    </a:ext>
                  </a:extLst>
                </a:gridCol>
                <a:gridCol w="920349">
                  <a:extLst>
                    <a:ext uri="{9D8B030D-6E8A-4147-A177-3AD203B41FA5}">
                      <a16:colId xmlns:a16="http://schemas.microsoft.com/office/drawing/2014/main" val="371324369"/>
                    </a:ext>
                  </a:extLst>
                </a:gridCol>
                <a:gridCol w="832696">
                  <a:extLst>
                    <a:ext uri="{9D8B030D-6E8A-4147-A177-3AD203B41FA5}">
                      <a16:colId xmlns:a16="http://schemas.microsoft.com/office/drawing/2014/main" val="2659580370"/>
                    </a:ext>
                  </a:extLst>
                </a:gridCol>
              </a:tblGrid>
              <a:tr h="2289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164217"/>
                  </a:ext>
                </a:extLst>
              </a:tr>
              <a:tr h="2289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普通出生率</a:t>
                      </a:r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endParaRPr lang="ja-JP" altLang="en-US" sz="16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447413"/>
                  </a:ext>
                </a:extLst>
              </a:tr>
              <a:tr h="22895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合計特殊出生率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874358"/>
                  </a:ext>
                </a:extLst>
              </a:tr>
              <a:tr h="24100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出生数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/>
                        <a:t>270</a:t>
                      </a:r>
                      <a:r>
                        <a:rPr lang="ja-JP" altLang="en-US" sz="1600" b="1" dirty="0"/>
                        <a:t>万人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/>
                        <a:t>161</a:t>
                      </a:r>
                      <a:r>
                        <a:rPr lang="ja-JP" altLang="en-US" sz="1600" b="1" dirty="0"/>
                        <a:t>万人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/>
                        <a:t>209</a:t>
                      </a:r>
                      <a:r>
                        <a:rPr lang="ja-JP" altLang="en-US" sz="1600" b="1" dirty="0"/>
                        <a:t>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/>
                        <a:t>209</a:t>
                      </a:r>
                      <a:r>
                        <a:rPr lang="ja-JP" altLang="en-US" sz="1600" b="1" dirty="0"/>
                        <a:t>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/>
                        <a:t>106</a:t>
                      </a:r>
                      <a:r>
                        <a:rPr lang="ja-JP" altLang="en-US" sz="1600" b="1" dirty="0"/>
                        <a:t>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/>
                        <a:t>101</a:t>
                      </a:r>
                      <a:r>
                        <a:rPr lang="ja-JP" altLang="en-US" sz="1600" b="1" dirty="0"/>
                        <a:t>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/>
                        <a:t>84</a:t>
                      </a:r>
                      <a:r>
                        <a:rPr lang="ja-JP" altLang="en-US" sz="1600" b="1" dirty="0"/>
                        <a:t>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852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34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矢印: 右 11">
            <a:extLst>
              <a:ext uri="{FF2B5EF4-FFF2-40B4-BE49-F238E27FC236}">
                <a16:creationId xmlns:a16="http://schemas.microsoft.com/office/drawing/2014/main" id="{8916A4CC-DB99-4535-923E-60FDE39F2B16}"/>
              </a:ext>
            </a:extLst>
          </p:cNvPr>
          <p:cNvSpPr/>
          <p:nvPr/>
        </p:nvSpPr>
        <p:spPr>
          <a:xfrm>
            <a:off x="4557073" y="1199359"/>
            <a:ext cx="3027633" cy="167431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2C47854-D8EC-41FC-B284-420B89F17649}"/>
              </a:ext>
            </a:extLst>
          </p:cNvPr>
          <p:cNvSpPr/>
          <p:nvPr/>
        </p:nvSpPr>
        <p:spPr>
          <a:xfrm>
            <a:off x="6684488" y="1074624"/>
            <a:ext cx="470814" cy="292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A5A03C5-6655-4075-9747-E6A715F4FF7C}"/>
              </a:ext>
            </a:extLst>
          </p:cNvPr>
          <p:cNvSpPr txBox="1"/>
          <p:nvPr/>
        </p:nvSpPr>
        <p:spPr>
          <a:xfrm>
            <a:off x="6609753" y="1047301"/>
            <a:ext cx="73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31</a:t>
            </a:r>
            <a:r>
              <a:rPr kumimoji="1" lang="ja-JP" altLang="en-US" dirty="0"/>
              <a:t>年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45AB672E-F6E1-4EB9-926F-590B37FA88EB}"/>
              </a:ext>
            </a:extLst>
          </p:cNvPr>
          <p:cNvSpPr/>
          <p:nvPr/>
        </p:nvSpPr>
        <p:spPr>
          <a:xfrm>
            <a:off x="2900282" y="1034984"/>
            <a:ext cx="3313581" cy="166488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4F1DF1B9-C707-41E9-B87D-32DD3AF21F90}"/>
              </a:ext>
            </a:extLst>
          </p:cNvPr>
          <p:cNvSpPr/>
          <p:nvPr/>
        </p:nvSpPr>
        <p:spPr>
          <a:xfrm>
            <a:off x="5211348" y="979143"/>
            <a:ext cx="506835" cy="238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3DB82B4B-CFB1-49EA-A79E-DB36EF065CFA}"/>
              </a:ext>
            </a:extLst>
          </p:cNvPr>
          <p:cNvSpPr/>
          <p:nvPr/>
        </p:nvSpPr>
        <p:spPr>
          <a:xfrm>
            <a:off x="1785261" y="884236"/>
            <a:ext cx="3200381" cy="134652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D1CD4FE-3B22-412F-9A7D-8777FC8042B7}"/>
              </a:ext>
            </a:extLst>
          </p:cNvPr>
          <p:cNvSpPr/>
          <p:nvPr/>
        </p:nvSpPr>
        <p:spPr>
          <a:xfrm>
            <a:off x="4026972" y="796080"/>
            <a:ext cx="520435" cy="2445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0B1968-20D8-429B-B2C9-AEE7EBFF0DCE}"/>
              </a:ext>
            </a:extLst>
          </p:cNvPr>
          <p:cNvSpPr txBox="1"/>
          <p:nvPr/>
        </p:nvSpPr>
        <p:spPr>
          <a:xfrm>
            <a:off x="182531" y="293772"/>
            <a:ext cx="8580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団塊</a:t>
            </a:r>
            <a:r>
              <a:rPr lang="en-US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1949</a:t>
            </a:r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➡少産</a:t>
            </a:r>
            <a:r>
              <a:rPr lang="en-US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1960</a:t>
            </a:r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➡ジュニア</a:t>
            </a:r>
            <a:r>
              <a:rPr lang="en-US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1973</a:t>
            </a:r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➡少子</a:t>
            </a:r>
            <a:r>
              <a:rPr lang="en-US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1989</a:t>
            </a:r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➡出生値最低</a:t>
            </a:r>
            <a:r>
              <a:rPr lang="en-US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2005</a:t>
            </a:r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➡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84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万人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2020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EEF87C5F-6B33-4C1D-9277-B1C43FAB4532}"/>
              </a:ext>
            </a:extLst>
          </p:cNvPr>
          <p:cNvSpPr/>
          <p:nvPr/>
        </p:nvSpPr>
        <p:spPr>
          <a:xfrm>
            <a:off x="4245886" y="5089343"/>
            <a:ext cx="2538730" cy="67945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FB6B1098-9F6C-48DE-AFE1-A066998712F7}"/>
              </a:ext>
            </a:extLst>
          </p:cNvPr>
          <p:cNvSpPr/>
          <p:nvPr/>
        </p:nvSpPr>
        <p:spPr>
          <a:xfrm>
            <a:off x="789271" y="635695"/>
            <a:ext cx="2945987" cy="152182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94B900-929B-478E-90DA-2222737CFCCA}"/>
              </a:ext>
            </a:extLst>
          </p:cNvPr>
          <p:cNvSpPr txBox="1"/>
          <p:nvPr/>
        </p:nvSpPr>
        <p:spPr>
          <a:xfrm>
            <a:off x="3981680" y="73366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29</a:t>
            </a:r>
            <a:r>
              <a:rPr kumimoji="1" lang="ja-JP" altLang="en-US" dirty="0"/>
              <a:t>年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47F683-E94B-4C33-B6DD-2FF0BD8F48EE}"/>
              </a:ext>
            </a:extLst>
          </p:cNvPr>
          <p:cNvSpPr txBox="1"/>
          <p:nvPr/>
        </p:nvSpPr>
        <p:spPr>
          <a:xfrm>
            <a:off x="5135358" y="94070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32</a:t>
            </a:r>
            <a:r>
              <a:rPr kumimoji="1" lang="ja-JP" altLang="en-US" dirty="0"/>
              <a:t>年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3A24ABE-FA80-4B44-877A-16DBFAC6DEF9}"/>
              </a:ext>
            </a:extLst>
          </p:cNvPr>
          <p:cNvSpPr/>
          <p:nvPr/>
        </p:nvSpPr>
        <p:spPr>
          <a:xfrm>
            <a:off x="2730093" y="627587"/>
            <a:ext cx="545028" cy="216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5293CB6-0A18-4063-BED9-B25D6B212D2D}"/>
              </a:ext>
            </a:extLst>
          </p:cNvPr>
          <p:cNvSpPr txBox="1"/>
          <p:nvPr/>
        </p:nvSpPr>
        <p:spPr>
          <a:xfrm>
            <a:off x="2685377" y="56322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24</a:t>
            </a:r>
            <a:r>
              <a:rPr kumimoji="1" lang="ja-JP" altLang="en-US" dirty="0"/>
              <a:t>年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443CB44-0A15-4F30-A885-320CD75660B1}"/>
              </a:ext>
            </a:extLst>
          </p:cNvPr>
          <p:cNvSpPr/>
          <p:nvPr/>
        </p:nvSpPr>
        <p:spPr>
          <a:xfrm>
            <a:off x="182531" y="268782"/>
            <a:ext cx="8287701" cy="14319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D0FC64-402F-4FAA-A247-BD5BBCA3C54E}"/>
              </a:ext>
            </a:extLst>
          </p:cNvPr>
          <p:cNvSpPr txBox="1"/>
          <p:nvPr/>
        </p:nvSpPr>
        <p:spPr>
          <a:xfrm>
            <a:off x="6410239" y="636993"/>
            <a:ext cx="1620957" cy="33855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超少子世代誕生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8910F65B-CB06-4F50-891B-BF743C2A14CE}"/>
              </a:ext>
            </a:extLst>
          </p:cNvPr>
          <p:cNvSpPr/>
          <p:nvPr/>
        </p:nvSpPr>
        <p:spPr>
          <a:xfrm>
            <a:off x="6409153" y="659396"/>
            <a:ext cx="1532376" cy="292166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17DBC61-9C52-43F2-ABEB-10AE2736D8C7}"/>
              </a:ext>
            </a:extLst>
          </p:cNvPr>
          <p:cNvCxnSpPr>
            <a:cxnSpLocks/>
          </p:cNvCxnSpPr>
          <p:nvPr/>
        </p:nvCxnSpPr>
        <p:spPr>
          <a:xfrm>
            <a:off x="502342" y="577784"/>
            <a:ext cx="0" cy="78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フローチャート: 代替処理 29">
            <a:extLst>
              <a:ext uri="{FF2B5EF4-FFF2-40B4-BE49-F238E27FC236}">
                <a16:creationId xmlns:a16="http://schemas.microsoft.com/office/drawing/2014/main" id="{94CBF2E4-D0E7-47C0-A4C8-4C99E0801FB3}"/>
              </a:ext>
            </a:extLst>
          </p:cNvPr>
          <p:cNvSpPr/>
          <p:nvPr/>
        </p:nvSpPr>
        <p:spPr>
          <a:xfrm>
            <a:off x="284526" y="1390768"/>
            <a:ext cx="1311812" cy="253469"/>
          </a:xfrm>
          <a:prstGeom prst="flowChartAlternateProcess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74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</a:p>
        </p:txBody>
      </p:sp>
      <p:sp>
        <p:nvSpPr>
          <p:cNvPr id="31" name="フローチャート: 代替処理 30">
            <a:extLst>
              <a:ext uri="{FF2B5EF4-FFF2-40B4-BE49-F238E27FC236}">
                <a16:creationId xmlns:a16="http://schemas.microsoft.com/office/drawing/2014/main" id="{DE73D211-C0A1-430B-BD6F-D29E0E53E75E}"/>
              </a:ext>
            </a:extLst>
          </p:cNvPr>
          <p:cNvSpPr/>
          <p:nvPr/>
        </p:nvSpPr>
        <p:spPr>
          <a:xfrm>
            <a:off x="4567561" y="1413589"/>
            <a:ext cx="566531" cy="253469"/>
          </a:xfrm>
          <a:prstGeom prst="flowChartAlternateProces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32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</a:p>
        </p:txBody>
      </p:sp>
      <p:sp>
        <p:nvSpPr>
          <p:cNvPr id="32" name="フローチャート: 代替処理 31">
            <a:extLst>
              <a:ext uri="{FF2B5EF4-FFF2-40B4-BE49-F238E27FC236}">
                <a16:creationId xmlns:a16="http://schemas.microsoft.com/office/drawing/2014/main" id="{CE543066-678C-42CF-95C1-44FE05ED3583}"/>
              </a:ext>
            </a:extLst>
          </p:cNvPr>
          <p:cNvSpPr/>
          <p:nvPr/>
        </p:nvSpPr>
        <p:spPr>
          <a:xfrm>
            <a:off x="3010145" y="1390768"/>
            <a:ext cx="667183" cy="25346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48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</a:p>
        </p:txBody>
      </p:sp>
      <p:sp>
        <p:nvSpPr>
          <p:cNvPr id="33" name="フローチャート: 代替処理 32">
            <a:extLst>
              <a:ext uri="{FF2B5EF4-FFF2-40B4-BE49-F238E27FC236}">
                <a16:creationId xmlns:a16="http://schemas.microsoft.com/office/drawing/2014/main" id="{6E67E9E9-6798-495F-95D8-A1674949C6C8}"/>
              </a:ext>
            </a:extLst>
          </p:cNvPr>
          <p:cNvSpPr/>
          <p:nvPr/>
        </p:nvSpPr>
        <p:spPr>
          <a:xfrm>
            <a:off x="1905855" y="1391699"/>
            <a:ext cx="712818" cy="298543"/>
          </a:xfrm>
          <a:prstGeom prst="flowChartAlternateProcess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F2A8657D-E60D-44E2-8252-9E1CB3002382}"/>
              </a:ext>
            </a:extLst>
          </p:cNvPr>
          <p:cNvCxnSpPr>
            <a:cxnSpLocks/>
          </p:cNvCxnSpPr>
          <p:nvPr/>
        </p:nvCxnSpPr>
        <p:spPr>
          <a:xfrm>
            <a:off x="2108157" y="584463"/>
            <a:ext cx="0" cy="78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FF97A198-46FF-462A-8DD8-EFC866EAE822}"/>
              </a:ext>
            </a:extLst>
          </p:cNvPr>
          <p:cNvCxnSpPr>
            <a:cxnSpLocks/>
          </p:cNvCxnSpPr>
          <p:nvPr/>
        </p:nvCxnSpPr>
        <p:spPr>
          <a:xfrm>
            <a:off x="3334914" y="557059"/>
            <a:ext cx="0" cy="78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09F4DFA0-C547-430F-9292-8475B5F19B16}"/>
              </a:ext>
            </a:extLst>
          </p:cNvPr>
          <p:cNvCxnSpPr>
            <a:cxnSpLocks/>
          </p:cNvCxnSpPr>
          <p:nvPr/>
        </p:nvCxnSpPr>
        <p:spPr>
          <a:xfrm>
            <a:off x="4850827" y="515433"/>
            <a:ext cx="0" cy="90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グラフ 39">
            <a:extLst>
              <a:ext uri="{FF2B5EF4-FFF2-40B4-BE49-F238E27FC236}">
                <a16:creationId xmlns:a16="http://schemas.microsoft.com/office/drawing/2014/main" id="{26701A9F-9B87-430F-96BF-BFB8B3F65C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968060"/>
              </p:ext>
            </p:extLst>
          </p:nvPr>
        </p:nvGraphicFramePr>
        <p:xfrm>
          <a:off x="437990" y="4777031"/>
          <a:ext cx="7593989" cy="198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29B4EB3-A447-4D74-9BBF-109ABC23D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406520"/>
              </p:ext>
            </p:extLst>
          </p:nvPr>
        </p:nvGraphicFramePr>
        <p:xfrm>
          <a:off x="329527" y="2094454"/>
          <a:ext cx="7993426" cy="1013460"/>
        </p:xfrm>
        <a:graphic>
          <a:graphicData uri="http://schemas.openxmlformats.org/drawingml/2006/table">
            <a:tbl>
              <a:tblPr/>
              <a:tblGrid>
                <a:gridCol w="1624401">
                  <a:extLst>
                    <a:ext uri="{9D8B030D-6E8A-4147-A177-3AD203B41FA5}">
                      <a16:colId xmlns:a16="http://schemas.microsoft.com/office/drawing/2014/main" val="4185402170"/>
                    </a:ext>
                  </a:extLst>
                </a:gridCol>
                <a:gridCol w="1068405">
                  <a:extLst>
                    <a:ext uri="{9D8B030D-6E8A-4147-A177-3AD203B41FA5}">
                      <a16:colId xmlns:a16="http://schemas.microsoft.com/office/drawing/2014/main" val="3354406966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822339053"/>
                    </a:ext>
                  </a:extLst>
                </a:gridCol>
                <a:gridCol w="964175">
                  <a:extLst>
                    <a:ext uri="{9D8B030D-6E8A-4147-A177-3AD203B41FA5}">
                      <a16:colId xmlns:a16="http://schemas.microsoft.com/office/drawing/2014/main" val="1507952968"/>
                    </a:ext>
                  </a:extLst>
                </a:gridCol>
                <a:gridCol w="832696">
                  <a:extLst>
                    <a:ext uri="{9D8B030D-6E8A-4147-A177-3AD203B41FA5}">
                      <a16:colId xmlns:a16="http://schemas.microsoft.com/office/drawing/2014/main" val="1603939869"/>
                    </a:ext>
                  </a:extLst>
                </a:gridCol>
                <a:gridCol w="969654">
                  <a:extLst>
                    <a:ext uri="{9D8B030D-6E8A-4147-A177-3AD203B41FA5}">
                      <a16:colId xmlns:a16="http://schemas.microsoft.com/office/drawing/2014/main" val="482249363"/>
                    </a:ext>
                  </a:extLst>
                </a:gridCol>
                <a:gridCol w="920349">
                  <a:extLst>
                    <a:ext uri="{9D8B030D-6E8A-4147-A177-3AD203B41FA5}">
                      <a16:colId xmlns:a16="http://schemas.microsoft.com/office/drawing/2014/main" val="371324369"/>
                    </a:ext>
                  </a:extLst>
                </a:gridCol>
                <a:gridCol w="832696">
                  <a:extLst>
                    <a:ext uri="{9D8B030D-6E8A-4147-A177-3AD203B41FA5}">
                      <a16:colId xmlns:a16="http://schemas.microsoft.com/office/drawing/2014/main" val="2659580370"/>
                    </a:ext>
                  </a:extLst>
                </a:gridCol>
              </a:tblGrid>
              <a:tr h="2289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164217"/>
                  </a:ext>
                </a:extLst>
              </a:tr>
              <a:tr h="2289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普通出生率</a:t>
                      </a:r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endParaRPr lang="ja-JP" altLang="en-US" sz="16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447413"/>
                  </a:ext>
                </a:extLst>
              </a:tr>
              <a:tr h="22895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合計特殊出生率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874358"/>
                  </a:ext>
                </a:extLst>
              </a:tr>
              <a:tr h="24100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出生数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/>
                        <a:t>270</a:t>
                      </a:r>
                      <a:r>
                        <a:rPr lang="ja-JP" altLang="en-US" sz="1600" b="1" dirty="0"/>
                        <a:t>万人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/>
                        <a:t>161</a:t>
                      </a:r>
                      <a:r>
                        <a:rPr lang="ja-JP" altLang="en-US" sz="1600" b="1" dirty="0"/>
                        <a:t>万人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/>
                        <a:t>209</a:t>
                      </a:r>
                      <a:r>
                        <a:rPr lang="ja-JP" altLang="en-US" sz="1600" b="1" dirty="0"/>
                        <a:t>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/>
                        <a:t>209</a:t>
                      </a:r>
                      <a:r>
                        <a:rPr lang="ja-JP" altLang="en-US" sz="1600" b="1" dirty="0"/>
                        <a:t>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/>
                        <a:t>106</a:t>
                      </a:r>
                      <a:r>
                        <a:rPr lang="ja-JP" altLang="en-US" sz="1600" b="1" dirty="0"/>
                        <a:t>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/>
                        <a:t>101</a:t>
                      </a:r>
                      <a:r>
                        <a:rPr lang="ja-JP" altLang="en-US" sz="1600" b="1" dirty="0"/>
                        <a:t>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/>
                        <a:t>84</a:t>
                      </a:r>
                      <a:r>
                        <a:rPr lang="ja-JP" altLang="en-US" sz="1600" b="1" dirty="0"/>
                        <a:t>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852270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12AF8B-FA95-48A1-881D-98FECE25D26F}"/>
              </a:ext>
            </a:extLst>
          </p:cNvPr>
          <p:cNvSpPr txBox="1"/>
          <p:nvPr/>
        </p:nvSpPr>
        <p:spPr>
          <a:xfrm>
            <a:off x="437990" y="318516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人口千人中の出生数</a:t>
            </a:r>
          </a:p>
        </p:txBody>
      </p:sp>
    </p:spTree>
    <p:extLst>
      <p:ext uri="{BB962C8B-B14F-4D97-AF65-F5344CB8AC3E}">
        <p14:creationId xmlns:p14="http://schemas.microsoft.com/office/powerpoint/2010/main" val="2320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B9EEBB2-11D9-4F51-AC04-4F379CA0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3" y="431323"/>
            <a:ext cx="8474448" cy="493619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FE3CF4-7919-4D02-8D04-9BA2C7290FDE}"/>
              </a:ext>
            </a:extLst>
          </p:cNvPr>
          <p:cNvSpPr/>
          <p:nvPr/>
        </p:nvSpPr>
        <p:spPr>
          <a:xfrm>
            <a:off x="422693" y="422694"/>
            <a:ext cx="8319173" cy="49448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166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B9EEBB2-11D9-4F51-AC04-4F379CA0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3" y="431323"/>
            <a:ext cx="8474448" cy="493619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FE3CF4-7919-4D02-8D04-9BA2C7290FDE}"/>
              </a:ext>
            </a:extLst>
          </p:cNvPr>
          <p:cNvSpPr/>
          <p:nvPr/>
        </p:nvSpPr>
        <p:spPr>
          <a:xfrm>
            <a:off x="422693" y="422694"/>
            <a:ext cx="8319173" cy="49448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0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ECC83DD8-22DB-43EC-926D-D3E4F2C557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237460"/>
              </p:ext>
            </p:extLst>
          </p:nvPr>
        </p:nvGraphicFramePr>
        <p:xfrm>
          <a:off x="402377" y="396093"/>
          <a:ext cx="3702163" cy="3051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60904804-C8BB-4FC5-9325-79BB7D639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707564"/>
              </p:ext>
            </p:extLst>
          </p:nvPr>
        </p:nvGraphicFramePr>
        <p:xfrm>
          <a:off x="172719" y="3270605"/>
          <a:ext cx="3765670" cy="271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2F6C31-6976-4F8C-8E10-BE28E309076F}"/>
              </a:ext>
            </a:extLst>
          </p:cNvPr>
          <p:cNvSpPr txBox="1"/>
          <p:nvPr/>
        </p:nvSpPr>
        <p:spPr>
          <a:xfrm>
            <a:off x="122543" y="241017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4D25AC-366E-4B53-9589-66F223B674E5}"/>
              </a:ext>
            </a:extLst>
          </p:cNvPr>
          <p:cNvSpPr txBox="1"/>
          <p:nvPr/>
        </p:nvSpPr>
        <p:spPr>
          <a:xfrm>
            <a:off x="151447" y="662378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E9BF68-1016-412A-B2FE-C17EE982F9E2}"/>
              </a:ext>
            </a:extLst>
          </p:cNvPr>
          <p:cNvSpPr txBox="1"/>
          <p:nvPr/>
        </p:nvSpPr>
        <p:spPr>
          <a:xfrm>
            <a:off x="122543" y="1048957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388C70-5F0F-466C-B0FB-86EF394A1B63}"/>
              </a:ext>
            </a:extLst>
          </p:cNvPr>
          <p:cNvSpPr txBox="1"/>
          <p:nvPr/>
        </p:nvSpPr>
        <p:spPr>
          <a:xfrm>
            <a:off x="137323" y="1504724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35172AA-AA74-4ACB-B997-3B742E012615}"/>
              </a:ext>
            </a:extLst>
          </p:cNvPr>
          <p:cNvSpPr txBox="1"/>
          <p:nvPr/>
        </p:nvSpPr>
        <p:spPr>
          <a:xfrm>
            <a:off x="151447" y="1939801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37425B1-BF2B-47D8-8B31-D760D666C687}"/>
              </a:ext>
            </a:extLst>
          </p:cNvPr>
          <p:cNvSpPr/>
          <p:nvPr/>
        </p:nvSpPr>
        <p:spPr>
          <a:xfrm>
            <a:off x="87981" y="203960"/>
            <a:ext cx="3850408" cy="57850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C2D57E0F-C5BF-4533-86D9-883787C2BF58}"/>
              </a:ext>
            </a:extLst>
          </p:cNvPr>
          <p:cNvSpPr/>
          <p:nvPr/>
        </p:nvSpPr>
        <p:spPr>
          <a:xfrm rot="1472549">
            <a:off x="2030961" y="724093"/>
            <a:ext cx="1112520" cy="49212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F52B14-DA61-4D62-9043-4EECAE6C6B52}"/>
              </a:ext>
            </a:extLst>
          </p:cNvPr>
          <p:cNvSpPr/>
          <p:nvPr/>
        </p:nvSpPr>
        <p:spPr>
          <a:xfrm rot="2154089">
            <a:off x="2693464" y="3730994"/>
            <a:ext cx="1003935" cy="47561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DB9D0F1E-5358-4AD9-A570-09D91225CC49}"/>
              </a:ext>
            </a:extLst>
          </p:cNvPr>
          <p:cNvSpPr/>
          <p:nvPr/>
        </p:nvSpPr>
        <p:spPr>
          <a:xfrm rot="18841321">
            <a:off x="880083" y="836232"/>
            <a:ext cx="1144905" cy="425450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A452746-FE9D-424C-B16B-F7C4D7946154}"/>
              </a:ext>
            </a:extLst>
          </p:cNvPr>
          <p:cNvSpPr/>
          <p:nvPr/>
        </p:nvSpPr>
        <p:spPr>
          <a:xfrm rot="18841321">
            <a:off x="794651" y="3692774"/>
            <a:ext cx="956945" cy="329565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3" name="テキスト ボックス 6">
            <a:extLst>
              <a:ext uri="{FF2B5EF4-FFF2-40B4-BE49-F238E27FC236}">
                <a16:creationId xmlns:a16="http://schemas.microsoft.com/office/drawing/2014/main" id="{2F70A02D-33A8-4A96-8941-DF197AE52B2C}"/>
              </a:ext>
            </a:extLst>
          </p:cNvPr>
          <p:cNvSpPr txBox="1"/>
          <p:nvPr/>
        </p:nvSpPr>
        <p:spPr>
          <a:xfrm>
            <a:off x="781697" y="3163911"/>
            <a:ext cx="393700" cy="2565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9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男性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7">
            <a:extLst>
              <a:ext uri="{FF2B5EF4-FFF2-40B4-BE49-F238E27FC236}">
                <a16:creationId xmlns:a16="http://schemas.microsoft.com/office/drawing/2014/main" id="{B45AE308-603F-4C12-95FA-1E26D32C883A}"/>
              </a:ext>
            </a:extLst>
          </p:cNvPr>
          <p:cNvSpPr txBox="1"/>
          <p:nvPr/>
        </p:nvSpPr>
        <p:spPr>
          <a:xfrm>
            <a:off x="978547" y="374629"/>
            <a:ext cx="393700" cy="2565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9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女性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841425-BE21-4E99-BFED-7DBA04853354}"/>
              </a:ext>
            </a:extLst>
          </p:cNvPr>
          <p:cNvSpPr txBox="1"/>
          <p:nvPr/>
        </p:nvSpPr>
        <p:spPr>
          <a:xfrm>
            <a:off x="5463121" y="4086451"/>
            <a:ext cx="2352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図</a:t>
            </a:r>
            <a:r>
              <a:rPr lang="en-US" altLang="ja-JP" sz="14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8-18 </a:t>
            </a:r>
            <a:r>
              <a:rPr lang="ja-JP" altLang="ja-JP" sz="14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男女・年齢</a:t>
            </a:r>
            <a:r>
              <a:rPr lang="en-US" altLang="ja-JP" sz="1200" b="1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(5</a:t>
            </a:r>
            <a:r>
              <a:rPr lang="ja-JP" altLang="ja-JP" sz="12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歳階級</a:t>
            </a:r>
            <a:r>
              <a:rPr lang="en-US" altLang="ja-JP" sz="12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ja-JP" altLang="ja-JP" sz="14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別の総人口と就業者人口　</a:t>
            </a:r>
            <a:r>
              <a:rPr lang="en-US" altLang="ja-JP" sz="14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2015</a:t>
            </a:r>
            <a:r>
              <a:rPr lang="ja-JP" altLang="ja-JP" sz="14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年国勢調査</a:t>
            </a:r>
            <a:endParaRPr kumimoji="1" lang="ja-JP" altLang="en-US" sz="1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81331E3-7432-4874-94C6-AFE320828892}"/>
              </a:ext>
            </a:extLst>
          </p:cNvPr>
          <p:cNvSpPr txBox="1"/>
          <p:nvPr/>
        </p:nvSpPr>
        <p:spPr>
          <a:xfrm>
            <a:off x="7532277" y="583259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ECE7A47-31D4-4E71-BDC8-FF83CA43C13F}"/>
              </a:ext>
            </a:extLst>
          </p:cNvPr>
          <p:cNvSpPr txBox="1"/>
          <p:nvPr/>
        </p:nvSpPr>
        <p:spPr>
          <a:xfrm>
            <a:off x="7889066" y="100365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65EEBEB-50E8-42FC-B425-4C2467B1FF80}"/>
              </a:ext>
            </a:extLst>
          </p:cNvPr>
          <p:cNvSpPr txBox="1"/>
          <p:nvPr/>
        </p:nvSpPr>
        <p:spPr>
          <a:xfrm>
            <a:off x="7475855" y="1477355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3BF807E-1C80-476A-8BCB-04D6B47F3DAF}"/>
              </a:ext>
            </a:extLst>
          </p:cNvPr>
          <p:cNvSpPr txBox="1"/>
          <p:nvPr/>
        </p:nvSpPr>
        <p:spPr>
          <a:xfrm>
            <a:off x="7511844" y="1769091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0B97792-4BC2-4CF6-93F7-0C8FE46DAA47}"/>
              </a:ext>
            </a:extLst>
          </p:cNvPr>
          <p:cNvSpPr txBox="1"/>
          <p:nvPr/>
        </p:nvSpPr>
        <p:spPr>
          <a:xfrm>
            <a:off x="7557444" y="2262186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</p:spTree>
    <p:extLst>
      <p:ext uri="{BB962C8B-B14F-4D97-AF65-F5344CB8AC3E}">
        <p14:creationId xmlns:p14="http://schemas.microsoft.com/office/powerpoint/2010/main" val="1571342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/>
        </p:nvGraphicFramePr>
        <p:xfrm>
          <a:off x="247135" y="724930"/>
          <a:ext cx="8460260" cy="613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416907" y="-176487"/>
            <a:ext cx="7079748" cy="5847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kern="0" dirty="0">
                <a:solidFill>
                  <a:sysClr val="windowText" lastClr="000000"/>
                </a:solidFill>
              </a:rPr>
              <a:t>図３　年齢３区分別指数値（</a:t>
            </a:r>
            <a:r>
              <a:rPr lang="en-US" altLang="ja-JP" sz="1600" b="1" kern="0" dirty="0">
                <a:solidFill>
                  <a:sysClr val="windowText" lastClr="000000"/>
                </a:solidFill>
              </a:rPr>
              <a:t>1975</a:t>
            </a:r>
            <a:r>
              <a:rPr lang="ja-JP" altLang="en-US" sz="1600" b="1" kern="0" dirty="0">
                <a:solidFill>
                  <a:sysClr val="windowText" lastClr="000000"/>
                </a:solidFill>
              </a:rPr>
              <a:t>年＝</a:t>
            </a:r>
            <a:r>
              <a:rPr lang="en-US" altLang="ja-JP" sz="1600" b="1" kern="0" dirty="0">
                <a:solidFill>
                  <a:sysClr val="windowText" lastClr="000000"/>
                </a:solidFill>
              </a:rPr>
              <a:t>100</a:t>
            </a:r>
            <a:r>
              <a:rPr lang="ja-JP" altLang="en-US" sz="1600" b="1" kern="0" dirty="0">
                <a:solidFill>
                  <a:sysClr val="windowText" lastClr="000000"/>
                </a:solidFill>
              </a:rPr>
              <a:t>）推移　</a:t>
            </a:r>
            <a:endParaRPr lang="en-US" altLang="ja-JP" sz="1600" b="1" kern="0" dirty="0">
              <a:solidFill>
                <a:sysClr val="windowText" lastClr="000000"/>
              </a:solidFill>
            </a:endParaRPr>
          </a:p>
          <a:p>
            <a:r>
              <a:rPr lang="en-US" altLang="ja-JP" sz="1600" b="1" kern="0" dirty="0">
                <a:solidFill>
                  <a:sysClr val="windowText" lastClr="000000"/>
                </a:solidFill>
              </a:rPr>
              <a:t>1950</a:t>
            </a:r>
            <a:r>
              <a:rPr lang="ja-JP" altLang="en-US" sz="1600" b="1" kern="0" dirty="0">
                <a:solidFill>
                  <a:sysClr val="windowText" lastClr="000000"/>
                </a:solidFill>
              </a:rPr>
              <a:t>年～</a:t>
            </a:r>
            <a:r>
              <a:rPr lang="en-US" altLang="ja-JP" sz="1600" b="1" kern="0" dirty="0">
                <a:solidFill>
                  <a:sysClr val="windowText" lastClr="000000"/>
                </a:solidFill>
              </a:rPr>
              <a:t>2015</a:t>
            </a:r>
            <a:r>
              <a:rPr lang="ja-JP" altLang="en-US" sz="1600" b="1" kern="0" dirty="0">
                <a:solidFill>
                  <a:sysClr val="windowText" lastClr="000000"/>
                </a:solidFill>
              </a:rPr>
              <a:t>年（国勢調査）　</a:t>
            </a:r>
            <a:r>
              <a:rPr lang="en-US" altLang="ja-JP" sz="1600" b="1" kern="0" dirty="0">
                <a:solidFill>
                  <a:sysClr val="windowText" lastClr="000000"/>
                </a:solidFill>
              </a:rPr>
              <a:t>2020</a:t>
            </a:r>
            <a:r>
              <a:rPr lang="ja-JP" altLang="en-US" sz="1600" b="1" kern="0" dirty="0">
                <a:solidFill>
                  <a:sysClr val="windowText" lastClr="000000"/>
                </a:solidFill>
              </a:rPr>
              <a:t>年～</a:t>
            </a:r>
            <a:r>
              <a:rPr lang="en-US" altLang="ja-JP" sz="1600" b="1" kern="0" dirty="0">
                <a:solidFill>
                  <a:sysClr val="windowText" lastClr="000000"/>
                </a:solidFill>
              </a:rPr>
              <a:t>2060</a:t>
            </a:r>
            <a:r>
              <a:rPr lang="ja-JP" altLang="en-US" sz="1600" b="1" kern="0" dirty="0">
                <a:solidFill>
                  <a:sysClr val="windowText" lastClr="000000"/>
                </a:solidFill>
              </a:rPr>
              <a:t>年（</a:t>
            </a:r>
            <a:r>
              <a:rPr lang="en-US" altLang="ja-JP" sz="1600" b="1" kern="0" dirty="0">
                <a:solidFill>
                  <a:sysClr val="windowText" lastClr="000000"/>
                </a:solidFill>
              </a:rPr>
              <a:t>2014</a:t>
            </a:r>
            <a:r>
              <a:rPr lang="ja-JP" altLang="en-US" sz="1600" b="1" kern="0" dirty="0">
                <a:solidFill>
                  <a:sysClr val="windowText" lastClr="000000"/>
                </a:solidFill>
              </a:rPr>
              <a:t>年推計）</a:t>
            </a:r>
          </a:p>
        </p:txBody>
      </p:sp>
      <p:cxnSp>
        <p:nvCxnSpPr>
          <p:cNvPr id="5" name="直線コネクタ 4"/>
          <p:cNvCxnSpPr/>
          <p:nvPr/>
        </p:nvCxnSpPr>
        <p:spPr>
          <a:xfrm flipH="1">
            <a:off x="5214553" y="1119316"/>
            <a:ext cx="49427" cy="51733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左矢印 6"/>
          <p:cNvSpPr/>
          <p:nvPr/>
        </p:nvSpPr>
        <p:spPr>
          <a:xfrm>
            <a:off x="658788" y="636967"/>
            <a:ext cx="4555765" cy="57031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prstClr val="white"/>
                </a:solidFill>
              </a:rPr>
              <a:t>　　　　　　　　　　　　　　　　　　</a:t>
            </a:r>
            <a:r>
              <a:rPr lang="ja-JP" altLang="en-US" b="1" dirty="0">
                <a:solidFill>
                  <a:prstClr val="black"/>
                </a:solidFill>
              </a:rPr>
              <a:t>　</a:t>
            </a:r>
            <a:r>
              <a:rPr lang="ja-JP" altLang="en-US" sz="1400" b="1" dirty="0">
                <a:solidFill>
                  <a:prstClr val="black"/>
                </a:solidFill>
              </a:rPr>
              <a:t>国勢調査による人口</a:t>
            </a:r>
          </a:p>
        </p:txBody>
      </p:sp>
      <p:sp>
        <p:nvSpPr>
          <p:cNvPr id="8" name="右矢印 7"/>
          <p:cNvSpPr/>
          <p:nvPr/>
        </p:nvSpPr>
        <p:spPr>
          <a:xfrm>
            <a:off x="5309961" y="605481"/>
            <a:ext cx="3186694" cy="595001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prstClr val="black"/>
                </a:solidFill>
              </a:rPr>
              <a:t>　　　　　</a:t>
            </a:r>
            <a:r>
              <a:rPr lang="ja-JP" altLang="en-US" sz="1400" b="1" dirty="0">
                <a:solidFill>
                  <a:prstClr val="black"/>
                </a:solidFill>
              </a:rPr>
              <a:t>社人研による推計人口</a:t>
            </a:r>
          </a:p>
        </p:txBody>
      </p:sp>
    </p:spTree>
    <p:extLst>
      <p:ext uri="{BB962C8B-B14F-4D97-AF65-F5344CB8AC3E}">
        <p14:creationId xmlns:p14="http://schemas.microsoft.com/office/powerpoint/2010/main" val="270356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EFA04044-7474-4D1B-B09A-62E2D07604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786379"/>
              </p:ext>
            </p:extLst>
          </p:nvPr>
        </p:nvGraphicFramePr>
        <p:xfrm>
          <a:off x="1440610" y="1138686"/>
          <a:ext cx="3950899" cy="514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1D05B11F-B462-4792-9D21-8D7F53148D95}"/>
              </a:ext>
            </a:extLst>
          </p:cNvPr>
          <p:cNvSpPr/>
          <p:nvPr/>
        </p:nvSpPr>
        <p:spPr>
          <a:xfrm>
            <a:off x="2424022" y="1138686"/>
            <a:ext cx="914400" cy="371109"/>
          </a:xfrm>
          <a:prstGeom prst="wedgeRectCallout">
            <a:avLst>
              <a:gd name="adj1" fmla="val -85927"/>
              <a:gd name="adj2" fmla="val 1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0"/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03405572-C075-4441-9495-70AEF2F5DB74}"/>
              </a:ext>
            </a:extLst>
          </p:cNvPr>
          <p:cNvSpPr/>
          <p:nvPr/>
        </p:nvSpPr>
        <p:spPr>
          <a:xfrm>
            <a:off x="2576333" y="1818363"/>
            <a:ext cx="1996059" cy="326114"/>
          </a:xfrm>
          <a:prstGeom prst="wedgeRectCallout">
            <a:avLst>
              <a:gd name="adj1" fmla="val 61346"/>
              <a:gd name="adj2" fmla="val 83115"/>
            </a:avLst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548498-434E-427F-8D3A-04E13EE39746}"/>
              </a:ext>
            </a:extLst>
          </p:cNvPr>
          <p:cNvSpPr txBox="1"/>
          <p:nvPr/>
        </p:nvSpPr>
        <p:spPr>
          <a:xfrm>
            <a:off x="1889480" y="1238272"/>
            <a:ext cx="154570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+mj-ea"/>
                <a:ea typeface="+mj-ea"/>
              </a:rPr>
              <a:t>1980</a:t>
            </a:r>
            <a:r>
              <a:rPr lang="ja-JP" altLang="en-US" sz="1050" b="1" dirty="0">
                <a:latin typeface="+mj-ea"/>
                <a:ea typeface="+mj-ea"/>
              </a:rPr>
              <a:t>年</a:t>
            </a:r>
            <a:r>
              <a:rPr lang="en-US" altLang="ja-JP" sz="1600" b="1" dirty="0">
                <a:latin typeface="+mj-ea"/>
                <a:ea typeface="+mj-ea"/>
              </a:rPr>
              <a:t>1114</a:t>
            </a:r>
            <a:r>
              <a:rPr lang="ja-JP" altLang="en-US" sz="1050" b="1" dirty="0"/>
              <a:t>万世帯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3EAD80-A0BC-4776-ADAF-DAF8BADA7D85}"/>
              </a:ext>
            </a:extLst>
          </p:cNvPr>
          <p:cNvSpPr txBox="1"/>
          <p:nvPr/>
        </p:nvSpPr>
        <p:spPr>
          <a:xfrm>
            <a:off x="5730621" y="495894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雇用者共働き世帯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4670100-B2AC-40EA-9E6E-DA19A207827C}"/>
              </a:ext>
            </a:extLst>
          </p:cNvPr>
          <p:cNvSpPr txBox="1"/>
          <p:nvPr/>
        </p:nvSpPr>
        <p:spPr>
          <a:xfrm>
            <a:off x="2801297" y="4376794"/>
            <a:ext cx="1825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男性雇用者と無業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の妻から成る世帯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26A517-3D70-4E5F-BEF7-6E4036A7CD94}"/>
              </a:ext>
            </a:extLst>
          </p:cNvPr>
          <p:cNvSpPr txBox="1"/>
          <p:nvPr/>
        </p:nvSpPr>
        <p:spPr>
          <a:xfrm>
            <a:off x="2599319" y="1808288"/>
            <a:ext cx="1996059" cy="369332"/>
          </a:xfrm>
          <a:prstGeom prst="rect">
            <a:avLst/>
          </a:prstGeom>
          <a:noFill/>
          <a:ln cmpd="dbl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雇用者共働き世帯</a:t>
            </a: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E3096B7C-822D-44BA-8DA3-93D4D3F909E5}"/>
              </a:ext>
            </a:extLst>
          </p:cNvPr>
          <p:cNvSpPr/>
          <p:nvPr/>
        </p:nvSpPr>
        <p:spPr>
          <a:xfrm>
            <a:off x="2801297" y="4316556"/>
            <a:ext cx="1794081" cy="584775"/>
          </a:xfrm>
          <a:prstGeom prst="wedgeRectCallout">
            <a:avLst>
              <a:gd name="adj1" fmla="val 33575"/>
              <a:gd name="adj2" fmla="val -16852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BD17E47-260D-4027-8625-A2BE5B3B5EF5}"/>
              </a:ext>
            </a:extLst>
          </p:cNvPr>
          <p:cNvSpPr txBox="1"/>
          <p:nvPr/>
        </p:nvSpPr>
        <p:spPr>
          <a:xfrm>
            <a:off x="1965241" y="5111252"/>
            <a:ext cx="154570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1980</a:t>
            </a:r>
            <a:r>
              <a:rPr lang="ja-JP" altLang="en-US" sz="1050" b="1" dirty="0"/>
              <a:t>年</a:t>
            </a:r>
            <a:r>
              <a:rPr lang="en-US" altLang="ja-JP" sz="1600" b="1" dirty="0"/>
              <a:t>614</a:t>
            </a:r>
            <a:r>
              <a:rPr lang="ja-JP" altLang="en-US" sz="1050" b="1" dirty="0"/>
              <a:t>万世帯</a:t>
            </a:r>
            <a:endParaRPr kumimoji="1" lang="ja-JP" altLang="en-US" sz="105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C1A920B-E561-4ADF-8DEF-09FF28CE890B}"/>
              </a:ext>
            </a:extLst>
          </p:cNvPr>
          <p:cNvSpPr txBox="1"/>
          <p:nvPr/>
        </p:nvSpPr>
        <p:spPr>
          <a:xfrm>
            <a:off x="3899806" y="5111252"/>
            <a:ext cx="14541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2016</a:t>
            </a:r>
            <a:r>
              <a:rPr lang="ja-JP" altLang="en-US" sz="1050" b="1" dirty="0"/>
              <a:t>年</a:t>
            </a:r>
            <a:r>
              <a:rPr lang="en-US" altLang="ja-JP" sz="1600" b="1" dirty="0"/>
              <a:t>664</a:t>
            </a:r>
            <a:r>
              <a:rPr lang="ja-JP" altLang="en-US" sz="1050" b="1" dirty="0"/>
              <a:t>万世帯</a:t>
            </a:r>
            <a:endParaRPr lang="en-US" altLang="ja-JP" sz="105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D95E29F-153F-451B-998F-3C7A50E7865D}"/>
              </a:ext>
            </a:extLst>
          </p:cNvPr>
          <p:cNvSpPr txBox="1"/>
          <p:nvPr/>
        </p:nvSpPr>
        <p:spPr>
          <a:xfrm>
            <a:off x="3735630" y="1217407"/>
            <a:ext cx="16380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2016</a:t>
            </a:r>
            <a:r>
              <a:rPr lang="ja-JP" altLang="en-US" sz="1100" b="1" dirty="0"/>
              <a:t>年</a:t>
            </a:r>
            <a:r>
              <a:rPr lang="en-US" altLang="ja-JP" sz="1600" b="1" dirty="0"/>
              <a:t>1129</a:t>
            </a:r>
            <a:r>
              <a:rPr lang="ja-JP" altLang="en-US" sz="1100" b="1" dirty="0"/>
              <a:t>万世帯</a:t>
            </a:r>
            <a:endParaRPr kumimoji="1" lang="ja-JP" altLang="en-US" sz="1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BCBD08-5696-45DF-ADBE-BBA7A4D4E258}"/>
              </a:ext>
            </a:extLst>
          </p:cNvPr>
          <p:cNvSpPr txBox="1"/>
          <p:nvPr/>
        </p:nvSpPr>
        <p:spPr>
          <a:xfrm>
            <a:off x="3037069" y="3458994"/>
            <a:ext cx="862737" cy="523220"/>
          </a:xfrm>
          <a:prstGeom prst="rect">
            <a:avLst/>
          </a:prstGeom>
          <a:noFill/>
          <a:ln w="28575" cmpd="dbl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1997</a:t>
            </a:r>
            <a:r>
              <a:rPr lang="ja-JP" altLang="en-US" sz="1050" b="1" dirty="0"/>
              <a:t>年</a:t>
            </a:r>
            <a:endParaRPr lang="en-US" altLang="ja-JP" sz="1050" b="1" dirty="0"/>
          </a:p>
          <a:p>
            <a:r>
              <a:rPr lang="en-US" altLang="ja-JP" sz="1400" b="1" dirty="0"/>
              <a:t>921</a:t>
            </a:r>
            <a:r>
              <a:rPr lang="ja-JP" altLang="en-US" sz="1050" b="1" dirty="0"/>
              <a:t>万世帯</a:t>
            </a:r>
            <a:endParaRPr lang="en-US" altLang="ja-JP" sz="105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10A27C2-F044-4806-870D-E892186FA3CE}"/>
              </a:ext>
            </a:extLst>
          </p:cNvPr>
          <p:cNvSpPr txBox="1"/>
          <p:nvPr/>
        </p:nvSpPr>
        <p:spPr>
          <a:xfrm>
            <a:off x="3079581" y="2256440"/>
            <a:ext cx="9748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1997</a:t>
            </a:r>
            <a:r>
              <a:rPr lang="ja-JP" altLang="en-US" sz="1050" b="1" dirty="0"/>
              <a:t>年</a:t>
            </a:r>
            <a:endParaRPr lang="en-US" altLang="ja-JP" sz="1050" b="1" dirty="0"/>
          </a:p>
          <a:p>
            <a:r>
              <a:rPr lang="en-US" altLang="ja-JP" sz="1600" b="1" dirty="0"/>
              <a:t>949</a:t>
            </a:r>
            <a:r>
              <a:rPr lang="ja-JP" altLang="en-US" sz="1050" b="1" dirty="0"/>
              <a:t>万世帯</a:t>
            </a:r>
            <a:endParaRPr lang="en-US" altLang="ja-JP" sz="1050" b="1" dirty="0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A2C6D842-07CD-4409-B9C1-199F7B84837B}"/>
              </a:ext>
            </a:extLst>
          </p:cNvPr>
          <p:cNvSpPr/>
          <p:nvPr/>
        </p:nvSpPr>
        <p:spPr>
          <a:xfrm>
            <a:off x="3110489" y="2316398"/>
            <a:ext cx="789317" cy="478565"/>
          </a:xfrm>
          <a:prstGeom prst="wedgeRectCallout">
            <a:avLst>
              <a:gd name="adj1" fmla="val 4311"/>
              <a:gd name="adj2" fmla="val 76432"/>
            </a:avLst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6640B87A-F3B4-4C02-9D13-02A4D41E0914}"/>
              </a:ext>
            </a:extLst>
          </p:cNvPr>
          <p:cNvSpPr/>
          <p:nvPr/>
        </p:nvSpPr>
        <p:spPr>
          <a:xfrm>
            <a:off x="3063871" y="3532382"/>
            <a:ext cx="862737" cy="449832"/>
          </a:xfrm>
          <a:prstGeom prst="wedgeRectCallout">
            <a:avLst>
              <a:gd name="adj1" fmla="val 13729"/>
              <a:gd name="adj2" fmla="val -70233"/>
            </a:avLst>
          </a:prstGeom>
          <a:noFill/>
          <a:ln w="190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E2E25845-4B28-4169-859D-E7184147275B}"/>
              </a:ext>
            </a:extLst>
          </p:cNvPr>
          <p:cNvSpPr/>
          <p:nvPr/>
        </p:nvSpPr>
        <p:spPr>
          <a:xfrm>
            <a:off x="2011980" y="5181344"/>
            <a:ext cx="1326441" cy="271629"/>
          </a:xfrm>
          <a:prstGeom prst="wedgeRectCallout">
            <a:avLst>
              <a:gd name="adj1" fmla="val -37030"/>
              <a:gd name="adj2" fmla="val -185442"/>
            </a:avLst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3C9C67B6-602B-4B7F-85C1-C210FAEAE721}"/>
              </a:ext>
            </a:extLst>
          </p:cNvPr>
          <p:cNvSpPr/>
          <p:nvPr/>
        </p:nvSpPr>
        <p:spPr>
          <a:xfrm>
            <a:off x="3899806" y="5169842"/>
            <a:ext cx="1337971" cy="271629"/>
          </a:xfrm>
          <a:prstGeom prst="wedgeRectCallout">
            <a:avLst>
              <a:gd name="adj1" fmla="val 36666"/>
              <a:gd name="adj2" fmla="val -2076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723CBD3F-34A1-467D-8E21-645BDF608C72}"/>
              </a:ext>
            </a:extLst>
          </p:cNvPr>
          <p:cNvSpPr/>
          <p:nvPr/>
        </p:nvSpPr>
        <p:spPr>
          <a:xfrm>
            <a:off x="1892011" y="1277576"/>
            <a:ext cx="1446410" cy="271629"/>
          </a:xfrm>
          <a:prstGeom prst="wedgeRectCallout">
            <a:avLst>
              <a:gd name="adj1" fmla="val -43492"/>
              <a:gd name="adj2" fmla="val 1702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733DA1C1-14DA-47BD-8465-7FEEF0AE3DD4}"/>
              </a:ext>
            </a:extLst>
          </p:cNvPr>
          <p:cNvSpPr/>
          <p:nvPr/>
        </p:nvSpPr>
        <p:spPr>
          <a:xfrm>
            <a:off x="3659143" y="1267002"/>
            <a:ext cx="1578634" cy="271629"/>
          </a:xfrm>
          <a:prstGeom prst="wedgeRectCallout">
            <a:avLst>
              <a:gd name="adj1" fmla="val 46388"/>
              <a:gd name="adj2" fmla="val 154370"/>
            </a:avLst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41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BAA79400-5799-469F-87E5-FB3F1BCA2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363296"/>
              </p:ext>
            </p:extLst>
          </p:nvPr>
        </p:nvGraphicFramePr>
        <p:xfrm>
          <a:off x="1195270" y="262289"/>
          <a:ext cx="5022649" cy="407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角丸四角形 4">
            <a:extLst>
              <a:ext uri="{FF2B5EF4-FFF2-40B4-BE49-F238E27FC236}">
                <a16:creationId xmlns:a16="http://schemas.microsoft.com/office/drawing/2014/main" id="{AEC7101D-0C4E-4DAB-9830-F20F5E7EAB41}"/>
              </a:ext>
            </a:extLst>
          </p:cNvPr>
          <p:cNvSpPr/>
          <p:nvPr/>
        </p:nvSpPr>
        <p:spPr>
          <a:xfrm>
            <a:off x="-1290662" y="1791025"/>
            <a:ext cx="590260" cy="28248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E9242189-62BF-4BA3-AB6B-9B1DD9002864}"/>
              </a:ext>
            </a:extLst>
          </p:cNvPr>
          <p:cNvSpPr/>
          <p:nvPr/>
        </p:nvSpPr>
        <p:spPr>
          <a:xfrm>
            <a:off x="-1520614" y="1232588"/>
            <a:ext cx="525082" cy="15166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60578487-380C-4BBC-AA83-767583668F69}"/>
              </a:ext>
            </a:extLst>
          </p:cNvPr>
          <p:cNvSpPr/>
          <p:nvPr/>
        </p:nvSpPr>
        <p:spPr>
          <a:xfrm>
            <a:off x="7206609" y="504156"/>
            <a:ext cx="1207101" cy="25692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人以上</a:t>
            </a:r>
          </a:p>
        </p:txBody>
      </p:sp>
      <p:sp>
        <p:nvSpPr>
          <p:cNvPr id="8" name="角丸四角形 9">
            <a:extLst>
              <a:ext uri="{FF2B5EF4-FFF2-40B4-BE49-F238E27FC236}">
                <a16:creationId xmlns:a16="http://schemas.microsoft.com/office/drawing/2014/main" id="{AE7760F1-B710-421F-9CAE-12AD94138BB0}"/>
              </a:ext>
            </a:extLst>
          </p:cNvPr>
          <p:cNvSpPr/>
          <p:nvPr/>
        </p:nvSpPr>
        <p:spPr>
          <a:xfrm>
            <a:off x="5394945" y="1354085"/>
            <a:ext cx="379254" cy="244659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児童のいない世帯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7F0964-7697-4E9F-8D5F-5B9C9142AEBD}"/>
              </a:ext>
            </a:extLst>
          </p:cNvPr>
          <p:cNvSpPr txBox="1"/>
          <p:nvPr/>
        </p:nvSpPr>
        <p:spPr>
          <a:xfrm>
            <a:off x="5164898" y="353272"/>
            <a:ext cx="121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（単位％）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CCCE244-E6EB-49A7-9BC6-EBFCCBA8562F}"/>
              </a:ext>
            </a:extLst>
          </p:cNvPr>
          <p:cNvSpPr/>
          <p:nvPr/>
        </p:nvSpPr>
        <p:spPr>
          <a:xfrm>
            <a:off x="730290" y="204193"/>
            <a:ext cx="6065365" cy="43158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3E6265-8171-48DF-BC47-F77FF00E19D5}"/>
              </a:ext>
            </a:extLst>
          </p:cNvPr>
          <p:cNvSpPr txBox="1"/>
          <p:nvPr/>
        </p:nvSpPr>
        <p:spPr>
          <a:xfrm>
            <a:off x="769317" y="364678"/>
            <a:ext cx="55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年次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0B78604-0E63-4ED4-8222-E37FDC1300F7}"/>
              </a:ext>
            </a:extLst>
          </p:cNvPr>
          <p:cNvSpPr txBox="1"/>
          <p:nvPr/>
        </p:nvSpPr>
        <p:spPr>
          <a:xfrm>
            <a:off x="1214153" y="270688"/>
            <a:ext cx="794420" cy="460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児童のいる世帯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8F2985-7FE7-4B06-A7F7-4343C85F1C50}"/>
              </a:ext>
            </a:extLst>
          </p:cNvPr>
          <p:cNvSpPr txBox="1"/>
          <p:nvPr/>
        </p:nvSpPr>
        <p:spPr>
          <a:xfrm>
            <a:off x="6870720" y="804277"/>
            <a:ext cx="1161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（児　童）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F1C0437-F946-4203-A1DD-D293C699A221}"/>
              </a:ext>
            </a:extLst>
          </p:cNvPr>
          <p:cNvSpPr txBox="1"/>
          <p:nvPr/>
        </p:nvSpPr>
        <p:spPr>
          <a:xfrm>
            <a:off x="8323142" y="61961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★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86652E-BCE6-4BE6-9B8A-31288A86280C}"/>
              </a:ext>
            </a:extLst>
          </p:cNvPr>
          <p:cNvSpPr txBox="1"/>
          <p:nvPr/>
        </p:nvSpPr>
        <p:spPr>
          <a:xfrm>
            <a:off x="1971939" y="284022"/>
            <a:ext cx="6273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endParaRPr lang="en-US" altLang="ja-JP" sz="11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１人</a:t>
            </a:r>
            <a:endParaRPr kumimoji="1" lang="ja-JP" altLang="en-US" sz="16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EB9F05-5EB6-48EA-870D-8DA67ED52EDA}"/>
              </a:ext>
            </a:extLst>
          </p:cNvPr>
          <p:cNvSpPr txBox="1"/>
          <p:nvPr/>
        </p:nvSpPr>
        <p:spPr>
          <a:xfrm>
            <a:off x="2890415" y="272344"/>
            <a:ext cx="6566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endParaRPr lang="en-US" altLang="ja-JP" sz="11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２人</a:t>
            </a:r>
            <a:endParaRPr kumimoji="1" lang="ja-JP" altLang="en-US" sz="16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F387206-239A-40B7-99F9-BFD500327962}"/>
              </a:ext>
            </a:extLst>
          </p:cNvPr>
          <p:cNvSpPr txBox="1"/>
          <p:nvPr/>
        </p:nvSpPr>
        <p:spPr>
          <a:xfrm>
            <a:off x="3556934" y="258228"/>
            <a:ext cx="10656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endParaRPr lang="en-US" altLang="ja-JP" sz="11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３人</a:t>
            </a:r>
            <a:r>
              <a:rPr kumimoji="1"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以上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AEBD58F-E431-436F-AA00-426598C0CC01}"/>
              </a:ext>
            </a:extLst>
          </p:cNvPr>
          <p:cNvSpPr/>
          <p:nvPr/>
        </p:nvSpPr>
        <p:spPr>
          <a:xfrm>
            <a:off x="1487202" y="741155"/>
            <a:ext cx="288943" cy="362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43842486-DFE0-419C-B469-BEFBF45B2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97657"/>
              </p:ext>
            </p:extLst>
          </p:nvPr>
        </p:nvGraphicFramePr>
        <p:xfrm>
          <a:off x="849159" y="686361"/>
          <a:ext cx="926986" cy="3646291"/>
        </p:xfrm>
        <a:graphic>
          <a:graphicData uri="http://schemas.openxmlformats.org/drawingml/2006/table">
            <a:tbl>
              <a:tblPr/>
              <a:tblGrid>
                <a:gridCol w="385270">
                  <a:extLst>
                    <a:ext uri="{9D8B030D-6E8A-4147-A177-3AD203B41FA5}">
                      <a16:colId xmlns:a16="http://schemas.microsoft.com/office/drawing/2014/main" val="3773205107"/>
                    </a:ext>
                  </a:extLst>
                </a:gridCol>
                <a:gridCol w="541716">
                  <a:extLst>
                    <a:ext uri="{9D8B030D-6E8A-4147-A177-3AD203B41FA5}">
                      <a16:colId xmlns:a16="http://schemas.microsoft.com/office/drawing/2014/main" val="3262227354"/>
                    </a:ext>
                  </a:extLst>
                </a:gridCol>
              </a:tblGrid>
              <a:tr h="331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1975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dirty="0"/>
                        <a:t>53.0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808400"/>
                  </a:ext>
                </a:extLst>
              </a:tr>
              <a:tr h="331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1986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dirty="0"/>
                        <a:t>46.2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161843"/>
                  </a:ext>
                </a:extLst>
              </a:tr>
              <a:tr h="331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1989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dirty="0"/>
                        <a:t>41.7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2415"/>
                  </a:ext>
                </a:extLst>
              </a:tr>
              <a:tr h="331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1992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dirty="0"/>
                        <a:t>36.4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35079"/>
                  </a:ext>
                </a:extLst>
              </a:tr>
              <a:tr h="331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1995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dirty="0"/>
                        <a:t>33.3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1560"/>
                  </a:ext>
                </a:extLst>
              </a:tr>
              <a:tr h="331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1998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dirty="0"/>
                        <a:t>30.2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078370"/>
                  </a:ext>
                </a:extLst>
              </a:tr>
              <a:tr h="331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2001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dirty="0"/>
                        <a:t>28.8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85202"/>
                  </a:ext>
                </a:extLst>
              </a:tr>
              <a:tr h="331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dirty="0"/>
                        <a:t>27.9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92204"/>
                  </a:ext>
                </a:extLst>
              </a:tr>
              <a:tr h="331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dirty="0"/>
                        <a:t>25.3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07336"/>
                  </a:ext>
                </a:extLst>
              </a:tr>
              <a:tr h="331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dirty="0"/>
                        <a:t>23.5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74858"/>
                  </a:ext>
                </a:extLst>
              </a:tr>
              <a:tr h="331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dirty="0"/>
                        <a:t>21.7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159430"/>
                  </a:ext>
                </a:extLst>
              </a:tr>
            </a:tbl>
          </a:graphicData>
        </a:graphic>
      </p:graphicFrame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8454478-768C-4949-8D42-52230ABEF2B2}"/>
              </a:ext>
            </a:extLst>
          </p:cNvPr>
          <p:cNvSpPr/>
          <p:nvPr/>
        </p:nvSpPr>
        <p:spPr>
          <a:xfrm>
            <a:off x="820858" y="703488"/>
            <a:ext cx="938547" cy="364740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EAB7D8-3668-4E37-9CE7-A87C821C1999}"/>
              </a:ext>
            </a:extLst>
          </p:cNvPr>
          <p:cNvSpPr txBox="1"/>
          <p:nvPr/>
        </p:nvSpPr>
        <p:spPr>
          <a:xfrm>
            <a:off x="1109801" y="5054016"/>
            <a:ext cx="7584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2019</a:t>
            </a:r>
            <a:r>
              <a:rPr kumimoji="1" lang="ja-JP" altLang="en-US" sz="3200" b="1" dirty="0"/>
              <a:t>年　国民生活基礎調査　厚生労働省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B969D81-8793-429F-ABF0-7EC36ABE89C1}"/>
              </a:ext>
            </a:extLst>
          </p:cNvPr>
          <p:cNvSpPr txBox="1"/>
          <p:nvPr/>
        </p:nvSpPr>
        <p:spPr>
          <a:xfrm>
            <a:off x="77489" y="213105"/>
            <a:ext cx="733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図２　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4214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593FAD7C-9101-47E4-B5E0-83DEE755DB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872655"/>
              </p:ext>
            </p:extLst>
          </p:nvPr>
        </p:nvGraphicFramePr>
        <p:xfrm>
          <a:off x="416964" y="1307438"/>
          <a:ext cx="3109914" cy="404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AE60BD96-CC6A-44F7-805C-7A9084540E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714725"/>
              </p:ext>
            </p:extLst>
          </p:nvPr>
        </p:nvGraphicFramePr>
        <p:xfrm>
          <a:off x="4858132" y="1454688"/>
          <a:ext cx="2943720" cy="443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DEB237-CD02-4715-ACC7-772E0ACAD257}"/>
              </a:ext>
            </a:extLst>
          </p:cNvPr>
          <p:cNvSpPr txBox="1"/>
          <p:nvPr/>
        </p:nvSpPr>
        <p:spPr>
          <a:xfrm>
            <a:off x="3941545" y="38972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表６－２３ 性別，</a:t>
            </a:r>
            <a:r>
              <a:rPr lang="en-US" altLang="ja-JP" dirty="0"/>
              <a:t>50</a:t>
            </a:r>
            <a:r>
              <a:rPr lang="ja-JP" altLang="en-US" dirty="0"/>
              <a:t>歳時の未婚割合，有配偶割合，死別割合および離別割合：</a:t>
            </a:r>
            <a:r>
              <a:rPr lang="en-US" altLang="ja-JP" dirty="0"/>
              <a:t>1920</a:t>
            </a:r>
            <a:r>
              <a:rPr lang="ja-JP" altLang="en-US" dirty="0"/>
              <a:t>～</a:t>
            </a:r>
            <a:r>
              <a:rPr lang="en-US" altLang="ja-JP" dirty="0"/>
              <a:t>2015</a:t>
            </a:r>
            <a:r>
              <a:rPr lang="ja-JP" altLang="en-US" dirty="0"/>
              <a:t>年</a:t>
            </a: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AF6FCC58-0D68-4F44-9C27-91A8540F34F2}"/>
              </a:ext>
            </a:extLst>
          </p:cNvPr>
          <p:cNvSpPr/>
          <p:nvPr/>
        </p:nvSpPr>
        <p:spPr>
          <a:xfrm>
            <a:off x="6294020" y="1521692"/>
            <a:ext cx="914400" cy="373700"/>
          </a:xfrm>
          <a:prstGeom prst="wedgeRectCallout">
            <a:avLst>
              <a:gd name="adj1" fmla="val 69693"/>
              <a:gd name="adj2" fmla="val 84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男未婚</a:t>
            </a:r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34DE4DA7-A604-488E-ACDD-E310D5530BB1}"/>
              </a:ext>
            </a:extLst>
          </p:cNvPr>
          <p:cNvSpPr/>
          <p:nvPr/>
        </p:nvSpPr>
        <p:spPr>
          <a:xfrm>
            <a:off x="5556198" y="3311867"/>
            <a:ext cx="914400" cy="373700"/>
          </a:xfrm>
          <a:prstGeom prst="wedgeRectCallout">
            <a:avLst>
              <a:gd name="adj1" fmla="val 162498"/>
              <a:gd name="adj2" fmla="val 728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女未婚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E87EFFB7-C3F1-4061-A140-33A9E40F3CF7}"/>
              </a:ext>
            </a:extLst>
          </p:cNvPr>
          <p:cNvSpPr/>
          <p:nvPr/>
        </p:nvSpPr>
        <p:spPr>
          <a:xfrm>
            <a:off x="5983139" y="2508440"/>
            <a:ext cx="914400" cy="373700"/>
          </a:xfrm>
          <a:prstGeom prst="wedgeRectCallout">
            <a:avLst>
              <a:gd name="adj1" fmla="val 111798"/>
              <a:gd name="adj2" fmla="val 1011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女</a:t>
            </a: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離別</a:t>
            </a: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127F721C-F8D4-4162-A86D-1E85963289A8}"/>
              </a:ext>
            </a:extLst>
          </p:cNvPr>
          <p:cNvSpPr/>
          <p:nvPr/>
        </p:nvSpPr>
        <p:spPr>
          <a:xfrm>
            <a:off x="5612118" y="3999825"/>
            <a:ext cx="914400" cy="373700"/>
          </a:xfrm>
          <a:prstGeom prst="wedgeRectCallout">
            <a:avLst>
              <a:gd name="adj1" fmla="val 160219"/>
              <a:gd name="adj2" fmla="val 599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男離別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06C8512-8BD9-4483-AE66-76CAA62E129B}"/>
              </a:ext>
            </a:extLst>
          </p:cNvPr>
          <p:cNvSpPr/>
          <p:nvPr/>
        </p:nvSpPr>
        <p:spPr>
          <a:xfrm>
            <a:off x="4735629" y="1438209"/>
            <a:ext cx="3266915" cy="4463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08B230-7878-4E6D-B288-8C66415D2EC7}"/>
              </a:ext>
            </a:extLst>
          </p:cNvPr>
          <p:cNvSpPr txBox="1"/>
          <p:nvPr/>
        </p:nvSpPr>
        <p:spPr>
          <a:xfrm>
            <a:off x="7409112" y="15549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23.7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0A67D64-6DC9-45B0-8460-3CF681FC0488}"/>
              </a:ext>
            </a:extLst>
          </p:cNvPr>
          <p:cNvSpPr txBox="1"/>
          <p:nvPr/>
        </p:nvSpPr>
        <p:spPr>
          <a:xfrm>
            <a:off x="7434603" y="288214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14.6</a:t>
            </a:r>
            <a:endParaRPr kumimoji="1" lang="ja-JP" altLang="en-US" dirty="0"/>
          </a:p>
        </p:txBody>
      </p:sp>
      <p:sp>
        <p:nvSpPr>
          <p:cNvPr id="13" name="テキスト ボックス 1">
            <a:extLst>
              <a:ext uri="{FF2B5EF4-FFF2-40B4-BE49-F238E27FC236}">
                <a16:creationId xmlns:a16="http://schemas.microsoft.com/office/drawing/2014/main" id="{2BC209DC-28EE-4151-B101-F9EB08E2E0A0}"/>
              </a:ext>
            </a:extLst>
          </p:cNvPr>
          <p:cNvSpPr txBox="1"/>
          <p:nvPr/>
        </p:nvSpPr>
        <p:spPr>
          <a:xfrm>
            <a:off x="7418182" y="3458663"/>
            <a:ext cx="693019" cy="3465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1" dirty="0"/>
              <a:t>10.18</a:t>
            </a:r>
            <a:endParaRPr lang="ja-JP" altLang="en-US" sz="1600" b="1" dirty="0"/>
          </a:p>
        </p:txBody>
      </p:sp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F2716D95-6277-46EB-A1B2-D591668C533D}"/>
              </a:ext>
            </a:extLst>
          </p:cNvPr>
          <p:cNvSpPr txBox="1"/>
          <p:nvPr/>
        </p:nvSpPr>
        <p:spPr>
          <a:xfrm>
            <a:off x="7468325" y="4133569"/>
            <a:ext cx="593432" cy="3465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1" dirty="0"/>
              <a:t>6.26</a:t>
            </a:r>
          </a:p>
          <a:p>
            <a:endParaRPr lang="ja-JP" altLang="en-US" sz="1100" dirty="0"/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DDCD1B76-C445-4ADD-8294-B45F47075D5C}"/>
              </a:ext>
            </a:extLst>
          </p:cNvPr>
          <p:cNvSpPr/>
          <p:nvPr/>
        </p:nvSpPr>
        <p:spPr>
          <a:xfrm>
            <a:off x="2242879" y="2321589"/>
            <a:ext cx="914400" cy="431235"/>
          </a:xfrm>
          <a:prstGeom prst="wedgeRectCallout">
            <a:avLst>
              <a:gd name="adj1" fmla="val 61272"/>
              <a:gd name="adj2" fmla="val 2465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男未婚</a:t>
            </a: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764087D6-1F52-4216-AB4A-C29027BCAD5C}"/>
              </a:ext>
            </a:extLst>
          </p:cNvPr>
          <p:cNvSpPr/>
          <p:nvPr/>
        </p:nvSpPr>
        <p:spPr>
          <a:xfrm>
            <a:off x="884948" y="3917068"/>
            <a:ext cx="914400" cy="373700"/>
          </a:xfrm>
          <a:prstGeom prst="wedgeRectCallout">
            <a:avLst>
              <a:gd name="adj1" fmla="val 113024"/>
              <a:gd name="adj2" fmla="val 212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女未婚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73E2AAD-577D-4FF8-AA20-0B4800C0D64C}"/>
              </a:ext>
            </a:extLst>
          </p:cNvPr>
          <p:cNvSpPr/>
          <p:nvPr/>
        </p:nvSpPr>
        <p:spPr>
          <a:xfrm>
            <a:off x="4710138" y="1454688"/>
            <a:ext cx="3266915" cy="4463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368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20A4DD0-8E07-480B-929C-C0999E2F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22" y="3026667"/>
            <a:ext cx="3659467" cy="17733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D689C35-45AD-42EA-AC58-D6B5A88B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22" y="549272"/>
            <a:ext cx="3731229" cy="200312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C624284-1A9D-4B82-9888-C2CB5D97A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23" y="2552395"/>
            <a:ext cx="3804602" cy="4742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D5E4F3D-B067-496F-9E92-B112A01C4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23" y="4787659"/>
            <a:ext cx="3659467" cy="181221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F7E3BFC-70F0-49A0-9046-2CAE97273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6425" y="3861312"/>
            <a:ext cx="4565649" cy="2713570"/>
          </a:xfrm>
          <a:prstGeom prst="rect">
            <a:avLst/>
          </a:prstGeom>
        </p:spPr>
      </p:pic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822295DD-098B-46D1-8FDD-F2A7009A5E11}"/>
              </a:ext>
            </a:extLst>
          </p:cNvPr>
          <p:cNvSpPr txBox="1"/>
          <p:nvPr/>
        </p:nvSpPr>
        <p:spPr>
          <a:xfrm>
            <a:off x="4572000" y="3635899"/>
            <a:ext cx="3575714" cy="22541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ja-JP" sz="105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表１　ドラマで活躍する最高の教師１３名のプロフール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4AF1C0B-9A8F-4503-8E77-2A95FF7A84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6425" y="592157"/>
            <a:ext cx="4626035" cy="3017370"/>
          </a:xfrm>
          <a:prstGeom prst="rect">
            <a:avLst/>
          </a:prstGeom>
        </p:spPr>
      </p:pic>
      <p:sp>
        <p:nvSpPr>
          <p:cNvPr id="14" name="テキスト ボックス 8">
            <a:extLst>
              <a:ext uri="{FF2B5EF4-FFF2-40B4-BE49-F238E27FC236}">
                <a16:creationId xmlns:a16="http://schemas.microsoft.com/office/drawing/2014/main" id="{E1259B85-528C-4AF6-861F-31133F2F3B7F}"/>
              </a:ext>
            </a:extLst>
          </p:cNvPr>
          <p:cNvSpPr txBox="1"/>
          <p:nvPr/>
        </p:nvSpPr>
        <p:spPr>
          <a:xfrm>
            <a:off x="4345437" y="221738"/>
            <a:ext cx="4198374" cy="46362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4170" indent="-344170" algn="just">
              <a:lnSpc>
                <a:spcPts val="1200"/>
              </a:lnSpc>
              <a:spcAft>
                <a:spcPts val="0"/>
              </a:spcAft>
            </a:pPr>
            <a:r>
              <a:rPr lang="ja-JP" sz="105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図２　一八歳人口、高等教育機関入学者数と進学率、大学・短大計、大学、短大、専門学校の進学率の推移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9">
            <a:extLst>
              <a:ext uri="{FF2B5EF4-FFF2-40B4-BE49-F238E27FC236}">
                <a16:creationId xmlns:a16="http://schemas.microsoft.com/office/drawing/2014/main" id="{2252313B-61DB-4802-A660-CA28BB5AAAF3}"/>
              </a:ext>
            </a:extLst>
          </p:cNvPr>
          <p:cNvSpPr txBox="1"/>
          <p:nvPr/>
        </p:nvSpPr>
        <p:spPr>
          <a:xfrm>
            <a:off x="377009" y="178137"/>
            <a:ext cx="3933922" cy="4140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5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図１　出生数・率、小中在学生数・一学級平均児童・生徒数、高校・高等教育機関進学率の推移と教師ﾍﾞｽﾄ</a:t>
            </a:r>
            <a:r>
              <a:rPr lang="en-US" sz="105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sz="105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位の放送期間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26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593FAD7C-9101-47E4-B5E0-83DEE755DB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61365"/>
              </p:ext>
            </p:extLst>
          </p:nvPr>
        </p:nvGraphicFramePr>
        <p:xfrm>
          <a:off x="1669775" y="715618"/>
          <a:ext cx="5976730" cy="506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C5144B-FCB9-41DD-98B2-E57AD45F2F9A}"/>
              </a:ext>
            </a:extLst>
          </p:cNvPr>
          <p:cNvSpPr txBox="1"/>
          <p:nvPr/>
        </p:nvSpPr>
        <p:spPr>
          <a:xfrm>
            <a:off x="602974" y="1936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表６－２４ 性，年齢（５歳階級）</a:t>
            </a:r>
            <a:r>
              <a:rPr lang="en-US" altLang="zh-TW" dirty="0"/>
              <a:t>, </a:t>
            </a:r>
            <a:r>
              <a:rPr lang="zh-TW" altLang="en-US" dirty="0"/>
              <a:t>配偶関係別割合：</a:t>
            </a:r>
            <a:r>
              <a:rPr lang="en-US" altLang="zh-TW" dirty="0"/>
              <a:t>1920</a:t>
            </a:r>
            <a:r>
              <a:rPr lang="zh-TW" altLang="en-US" dirty="0"/>
              <a:t>～</a:t>
            </a:r>
            <a:r>
              <a:rPr lang="en-US" altLang="zh-TW" dirty="0"/>
              <a:t>2015</a:t>
            </a:r>
            <a:r>
              <a:rPr lang="zh-TW" altLang="en-US" dirty="0"/>
              <a:t>年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3975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3CA33DC1-D72C-4256-9A49-1E5A4E5D2A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179017"/>
              </p:ext>
            </p:extLst>
          </p:nvPr>
        </p:nvGraphicFramePr>
        <p:xfrm>
          <a:off x="782292" y="862323"/>
          <a:ext cx="7632838" cy="533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7">
            <a:extLst>
              <a:ext uri="{FF2B5EF4-FFF2-40B4-BE49-F238E27FC236}">
                <a16:creationId xmlns:a16="http://schemas.microsoft.com/office/drawing/2014/main" id="{AAE80A0C-635D-443A-BC4C-7116D960AF1C}"/>
              </a:ext>
            </a:extLst>
          </p:cNvPr>
          <p:cNvSpPr txBox="1"/>
          <p:nvPr/>
        </p:nvSpPr>
        <p:spPr>
          <a:xfrm>
            <a:off x="225287" y="92344"/>
            <a:ext cx="8693426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/>
              <a:t> </a:t>
            </a:r>
            <a:r>
              <a:rPr kumimoji="1" lang="ja-JP" altLang="en-US" sz="2000" dirty="0"/>
              <a:t>性別，</a:t>
            </a:r>
            <a:r>
              <a:rPr kumimoji="1" lang="en-US" altLang="ja-JP" sz="2000" dirty="0"/>
              <a:t>50</a:t>
            </a:r>
            <a:r>
              <a:rPr kumimoji="1" lang="ja-JP" altLang="en-US" sz="2000" dirty="0"/>
              <a:t>歳時の未婚割合，有配偶割合，死別割合および離別割合：</a:t>
            </a:r>
            <a:r>
              <a:rPr kumimoji="1" lang="en-US" altLang="ja-JP" sz="2000" dirty="0"/>
              <a:t>1920</a:t>
            </a:r>
            <a:r>
              <a:rPr kumimoji="1" lang="ja-JP" altLang="en-US" sz="2000" dirty="0"/>
              <a:t>～</a:t>
            </a:r>
            <a:r>
              <a:rPr kumimoji="1" lang="en-US" altLang="ja-JP" sz="2000" dirty="0"/>
              <a:t>2015</a:t>
            </a:r>
            <a:r>
              <a:rPr kumimoji="1" lang="ja-JP" altLang="en-US" sz="2000" dirty="0"/>
              <a:t>年</a:t>
            </a:r>
            <a:endParaRPr kumimoji="1" lang="ja-JP" altLang="en-US" sz="1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C23D63-7419-498F-B898-D9F0F050E231}"/>
              </a:ext>
            </a:extLst>
          </p:cNvPr>
          <p:cNvSpPr txBox="1"/>
          <p:nvPr/>
        </p:nvSpPr>
        <p:spPr>
          <a:xfrm>
            <a:off x="7487327" y="3532170"/>
            <a:ext cx="7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女性</a:t>
            </a:r>
            <a:endParaRPr kumimoji="1" lang="en-US" altLang="ja-JP" dirty="0"/>
          </a:p>
          <a:p>
            <a:r>
              <a:rPr kumimoji="1" lang="ja-JP" altLang="en-US" dirty="0"/>
              <a:t>未婚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7AE272-DFF3-4C1B-B89A-4C99BFD594AF}"/>
              </a:ext>
            </a:extLst>
          </p:cNvPr>
          <p:cNvSpPr txBox="1"/>
          <p:nvPr/>
        </p:nvSpPr>
        <p:spPr>
          <a:xfrm>
            <a:off x="7487327" y="2782669"/>
            <a:ext cx="68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女性　</a:t>
            </a:r>
            <a:endParaRPr kumimoji="1" lang="en-US" altLang="ja-JP" dirty="0"/>
          </a:p>
          <a:p>
            <a:r>
              <a:rPr kumimoji="1" lang="ja-JP" altLang="en-US" dirty="0"/>
              <a:t>離婚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8C7C3C-0A3C-4A3A-B76F-C6EB033E28CB}"/>
              </a:ext>
            </a:extLst>
          </p:cNvPr>
          <p:cNvSpPr txBox="1"/>
          <p:nvPr/>
        </p:nvSpPr>
        <p:spPr>
          <a:xfrm>
            <a:off x="7493876" y="4281671"/>
            <a:ext cx="68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男性　</a:t>
            </a:r>
            <a:endParaRPr kumimoji="1" lang="en-US" altLang="ja-JP" dirty="0"/>
          </a:p>
          <a:p>
            <a:r>
              <a:rPr kumimoji="1" lang="ja-JP" altLang="en-US" dirty="0"/>
              <a:t>離婚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A367C1-65C0-4039-8145-CCF0B172E1F6}"/>
              </a:ext>
            </a:extLst>
          </p:cNvPr>
          <p:cNvSpPr txBox="1"/>
          <p:nvPr/>
        </p:nvSpPr>
        <p:spPr>
          <a:xfrm>
            <a:off x="7474076" y="917304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男女性</a:t>
            </a:r>
            <a:endParaRPr kumimoji="1" lang="en-US" altLang="ja-JP" dirty="0"/>
          </a:p>
          <a:p>
            <a:r>
              <a:rPr kumimoji="1" lang="ja-JP" altLang="en-US" dirty="0"/>
              <a:t>未婚</a:t>
            </a:r>
          </a:p>
        </p:txBody>
      </p:sp>
    </p:spTree>
    <p:extLst>
      <p:ext uri="{BB962C8B-B14F-4D97-AF65-F5344CB8AC3E}">
        <p14:creationId xmlns:p14="http://schemas.microsoft.com/office/powerpoint/2010/main" val="520816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2E1AFBD3-AD6E-4418-A1F6-36A8149DC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500638"/>
              </p:ext>
            </p:extLst>
          </p:nvPr>
        </p:nvGraphicFramePr>
        <p:xfrm>
          <a:off x="171141" y="2787244"/>
          <a:ext cx="7105558" cy="219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DACBFF6-BB79-4FEC-80A1-45F471D9A95D}"/>
              </a:ext>
            </a:extLst>
          </p:cNvPr>
          <p:cNvSpPr/>
          <p:nvPr/>
        </p:nvSpPr>
        <p:spPr>
          <a:xfrm flipH="1">
            <a:off x="764505" y="4005761"/>
            <a:ext cx="213268" cy="819736"/>
          </a:xfrm>
          <a:prstGeom prst="roundRect">
            <a:avLst>
              <a:gd name="adj" fmla="val 249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団塊世代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7D8F8CF-6D35-4FBA-B17C-82724AEB60DC}"/>
              </a:ext>
            </a:extLst>
          </p:cNvPr>
          <p:cNvSpPr/>
          <p:nvPr/>
        </p:nvSpPr>
        <p:spPr>
          <a:xfrm rot="5400000">
            <a:off x="1772834" y="4217220"/>
            <a:ext cx="289711" cy="9268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少産世代</a:t>
            </a:r>
            <a:endParaRPr kumimoji="1" lang="en-US" altLang="ja-JP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BFE67F3-17BE-48A4-96B1-189604D51887}"/>
              </a:ext>
            </a:extLst>
          </p:cNvPr>
          <p:cNvSpPr/>
          <p:nvPr/>
        </p:nvSpPr>
        <p:spPr>
          <a:xfrm rot="5400000">
            <a:off x="2890403" y="4097064"/>
            <a:ext cx="289712" cy="9268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団塊ｼﾞｭﾆｱ</a:t>
            </a:r>
            <a:endParaRPr kumimoji="1"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矢印: 五方向 12">
            <a:extLst>
              <a:ext uri="{FF2B5EF4-FFF2-40B4-BE49-F238E27FC236}">
                <a16:creationId xmlns:a16="http://schemas.microsoft.com/office/drawing/2014/main" id="{279F34F9-2E2A-4586-89C9-95B3EB1EAF1D}"/>
              </a:ext>
            </a:extLst>
          </p:cNvPr>
          <p:cNvSpPr/>
          <p:nvPr/>
        </p:nvSpPr>
        <p:spPr>
          <a:xfrm>
            <a:off x="5248142" y="3986778"/>
            <a:ext cx="878185" cy="257288"/>
          </a:xfrm>
          <a:prstGeom prst="homePlate">
            <a:avLst>
              <a:gd name="adj" fmla="val 481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少子世代</a:t>
            </a:r>
          </a:p>
        </p:txBody>
      </p:sp>
      <p:sp>
        <p:nvSpPr>
          <p:cNvPr id="14" name="矢印: 五方向 13">
            <a:extLst>
              <a:ext uri="{FF2B5EF4-FFF2-40B4-BE49-F238E27FC236}">
                <a16:creationId xmlns:a16="http://schemas.microsoft.com/office/drawing/2014/main" id="{4528CF80-6879-4A48-AB41-8498A49E2FC8}"/>
              </a:ext>
            </a:extLst>
          </p:cNvPr>
          <p:cNvSpPr/>
          <p:nvPr/>
        </p:nvSpPr>
        <p:spPr>
          <a:xfrm>
            <a:off x="6565420" y="4172823"/>
            <a:ext cx="1113576" cy="257288"/>
          </a:xfrm>
          <a:prstGeom prst="homePlate">
            <a:avLst>
              <a:gd name="adj" fmla="val 481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超少子世代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79543F-2034-44CB-B9EF-A791845400ED}"/>
              </a:ext>
            </a:extLst>
          </p:cNvPr>
          <p:cNvSpPr txBox="1"/>
          <p:nvPr/>
        </p:nvSpPr>
        <p:spPr>
          <a:xfrm>
            <a:off x="5328015" y="1532938"/>
            <a:ext cx="201850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1949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年：団塊世代 ピーク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A:</a:t>
            </a:r>
            <a:r>
              <a:rPr lang="en-US" altLang="ko-KR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4.32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B:</a:t>
            </a:r>
            <a:r>
              <a:rPr lang="en-US" altLang="ko-KR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33.0</a:t>
            </a:r>
            <a:r>
              <a:rPr lang="ko-KR" altLang="en-US" sz="1100" b="1" dirty="0">
                <a:latin typeface="ＭＳ ゴシック" panose="020B0609070205080204" pitchFamily="49" charset="-128"/>
                <a:ea typeface="굴림" pitchFamily="34" charset="-127"/>
              </a:rPr>
              <a:t> </a:t>
            </a:r>
            <a:r>
              <a:rPr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en-US" altLang="ko-KR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270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ja-JP" altLang="en-US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4A60E0E-C73D-4BD8-9693-343983CE773E}"/>
              </a:ext>
            </a:extLst>
          </p:cNvPr>
          <p:cNvSpPr txBox="1"/>
          <p:nvPr/>
        </p:nvSpPr>
        <p:spPr>
          <a:xfrm>
            <a:off x="764505" y="3026821"/>
            <a:ext cx="137730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1949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</a:t>
            </a:r>
            <a:r>
              <a:rPr lang="en-US" altLang="ko-KR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270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ja-JP" altLang="en-US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F8B9678-76DF-4354-99F1-0A6D8DB69BC0}"/>
              </a:ext>
            </a:extLst>
          </p:cNvPr>
          <p:cNvSpPr txBox="1"/>
          <p:nvPr/>
        </p:nvSpPr>
        <p:spPr>
          <a:xfrm>
            <a:off x="6657133" y="3558479"/>
            <a:ext cx="114646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2016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98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ja-JP" altLang="en-US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7AEC076-2F7F-4EE5-B646-C35800FC5627}"/>
              </a:ext>
            </a:extLst>
          </p:cNvPr>
          <p:cNvSpPr txBox="1"/>
          <p:nvPr/>
        </p:nvSpPr>
        <p:spPr>
          <a:xfrm>
            <a:off x="1091534" y="3523403"/>
            <a:ext cx="137730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1960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161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ja-JP" altLang="en-US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5D64025-1FB9-4AEC-9666-BF7D336A3363}"/>
              </a:ext>
            </a:extLst>
          </p:cNvPr>
          <p:cNvSpPr txBox="1"/>
          <p:nvPr/>
        </p:nvSpPr>
        <p:spPr>
          <a:xfrm>
            <a:off x="2607042" y="3334598"/>
            <a:ext cx="137730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1973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</a:t>
            </a:r>
            <a:r>
              <a:rPr lang="en-US" altLang="ko-KR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09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ja-JP" altLang="en-US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7E52571-3DB9-46B9-87FA-8F4BC5EE5399}"/>
              </a:ext>
            </a:extLst>
          </p:cNvPr>
          <p:cNvSpPr txBox="1"/>
          <p:nvPr/>
        </p:nvSpPr>
        <p:spPr>
          <a:xfrm>
            <a:off x="6672556" y="3851872"/>
            <a:ext cx="128112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2020</a:t>
            </a:r>
            <a:r>
              <a:rPr lang="ja-JP" altLang="en-US" sz="105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85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ja-JP" altLang="en-US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4640FE8-5E3D-496F-8223-A62309928E1B}"/>
              </a:ext>
            </a:extLst>
          </p:cNvPr>
          <p:cNvSpPr txBox="1"/>
          <p:nvPr/>
        </p:nvSpPr>
        <p:spPr>
          <a:xfrm>
            <a:off x="5033566" y="3631513"/>
            <a:ext cx="130369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1998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120</a:t>
            </a: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DB1D57A-183C-4F1F-AC54-C66E7DC001CE}"/>
              </a:ext>
            </a:extLst>
          </p:cNvPr>
          <p:cNvCxnSpPr>
            <a:cxnSpLocks/>
          </p:cNvCxnSpPr>
          <p:nvPr/>
        </p:nvCxnSpPr>
        <p:spPr>
          <a:xfrm flipV="1">
            <a:off x="2882859" y="842235"/>
            <a:ext cx="322235" cy="1036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6CBD827B-1C7F-46CD-862B-E69FA4F8C7E6}"/>
              </a:ext>
            </a:extLst>
          </p:cNvPr>
          <p:cNvCxnSpPr>
            <a:cxnSpLocks/>
          </p:cNvCxnSpPr>
          <p:nvPr/>
        </p:nvCxnSpPr>
        <p:spPr>
          <a:xfrm flipV="1">
            <a:off x="3035259" y="994635"/>
            <a:ext cx="322235" cy="1036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436A4C6-5DE9-4755-949B-E736C4AE4180}"/>
              </a:ext>
            </a:extLst>
          </p:cNvPr>
          <p:cNvCxnSpPr>
            <a:cxnSpLocks/>
          </p:cNvCxnSpPr>
          <p:nvPr/>
        </p:nvCxnSpPr>
        <p:spPr>
          <a:xfrm flipV="1">
            <a:off x="3187659" y="1147035"/>
            <a:ext cx="322235" cy="1036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64F465B-C8CB-4871-A9A2-62ACE612A114}"/>
              </a:ext>
            </a:extLst>
          </p:cNvPr>
          <p:cNvCxnSpPr>
            <a:cxnSpLocks/>
          </p:cNvCxnSpPr>
          <p:nvPr/>
        </p:nvCxnSpPr>
        <p:spPr>
          <a:xfrm flipV="1">
            <a:off x="3340059" y="1299435"/>
            <a:ext cx="322235" cy="1036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90AE73B-5982-474D-9807-B2380DA1A905}"/>
              </a:ext>
            </a:extLst>
          </p:cNvPr>
          <p:cNvCxnSpPr>
            <a:cxnSpLocks/>
          </p:cNvCxnSpPr>
          <p:nvPr/>
        </p:nvCxnSpPr>
        <p:spPr>
          <a:xfrm flipV="1">
            <a:off x="4412559" y="1060434"/>
            <a:ext cx="322235" cy="1036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5489289-36F7-4A98-8401-45936F0FAF02}"/>
              </a:ext>
            </a:extLst>
          </p:cNvPr>
          <p:cNvSpPr/>
          <p:nvPr/>
        </p:nvSpPr>
        <p:spPr>
          <a:xfrm>
            <a:off x="157102" y="2997941"/>
            <a:ext cx="295572" cy="2234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2FFA3F9B-D4D9-4BC5-8879-81D742FD9AF1}"/>
              </a:ext>
            </a:extLst>
          </p:cNvPr>
          <p:cNvGraphicFramePr>
            <a:graphicFrameLocks noGrp="1"/>
          </p:cNvGraphicFramePr>
          <p:nvPr/>
        </p:nvGraphicFramePr>
        <p:xfrm>
          <a:off x="186803" y="2920807"/>
          <a:ext cx="265872" cy="2312096"/>
        </p:xfrm>
        <a:graphic>
          <a:graphicData uri="http://schemas.openxmlformats.org/drawingml/2006/table">
            <a:tbl>
              <a:tblPr/>
              <a:tblGrid>
                <a:gridCol w="265872">
                  <a:extLst>
                    <a:ext uri="{9D8B030D-6E8A-4147-A177-3AD203B41FA5}">
                      <a16:colId xmlns:a16="http://schemas.microsoft.com/office/drawing/2014/main" val="2618580946"/>
                    </a:ext>
                  </a:extLst>
                </a:gridCol>
              </a:tblGrid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144635"/>
                  </a:ext>
                </a:extLst>
              </a:tr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522138"/>
                  </a:ext>
                </a:extLst>
              </a:tr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7822"/>
                  </a:ext>
                </a:extLst>
              </a:tr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36248"/>
                  </a:ext>
                </a:extLst>
              </a:tr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835039"/>
                  </a:ext>
                </a:extLst>
              </a:tr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246656"/>
                  </a:ext>
                </a:extLst>
              </a:tr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024742"/>
                  </a:ext>
                </a:extLst>
              </a:tr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277886"/>
                  </a:ext>
                </a:extLst>
              </a:tr>
            </a:tbl>
          </a:graphicData>
        </a:graphic>
      </p:graphicFrame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501D8CE-6460-43ED-9296-A56140984461}"/>
              </a:ext>
            </a:extLst>
          </p:cNvPr>
          <p:cNvSpPr/>
          <p:nvPr/>
        </p:nvSpPr>
        <p:spPr>
          <a:xfrm>
            <a:off x="171143" y="2787244"/>
            <a:ext cx="7175374" cy="21915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643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ECC83DD8-22DB-43EC-926D-D3E4F2C557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959585"/>
              </p:ext>
            </p:extLst>
          </p:nvPr>
        </p:nvGraphicFramePr>
        <p:xfrm>
          <a:off x="3877100" y="611925"/>
          <a:ext cx="3702163" cy="3051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60904804-C8BB-4FC5-9325-79BB7D639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137189"/>
              </p:ext>
            </p:extLst>
          </p:nvPr>
        </p:nvGraphicFramePr>
        <p:xfrm>
          <a:off x="-490207" y="354941"/>
          <a:ext cx="4135773" cy="3051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2F6C31-6976-4F8C-8E10-BE28E309076F}"/>
              </a:ext>
            </a:extLst>
          </p:cNvPr>
          <p:cNvSpPr txBox="1"/>
          <p:nvPr/>
        </p:nvSpPr>
        <p:spPr>
          <a:xfrm>
            <a:off x="67112" y="117446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4D25AC-366E-4B53-9589-66F223B674E5}"/>
              </a:ext>
            </a:extLst>
          </p:cNvPr>
          <p:cNvSpPr txBox="1"/>
          <p:nvPr/>
        </p:nvSpPr>
        <p:spPr>
          <a:xfrm>
            <a:off x="67111" y="523111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E9BF68-1016-412A-B2FE-C17EE982F9E2}"/>
              </a:ext>
            </a:extLst>
          </p:cNvPr>
          <p:cNvSpPr txBox="1"/>
          <p:nvPr/>
        </p:nvSpPr>
        <p:spPr>
          <a:xfrm>
            <a:off x="67110" y="960021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388C70-5F0F-466C-B0FB-86EF394A1B63}"/>
              </a:ext>
            </a:extLst>
          </p:cNvPr>
          <p:cNvSpPr txBox="1"/>
          <p:nvPr/>
        </p:nvSpPr>
        <p:spPr>
          <a:xfrm>
            <a:off x="67110" y="133751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35172AA-AA74-4ACB-B997-3B742E012615}"/>
              </a:ext>
            </a:extLst>
          </p:cNvPr>
          <p:cNvSpPr txBox="1"/>
          <p:nvPr/>
        </p:nvSpPr>
        <p:spPr>
          <a:xfrm>
            <a:off x="67110" y="1716279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37425B1-BF2B-47D8-8B31-D760D666C687}"/>
              </a:ext>
            </a:extLst>
          </p:cNvPr>
          <p:cNvSpPr/>
          <p:nvPr/>
        </p:nvSpPr>
        <p:spPr>
          <a:xfrm>
            <a:off x="509841" y="3920007"/>
            <a:ext cx="7537087" cy="28560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49">
            <a:extLst>
              <a:ext uri="{FF2B5EF4-FFF2-40B4-BE49-F238E27FC236}">
                <a16:creationId xmlns:a16="http://schemas.microsoft.com/office/drawing/2014/main" id="{14594146-8FAB-4D52-9560-707090B3A747}"/>
              </a:ext>
            </a:extLst>
          </p:cNvPr>
          <p:cNvSpPr txBox="1"/>
          <p:nvPr/>
        </p:nvSpPr>
        <p:spPr>
          <a:xfrm>
            <a:off x="1140736" y="5037088"/>
            <a:ext cx="4345663" cy="2079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9105">
              <a:lnSpc>
                <a:spcPts val="900"/>
              </a:lnSpc>
            </a:pPr>
            <a:r>
              <a:rPr lang="ja-JP" sz="9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図</a:t>
            </a:r>
            <a:r>
              <a:rPr lang="en-US" sz="9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8-18 </a:t>
            </a:r>
            <a:r>
              <a:rPr lang="ja-JP" sz="9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男女・年齢</a:t>
            </a:r>
            <a:r>
              <a:rPr lang="en-US" sz="800" b="1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(5</a:t>
            </a:r>
            <a:r>
              <a:rPr lang="ja-JP" sz="8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歳階級</a:t>
            </a:r>
            <a:r>
              <a:rPr lang="en-US" sz="8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ja-JP" sz="9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別の総人口と就業者人口　</a:t>
            </a:r>
            <a:r>
              <a:rPr lang="en-US" sz="9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2015</a:t>
            </a:r>
            <a:r>
              <a:rPr lang="ja-JP" sz="9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年国勢調査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CB12C1-CD80-434F-AB38-C5CA1AE47D3D}"/>
              </a:ext>
            </a:extLst>
          </p:cNvPr>
          <p:cNvSpPr txBox="1"/>
          <p:nvPr/>
        </p:nvSpPr>
        <p:spPr>
          <a:xfrm>
            <a:off x="271604" y="4079459"/>
            <a:ext cx="8102851" cy="217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9105">
              <a:lnSpc>
                <a:spcPts val="900"/>
              </a:lnSpc>
            </a:pPr>
            <a:r>
              <a:rPr lang="ja-JP" altLang="ja-JP" sz="18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図</a:t>
            </a:r>
            <a:r>
              <a:rPr lang="en-US" altLang="ja-JP" sz="18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8-18 </a:t>
            </a:r>
            <a:r>
              <a:rPr lang="ja-JP" altLang="ja-JP" sz="18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男女・年齢</a:t>
            </a:r>
            <a:r>
              <a:rPr lang="en-US" altLang="ja-JP" sz="1600" b="1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(5</a:t>
            </a:r>
            <a:r>
              <a:rPr lang="ja-JP" altLang="ja-JP" sz="16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歳階級</a:t>
            </a:r>
            <a:r>
              <a:rPr lang="en-US" altLang="ja-JP" sz="16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ja-JP" altLang="ja-JP" sz="18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別の総人口と就業者人口　</a:t>
            </a:r>
            <a:r>
              <a:rPr lang="en-US" altLang="ja-JP" sz="18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2015</a:t>
            </a:r>
            <a:r>
              <a:rPr lang="ja-JP" altLang="ja-JP" sz="1800" b="1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年国勢調査</a:t>
            </a:r>
            <a:endParaRPr lang="ja-JP" altLang="ja-JP" sz="240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DC1D9C0-CE0B-494A-BDB2-E0E1B74D75E4}"/>
              </a:ext>
            </a:extLst>
          </p:cNvPr>
          <p:cNvSpPr txBox="1"/>
          <p:nvPr/>
        </p:nvSpPr>
        <p:spPr>
          <a:xfrm>
            <a:off x="502465" y="4494749"/>
            <a:ext cx="7346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図</a:t>
            </a:r>
            <a:r>
              <a:rPr lang="en-US" altLang="ja-JP" dirty="0"/>
              <a:t>8-18 </a:t>
            </a:r>
            <a:r>
              <a:rPr lang="ja-JP" altLang="en-US" dirty="0"/>
              <a:t>男女・年齢</a:t>
            </a:r>
            <a:r>
              <a:rPr lang="en-US" altLang="ja-JP" dirty="0"/>
              <a:t>(5</a:t>
            </a:r>
            <a:r>
              <a:rPr lang="ja-JP" altLang="en-US" dirty="0"/>
              <a:t>歳階級</a:t>
            </a:r>
            <a:r>
              <a:rPr lang="en-US" altLang="ja-JP" dirty="0"/>
              <a:t>)</a:t>
            </a:r>
            <a:r>
              <a:rPr lang="ja-JP" altLang="en-US" dirty="0"/>
              <a:t>別の総人口と就業者人口　</a:t>
            </a:r>
            <a:r>
              <a:rPr lang="en-US" altLang="ja-JP" dirty="0"/>
              <a:t>2015</a:t>
            </a:r>
            <a:r>
              <a:rPr lang="ja-JP" altLang="en-US" dirty="0"/>
              <a:t>年国勢調査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C2D57E0F-C5BF-4533-86D9-883787C2BF58}"/>
              </a:ext>
            </a:extLst>
          </p:cNvPr>
          <p:cNvSpPr/>
          <p:nvPr/>
        </p:nvSpPr>
        <p:spPr>
          <a:xfrm rot="1472549">
            <a:off x="4228222" y="3174774"/>
            <a:ext cx="1112520" cy="49212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F52B14-DA61-4D62-9043-4EECAE6C6B52}"/>
              </a:ext>
            </a:extLst>
          </p:cNvPr>
          <p:cNvSpPr/>
          <p:nvPr/>
        </p:nvSpPr>
        <p:spPr>
          <a:xfrm rot="2154089">
            <a:off x="2597542" y="3284629"/>
            <a:ext cx="1003935" cy="47561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DB9D0F1E-5358-4AD9-A570-09D91225CC49}"/>
              </a:ext>
            </a:extLst>
          </p:cNvPr>
          <p:cNvSpPr/>
          <p:nvPr/>
        </p:nvSpPr>
        <p:spPr>
          <a:xfrm rot="18841321">
            <a:off x="1648534" y="3331937"/>
            <a:ext cx="1144905" cy="425450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A452746-FE9D-424C-B16B-F7C4D7946154}"/>
              </a:ext>
            </a:extLst>
          </p:cNvPr>
          <p:cNvSpPr/>
          <p:nvPr/>
        </p:nvSpPr>
        <p:spPr>
          <a:xfrm rot="18841321">
            <a:off x="3456697" y="3373529"/>
            <a:ext cx="956945" cy="329565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3" name="テキスト ボックス 6">
            <a:extLst>
              <a:ext uri="{FF2B5EF4-FFF2-40B4-BE49-F238E27FC236}">
                <a16:creationId xmlns:a16="http://schemas.microsoft.com/office/drawing/2014/main" id="{2F70A02D-33A8-4A96-8941-DF197AE52B2C}"/>
              </a:ext>
            </a:extLst>
          </p:cNvPr>
          <p:cNvSpPr txBox="1"/>
          <p:nvPr/>
        </p:nvSpPr>
        <p:spPr>
          <a:xfrm>
            <a:off x="1917457" y="3030629"/>
            <a:ext cx="393700" cy="2565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900" b="1" kern="10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男性</a:t>
            </a:r>
            <a:endParaRPr lang="ja-JP" sz="1050" kern="10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7">
            <a:extLst>
              <a:ext uri="{FF2B5EF4-FFF2-40B4-BE49-F238E27FC236}">
                <a16:creationId xmlns:a16="http://schemas.microsoft.com/office/drawing/2014/main" id="{B45AE308-603F-4C12-95FA-1E26D32C883A}"/>
              </a:ext>
            </a:extLst>
          </p:cNvPr>
          <p:cNvSpPr txBox="1"/>
          <p:nvPr/>
        </p:nvSpPr>
        <p:spPr>
          <a:xfrm>
            <a:off x="3531627" y="3061109"/>
            <a:ext cx="393700" cy="2565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900" b="1" kern="10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女性</a:t>
            </a:r>
            <a:endParaRPr lang="ja-JP" sz="1050" kern="10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5" name="グラフ 24">
            <a:extLst>
              <a:ext uri="{FF2B5EF4-FFF2-40B4-BE49-F238E27FC236}">
                <a16:creationId xmlns:a16="http://schemas.microsoft.com/office/drawing/2014/main" id="{20806176-AF14-4179-B8F7-FD2A076FD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997623"/>
              </p:ext>
            </p:extLst>
          </p:nvPr>
        </p:nvGraphicFramePr>
        <p:xfrm>
          <a:off x="4051619" y="-105061"/>
          <a:ext cx="3998579" cy="316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1941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グラフ 43">
            <a:extLst>
              <a:ext uri="{FF2B5EF4-FFF2-40B4-BE49-F238E27FC236}">
                <a16:creationId xmlns:a16="http://schemas.microsoft.com/office/drawing/2014/main" id="{4ADD51BC-C614-4C0E-90DC-3D58E191C004}"/>
              </a:ext>
            </a:extLst>
          </p:cNvPr>
          <p:cNvGraphicFramePr>
            <a:graphicFrameLocks/>
          </p:cNvGraphicFramePr>
          <p:nvPr/>
        </p:nvGraphicFramePr>
        <p:xfrm>
          <a:off x="49049" y="2344572"/>
          <a:ext cx="9237564" cy="358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四角形吹き出し 4">
            <a:extLst>
              <a:ext uri="{FF2B5EF4-FFF2-40B4-BE49-F238E27FC236}">
                <a16:creationId xmlns:a16="http://schemas.microsoft.com/office/drawing/2014/main" id="{5C0C1141-424E-4B11-832B-E35335C6F605}"/>
              </a:ext>
            </a:extLst>
          </p:cNvPr>
          <p:cNvSpPr/>
          <p:nvPr/>
        </p:nvSpPr>
        <p:spPr>
          <a:xfrm>
            <a:off x="5852093" y="4603050"/>
            <a:ext cx="1958058" cy="293296"/>
          </a:xfrm>
          <a:prstGeom prst="wedgeRectCallout">
            <a:avLst>
              <a:gd name="adj1" fmla="val 85127"/>
              <a:gd name="adj2" fmla="val -1779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9BF3B17B-6D3F-436F-A95C-3AB5F9045B62}"/>
              </a:ext>
            </a:extLst>
          </p:cNvPr>
          <p:cNvSpPr/>
          <p:nvPr/>
        </p:nvSpPr>
        <p:spPr>
          <a:xfrm>
            <a:off x="6665309" y="4968326"/>
            <a:ext cx="1883073" cy="280598"/>
          </a:xfrm>
          <a:prstGeom prst="wedgeRectCallout">
            <a:avLst>
              <a:gd name="adj1" fmla="val 50804"/>
              <a:gd name="adj2" fmla="val 10318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B46384B8-AAF6-4425-AEBE-0B8656EF0B2C}"/>
              </a:ext>
            </a:extLst>
          </p:cNvPr>
          <p:cNvSpPr/>
          <p:nvPr/>
        </p:nvSpPr>
        <p:spPr>
          <a:xfrm>
            <a:off x="7052857" y="1295019"/>
            <a:ext cx="1999571" cy="74153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DD293E-037F-4D24-91F8-C15195A6F69F}"/>
              </a:ext>
            </a:extLst>
          </p:cNvPr>
          <p:cNvSpPr txBox="1"/>
          <p:nvPr/>
        </p:nvSpPr>
        <p:spPr>
          <a:xfrm>
            <a:off x="7125550" y="1436392"/>
            <a:ext cx="17909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超少子・小中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四角形吹き出し 2">
            <a:extLst>
              <a:ext uri="{FF2B5EF4-FFF2-40B4-BE49-F238E27FC236}">
                <a16:creationId xmlns:a16="http://schemas.microsoft.com/office/drawing/2014/main" id="{BF1FE0EE-0159-422B-901E-817AC394C05F}"/>
              </a:ext>
            </a:extLst>
          </p:cNvPr>
          <p:cNvSpPr/>
          <p:nvPr/>
        </p:nvSpPr>
        <p:spPr>
          <a:xfrm>
            <a:off x="2518442" y="1341690"/>
            <a:ext cx="1480703" cy="788394"/>
          </a:xfrm>
          <a:prstGeom prst="wedgeRectCallout">
            <a:avLst>
              <a:gd name="adj1" fmla="val -91806"/>
              <a:gd name="adj2" fmla="val 135788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52E2B5-A7B1-4EA9-BFD4-F96D87B01E00}"/>
              </a:ext>
            </a:extLst>
          </p:cNvPr>
          <p:cNvSpPr txBox="1"/>
          <p:nvPr/>
        </p:nvSpPr>
        <p:spPr>
          <a:xfrm>
            <a:off x="5792312" y="4614087"/>
            <a:ext cx="2352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児童数</a:t>
            </a:r>
            <a:r>
              <a:rPr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2018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643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72380666-B5E6-4877-949B-61907D036B34}"/>
              </a:ext>
            </a:extLst>
          </p:cNvPr>
          <p:cNvSpPr/>
          <p:nvPr/>
        </p:nvSpPr>
        <p:spPr>
          <a:xfrm>
            <a:off x="861456" y="3638569"/>
            <a:ext cx="1357216" cy="799960"/>
          </a:xfrm>
          <a:prstGeom prst="wedgeRectCallout">
            <a:avLst>
              <a:gd name="adj1" fmla="val 56771"/>
              <a:gd name="adj2" fmla="val 4619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779151-8D98-4B05-B499-3D8D26102DED}"/>
              </a:ext>
            </a:extLst>
          </p:cNvPr>
          <p:cNvSpPr txBox="1"/>
          <p:nvPr/>
        </p:nvSpPr>
        <p:spPr>
          <a:xfrm>
            <a:off x="6602568" y="4903358"/>
            <a:ext cx="209099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生徒数</a:t>
            </a:r>
            <a:r>
              <a:rPr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2018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325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643C465-7363-49C6-B02F-CB00001CB942}"/>
              </a:ext>
            </a:extLst>
          </p:cNvPr>
          <p:cNvCxnSpPr>
            <a:cxnSpLocks/>
          </p:cNvCxnSpPr>
          <p:nvPr/>
        </p:nvCxnSpPr>
        <p:spPr>
          <a:xfrm>
            <a:off x="359166" y="69011"/>
            <a:ext cx="85573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1C4D2BB-24F4-44E0-991F-33FBBE433276}"/>
              </a:ext>
            </a:extLst>
          </p:cNvPr>
          <p:cNvSpPr/>
          <p:nvPr/>
        </p:nvSpPr>
        <p:spPr>
          <a:xfrm rot="5400000">
            <a:off x="2736007" y="813297"/>
            <a:ext cx="980429" cy="185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団塊小</a:t>
            </a:r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1958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1349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44.3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525181E-6F1D-4BE0-A151-BD39257245FB}"/>
              </a:ext>
            </a:extLst>
          </p:cNvPr>
          <p:cNvSpPr/>
          <p:nvPr/>
        </p:nvSpPr>
        <p:spPr>
          <a:xfrm rot="5400000">
            <a:off x="1165002" y="3214042"/>
            <a:ext cx="708651" cy="16377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団塊中</a:t>
            </a:r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1962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733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45.7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857601D-8DD9-4E60-9F88-927EBDB375F5}"/>
              </a:ext>
            </a:extLst>
          </p:cNvPr>
          <p:cNvSpPr/>
          <p:nvPr/>
        </p:nvSpPr>
        <p:spPr>
          <a:xfrm rot="5400000">
            <a:off x="877535" y="1081766"/>
            <a:ext cx="796363" cy="1538458"/>
          </a:xfrm>
          <a:prstGeom prst="round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22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1948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45.6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44.1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82F9212-C183-4D18-A167-B0B3C07E89AC}"/>
              </a:ext>
            </a:extLst>
          </p:cNvPr>
          <p:cNvSpPr txBox="1"/>
          <p:nvPr/>
        </p:nvSpPr>
        <p:spPr>
          <a:xfrm>
            <a:off x="7153001" y="2020890"/>
            <a:ext cx="16382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2018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23.5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27.5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四角形吹き出し 7">
            <a:extLst>
              <a:ext uri="{FF2B5EF4-FFF2-40B4-BE49-F238E27FC236}">
                <a16:creationId xmlns:a16="http://schemas.microsoft.com/office/drawing/2014/main" id="{25FD51BB-ED88-4DD3-A92F-F5D6BCE57EED}"/>
              </a:ext>
            </a:extLst>
          </p:cNvPr>
          <p:cNvSpPr/>
          <p:nvPr/>
        </p:nvSpPr>
        <p:spPr>
          <a:xfrm>
            <a:off x="4175713" y="1477749"/>
            <a:ext cx="1280395" cy="633163"/>
          </a:xfrm>
          <a:prstGeom prst="wedgeRectCallout">
            <a:avLst>
              <a:gd name="adj1" fmla="val 24490"/>
              <a:gd name="adj2" fmla="val 87347"/>
            </a:avLst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四角形吹き出し 7">
            <a:extLst>
              <a:ext uri="{FF2B5EF4-FFF2-40B4-BE49-F238E27FC236}">
                <a16:creationId xmlns:a16="http://schemas.microsoft.com/office/drawing/2014/main" id="{2A7F6C1F-C7F6-4D51-859D-70757089F842}"/>
              </a:ext>
            </a:extLst>
          </p:cNvPr>
          <p:cNvSpPr/>
          <p:nvPr/>
        </p:nvSpPr>
        <p:spPr>
          <a:xfrm>
            <a:off x="5631533" y="1492227"/>
            <a:ext cx="1358108" cy="593098"/>
          </a:xfrm>
          <a:prstGeom prst="wedgeRectCallout">
            <a:avLst>
              <a:gd name="adj1" fmla="val -22760"/>
              <a:gd name="adj2" fmla="val 81265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ja-JP" altLang="en-US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１学級当り</a:t>
            </a: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生徒数</a:t>
            </a: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四角形吹き出し 2">
            <a:extLst>
              <a:ext uri="{FF2B5EF4-FFF2-40B4-BE49-F238E27FC236}">
                <a16:creationId xmlns:a16="http://schemas.microsoft.com/office/drawing/2014/main" id="{A7D038CC-A45E-4F0D-B38D-0E813AC63AD8}"/>
              </a:ext>
            </a:extLst>
          </p:cNvPr>
          <p:cNvSpPr/>
          <p:nvPr/>
        </p:nvSpPr>
        <p:spPr>
          <a:xfrm>
            <a:off x="3130380" y="2265028"/>
            <a:ext cx="1482424" cy="842632"/>
          </a:xfrm>
          <a:prstGeom prst="wedgeRectCallout">
            <a:avLst>
              <a:gd name="adj1" fmla="val 26800"/>
              <a:gd name="adj2" fmla="val 642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FCB5895A-73BB-469D-A89A-F24A08D2C848}"/>
              </a:ext>
            </a:extLst>
          </p:cNvPr>
          <p:cNvSpPr/>
          <p:nvPr/>
        </p:nvSpPr>
        <p:spPr>
          <a:xfrm rot="5400000">
            <a:off x="3492471" y="1757861"/>
            <a:ext cx="740686" cy="185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Jr.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</a:t>
            </a:r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1981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1192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33.7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61D41F3F-B471-4DC4-815E-B068AD1FDEC2}"/>
              </a:ext>
            </a:extLst>
          </p:cNvPr>
          <p:cNvSpPr/>
          <p:nvPr/>
        </p:nvSpPr>
        <p:spPr>
          <a:xfrm>
            <a:off x="4046822" y="3897112"/>
            <a:ext cx="1358696" cy="777549"/>
          </a:xfrm>
          <a:prstGeom prst="wedgeRectCallout">
            <a:avLst>
              <a:gd name="adj1" fmla="val 18960"/>
              <a:gd name="adj2" fmla="val 5475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0666ABF8-BFED-4CD4-A46F-ED48B71E3D04}"/>
              </a:ext>
            </a:extLst>
          </p:cNvPr>
          <p:cNvSpPr/>
          <p:nvPr/>
        </p:nvSpPr>
        <p:spPr>
          <a:xfrm rot="5400000">
            <a:off x="4394408" y="3464995"/>
            <a:ext cx="708651" cy="15917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Jr.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 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1986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611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38.3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AutoShape 8">
            <a:extLst>
              <a:ext uri="{FF2B5EF4-FFF2-40B4-BE49-F238E27FC236}">
                <a16:creationId xmlns:a16="http://schemas.microsoft.com/office/drawing/2014/main" id="{99E84D62-868C-4A70-8115-3C365EBF4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259" y="246650"/>
            <a:ext cx="2415328" cy="620869"/>
          </a:xfrm>
          <a:prstGeom prst="flowChartProces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Arial" charset="0"/>
              </a:rPr>
              <a:t>工業化：重厚長大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Arial" charset="0"/>
              </a:rPr>
              <a:t>団塊→分に応じた夢実現（多数派）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Arial" charset="0"/>
              </a:rPr>
              <a:t>社会的上昇のための競争（少数派）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5CF1BBF-631C-4165-873F-DD043D81DB56}"/>
              </a:ext>
            </a:extLst>
          </p:cNvPr>
          <p:cNvSpPr/>
          <p:nvPr/>
        </p:nvSpPr>
        <p:spPr>
          <a:xfrm>
            <a:off x="2928718" y="219368"/>
            <a:ext cx="3205708" cy="6867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schemeClr val="tx1"/>
                </a:solidFill>
                <a:latin typeface="Arial" charset="0"/>
              </a:rPr>
              <a:t>情報化：軽薄短小→ｸﾞﾛｰﾊﾞﾙ化：大競争時代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schemeClr val="tx1"/>
                </a:solidFill>
                <a:latin typeface="Arial" charset="0"/>
              </a:rPr>
              <a:t>少産＋ジュニア→序列づけ競争（多数派）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schemeClr val="tx1"/>
                </a:solidFill>
                <a:latin typeface="Arial" charset="0"/>
              </a:rPr>
              <a:t>少子世代→落とされないための競争（全体）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ホームベース 27">
            <a:extLst>
              <a:ext uri="{FF2B5EF4-FFF2-40B4-BE49-F238E27FC236}">
                <a16:creationId xmlns:a16="http://schemas.microsoft.com/office/drawing/2014/main" id="{9647EC07-D4D9-49A6-B668-A432A16D032F}"/>
              </a:ext>
            </a:extLst>
          </p:cNvPr>
          <p:cNvSpPr/>
          <p:nvPr/>
        </p:nvSpPr>
        <p:spPr>
          <a:xfrm>
            <a:off x="6120158" y="207092"/>
            <a:ext cx="2771384" cy="741537"/>
          </a:xfrm>
          <a:prstGeom prst="homePlate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ICT</a:t>
            </a:r>
            <a:r>
              <a:rPr kumimoji="0" lang="ja-JP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化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AI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・ｻｰﾋﾞｽ・</a:t>
            </a: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次産業</a:t>
            </a:r>
            <a:endParaRPr kumimoji="0" lang="en-US" altLang="ja-JP" sz="12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個人化⇒能力</a:t>
            </a: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個性重視、</a:t>
            </a:r>
            <a:endParaRPr kumimoji="0" lang="en-US" altLang="ja-JP" sz="12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自己実現</a:t>
            </a: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協働実現力</a:t>
            </a: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臨機応変力</a:t>
            </a:r>
            <a:endParaRPr kumimoji="0" lang="en-US" altLang="ja-JP" sz="12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kumimoji="0" lang="ja-JP" altLang="en-US" sz="1200" kern="0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C4F732AC-029C-49F4-BB45-9E0EA16DF1A3}"/>
              </a:ext>
            </a:extLst>
          </p:cNvPr>
          <p:cNvSpPr/>
          <p:nvPr/>
        </p:nvSpPr>
        <p:spPr>
          <a:xfrm>
            <a:off x="146159" y="175611"/>
            <a:ext cx="2485899" cy="730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DF8BD936-90D5-44B6-A002-0DB1AF0AFCA3}"/>
              </a:ext>
            </a:extLst>
          </p:cNvPr>
          <p:cNvSpPr/>
          <p:nvPr/>
        </p:nvSpPr>
        <p:spPr>
          <a:xfrm>
            <a:off x="2860211" y="115628"/>
            <a:ext cx="3173354" cy="87636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37" name="矢印: 五方向 36">
            <a:extLst>
              <a:ext uri="{FF2B5EF4-FFF2-40B4-BE49-F238E27FC236}">
                <a16:creationId xmlns:a16="http://schemas.microsoft.com/office/drawing/2014/main" id="{46676EC7-79CA-47F6-BADB-BBBCC4A9FACA}"/>
              </a:ext>
            </a:extLst>
          </p:cNvPr>
          <p:cNvSpPr/>
          <p:nvPr/>
        </p:nvSpPr>
        <p:spPr>
          <a:xfrm>
            <a:off x="6078589" y="176429"/>
            <a:ext cx="2614969" cy="732026"/>
          </a:xfrm>
          <a:prstGeom prst="homePlat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3" name="思考の吹き出し: 雲形 2">
            <a:extLst>
              <a:ext uri="{FF2B5EF4-FFF2-40B4-BE49-F238E27FC236}">
                <a16:creationId xmlns:a16="http://schemas.microsoft.com/office/drawing/2014/main" id="{CA780DDF-72F4-41FF-9369-FAD829075AEF}"/>
              </a:ext>
            </a:extLst>
          </p:cNvPr>
          <p:cNvSpPr/>
          <p:nvPr/>
        </p:nvSpPr>
        <p:spPr>
          <a:xfrm>
            <a:off x="6992409" y="1912858"/>
            <a:ext cx="1701150" cy="1191065"/>
          </a:xfrm>
          <a:prstGeom prst="cloudCallout">
            <a:avLst>
              <a:gd name="adj1" fmla="val 40675"/>
              <a:gd name="adj2" fmla="val 96755"/>
            </a:avLst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22212787-1550-4365-9C1B-650B36BB3CC2}"/>
              </a:ext>
            </a:extLst>
          </p:cNvPr>
          <p:cNvSpPr/>
          <p:nvPr/>
        </p:nvSpPr>
        <p:spPr>
          <a:xfrm>
            <a:off x="8472880" y="3715630"/>
            <a:ext cx="302003" cy="49920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思考の吹き出し: 雲形 38">
            <a:extLst>
              <a:ext uri="{FF2B5EF4-FFF2-40B4-BE49-F238E27FC236}">
                <a16:creationId xmlns:a16="http://schemas.microsoft.com/office/drawing/2014/main" id="{D77FAD50-8C3E-475C-B929-1E41B03385C6}"/>
              </a:ext>
            </a:extLst>
          </p:cNvPr>
          <p:cNvSpPr/>
          <p:nvPr/>
        </p:nvSpPr>
        <p:spPr>
          <a:xfrm>
            <a:off x="212281" y="1320450"/>
            <a:ext cx="2153427" cy="1172839"/>
          </a:xfrm>
          <a:prstGeom prst="cloudCallout">
            <a:avLst>
              <a:gd name="adj1" fmla="val -20681"/>
              <a:gd name="adj2" fmla="val 56536"/>
            </a:avLst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CB377E2-6AC9-4AF4-937B-85EDFD3CB9EE}"/>
              </a:ext>
            </a:extLst>
          </p:cNvPr>
          <p:cNvSpPr/>
          <p:nvPr/>
        </p:nvSpPr>
        <p:spPr>
          <a:xfrm>
            <a:off x="49049" y="1056748"/>
            <a:ext cx="9237564" cy="484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66CE94F3-001C-41AD-BE4B-FCF1D1D540D6}"/>
              </a:ext>
            </a:extLst>
          </p:cNvPr>
          <p:cNvSpPr/>
          <p:nvPr/>
        </p:nvSpPr>
        <p:spPr>
          <a:xfrm>
            <a:off x="136205" y="167369"/>
            <a:ext cx="8557353" cy="754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2D4138C-790F-4C2E-9410-A407E0501B40}"/>
              </a:ext>
            </a:extLst>
          </p:cNvPr>
          <p:cNvSpPr/>
          <p:nvPr/>
        </p:nvSpPr>
        <p:spPr>
          <a:xfrm>
            <a:off x="539457" y="2596500"/>
            <a:ext cx="322000" cy="39956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F3ACED-0B84-4BDB-9325-FF0F54E64117}"/>
              </a:ext>
            </a:extLst>
          </p:cNvPr>
          <p:cNvSpPr txBox="1"/>
          <p:nvPr/>
        </p:nvSpPr>
        <p:spPr>
          <a:xfrm>
            <a:off x="7473150" y="592121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提出版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190107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3F168F1F-78F2-4033-A88A-60A59D998127}"/>
              </a:ext>
            </a:extLst>
          </p:cNvPr>
          <p:cNvSpPr/>
          <p:nvPr/>
        </p:nvSpPr>
        <p:spPr>
          <a:xfrm>
            <a:off x="2642674" y="4095396"/>
            <a:ext cx="1356471" cy="708651"/>
          </a:xfrm>
          <a:prstGeom prst="wedgeRectCallout">
            <a:avLst>
              <a:gd name="adj1" fmla="val -23837"/>
              <a:gd name="adj2" fmla="val -6151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65E83B2-367D-443B-B49D-78F576B7C32D}"/>
              </a:ext>
            </a:extLst>
          </p:cNvPr>
          <p:cNvSpPr/>
          <p:nvPr/>
        </p:nvSpPr>
        <p:spPr>
          <a:xfrm rot="5400000">
            <a:off x="3041998" y="3643349"/>
            <a:ext cx="556613" cy="1637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少産小</a:t>
            </a:r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1968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938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33.4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8869679B-C6E1-4820-9937-E8521E26726B}"/>
              </a:ext>
            </a:extLst>
          </p:cNvPr>
          <p:cNvSpPr/>
          <p:nvPr/>
        </p:nvSpPr>
        <p:spPr>
          <a:xfrm>
            <a:off x="1979393" y="5201175"/>
            <a:ext cx="2838732" cy="288680"/>
          </a:xfrm>
          <a:prstGeom prst="wedgeRectCallout">
            <a:avLst>
              <a:gd name="adj1" fmla="val -2102"/>
              <a:gd name="adj2" fmla="val -7705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AFB23A7-10C3-4511-AE93-DAC34454E299}"/>
              </a:ext>
            </a:extLst>
          </p:cNvPr>
          <p:cNvSpPr/>
          <p:nvPr/>
        </p:nvSpPr>
        <p:spPr>
          <a:xfrm rot="5400000">
            <a:off x="3205985" y="3847005"/>
            <a:ext cx="341165" cy="29445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少産中 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1972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469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37.0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A4B5B20D-B8C1-4B63-99EF-2A603524E335}"/>
              </a:ext>
            </a:extLst>
          </p:cNvPr>
          <p:cNvSpPr/>
          <p:nvPr/>
        </p:nvSpPr>
        <p:spPr>
          <a:xfrm>
            <a:off x="305535" y="3140936"/>
            <a:ext cx="914400" cy="249158"/>
          </a:xfrm>
          <a:prstGeom prst="wedgeRectCallout">
            <a:avLst>
              <a:gd name="adj1" fmla="val -10741"/>
              <a:gd name="adj2" fmla="val 1102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854F3D-460C-4D05-9181-0B243D3E22A3}"/>
              </a:ext>
            </a:extLst>
          </p:cNvPr>
          <p:cNvSpPr txBox="1"/>
          <p:nvPr/>
        </p:nvSpPr>
        <p:spPr>
          <a:xfrm>
            <a:off x="274700" y="309580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1075</a:t>
            </a:r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62675B1D-0BD1-418C-BA62-4742A7F22E3E}"/>
              </a:ext>
            </a:extLst>
          </p:cNvPr>
          <p:cNvSpPr/>
          <p:nvPr/>
        </p:nvSpPr>
        <p:spPr>
          <a:xfrm>
            <a:off x="394595" y="4588762"/>
            <a:ext cx="799097" cy="274208"/>
          </a:xfrm>
          <a:prstGeom prst="wedgeRectCallout">
            <a:avLst>
              <a:gd name="adj1" fmla="val -15584"/>
              <a:gd name="adj2" fmla="val 1010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1E7BA45-187C-422F-99BE-94C5A73664F9}"/>
              </a:ext>
            </a:extLst>
          </p:cNvPr>
          <p:cNvSpPr txBox="1"/>
          <p:nvPr/>
        </p:nvSpPr>
        <p:spPr>
          <a:xfrm>
            <a:off x="406313" y="4553066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479</a:t>
            </a:r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B55589E-64E9-44FA-9A58-AFB75E60F27F}"/>
              </a:ext>
            </a:extLst>
          </p:cNvPr>
          <p:cNvSpPr txBox="1"/>
          <p:nvPr/>
        </p:nvSpPr>
        <p:spPr>
          <a:xfrm>
            <a:off x="6221262" y="6037580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少子小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90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937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29.7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C18964A-A296-4447-8564-8145BD1C6CC3}"/>
              </a:ext>
            </a:extLst>
          </p:cNvPr>
          <p:cNvSpPr txBox="1"/>
          <p:nvPr/>
        </p:nvSpPr>
        <p:spPr>
          <a:xfrm>
            <a:off x="8623881" y="6183136"/>
            <a:ext cx="1919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少子中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2009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360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29.7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D8CA729-238C-4EEB-B18C-7FF7195D1B73}"/>
              </a:ext>
            </a:extLst>
          </p:cNvPr>
          <p:cNvSpPr txBox="1"/>
          <p:nvPr/>
        </p:nvSpPr>
        <p:spPr>
          <a:xfrm>
            <a:off x="4761959" y="6118017"/>
            <a:ext cx="1870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少子小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2006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719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25.9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2418C924-8022-4559-B43F-0817C0DD51C1}"/>
              </a:ext>
            </a:extLst>
          </p:cNvPr>
          <p:cNvCxnSpPr>
            <a:cxnSpLocks/>
          </p:cNvCxnSpPr>
          <p:nvPr/>
        </p:nvCxnSpPr>
        <p:spPr>
          <a:xfrm>
            <a:off x="5165115" y="2313201"/>
            <a:ext cx="67555" cy="1308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0A89DAC1-FFC1-4C33-872D-625F56312478}"/>
              </a:ext>
            </a:extLst>
          </p:cNvPr>
          <p:cNvCxnSpPr>
            <a:cxnSpLocks/>
          </p:cNvCxnSpPr>
          <p:nvPr/>
        </p:nvCxnSpPr>
        <p:spPr>
          <a:xfrm flipH="1">
            <a:off x="5615156" y="2326910"/>
            <a:ext cx="418409" cy="106318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楕円 53">
            <a:extLst>
              <a:ext uri="{FF2B5EF4-FFF2-40B4-BE49-F238E27FC236}">
                <a16:creationId xmlns:a16="http://schemas.microsoft.com/office/drawing/2014/main" id="{E4A23F35-803B-4A97-B74B-8355EF867CF4}"/>
              </a:ext>
            </a:extLst>
          </p:cNvPr>
          <p:cNvSpPr/>
          <p:nvPr/>
        </p:nvSpPr>
        <p:spPr>
          <a:xfrm>
            <a:off x="7527633" y="3554758"/>
            <a:ext cx="154902" cy="2675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B3A3A62E-5DDA-4FEC-A2E2-0BBE4436B1C5}"/>
              </a:ext>
            </a:extLst>
          </p:cNvPr>
          <p:cNvSpPr/>
          <p:nvPr/>
        </p:nvSpPr>
        <p:spPr>
          <a:xfrm>
            <a:off x="-1982963" y="3801782"/>
            <a:ext cx="1267340" cy="337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CD303F2-4283-4374-AA28-1A610707EFD2}"/>
              </a:ext>
            </a:extLst>
          </p:cNvPr>
          <p:cNvSpPr txBox="1"/>
          <p:nvPr/>
        </p:nvSpPr>
        <p:spPr>
          <a:xfrm>
            <a:off x="-2104562" y="56137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06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25.9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20C28562-B2DC-4963-9075-25C767E72CE3}"/>
              </a:ext>
            </a:extLst>
          </p:cNvPr>
          <p:cNvSpPr/>
          <p:nvPr/>
        </p:nvSpPr>
        <p:spPr>
          <a:xfrm>
            <a:off x="-2348314" y="4228299"/>
            <a:ext cx="1267340" cy="337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0C6C3125-44E8-4180-953E-D7F59729DFEA}"/>
              </a:ext>
            </a:extLst>
          </p:cNvPr>
          <p:cNvCxnSpPr>
            <a:cxnSpLocks/>
          </p:cNvCxnSpPr>
          <p:nvPr/>
        </p:nvCxnSpPr>
        <p:spPr>
          <a:xfrm flipH="1">
            <a:off x="-1261343" y="2067534"/>
            <a:ext cx="8091" cy="439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D02648D-CF85-46BD-A3F2-EE6C6A7A6445}"/>
              </a:ext>
            </a:extLst>
          </p:cNvPr>
          <p:cNvSpPr txBox="1"/>
          <p:nvPr/>
        </p:nvSpPr>
        <p:spPr>
          <a:xfrm>
            <a:off x="-2118139" y="2522477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479</a:t>
            </a:r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65" name="吹き出し: 角を丸めた四角形 64">
            <a:extLst>
              <a:ext uri="{FF2B5EF4-FFF2-40B4-BE49-F238E27FC236}">
                <a16:creationId xmlns:a16="http://schemas.microsoft.com/office/drawing/2014/main" id="{B81964FB-CAC4-495A-AE8F-18E930BB054F}"/>
              </a:ext>
            </a:extLst>
          </p:cNvPr>
          <p:cNvSpPr/>
          <p:nvPr/>
        </p:nvSpPr>
        <p:spPr>
          <a:xfrm>
            <a:off x="6320968" y="4062328"/>
            <a:ext cx="2012811" cy="285231"/>
          </a:xfrm>
          <a:prstGeom prst="wedgeRoundRectCallout">
            <a:avLst>
              <a:gd name="adj1" fmla="val -663"/>
              <a:gd name="adj2" fmla="val -719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EF6F960-6214-4E39-82BC-A3B645707DE0}"/>
              </a:ext>
            </a:extLst>
          </p:cNvPr>
          <p:cNvSpPr txBox="1"/>
          <p:nvPr/>
        </p:nvSpPr>
        <p:spPr>
          <a:xfrm>
            <a:off x="6246545" y="4034094"/>
            <a:ext cx="222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2006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718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25.9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66" name="吹き出し: 角を丸めた四角形 65">
            <a:extLst>
              <a:ext uri="{FF2B5EF4-FFF2-40B4-BE49-F238E27FC236}">
                <a16:creationId xmlns:a16="http://schemas.microsoft.com/office/drawing/2014/main" id="{05C53DDC-7298-4948-8AB5-F9AAF0789147}"/>
              </a:ext>
            </a:extLst>
          </p:cNvPr>
          <p:cNvSpPr/>
          <p:nvPr/>
        </p:nvSpPr>
        <p:spPr>
          <a:xfrm>
            <a:off x="5812032" y="3055004"/>
            <a:ext cx="2190536" cy="364446"/>
          </a:xfrm>
          <a:prstGeom prst="wedgeRoundRectCallout">
            <a:avLst>
              <a:gd name="adj1" fmla="val 29130"/>
              <a:gd name="adj2" fmla="val 899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8DCDB92-0AFC-429F-AF0E-E5A6C7C0F2E4}"/>
              </a:ext>
            </a:extLst>
          </p:cNvPr>
          <p:cNvSpPr txBox="1"/>
          <p:nvPr/>
        </p:nvSpPr>
        <p:spPr>
          <a:xfrm>
            <a:off x="5784981" y="3003242"/>
            <a:ext cx="219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2009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360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29.7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BD95067F-BCDA-4FDE-A9B0-5AD81B342D27}"/>
              </a:ext>
            </a:extLst>
          </p:cNvPr>
          <p:cNvSpPr/>
          <p:nvPr/>
        </p:nvSpPr>
        <p:spPr>
          <a:xfrm>
            <a:off x="7139695" y="3840394"/>
            <a:ext cx="154902" cy="2675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ACA5A5D-F82A-470C-B7E8-B42057D56451}"/>
              </a:ext>
            </a:extLst>
          </p:cNvPr>
          <p:cNvSpPr txBox="1"/>
          <p:nvPr/>
        </p:nvSpPr>
        <p:spPr>
          <a:xfrm>
            <a:off x="4167024" y="1489102"/>
            <a:ext cx="131177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１学級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当り</a:t>
            </a:r>
            <a:endParaRPr lang="en-US" altLang="ja-JP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>
              <a:lnSpc>
                <a:spcPts val="2000"/>
              </a:lnSpc>
            </a:pP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児童数</a:t>
            </a:r>
            <a:endParaRPr lang="en-US" altLang="ja-JP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2" name="テキスト ボックス 16">
            <a:extLst>
              <a:ext uri="{FF2B5EF4-FFF2-40B4-BE49-F238E27FC236}">
                <a16:creationId xmlns:a16="http://schemas.microsoft.com/office/drawing/2014/main" id="{D0345A47-4B6D-4854-B099-1CB2D493DB17}"/>
              </a:ext>
            </a:extLst>
          </p:cNvPr>
          <p:cNvSpPr txBox="1"/>
          <p:nvPr/>
        </p:nvSpPr>
        <p:spPr>
          <a:xfrm>
            <a:off x="36627" y="5908534"/>
            <a:ext cx="5199520" cy="4705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図</a:t>
            </a:r>
            <a:r>
              <a:rPr lang="en-US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児童・生徒在学者数と</a:t>
            </a:r>
            <a:r>
              <a:rPr lang="en-US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学級平均児童・生徒数（上段）ならびに出生数・合計特殊出生率（下段）の年次推移</a:t>
            </a:r>
            <a:r>
              <a:rPr lang="en-US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1948</a:t>
            </a: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～</a:t>
            </a:r>
            <a:r>
              <a:rPr lang="en-US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2018</a:t>
            </a: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　</a:t>
            </a:r>
            <a:r>
              <a:rPr lang="en-US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2018</a:t>
            </a: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 学校基本調査・人口動態調査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en-US" sz="1000" kern="100" dirty="0">
                <a:solidFill>
                  <a:srgbClr val="FF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19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B994BD15-1F8C-487F-953D-E414B3BA2F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936851"/>
              </p:ext>
            </p:extLst>
          </p:nvPr>
        </p:nvGraphicFramePr>
        <p:xfrm>
          <a:off x="4402" y="2309095"/>
          <a:ext cx="9054340" cy="359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四角形吹き出し 4">
            <a:extLst>
              <a:ext uri="{FF2B5EF4-FFF2-40B4-BE49-F238E27FC236}">
                <a16:creationId xmlns:a16="http://schemas.microsoft.com/office/drawing/2014/main" id="{5C0C1141-424E-4B11-832B-E35335C6F605}"/>
              </a:ext>
            </a:extLst>
          </p:cNvPr>
          <p:cNvSpPr/>
          <p:nvPr/>
        </p:nvSpPr>
        <p:spPr>
          <a:xfrm>
            <a:off x="6938748" y="4031585"/>
            <a:ext cx="1003231" cy="414666"/>
          </a:xfrm>
          <a:prstGeom prst="wedgeRectCallout">
            <a:avLst>
              <a:gd name="adj1" fmla="val 90074"/>
              <a:gd name="adj2" fmla="val 8609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9BF3B17B-6D3F-436F-A95C-3AB5F9045B62}"/>
              </a:ext>
            </a:extLst>
          </p:cNvPr>
          <p:cNvSpPr/>
          <p:nvPr/>
        </p:nvSpPr>
        <p:spPr>
          <a:xfrm>
            <a:off x="7742314" y="4761693"/>
            <a:ext cx="1003231" cy="420111"/>
          </a:xfrm>
          <a:prstGeom prst="wedgeRectCallout">
            <a:avLst>
              <a:gd name="adj1" fmla="val 56936"/>
              <a:gd name="adj2" fmla="val 9445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AFB23A7-10C3-4511-AE93-DAC34454E299}"/>
              </a:ext>
            </a:extLst>
          </p:cNvPr>
          <p:cNvSpPr/>
          <p:nvPr/>
        </p:nvSpPr>
        <p:spPr>
          <a:xfrm rot="5400000">
            <a:off x="3577519" y="4326767"/>
            <a:ext cx="401895" cy="640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少産中</a:t>
            </a:r>
            <a:endParaRPr kumimoji="1" lang="en-US" altLang="ja-JP" sz="12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65E83B2-367D-443B-B49D-78F576B7C32D}"/>
              </a:ext>
            </a:extLst>
          </p:cNvPr>
          <p:cNvSpPr/>
          <p:nvPr/>
        </p:nvSpPr>
        <p:spPr>
          <a:xfrm rot="5400000">
            <a:off x="2893516" y="3874693"/>
            <a:ext cx="334288" cy="79474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少産小</a:t>
            </a:r>
            <a:endParaRPr kumimoji="1" lang="en-US" altLang="ja-JP" sz="12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B46384B8-AAF6-4425-AEBE-0B8656EF0B2C}"/>
              </a:ext>
            </a:extLst>
          </p:cNvPr>
          <p:cNvSpPr/>
          <p:nvPr/>
        </p:nvSpPr>
        <p:spPr>
          <a:xfrm>
            <a:off x="6880261" y="1564038"/>
            <a:ext cx="1999571" cy="74153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DD293E-037F-4D24-91F8-C15195A6F69F}"/>
              </a:ext>
            </a:extLst>
          </p:cNvPr>
          <p:cNvSpPr txBox="1"/>
          <p:nvPr/>
        </p:nvSpPr>
        <p:spPr>
          <a:xfrm>
            <a:off x="6924202" y="1722322"/>
            <a:ext cx="17909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超少子・小中</a:t>
            </a:r>
            <a:endParaRPr kumimoji="1"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" name="四角形吹き出し 2">
            <a:extLst>
              <a:ext uri="{FF2B5EF4-FFF2-40B4-BE49-F238E27FC236}">
                <a16:creationId xmlns:a16="http://schemas.microsoft.com/office/drawing/2014/main" id="{BF1FE0EE-0159-422B-901E-817AC394C05F}"/>
              </a:ext>
            </a:extLst>
          </p:cNvPr>
          <p:cNvSpPr/>
          <p:nvPr/>
        </p:nvSpPr>
        <p:spPr>
          <a:xfrm>
            <a:off x="2251740" y="1880065"/>
            <a:ext cx="1196316" cy="626051"/>
          </a:xfrm>
          <a:prstGeom prst="wedgeRectCallout">
            <a:avLst>
              <a:gd name="adj1" fmla="val -82446"/>
              <a:gd name="adj2" fmla="val 98443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52E2B5-A7B1-4EA9-BFD4-F96D87B01E00}"/>
              </a:ext>
            </a:extLst>
          </p:cNvPr>
          <p:cNvSpPr txBox="1"/>
          <p:nvPr/>
        </p:nvSpPr>
        <p:spPr>
          <a:xfrm>
            <a:off x="6982929" y="4011533"/>
            <a:ext cx="111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児童数</a:t>
            </a:r>
            <a:endParaRPr lang="en-US" altLang="ja-JP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en-US" altLang="ja-JP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16</a:t>
            </a:r>
            <a:r>
              <a:rPr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648</a:t>
            </a:r>
            <a:r>
              <a:rPr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万人</a:t>
            </a:r>
            <a:endParaRPr kumimoji="1" lang="ja-JP" altLang="en-US" sz="1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72380666-B5E6-4877-949B-61907D036B34}"/>
              </a:ext>
            </a:extLst>
          </p:cNvPr>
          <p:cNvSpPr/>
          <p:nvPr/>
        </p:nvSpPr>
        <p:spPr>
          <a:xfrm>
            <a:off x="1519039" y="3871598"/>
            <a:ext cx="994972" cy="428404"/>
          </a:xfrm>
          <a:prstGeom prst="wedgeRectCallout">
            <a:avLst>
              <a:gd name="adj1" fmla="val 29862"/>
              <a:gd name="adj2" fmla="val 76830"/>
            </a:avLst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779151-8D98-4B05-B499-3D8D26102DED}"/>
              </a:ext>
            </a:extLst>
          </p:cNvPr>
          <p:cNvSpPr txBox="1"/>
          <p:nvPr/>
        </p:nvSpPr>
        <p:spPr>
          <a:xfrm>
            <a:off x="7773255" y="4740915"/>
            <a:ext cx="11182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生徒数</a:t>
            </a:r>
            <a:endParaRPr lang="en-US" altLang="ja-JP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en-US" altLang="ja-JP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16</a:t>
            </a:r>
            <a:r>
              <a:rPr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341</a:t>
            </a:r>
            <a:r>
              <a:rPr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万人</a:t>
            </a:r>
            <a:endParaRPr kumimoji="1" lang="ja-JP" altLang="en-US" sz="1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643C465-7363-49C6-B02F-CB00001CB942}"/>
              </a:ext>
            </a:extLst>
          </p:cNvPr>
          <p:cNvCxnSpPr>
            <a:cxnSpLocks/>
          </p:cNvCxnSpPr>
          <p:nvPr/>
        </p:nvCxnSpPr>
        <p:spPr>
          <a:xfrm>
            <a:off x="359166" y="69011"/>
            <a:ext cx="85573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1C4D2BB-24F4-44E0-991F-33FBBE433276}"/>
              </a:ext>
            </a:extLst>
          </p:cNvPr>
          <p:cNvSpPr/>
          <p:nvPr/>
        </p:nvSpPr>
        <p:spPr>
          <a:xfrm rot="5400000">
            <a:off x="2533237" y="1392150"/>
            <a:ext cx="686711" cy="15115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団塊小</a:t>
            </a:r>
            <a:endParaRPr kumimoji="1" lang="en-US" altLang="ja-JP" sz="16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en-US" altLang="ja-JP" sz="16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58</a:t>
            </a:r>
            <a:r>
              <a:rPr lang="ja-JP" altLang="en-US" sz="16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16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1349</a:t>
            </a:r>
            <a:r>
              <a:rPr lang="ja-JP" altLang="en-US" sz="16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万人</a:t>
            </a:r>
            <a:endParaRPr kumimoji="1" lang="en-US" altLang="ja-JP" sz="16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525181E-6F1D-4BE0-A151-BD39257245FB}"/>
              </a:ext>
            </a:extLst>
          </p:cNvPr>
          <p:cNvSpPr/>
          <p:nvPr/>
        </p:nvSpPr>
        <p:spPr>
          <a:xfrm rot="5400000">
            <a:off x="1686996" y="3531922"/>
            <a:ext cx="659058" cy="11077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団塊中</a:t>
            </a:r>
            <a:endParaRPr kumimoji="1" lang="en-US" altLang="ja-JP" sz="12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62</a:t>
            </a:r>
            <a:r>
              <a:rPr lang="ja-JP" altLang="en-US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733</a:t>
            </a:r>
            <a:r>
              <a:rPr lang="ja-JP" altLang="en-US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万人</a:t>
            </a:r>
            <a:endParaRPr kumimoji="1" lang="en-US" altLang="ja-JP" sz="12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857601D-8DD9-4E60-9F88-927EBDB375F5}"/>
              </a:ext>
            </a:extLst>
          </p:cNvPr>
          <p:cNvSpPr/>
          <p:nvPr/>
        </p:nvSpPr>
        <p:spPr>
          <a:xfrm rot="5400000">
            <a:off x="864457" y="1315482"/>
            <a:ext cx="796363" cy="1293476"/>
          </a:xfrm>
          <a:prstGeom prst="round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1948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endParaRPr kumimoji="1" lang="en-US" altLang="ja-JP" sz="20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小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45.6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人</a:t>
            </a:r>
            <a:endParaRPr kumimoji="1" lang="en-US" altLang="ja-JP" sz="20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中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44.1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人</a:t>
            </a:r>
            <a:endParaRPr kumimoji="1" lang="en-US" altLang="ja-JP" sz="20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82F9212-C183-4D18-A167-B0B3C07E89AC}"/>
              </a:ext>
            </a:extLst>
          </p:cNvPr>
          <p:cNvSpPr txBox="1"/>
          <p:nvPr/>
        </p:nvSpPr>
        <p:spPr>
          <a:xfrm>
            <a:off x="7000788" y="2389083"/>
            <a:ext cx="1638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2016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endParaRPr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小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23.9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人</a:t>
            </a:r>
            <a:endParaRPr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中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28.0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人</a:t>
            </a:r>
            <a:endParaRPr kumimoji="1"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四角形吹き出し 7">
            <a:extLst>
              <a:ext uri="{FF2B5EF4-FFF2-40B4-BE49-F238E27FC236}">
                <a16:creationId xmlns:a16="http://schemas.microsoft.com/office/drawing/2014/main" id="{25FD51BB-ED88-4DD3-A92F-F5D6BCE57EED}"/>
              </a:ext>
            </a:extLst>
          </p:cNvPr>
          <p:cNvSpPr/>
          <p:nvPr/>
        </p:nvSpPr>
        <p:spPr>
          <a:xfrm>
            <a:off x="4603125" y="2170670"/>
            <a:ext cx="1052097" cy="647206"/>
          </a:xfrm>
          <a:prstGeom prst="wedgeRectCallout">
            <a:avLst>
              <a:gd name="adj1" fmla="val 7312"/>
              <a:gd name="adj2" fmla="val 172406"/>
            </a:avLst>
          </a:prstGeom>
          <a:noFill/>
          <a:ln w="63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１学級平均児童数</a:t>
            </a:r>
            <a:endParaRPr lang="en-US" altLang="ja-JP" sz="1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四角形吹き出し 7">
            <a:extLst>
              <a:ext uri="{FF2B5EF4-FFF2-40B4-BE49-F238E27FC236}">
                <a16:creationId xmlns:a16="http://schemas.microsoft.com/office/drawing/2014/main" id="{2A7F6C1F-C7F6-4D51-859D-70757089F842}"/>
              </a:ext>
            </a:extLst>
          </p:cNvPr>
          <p:cNvSpPr/>
          <p:nvPr/>
        </p:nvSpPr>
        <p:spPr>
          <a:xfrm>
            <a:off x="5716895" y="2142006"/>
            <a:ext cx="1158629" cy="647206"/>
          </a:xfrm>
          <a:prstGeom prst="wedgeRectCallout">
            <a:avLst>
              <a:gd name="adj1" fmla="val -1763"/>
              <a:gd name="adj2" fmla="val 154552"/>
            </a:avLst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１学級平均生徒数</a:t>
            </a:r>
            <a:endParaRPr lang="en-US" altLang="ja-JP" sz="1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四角形吹き出し 2">
            <a:extLst>
              <a:ext uri="{FF2B5EF4-FFF2-40B4-BE49-F238E27FC236}">
                <a16:creationId xmlns:a16="http://schemas.microsoft.com/office/drawing/2014/main" id="{A7D038CC-A45E-4F0D-B38D-0E813AC63AD8}"/>
              </a:ext>
            </a:extLst>
          </p:cNvPr>
          <p:cNvSpPr/>
          <p:nvPr/>
        </p:nvSpPr>
        <p:spPr>
          <a:xfrm>
            <a:off x="3130959" y="2544468"/>
            <a:ext cx="1346902" cy="511751"/>
          </a:xfrm>
          <a:prstGeom prst="wedgeRectCallout">
            <a:avLst>
              <a:gd name="adj1" fmla="val 40027"/>
              <a:gd name="adj2" fmla="val 7785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FCB5895A-73BB-469D-A89A-F24A08D2C848}"/>
              </a:ext>
            </a:extLst>
          </p:cNvPr>
          <p:cNvSpPr/>
          <p:nvPr/>
        </p:nvSpPr>
        <p:spPr>
          <a:xfrm rot="5400000">
            <a:off x="3581611" y="2082534"/>
            <a:ext cx="536508" cy="1395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ジュニア小</a:t>
            </a:r>
            <a:endParaRPr kumimoji="1" lang="en-US" altLang="ja-JP" sz="16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kumimoji="1" lang="en-US" altLang="ja-JP" sz="16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81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1192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万人</a:t>
            </a:r>
            <a:endParaRPr kumimoji="1" lang="en-US" altLang="ja-JP" sz="16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61D41F3F-B471-4DC4-815E-B068AD1FDEC2}"/>
              </a:ext>
            </a:extLst>
          </p:cNvPr>
          <p:cNvSpPr/>
          <p:nvPr/>
        </p:nvSpPr>
        <p:spPr>
          <a:xfrm>
            <a:off x="4293990" y="3883776"/>
            <a:ext cx="872183" cy="404048"/>
          </a:xfrm>
          <a:prstGeom prst="wedgeRectCallout">
            <a:avLst>
              <a:gd name="adj1" fmla="val 34807"/>
              <a:gd name="adj2" fmla="val 13240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0666ABF8-BFED-4CD4-A46F-ED48B71E3D04}"/>
              </a:ext>
            </a:extLst>
          </p:cNvPr>
          <p:cNvSpPr/>
          <p:nvPr/>
        </p:nvSpPr>
        <p:spPr>
          <a:xfrm rot="5400000">
            <a:off x="4360582" y="3515329"/>
            <a:ext cx="704376" cy="11240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ジュニア中</a:t>
            </a:r>
            <a:endParaRPr kumimoji="1" lang="en-US" altLang="ja-JP" sz="12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kumimoji="1" lang="en-US" altLang="ja-JP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86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1" lang="en-US" altLang="ja-JP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611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万</a:t>
            </a:r>
            <a:endParaRPr kumimoji="1" lang="en-US" altLang="ja-JP" sz="12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BC2BC38B-4F77-4FC6-A29A-3CC8E1DA1974}"/>
              </a:ext>
            </a:extLst>
          </p:cNvPr>
          <p:cNvSpPr/>
          <p:nvPr/>
        </p:nvSpPr>
        <p:spPr>
          <a:xfrm>
            <a:off x="-1711908" y="1675486"/>
            <a:ext cx="1065944" cy="409157"/>
          </a:xfrm>
          <a:prstGeom prst="wedgeRectCallout">
            <a:avLst>
              <a:gd name="adj1" fmla="val 13128"/>
              <a:gd name="adj2" fmla="val 12176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C28F9969-EA2E-497B-BEA1-6E29B1EC8CAD}"/>
              </a:ext>
            </a:extLst>
          </p:cNvPr>
          <p:cNvSpPr/>
          <p:nvPr/>
        </p:nvSpPr>
        <p:spPr>
          <a:xfrm rot="5400000">
            <a:off x="-1444761" y="1326630"/>
            <a:ext cx="354842" cy="1001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少子化中</a:t>
            </a:r>
            <a:endParaRPr kumimoji="1" lang="en-US" altLang="ja-JP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kumimoji="1" lang="en-US" altLang="ja-JP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05</a:t>
            </a:r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1" lang="en-US" altLang="ja-JP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363</a:t>
            </a:r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万人</a:t>
            </a:r>
            <a:endParaRPr kumimoji="1" lang="en-US" altLang="ja-JP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2" name="AutoShape 8">
            <a:extLst>
              <a:ext uri="{FF2B5EF4-FFF2-40B4-BE49-F238E27FC236}">
                <a16:creationId xmlns:a16="http://schemas.microsoft.com/office/drawing/2014/main" id="{99E84D62-868C-4A70-8115-3C365EBF4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259" y="246650"/>
            <a:ext cx="2415328" cy="620869"/>
          </a:xfrm>
          <a:prstGeom prst="flowChartProces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Arial" charset="0"/>
              </a:rPr>
              <a:t>工業化：重厚長大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Arial" charset="0"/>
              </a:rPr>
              <a:t>団塊→分に応じた夢実現（多数派）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Arial" charset="0"/>
              </a:rPr>
              <a:t>社会的上昇のための競争（少数派）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5CF1BBF-631C-4165-873F-DD043D81DB56}"/>
              </a:ext>
            </a:extLst>
          </p:cNvPr>
          <p:cNvSpPr/>
          <p:nvPr/>
        </p:nvSpPr>
        <p:spPr>
          <a:xfrm>
            <a:off x="2928718" y="219368"/>
            <a:ext cx="3205708" cy="6867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schemeClr val="tx1"/>
                </a:solidFill>
                <a:latin typeface="Arial" charset="0"/>
              </a:rPr>
              <a:t>情報化：軽薄短小→ｸﾞﾛｰﾊﾞﾙ化：大競争時代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schemeClr val="tx1"/>
                </a:solidFill>
                <a:latin typeface="Arial" charset="0"/>
              </a:rPr>
              <a:t>少産＋ジュニア→序列づけ競争（多数派）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schemeClr val="tx1"/>
                </a:solidFill>
                <a:latin typeface="Arial" charset="0"/>
              </a:rPr>
              <a:t>少子世代→落とされないための競争（全体）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ホームベース 27">
            <a:extLst>
              <a:ext uri="{FF2B5EF4-FFF2-40B4-BE49-F238E27FC236}">
                <a16:creationId xmlns:a16="http://schemas.microsoft.com/office/drawing/2014/main" id="{9647EC07-D4D9-49A6-B668-A432A16D032F}"/>
              </a:ext>
            </a:extLst>
          </p:cNvPr>
          <p:cNvSpPr/>
          <p:nvPr/>
        </p:nvSpPr>
        <p:spPr>
          <a:xfrm>
            <a:off x="6120158" y="207092"/>
            <a:ext cx="2771384" cy="741537"/>
          </a:xfrm>
          <a:prstGeom prst="homePlate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ICT</a:t>
            </a:r>
            <a:r>
              <a:rPr kumimoji="0" lang="ja-JP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化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AI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・ｻｰﾋﾞｽ・</a:t>
            </a: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次産業</a:t>
            </a:r>
            <a:endParaRPr kumimoji="0" lang="en-US" altLang="ja-JP" sz="12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個人化⇒能力</a:t>
            </a: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個性重視、</a:t>
            </a:r>
            <a:endParaRPr kumimoji="0" lang="en-US" altLang="ja-JP" sz="12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自己実現</a:t>
            </a: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協働実現力</a:t>
            </a: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臨機応変力</a:t>
            </a:r>
            <a:endParaRPr kumimoji="0" lang="en-US" altLang="ja-JP" sz="12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kumimoji="0" lang="ja-JP" altLang="en-US" sz="1200" kern="0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C4F732AC-029C-49F4-BB45-9E0EA16DF1A3}"/>
              </a:ext>
            </a:extLst>
          </p:cNvPr>
          <p:cNvSpPr/>
          <p:nvPr/>
        </p:nvSpPr>
        <p:spPr>
          <a:xfrm>
            <a:off x="146159" y="175611"/>
            <a:ext cx="2485899" cy="730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DF8BD936-90D5-44B6-A002-0DB1AF0AFCA3}"/>
              </a:ext>
            </a:extLst>
          </p:cNvPr>
          <p:cNvSpPr/>
          <p:nvPr/>
        </p:nvSpPr>
        <p:spPr>
          <a:xfrm>
            <a:off x="2860211" y="245800"/>
            <a:ext cx="3010180" cy="74619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37" name="矢印: 五方向 36">
            <a:extLst>
              <a:ext uri="{FF2B5EF4-FFF2-40B4-BE49-F238E27FC236}">
                <a16:creationId xmlns:a16="http://schemas.microsoft.com/office/drawing/2014/main" id="{46676EC7-79CA-47F6-BADB-BBBCC4A9FACA}"/>
              </a:ext>
            </a:extLst>
          </p:cNvPr>
          <p:cNvSpPr/>
          <p:nvPr/>
        </p:nvSpPr>
        <p:spPr>
          <a:xfrm>
            <a:off x="6078589" y="176429"/>
            <a:ext cx="2614969" cy="732026"/>
          </a:xfrm>
          <a:prstGeom prst="homePlat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3" name="思考の吹き出し: 雲形 2">
            <a:extLst>
              <a:ext uri="{FF2B5EF4-FFF2-40B4-BE49-F238E27FC236}">
                <a16:creationId xmlns:a16="http://schemas.microsoft.com/office/drawing/2014/main" id="{CA780DDF-72F4-41FF-9369-FAD829075AEF}"/>
              </a:ext>
            </a:extLst>
          </p:cNvPr>
          <p:cNvSpPr/>
          <p:nvPr/>
        </p:nvSpPr>
        <p:spPr>
          <a:xfrm>
            <a:off x="6871964" y="2205940"/>
            <a:ext cx="1730657" cy="1438517"/>
          </a:xfrm>
          <a:prstGeom prst="cloudCallout">
            <a:avLst>
              <a:gd name="adj1" fmla="val 37868"/>
              <a:gd name="adj2" fmla="val 52253"/>
            </a:avLst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22212787-1550-4365-9C1B-650B36BB3CC2}"/>
              </a:ext>
            </a:extLst>
          </p:cNvPr>
          <p:cNvSpPr/>
          <p:nvPr/>
        </p:nvSpPr>
        <p:spPr>
          <a:xfrm>
            <a:off x="8259742" y="3741038"/>
            <a:ext cx="322000" cy="473794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吹き出し: 四角形 49">
            <a:extLst>
              <a:ext uri="{FF2B5EF4-FFF2-40B4-BE49-F238E27FC236}">
                <a16:creationId xmlns:a16="http://schemas.microsoft.com/office/drawing/2014/main" id="{C3927C42-9D0E-4CE4-8415-BA39C381753F}"/>
              </a:ext>
            </a:extLst>
          </p:cNvPr>
          <p:cNvSpPr/>
          <p:nvPr/>
        </p:nvSpPr>
        <p:spPr>
          <a:xfrm>
            <a:off x="-1815390" y="3020992"/>
            <a:ext cx="872183" cy="409157"/>
          </a:xfrm>
          <a:prstGeom prst="wedgeRectCallout">
            <a:avLst>
              <a:gd name="adj1" fmla="val 80748"/>
              <a:gd name="adj2" fmla="val -1316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思考の吹き出し: 雲形 38">
            <a:extLst>
              <a:ext uri="{FF2B5EF4-FFF2-40B4-BE49-F238E27FC236}">
                <a16:creationId xmlns:a16="http://schemas.microsoft.com/office/drawing/2014/main" id="{D77FAD50-8C3E-475C-B929-1E41B03385C6}"/>
              </a:ext>
            </a:extLst>
          </p:cNvPr>
          <p:cNvSpPr/>
          <p:nvPr/>
        </p:nvSpPr>
        <p:spPr>
          <a:xfrm>
            <a:off x="204259" y="1456303"/>
            <a:ext cx="2153427" cy="1097182"/>
          </a:xfrm>
          <a:prstGeom prst="cloudCallout">
            <a:avLst>
              <a:gd name="adj1" fmla="val -35096"/>
              <a:gd name="adj2" fmla="val 60729"/>
            </a:avLst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7E0717EA-67D4-484C-8AE3-C600B18C1F7B}"/>
              </a:ext>
            </a:extLst>
          </p:cNvPr>
          <p:cNvSpPr/>
          <p:nvPr/>
        </p:nvSpPr>
        <p:spPr>
          <a:xfrm rot="5400000">
            <a:off x="-1741929" y="2418941"/>
            <a:ext cx="647207" cy="1617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少子化小</a:t>
            </a:r>
            <a:endParaRPr kumimoji="1" lang="en-US" altLang="ja-JP" sz="12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kumimoji="1" lang="en-US" altLang="ja-JP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00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1" lang="en-US" altLang="ja-JP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737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万人</a:t>
            </a:r>
            <a:endParaRPr kumimoji="1" lang="en-US" altLang="ja-JP" sz="1200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CB377E2-6AC9-4AF4-937B-85EDFD3CB9EE}"/>
              </a:ext>
            </a:extLst>
          </p:cNvPr>
          <p:cNvSpPr/>
          <p:nvPr/>
        </p:nvSpPr>
        <p:spPr>
          <a:xfrm>
            <a:off x="0" y="1284965"/>
            <a:ext cx="9058742" cy="4630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66CE94F3-001C-41AD-BE4B-FCF1D1D540D6}"/>
              </a:ext>
            </a:extLst>
          </p:cNvPr>
          <p:cNvSpPr/>
          <p:nvPr/>
        </p:nvSpPr>
        <p:spPr>
          <a:xfrm>
            <a:off x="136205" y="167369"/>
            <a:ext cx="8557353" cy="754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28D1DCB-C41F-4DE1-8050-616B24C90098}"/>
              </a:ext>
            </a:extLst>
          </p:cNvPr>
          <p:cNvSpPr txBox="1"/>
          <p:nvPr/>
        </p:nvSpPr>
        <p:spPr>
          <a:xfrm>
            <a:off x="3330610" y="6180268"/>
            <a:ext cx="2294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b="1" dirty="0"/>
              <a:t>『</a:t>
            </a:r>
            <a:r>
              <a:rPr lang="en-US" altLang="ja-JP" sz="1200" b="1" dirty="0"/>
              <a:t>3</a:t>
            </a:r>
            <a:r>
              <a:rPr lang="ja-JP" altLang="ja-JP" sz="1200" b="1" dirty="0"/>
              <a:t>年</a:t>
            </a:r>
            <a:r>
              <a:rPr lang="en-US" altLang="ja-JP" sz="1200" b="1" dirty="0"/>
              <a:t>B</a:t>
            </a:r>
            <a:r>
              <a:rPr lang="ja-JP" altLang="ja-JP" sz="1200" b="1" dirty="0"/>
              <a:t>組 ⾦⼋先⽣』</a:t>
            </a:r>
            <a:r>
              <a:rPr kumimoji="1" lang="en-US" altLang="ja-JP" sz="1200" b="1" dirty="0"/>
              <a:t>1979</a:t>
            </a:r>
            <a:r>
              <a:rPr kumimoji="1" lang="ja-JP" altLang="en-US" sz="1200" b="1" dirty="0"/>
              <a:t>年～</a:t>
            </a:r>
            <a:endParaRPr kumimoji="1" lang="ja-JP" altLang="en-US" sz="12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35D85AB-2CBA-49BB-A526-4F4B1846DC6F}"/>
              </a:ext>
            </a:extLst>
          </p:cNvPr>
          <p:cNvSpPr/>
          <p:nvPr/>
        </p:nvSpPr>
        <p:spPr>
          <a:xfrm>
            <a:off x="6778180" y="6193722"/>
            <a:ext cx="20789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b="1" dirty="0"/>
              <a:t>『ごくせん』・</a:t>
            </a:r>
            <a:r>
              <a:rPr lang="en-US" altLang="ja-JP" sz="1200" b="1" dirty="0"/>
              <a:t>2002</a:t>
            </a:r>
            <a:r>
              <a:rPr lang="ja-JP" altLang="ja-JP" sz="1200" b="1" dirty="0"/>
              <a:t>年〜）</a:t>
            </a:r>
            <a:endParaRPr lang="ja-JP" altLang="ja-JP" sz="1200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1625A00-A6FC-4448-B75D-00DC94276711}"/>
              </a:ext>
            </a:extLst>
          </p:cNvPr>
          <p:cNvSpPr/>
          <p:nvPr/>
        </p:nvSpPr>
        <p:spPr>
          <a:xfrm>
            <a:off x="5746183" y="6039230"/>
            <a:ext cx="1388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200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『</a:t>
            </a:r>
            <a:r>
              <a:rPr lang="en-US" altLang="ja-JP" sz="1200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GTO</a:t>
            </a:r>
            <a:r>
              <a:rPr lang="ja-JP" altLang="ja-JP" sz="1200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』</a:t>
            </a:r>
            <a:r>
              <a:rPr lang="en-US" altLang="ja-JP" sz="1200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1998</a:t>
            </a:r>
            <a:r>
              <a:rPr lang="ja-JP" altLang="ja-JP" sz="1200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年〜</a:t>
            </a:r>
            <a:endParaRPr lang="ja-JP" altLang="en-US" sz="1200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112552E-5AE4-44D7-82D8-D7F7D463C70F}"/>
              </a:ext>
            </a:extLst>
          </p:cNvPr>
          <p:cNvSpPr/>
          <p:nvPr/>
        </p:nvSpPr>
        <p:spPr>
          <a:xfrm>
            <a:off x="3873822" y="6440112"/>
            <a:ext cx="4370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『熱中時代』（</a:t>
            </a:r>
            <a:r>
              <a:rPr lang="ja-JP" altLang="ja-JP" b="1" dirty="0">
                <a:ea typeface="Microsoft JhengHei" panose="020B0604030504040204" pitchFamily="34" charset="-120"/>
                <a:cs typeface="Microsoft JhengHei" panose="020B0604030504040204" pitchFamily="34" charset="-120"/>
              </a:rPr>
              <a:t>⽇</a:t>
            </a:r>
            <a:r>
              <a:rPr lang="ja-JP" altLang="ja-JP" b="1" dirty="0">
                <a:ea typeface="ＭＳ ゴシック" panose="020B0609070205080204" pitchFamily="49" charset="-128"/>
                <a:cs typeface="ＭＳ 明朝" panose="02020609040205080304" pitchFamily="17" charset="-128"/>
              </a:rPr>
              <a:t>本テレビ系・</a:t>
            </a:r>
            <a:r>
              <a:rPr lang="en-US" altLang="ja-JP" b="1" dirty="0">
                <a:latin typeface="ＭＳ ゴシック" panose="020B0609070205080204" pitchFamily="49" charset="-128"/>
                <a:cs typeface="Times New Roman" panose="02020603050405020304" pitchFamily="18" charset="0"/>
              </a:rPr>
              <a:t>1978</a:t>
            </a:r>
            <a:r>
              <a:rPr lang="ja-JP" altLang="ja-JP" b="1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年〜</a:t>
            </a:r>
            <a:endParaRPr lang="ja-JP" altLang="en-US" dirty="0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2D4138C-790F-4C2E-9410-A407E0501B40}"/>
              </a:ext>
            </a:extLst>
          </p:cNvPr>
          <p:cNvSpPr/>
          <p:nvPr/>
        </p:nvSpPr>
        <p:spPr>
          <a:xfrm>
            <a:off x="440735" y="2668813"/>
            <a:ext cx="322000" cy="39956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228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101295"/>
              </p:ext>
            </p:extLst>
          </p:nvPr>
        </p:nvGraphicFramePr>
        <p:xfrm>
          <a:off x="74646" y="914400"/>
          <a:ext cx="9069354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46068" y="2130521"/>
            <a:ext cx="1478149" cy="779786"/>
          </a:xfrm>
          <a:prstGeom prst="wedgeRectCallout">
            <a:avLst>
              <a:gd name="adj1" fmla="val 34441"/>
              <a:gd name="adj2" fmla="val 13565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1989</a:t>
            </a: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年：</a:t>
            </a:r>
            <a:r>
              <a:rPr lang="en-US" altLang="ja-JP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1.57</a:t>
            </a: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ショック</a:t>
            </a:r>
            <a:endParaRPr lang="en-US" altLang="ja-JP" sz="1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少子化の始まり</a:t>
            </a:r>
            <a:endParaRPr lang="en-US" altLang="ja-JP" sz="1050" b="1" dirty="0">
              <a:solidFill>
                <a:prstClr val="black"/>
              </a:solidFill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　　　出生数</a:t>
            </a:r>
            <a:r>
              <a:rPr lang="en-US" altLang="ja-JP" sz="1050" b="1" dirty="0">
                <a:solidFill>
                  <a:prstClr val="black"/>
                </a:solidFill>
                <a:latin typeface="+mn-ea"/>
              </a:rPr>
              <a:t>107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万</a:t>
            </a:r>
            <a:r>
              <a:rPr lang="ja-JP" altLang="en-US" sz="1050" b="1" dirty="0">
                <a:latin typeface="+mn-ea"/>
              </a:rPr>
              <a:t>人</a:t>
            </a:r>
            <a:endParaRPr lang="en-US" altLang="ja-JP" sz="1050" b="1" dirty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>
                <a:latin typeface="+mn-ea"/>
              </a:rPr>
              <a:t>　　　死亡数</a:t>
            </a:r>
            <a:r>
              <a:rPr lang="en-US" altLang="ja-JP" sz="1050" b="1" dirty="0">
                <a:latin typeface="+mn-ea"/>
              </a:rPr>
              <a:t>79</a:t>
            </a:r>
            <a:r>
              <a:rPr lang="ja-JP" altLang="en-US" sz="1050" b="1" dirty="0">
                <a:latin typeface="+mn-ea"/>
              </a:rPr>
              <a:t>万人</a:t>
            </a:r>
            <a:endParaRPr lang="en-US" altLang="ja-JP" sz="1050" b="1" dirty="0">
              <a:latin typeface="+mn-ea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altLang="ja-JP" sz="825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236466" y="1009883"/>
            <a:ext cx="2366482" cy="562775"/>
          </a:xfrm>
          <a:prstGeom prst="wedgeRectCallout">
            <a:avLst>
              <a:gd name="adj1" fmla="val -61834"/>
              <a:gd name="adj2" fmla="val -1038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団塊の世代（</a:t>
            </a:r>
            <a:r>
              <a:rPr lang="en-US" altLang="ja-JP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1947</a:t>
            </a: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49</a:t>
            </a: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年）</a:t>
            </a:r>
            <a:endParaRPr lang="ja-JP" altLang="en-US" sz="12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　　ピーク</a:t>
            </a:r>
            <a:r>
              <a:rPr lang="en-US" altLang="ja-JP" sz="1050" b="1" dirty="0">
                <a:solidFill>
                  <a:prstClr val="black"/>
                </a:solidFill>
                <a:latin typeface="+mn-ea"/>
              </a:rPr>
              <a:t>1949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年出生数　</a:t>
            </a:r>
            <a:r>
              <a:rPr lang="en-US" altLang="ko-KR" sz="1050" b="1" dirty="0">
                <a:latin typeface="+mn-ea"/>
              </a:rPr>
              <a:t>270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万人</a:t>
            </a:r>
            <a:endParaRPr lang="en-US" altLang="ja-JP" sz="1050" b="1" dirty="0">
              <a:solidFill>
                <a:prstClr val="black"/>
              </a:solidFill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　　出生率　</a:t>
            </a:r>
            <a:r>
              <a:rPr lang="en-US" altLang="ja-JP" sz="1050" b="1" dirty="0">
                <a:solidFill>
                  <a:prstClr val="black"/>
                </a:solidFill>
                <a:latin typeface="+mn-ea"/>
              </a:rPr>
              <a:t>4.3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人　死亡数　</a:t>
            </a:r>
            <a:r>
              <a:rPr lang="en-US" altLang="ja-JP" sz="1050" b="1" dirty="0">
                <a:solidFill>
                  <a:prstClr val="black"/>
                </a:solidFill>
                <a:latin typeface="+mn-ea"/>
              </a:rPr>
              <a:t>95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万人</a:t>
            </a:r>
            <a:endParaRPr lang="en-US" altLang="ja-JP" sz="1050" b="1" dirty="0">
              <a:solidFill>
                <a:prstClr val="black"/>
              </a:solidFill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9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b="1" dirty="0">
                <a:solidFill>
                  <a:prstClr val="black"/>
                </a:solidFill>
                <a:latin typeface="Arial" charset="0"/>
              </a:rPr>
              <a:t>　　　　　　　　　</a:t>
            </a:r>
            <a:endParaRPr lang="ja-JP" altLang="en-US" sz="825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848007" y="2113951"/>
            <a:ext cx="2366482" cy="583027"/>
          </a:xfrm>
          <a:prstGeom prst="wedgeRectCallout">
            <a:avLst>
              <a:gd name="adj1" fmla="val 64211"/>
              <a:gd name="adj2" fmla="val 19563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prstClr val="black"/>
                </a:solidFill>
                <a:latin typeface="Arial" charset="0"/>
              </a:rPr>
              <a:t>2015</a:t>
            </a:r>
            <a:r>
              <a:rPr lang="ja-JP" altLang="en-US" sz="1200" b="1" dirty="0">
                <a:solidFill>
                  <a:prstClr val="black"/>
                </a:solidFill>
                <a:latin typeface="Arial" charset="0"/>
              </a:rPr>
              <a:t>年：出生率上昇</a:t>
            </a:r>
            <a:r>
              <a:rPr lang="en-US" altLang="ja-JP" sz="1200" b="1" dirty="0">
                <a:latin typeface="Arial" charset="0"/>
              </a:rPr>
              <a:t>1.45</a:t>
            </a:r>
            <a:r>
              <a:rPr lang="ja-JP" altLang="en-US" sz="1200" b="1" dirty="0">
                <a:latin typeface="Arial" charset="0"/>
              </a:rPr>
              <a:t>人</a:t>
            </a:r>
            <a:endParaRPr lang="en-US" altLang="ja-JP" sz="1200" b="1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>
                <a:latin typeface="Arial" charset="0"/>
              </a:rPr>
              <a:t>出生数</a:t>
            </a:r>
            <a:r>
              <a:rPr lang="en-US" altLang="ja-JP" sz="1050" b="1" dirty="0">
                <a:latin typeface="Arial" charset="0"/>
              </a:rPr>
              <a:t>101</a:t>
            </a:r>
            <a:r>
              <a:rPr lang="ja-JP" altLang="en-US" sz="1050" b="1" dirty="0">
                <a:latin typeface="Arial" charset="0"/>
              </a:rPr>
              <a:t>万人、死亡数</a:t>
            </a:r>
            <a:r>
              <a:rPr lang="en-US" altLang="ja-JP" sz="1050" b="1" dirty="0">
                <a:latin typeface="Arial" charset="0"/>
              </a:rPr>
              <a:t>129</a:t>
            </a:r>
            <a:r>
              <a:rPr lang="ja-JP" altLang="en-US" sz="1050" b="1" dirty="0">
                <a:latin typeface="Arial" charset="0"/>
              </a:rPr>
              <a:t>万人</a:t>
            </a:r>
            <a:endParaRPr lang="en-US" altLang="ja-JP" sz="1050" b="1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>
                <a:latin typeface="Arial" charset="0"/>
              </a:rPr>
              <a:t>自然減</a:t>
            </a:r>
            <a:r>
              <a:rPr lang="en-US" altLang="ja-JP" sz="1050" b="1" dirty="0">
                <a:latin typeface="Arial" charset="0"/>
              </a:rPr>
              <a:t>28</a:t>
            </a:r>
            <a:r>
              <a:rPr lang="ja-JP" altLang="en-US" sz="1050" b="1" dirty="0">
                <a:latin typeface="Arial" charset="0"/>
              </a:rPr>
              <a:t>万</a:t>
            </a:r>
            <a:r>
              <a:rPr lang="en-US" altLang="ja-JP" sz="1050" b="1" dirty="0">
                <a:latin typeface="Arial" charset="0"/>
              </a:rPr>
              <a:t>5</a:t>
            </a:r>
            <a:r>
              <a:rPr lang="ja-JP" altLang="en-US" sz="1050" b="1" dirty="0">
                <a:latin typeface="Arial" charset="0"/>
              </a:rPr>
              <a:t>千人</a:t>
            </a:r>
            <a:endParaRPr lang="en-US" altLang="ja-JP" sz="1050" b="1" dirty="0">
              <a:latin typeface="Arial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184516" y="3835330"/>
            <a:ext cx="1004891" cy="2660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出生数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7626908" y="4316772"/>
            <a:ext cx="860643" cy="266045"/>
          </a:xfrm>
          <a:prstGeom prst="roundRect">
            <a:avLst/>
          </a:prstGeom>
          <a:pattFill prst="pct20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死亡数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1184516" y="4964042"/>
            <a:ext cx="1004891" cy="266045"/>
          </a:xfrm>
          <a:prstGeom prst="roundRect">
            <a:avLst/>
          </a:prstGeom>
          <a:pattFill prst="pct20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死亡数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7663764" y="4863020"/>
            <a:ext cx="786930" cy="2660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5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出生数</a:t>
            </a: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1321107" y="1631607"/>
            <a:ext cx="2258618" cy="722678"/>
          </a:xfrm>
          <a:prstGeom prst="wedgeRectCallout">
            <a:avLst>
              <a:gd name="adj1" fmla="val -8962"/>
              <a:gd name="adj2" fmla="val 11647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prstClr val="black"/>
                </a:solidFill>
                <a:latin typeface="Arial" charset="0"/>
              </a:rPr>
              <a:t>少産世代：</a:t>
            </a:r>
            <a:r>
              <a:rPr lang="en-US" altLang="ja-JP" sz="1050" b="1" dirty="0">
                <a:solidFill>
                  <a:prstClr val="black"/>
                </a:solidFill>
                <a:latin typeface="Arial" charset="0"/>
              </a:rPr>
              <a:t>195</a:t>
            </a:r>
            <a:r>
              <a:rPr lang="ja-JP" altLang="en-US" sz="1050" b="1" dirty="0">
                <a:solidFill>
                  <a:prstClr val="black"/>
                </a:solidFill>
                <a:latin typeface="Arial" charset="0"/>
              </a:rPr>
              <a:t>０年代出生率半減</a:t>
            </a:r>
            <a:endParaRPr lang="en-US" altLang="ja-JP" sz="105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>
                <a:solidFill>
                  <a:prstClr val="black"/>
                </a:solidFill>
                <a:latin typeface="Arial" charset="0"/>
              </a:rPr>
              <a:t>少産化の定着→子ども二人</a:t>
            </a:r>
            <a:endParaRPr lang="en-US" altLang="ja-JP" sz="105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50" b="1" dirty="0">
                <a:solidFill>
                  <a:prstClr val="black"/>
                </a:solidFill>
                <a:latin typeface="Arial" charset="0"/>
              </a:rPr>
              <a:t>1960</a:t>
            </a:r>
            <a:r>
              <a:rPr lang="ja-JP" altLang="en-US" sz="1050" b="1" dirty="0">
                <a:solidFill>
                  <a:prstClr val="black"/>
                </a:solidFill>
                <a:latin typeface="Arial" charset="0"/>
              </a:rPr>
              <a:t>年：出生率</a:t>
            </a:r>
            <a:r>
              <a:rPr lang="en-US" altLang="ja-JP" sz="1050" b="1" dirty="0">
                <a:solidFill>
                  <a:prstClr val="black"/>
                </a:solidFill>
                <a:latin typeface="Arial" charset="0"/>
              </a:rPr>
              <a:t>2.0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>
                <a:solidFill>
                  <a:prstClr val="black"/>
                </a:solidFill>
                <a:latin typeface="Arial" charset="0"/>
              </a:rPr>
              <a:t>　出生数</a:t>
            </a:r>
            <a:r>
              <a:rPr lang="en-US" altLang="ja-JP" sz="1050" b="1" dirty="0">
                <a:solidFill>
                  <a:prstClr val="black"/>
                </a:solidFill>
                <a:latin typeface="Arial" charset="0"/>
              </a:rPr>
              <a:t>161</a:t>
            </a:r>
            <a:r>
              <a:rPr lang="ja-JP" altLang="en-US" sz="1050" b="1" dirty="0">
                <a:solidFill>
                  <a:prstClr val="black"/>
                </a:solidFill>
                <a:latin typeface="Arial" charset="0"/>
              </a:rPr>
              <a:t>万人、死亡数</a:t>
            </a:r>
            <a:r>
              <a:rPr lang="en-US" altLang="ja-JP" sz="1050" b="1" dirty="0">
                <a:solidFill>
                  <a:prstClr val="black"/>
                </a:solidFill>
                <a:latin typeface="Arial" charset="0"/>
              </a:rPr>
              <a:t>71</a:t>
            </a:r>
            <a:r>
              <a:rPr lang="ja-JP" altLang="en-US" sz="1050" b="1" dirty="0">
                <a:solidFill>
                  <a:prstClr val="black"/>
                </a:solidFill>
                <a:latin typeface="Arial" charset="0"/>
              </a:rPr>
              <a:t>万人</a:t>
            </a:r>
            <a:endParaRPr lang="en-US" altLang="ja-JP" sz="105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05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5729497" y="2956359"/>
            <a:ext cx="2107274" cy="623814"/>
          </a:xfrm>
          <a:prstGeom prst="wedgeRectCallout">
            <a:avLst>
              <a:gd name="adj1" fmla="val 31680"/>
              <a:gd name="adj2" fmla="val 99694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2005</a:t>
            </a: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年：出生率最低値</a:t>
            </a:r>
            <a:r>
              <a:rPr lang="en-US" altLang="ja-JP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1.26</a:t>
            </a: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>
                <a:latin typeface="+mn-ea"/>
              </a:rPr>
              <a:t>出生数</a:t>
            </a:r>
            <a:r>
              <a:rPr lang="en-US" altLang="ja-JP" sz="1050" b="1" dirty="0">
                <a:latin typeface="+mn-ea"/>
              </a:rPr>
              <a:t>106</a:t>
            </a:r>
            <a:r>
              <a:rPr lang="ja-JP" altLang="en-US" sz="1050" b="1" dirty="0">
                <a:latin typeface="+mn-ea"/>
              </a:rPr>
              <a:t>万人を死亡数</a:t>
            </a:r>
            <a:r>
              <a:rPr lang="en-US" altLang="ja-JP" sz="1050" b="1" dirty="0">
                <a:latin typeface="+mn-ea"/>
              </a:rPr>
              <a:t>108</a:t>
            </a:r>
            <a:r>
              <a:rPr lang="ja-JP" altLang="en-US" sz="1050" b="1" dirty="0">
                <a:latin typeface="+mn-ea"/>
              </a:rPr>
              <a:t>万人が超え自然減</a:t>
            </a:r>
            <a:r>
              <a:rPr lang="en-US" altLang="ja-JP" sz="1050" b="1" dirty="0">
                <a:latin typeface="+mn-ea"/>
              </a:rPr>
              <a:t>2</a:t>
            </a:r>
            <a:r>
              <a:rPr lang="ja-JP" altLang="en-US" sz="1050" b="1" dirty="0">
                <a:latin typeface="+mn-ea"/>
              </a:rPr>
              <a:t>万千人</a:t>
            </a:r>
            <a:endParaRPr lang="en-US" altLang="ja-JP" sz="1050" b="1" dirty="0">
              <a:latin typeface="+mn-ea"/>
            </a:endParaRPr>
          </a:p>
        </p:txBody>
      </p:sp>
      <p:sp>
        <p:nvSpPr>
          <p:cNvPr id="21" name="テキスト ボックス 1"/>
          <p:cNvSpPr txBox="1"/>
          <p:nvPr/>
        </p:nvSpPr>
        <p:spPr>
          <a:xfrm>
            <a:off x="873987" y="7677519"/>
            <a:ext cx="1747188" cy="60406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1050" b="1" dirty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6262704" y="1231785"/>
            <a:ext cx="2366482" cy="564782"/>
          </a:xfrm>
          <a:prstGeom prst="wedgeRectCallout">
            <a:avLst>
              <a:gd name="adj1" fmla="val 53929"/>
              <a:gd name="adj2" fmla="val 35608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="1" dirty="0"/>
              <a:t>2016</a:t>
            </a:r>
            <a:r>
              <a:rPr lang="ja-JP" altLang="en-US" sz="1200" b="1" dirty="0"/>
              <a:t>年出生数</a:t>
            </a:r>
            <a:r>
              <a:rPr lang="en-US" altLang="ja-JP" sz="1200" b="1" dirty="0"/>
              <a:t>100</a:t>
            </a:r>
            <a:r>
              <a:rPr lang="ja-JP" altLang="en-US" sz="1200" b="1" dirty="0"/>
              <a:t>万割る</a:t>
            </a:r>
            <a:endParaRPr lang="en-US" altLang="ja-JP" sz="1200" b="1" dirty="0"/>
          </a:p>
          <a:p>
            <a:r>
              <a:rPr lang="zh-CN" altLang="en-US" sz="1050" b="1" dirty="0"/>
              <a:t>出生数</a:t>
            </a:r>
            <a:r>
              <a:rPr lang="en-US" altLang="ja-JP" sz="1050" b="1" dirty="0"/>
              <a:t>98</a:t>
            </a:r>
            <a:r>
              <a:rPr lang="zh-CN" altLang="en-US" sz="1050" b="1" dirty="0"/>
              <a:t>万千人</a:t>
            </a:r>
            <a:r>
              <a:rPr lang="ja-JP" altLang="en-US" sz="1050" b="1" dirty="0"/>
              <a:t>　死亡数</a:t>
            </a:r>
            <a:r>
              <a:rPr lang="en-US" altLang="ja-JP" sz="1050" b="1" dirty="0"/>
              <a:t>129</a:t>
            </a:r>
            <a:r>
              <a:rPr lang="ja-JP" altLang="en-US" sz="1050" b="1" dirty="0"/>
              <a:t>万</a:t>
            </a:r>
            <a:r>
              <a:rPr lang="en-US" altLang="ja-JP" sz="1050" b="1" dirty="0"/>
              <a:t>6</a:t>
            </a:r>
            <a:r>
              <a:rPr lang="ja-JP" altLang="en-US" sz="1050" b="1" dirty="0"/>
              <a:t>千人</a:t>
            </a:r>
            <a:endParaRPr lang="en-US" altLang="ja-JP" sz="1050" b="1" dirty="0"/>
          </a:p>
          <a:p>
            <a:r>
              <a:rPr lang="ja-JP" altLang="en-US" sz="1050" b="1" dirty="0"/>
              <a:t>　　自然減　</a:t>
            </a:r>
            <a:r>
              <a:rPr lang="en-US" altLang="ja-JP" sz="1050" b="1" dirty="0"/>
              <a:t>31</a:t>
            </a:r>
            <a:r>
              <a:rPr lang="ja-JP" altLang="en-US" sz="1050" b="1" dirty="0"/>
              <a:t>万</a:t>
            </a:r>
            <a:r>
              <a:rPr lang="en-US" altLang="ja-JP" sz="1050" b="1" dirty="0"/>
              <a:t>5</a:t>
            </a:r>
            <a:r>
              <a:rPr lang="ja-JP" altLang="en-US" sz="1050" b="1" dirty="0"/>
              <a:t>千人</a:t>
            </a:r>
          </a:p>
        </p:txBody>
      </p:sp>
      <p:cxnSp>
        <p:nvCxnSpPr>
          <p:cNvPr id="12" name="直線矢印コネクタ 11"/>
          <p:cNvCxnSpPr>
            <a:cxnSpLocks/>
          </p:cNvCxnSpPr>
          <p:nvPr/>
        </p:nvCxnSpPr>
        <p:spPr>
          <a:xfrm flipH="1">
            <a:off x="1053106" y="1366338"/>
            <a:ext cx="547094" cy="18306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吹き出し 28"/>
          <p:cNvSpPr/>
          <p:nvPr/>
        </p:nvSpPr>
        <p:spPr>
          <a:xfrm>
            <a:off x="2450416" y="4660126"/>
            <a:ext cx="1004891" cy="566268"/>
          </a:xfrm>
          <a:prstGeom prst="wedgeRoundRectCallout">
            <a:avLst>
              <a:gd name="adj1" fmla="val 4239"/>
              <a:gd name="adj2" fmla="val -15621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b="1" dirty="0"/>
              <a:t>1966</a:t>
            </a:r>
            <a:r>
              <a:rPr lang="ja-JP" altLang="en-US" sz="1050" b="1" dirty="0"/>
              <a:t>年丙午の年合計特殊出生率</a:t>
            </a:r>
            <a:r>
              <a:rPr lang="en-US" altLang="ja-JP" sz="1050" b="1" dirty="0"/>
              <a:t>1.58</a:t>
            </a:r>
            <a:r>
              <a:rPr lang="ja-JP" altLang="en-US" sz="1050" b="1" dirty="0"/>
              <a:t>人</a:t>
            </a:r>
            <a:endParaRPr lang="en-US" altLang="ja-JP" sz="1050" b="1" dirty="0"/>
          </a:p>
          <a:p>
            <a:endParaRPr lang="ja-JP" altLang="en-US" sz="1050" dirty="0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666167" y="1105885"/>
            <a:ext cx="2366482" cy="779786"/>
          </a:xfrm>
          <a:prstGeom prst="wedgeRectCallout">
            <a:avLst>
              <a:gd name="adj1" fmla="val -44169"/>
              <a:gd name="adj2" fmla="val 88129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団塊ジュニア</a:t>
            </a:r>
            <a:endParaRPr lang="en-US" altLang="ja-JP" sz="1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（</a:t>
            </a:r>
            <a:r>
              <a:rPr lang="en-US" altLang="ja-JP" sz="1050" b="1" dirty="0">
                <a:solidFill>
                  <a:prstClr val="black"/>
                </a:solidFill>
                <a:latin typeface="+mn-ea"/>
              </a:rPr>
              <a:t>1971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～</a:t>
            </a:r>
            <a:r>
              <a:rPr lang="en-US" altLang="ja-JP" sz="1050" b="1" dirty="0">
                <a:solidFill>
                  <a:prstClr val="black"/>
                </a:solidFill>
                <a:latin typeface="+mn-ea"/>
              </a:rPr>
              <a:t>74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年＋</a:t>
            </a:r>
            <a:r>
              <a:rPr lang="en-US" altLang="ja-JP" sz="1050" b="1" dirty="0">
                <a:solidFill>
                  <a:prstClr val="black"/>
                </a:solidFill>
                <a:latin typeface="+mn-ea"/>
              </a:rPr>
              <a:t>70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年代後半） </a:t>
            </a:r>
            <a:endParaRPr lang="en-US" altLang="ja-JP" sz="1050" b="1" dirty="0">
              <a:solidFill>
                <a:prstClr val="black"/>
              </a:solidFill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　　ピーク</a:t>
            </a:r>
            <a:r>
              <a:rPr lang="en-US" altLang="ja-JP" sz="1050" b="1" dirty="0">
                <a:solidFill>
                  <a:prstClr val="black"/>
                </a:solidFill>
                <a:latin typeface="+mn-ea"/>
              </a:rPr>
              <a:t>1973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年：出生率</a:t>
            </a:r>
            <a:r>
              <a:rPr lang="en-US" altLang="ja-JP" sz="1050" b="1" dirty="0">
                <a:latin typeface="+mn-ea"/>
              </a:rPr>
              <a:t>2.14</a:t>
            </a:r>
            <a:endParaRPr lang="en-US" altLang="ja-JP" sz="1050" b="1" dirty="0">
              <a:solidFill>
                <a:prstClr val="black"/>
              </a:solidFill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50" b="1" dirty="0">
                <a:latin typeface="+mn-ea"/>
              </a:rPr>
              <a:t> </a:t>
            </a:r>
            <a:r>
              <a:rPr lang="ja-JP" altLang="en-US" sz="1050" b="1" dirty="0">
                <a:latin typeface="+mn-ea"/>
              </a:rPr>
              <a:t>　　出生数</a:t>
            </a:r>
            <a:r>
              <a:rPr lang="en-US" altLang="ko-KR" sz="1050" b="1" dirty="0">
                <a:latin typeface="+mn-ea"/>
              </a:rPr>
              <a:t>209</a:t>
            </a:r>
            <a:r>
              <a:rPr lang="ja-JP" altLang="en-US" sz="1050" b="1" dirty="0">
                <a:latin typeface="+mn-ea"/>
              </a:rPr>
              <a:t>万人、死亡数</a:t>
            </a:r>
            <a:r>
              <a:rPr lang="en-US" altLang="ja-JP" sz="1050" b="1" dirty="0">
                <a:latin typeface="+mn-ea"/>
              </a:rPr>
              <a:t>71</a:t>
            </a:r>
            <a:r>
              <a:rPr lang="ja-JP" altLang="en-US" sz="1050" b="1" dirty="0">
                <a:latin typeface="+mn-ea"/>
              </a:rPr>
              <a:t>万人</a:t>
            </a:r>
          </a:p>
        </p:txBody>
      </p:sp>
    </p:spTree>
    <p:extLst>
      <p:ext uri="{BB962C8B-B14F-4D97-AF65-F5344CB8AC3E}">
        <p14:creationId xmlns:p14="http://schemas.microsoft.com/office/powerpoint/2010/main" val="1382957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01E96EAD-8CF1-4DCD-A414-41988A48E21F}"/>
              </a:ext>
            </a:extLst>
          </p:cNvPr>
          <p:cNvGraphicFramePr>
            <a:graphicFrameLocks/>
          </p:cNvGraphicFramePr>
          <p:nvPr/>
        </p:nvGraphicFramePr>
        <p:xfrm>
          <a:off x="749825" y="1742686"/>
          <a:ext cx="7750363" cy="462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D47589-7F5F-4DDA-B22F-B8AFDEC7E24B}"/>
              </a:ext>
            </a:extLst>
          </p:cNvPr>
          <p:cNvSpPr txBox="1"/>
          <p:nvPr/>
        </p:nvSpPr>
        <p:spPr>
          <a:xfrm>
            <a:off x="6266958" y="2178202"/>
            <a:ext cx="126188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高等教育機関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5C85FC-0A52-4824-A33D-765416096667}"/>
              </a:ext>
            </a:extLst>
          </p:cNvPr>
          <p:cNvSpPr txBox="1"/>
          <p:nvPr/>
        </p:nvSpPr>
        <p:spPr>
          <a:xfrm>
            <a:off x="6492553" y="3121842"/>
            <a:ext cx="126188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大学・短大計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F4C715-C448-46C5-8DFF-4FD8B98BCD53}"/>
              </a:ext>
            </a:extLst>
          </p:cNvPr>
          <p:cNvSpPr txBox="1"/>
          <p:nvPr/>
        </p:nvSpPr>
        <p:spPr>
          <a:xfrm>
            <a:off x="6974445" y="4034432"/>
            <a:ext cx="59824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大学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5787389-CA01-4CB9-AAF4-3DC3F0C24097}"/>
              </a:ext>
            </a:extLst>
          </p:cNvPr>
          <p:cNvSpPr txBox="1"/>
          <p:nvPr/>
        </p:nvSpPr>
        <p:spPr>
          <a:xfrm>
            <a:off x="7897939" y="2375535"/>
            <a:ext cx="81513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81.5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%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5B5D9EA-C43F-47D1-AA2D-B98C82C76BB5}"/>
              </a:ext>
            </a:extLst>
          </p:cNvPr>
          <p:cNvSpPr txBox="1"/>
          <p:nvPr/>
        </p:nvSpPr>
        <p:spPr>
          <a:xfrm>
            <a:off x="7887352" y="3328254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57.9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%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E23839B-EBA0-48D0-A2FB-EFA689F89959}"/>
              </a:ext>
            </a:extLst>
          </p:cNvPr>
          <p:cNvSpPr txBox="1"/>
          <p:nvPr/>
        </p:nvSpPr>
        <p:spPr>
          <a:xfrm>
            <a:off x="7884957" y="3608418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53.3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%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65CA58C-7C40-4BBC-8A7B-E862E3F24886}"/>
              </a:ext>
            </a:extLst>
          </p:cNvPr>
          <p:cNvSpPr txBox="1"/>
          <p:nvPr/>
        </p:nvSpPr>
        <p:spPr>
          <a:xfrm>
            <a:off x="7871759" y="5770368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4.6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%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C3156C37-508B-4467-A652-AC30107132C0}"/>
              </a:ext>
            </a:extLst>
          </p:cNvPr>
          <p:cNvSpPr/>
          <p:nvPr/>
        </p:nvSpPr>
        <p:spPr>
          <a:xfrm>
            <a:off x="1647502" y="4619197"/>
            <a:ext cx="816197" cy="2964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8AE33B-9C81-48A9-B342-DEC11315FD55}"/>
              </a:ext>
            </a:extLst>
          </p:cNvPr>
          <p:cNvSpPr txBox="1"/>
          <p:nvPr/>
        </p:nvSpPr>
        <p:spPr>
          <a:xfrm>
            <a:off x="1572521" y="4601583"/>
            <a:ext cx="96615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18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歳人口</a:t>
            </a: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94F9401-35E8-4492-A94E-66AA1ADC5C68}"/>
              </a:ext>
            </a:extLst>
          </p:cNvPr>
          <p:cNvSpPr/>
          <p:nvPr/>
        </p:nvSpPr>
        <p:spPr>
          <a:xfrm>
            <a:off x="4434933" y="5836346"/>
            <a:ext cx="1683626" cy="254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1">
            <a:extLst>
              <a:ext uri="{FF2B5EF4-FFF2-40B4-BE49-F238E27FC236}">
                <a16:creationId xmlns:a16="http://schemas.microsoft.com/office/drawing/2014/main" id="{3FFC80C3-AF4A-4B8A-A9F2-35006AF210B1}"/>
              </a:ext>
            </a:extLst>
          </p:cNvPr>
          <p:cNvSpPr txBox="1"/>
          <p:nvPr/>
        </p:nvSpPr>
        <p:spPr>
          <a:xfrm>
            <a:off x="4440174" y="5824146"/>
            <a:ext cx="1778596" cy="307776"/>
          </a:xfrm>
          <a:prstGeom prst="rect">
            <a:avLst/>
          </a:prstGeom>
          <a:noFill/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高等教育機関入学数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03B3FB1-2A99-4D60-8CC4-87F57C917568}"/>
              </a:ext>
            </a:extLst>
          </p:cNvPr>
          <p:cNvSpPr txBox="1"/>
          <p:nvPr/>
        </p:nvSpPr>
        <p:spPr>
          <a:xfrm>
            <a:off x="7890941" y="4904136"/>
            <a:ext cx="705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22.7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%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0F52505-8A6C-4143-96A2-56A4ECF74D8C}"/>
              </a:ext>
            </a:extLst>
          </p:cNvPr>
          <p:cNvSpPr/>
          <p:nvPr/>
        </p:nvSpPr>
        <p:spPr>
          <a:xfrm>
            <a:off x="625419" y="1643780"/>
            <a:ext cx="7945525" cy="4747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1B1B4D7F-7FEF-4D11-9C18-2094ECA31039}"/>
              </a:ext>
            </a:extLst>
          </p:cNvPr>
          <p:cNvSpPr/>
          <p:nvPr/>
        </p:nvSpPr>
        <p:spPr>
          <a:xfrm rot="570341">
            <a:off x="3538259" y="4759990"/>
            <a:ext cx="737361" cy="157769"/>
          </a:xfrm>
          <a:prstGeom prst="rightArrow">
            <a:avLst/>
          </a:prstGeom>
          <a:pattFill prst="divot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7EE660D6-F464-4E68-8F68-D66E88F39335}"/>
              </a:ext>
            </a:extLst>
          </p:cNvPr>
          <p:cNvSpPr/>
          <p:nvPr/>
        </p:nvSpPr>
        <p:spPr>
          <a:xfrm rot="19762914">
            <a:off x="4030912" y="3500230"/>
            <a:ext cx="755355" cy="83778"/>
          </a:xfrm>
          <a:prstGeom prst="rightArrow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02C6FE0-966D-4570-8D6A-F415D574E69B}"/>
              </a:ext>
            </a:extLst>
          </p:cNvPr>
          <p:cNvSpPr txBox="1"/>
          <p:nvPr/>
        </p:nvSpPr>
        <p:spPr>
          <a:xfrm>
            <a:off x="1134830" y="6092068"/>
            <a:ext cx="699325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55      60      65    70    75     80     85      90     95     00     05     10     15   18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BAA12EFB-7D4D-409C-B1CD-AC076941FCB4}"/>
              </a:ext>
            </a:extLst>
          </p:cNvPr>
          <p:cNvSpPr/>
          <p:nvPr/>
        </p:nvSpPr>
        <p:spPr>
          <a:xfrm rot="19563834">
            <a:off x="5030525" y="4654026"/>
            <a:ext cx="588600" cy="201091"/>
          </a:xfrm>
          <a:prstGeom prst="rightArrow">
            <a:avLst/>
          </a:prstGeom>
          <a:pattFill prst="divot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矢印: 右 37">
            <a:extLst>
              <a:ext uri="{FF2B5EF4-FFF2-40B4-BE49-F238E27FC236}">
                <a16:creationId xmlns:a16="http://schemas.microsoft.com/office/drawing/2014/main" id="{995AA24B-9D8C-4407-90D9-82CD584C947E}"/>
              </a:ext>
            </a:extLst>
          </p:cNvPr>
          <p:cNvSpPr/>
          <p:nvPr/>
        </p:nvSpPr>
        <p:spPr>
          <a:xfrm rot="2223958">
            <a:off x="5644401" y="3599751"/>
            <a:ext cx="608979" cy="126448"/>
          </a:xfrm>
          <a:prstGeom prst="rightArrow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9E3CB1A-33DE-4777-AECC-D2CD7F85933E}"/>
              </a:ext>
            </a:extLst>
          </p:cNvPr>
          <p:cNvSpPr txBox="1"/>
          <p:nvPr/>
        </p:nvSpPr>
        <p:spPr>
          <a:xfrm rot="19427768">
            <a:off x="4000094" y="326257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増加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EC5A622-C55E-4E73-8BF2-F553B373BCED}"/>
              </a:ext>
            </a:extLst>
          </p:cNvPr>
          <p:cNvSpPr txBox="1"/>
          <p:nvPr/>
        </p:nvSpPr>
        <p:spPr>
          <a:xfrm rot="2128534">
            <a:off x="5812058" y="3379988"/>
            <a:ext cx="566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減少</a:t>
            </a:r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3068B6E8-12A0-488B-8045-334B94B8FB45}"/>
              </a:ext>
            </a:extLst>
          </p:cNvPr>
          <p:cNvSpPr/>
          <p:nvPr/>
        </p:nvSpPr>
        <p:spPr>
          <a:xfrm>
            <a:off x="6355343" y="2213191"/>
            <a:ext cx="1149697" cy="308023"/>
          </a:xfrm>
          <a:prstGeom prst="wedgeRectCallout">
            <a:avLst>
              <a:gd name="adj1" fmla="val 10990"/>
              <a:gd name="adj2" fmla="val 808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吹き出し: 四角形 45">
            <a:extLst>
              <a:ext uri="{FF2B5EF4-FFF2-40B4-BE49-F238E27FC236}">
                <a16:creationId xmlns:a16="http://schemas.microsoft.com/office/drawing/2014/main" id="{2A898433-60CE-4D31-B83C-2D16AC77359B}"/>
              </a:ext>
            </a:extLst>
          </p:cNvPr>
          <p:cNvSpPr/>
          <p:nvPr/>
        </p:nvSpPr>
        <p:spPr>
          <a:xfrm>
            <a:off x="6697726" y="5912097"/>
            <a:ext cx="400348" cy="200051"/>
          </a:xfrm>
          <a:prstGeom prst="wedgeRectCallout">
            <a:avLst>
              <a:gd name="adj1" fmla="val 97184"/>
              <a:gd name="adj2" fmla="val -604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吹き出し: 四角形 46">
            <a:extLst>
              <a:ext uri="{FF2B5EF4-FFF2-40B4-BE49-F238E27FC236}">
                <a16:creationId xmlns:a16="http://schemas.microsoft.com/office/drawing/2014/main" id="{001F0A84-8CFA-4483-BE89-341292DD448D}"/>
              </a:ext>
            </a:extLst>
          </p:cNvPr>
          <p:cNvSpPr/>
          <p:nvPr/>
        </p:nvSpPr>
        <p:spPr>
          <a:xfrm>
            <a:off x="7066341" y="4076651"/>
            <a:ext cx="506345" cy="254116"/>
          </a:xfrm>
          <a:prstGeom prst="wedgeRectCallout">
            <a:avLst>
              <a:gd name="adj1" fmla="val -37243"/>
              <a:gd name="adj2" fmla="val -928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吹き出し: 四角形 47">
            <a:extLst>
              <a:ext uri="{FF2B5EF4-FFF2-40B4-BE49-F238E27FC236}">
                <a16:creationId xmlns:a16="http://schemas.microsoft.com/office/drawing/2014/main" id="{F4C7749B-B0D2-4F73-BD07-6F5794B19CA6}"/>
              </a:ext>
            </a:extLst>
          </p:cNvPr>
          <p:cNvSpPr/>
          <p:nvPr/>
        </p:nvSpPr>
        <p:spPr>
          <a:xfrm>
            <a:off x="6507607" y="3123573"/>
            <a:ext cx="1390875" cy="337885"/>
          </a:xfrm>
          <a:prstGeom prst="wedgeRectCallout">
            <a:avLst>
              <a:gd name="adj1" fmla="val 21341"/>
              <a:gd name="adj2" fmla="val 982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5F753E-A576-4560-A20A-3297B585A1E1}"/>
              </a:ext>
            </a:extLst>
          </p:cNvPr>
          <p:cNvSpPr txBox="1"/>
          <p:nvPr/>
        </p:nvSpPr>
        <p:spPr>
          <a:xfrm>
            <a:off x="6640789" y="5862154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短大</a:t>
            </a:r>
          </a:p>
        </p:txBody>
      </p:sp>
      <p:sp>
        <p:nvSpPr>
          <p:cNvPr id="36" name="吹き出し: 角を丸めた四角形 35">
            <a:extLst>
              <a:ext uri="{FF2B5EF4-FFF2-40B4-BE49-F238E27FC236}">
                <a16:creationId xmlns:a16="http://schemas.microsoft.com/office/drawing/2014/main" id="{9C44DFB1-CDD5-40B5-A428-E1A0D1B345CF}"/>
              </a:ext>
            </a:extLst>
          </p:cNvPr>
          <p:cNvSpPr/>
          <p:nvPr/>
        </p:nvSpPr>
        <p:spPr>
          <a:xfrm>
            <a:off x="7030002" y="5302577"/>
            <a:ext cx="837778" cy="467791"/>
          </a:xfrm>
          <a:prstGeom prst="wedgeRoundRectCallout">
            <a:avLst>
              <a:gd name="adj1" fmla="val -74773"/>
              <a:gd name="adj2" fmla="val -659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3E534B-9F0C-49AC-ADAB-093F2BC6A07C}"/>
              </a:ext>
            </a:extLst>
          </p:cNvPr>
          <p:cNvSpPr txBox="1"/>
          <p:nvPr/>
        </p:nvSpPr>
        <p:spPr>
          <a:xfrm>
            <a:off x="6973750" y="5277925"/>
            <a:ext cx="9627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専門学校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専門課程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50" name="矢印: 右 49">
            <a:extLst>
              <a:ext uri="{FF2B5EF4-FFF2-40B4-BE49-F238E27FC236}">
                <a16:creationId xmlns:a16="http://schemas.microsoft.com/office/drawing/2014/main" id="{91C7F32A-F528-4336-8386-80042FE8E6DC}"/>
              </a:ext>
            </a:extLst>
          </p:cNvPr>
          <p:cNvSpPr/>
          <p:nvPr/>
        </p:nvSpPr>
        <p:spPr>
          <a:xfrm rot="21047439">
            <a:off x="5099126" y="5364578"/>
            <a:ext cx="688888" cy="134220"/>
          </a:xfrm>
          <a:prstGeom prst="rightArrow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 useBgFill="1">
        <p:nvSpPr>
          <p:cNvPr id="51" name="矢印: 右 50">
            <a:extLst>
              <a:ext uri="{FF2B5EF4-FFF2-40B4-BE49-F238E27FC236}">
                <a16:creationId xmlns:a16="http://schemas.microsoft.com/office/drawing/2014/main" id="{C5B9CA75-0032-47EE-A66D-174FE926ED64}"/>
              </a:ext>
            </a:extLst>
          </p:cNvPr>
          <p:cNvSpPr/>
          <p:nvPr/>
        </p:nvSpPr>
        <p:spPr>
          <a:xfrm rot="21355865">
            <a:off x="4781492" y="5617709"/>
            <a:ext cx="447816" cy="13184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 useBgFill="1">
        <p:nvSpPr>
          <p:cNvPr id="53" name="矢印: 右 52">
            <a:extLst>
              <a:ext uri="{FF2B5EF4-FFF2-40B4-BE49-F238E27FC236}">
                <a16:creationId xmlns:a16="http://schemas.microsoft.com/office/drawing/2014/main" id="{793F5DBC-9389-4B12-B556-0833C902C46B}"/>
              </a:ext>
            </a:extLst>
          </p:cNvPr>
          <p:cNvSpPr/>
          <p:nvPr/>
        </p:nvSpPr>
        <p:spPr>
          <a:xfrm rot="1000907">
            <a:off x="5625667" y="5707075"/>
            <a:ext cx="797949" cy="14015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243548-C683-46C4-9E07-E8F7ED581CCC}"/>
              </a:ext>
            </a:extLst>
          </p:cNvPr>
          <p:cNvSpPr txBox="1"/>
          <p:nvPr/>
        </p:nvSpPr>
        <p:spPr>
          <a:xfrm>
            <a:off x="2275896" y="1868019"/>
            <a:ext cx="728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1966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249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A110312-945B-454B-8410-7FA25D2BCB60}"/>
              </a:ext>
            </a:extLst>
          </p:cNvPr>
          <p:cNvSpPr txBox="1"/>
          <p:nvPr/>
        </p:nvSpPr>
        <p:spPr>
          <a:xfrm>
            <a:off x="3274090" y="2994672"/>
            <a:ext cx="8130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1976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154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5E06582-A537-4F91-89E1-8C656EA6582D}"/>
              </a:ext>
            </a:extLst>
          </p:cNvPr>
          <p:cNvSpPr txBox="1"/>
          <p:nvPr/>
        </p:nvSpPr>
        <p:spPr>
          <a:xfrm>
            <a:off x="4752045" y="2449595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1992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205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43C2C291-00D1-4ED0-91D0-72CE384CFDB9}"/>
              </a:ext>
            </a:extLst>
          </p:cNvPr>
          <p:cNvSpPr/>
          <p:nvPr/>
        </p:nvSpPr>
        <p:spPr>
          <a:xfrm>
            <a:off x="2292690" y="1908716"/>
            <a:ext cx="695039" cy="492443"/>
          </a:xfrm>
          <a:prstGeom prst="wedgeRoundRectCallout">
            <a:avLst>
              <a:gd name="adj1" fmla="val 7358"/>
              <a:gd name="adj2" fmla="val 6818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吹き出し: 角を丸めた四角形 55">
            <a:extLst>
              <a:ext uri="{FF2B5EF4-FFF2-40B4-BE49-F238E27FC236}">
                <a16:creationId xmlns:a16="http://schemas.microsoft.com/office/drawing/2014/main" id="{E547C1B9-39BC-4F55-BB24-02DCE3058B45}"/>
              </a:ext>
            </a:extLst>
          </p:cNvPr>
          <p:cNvSpPr/>
          <p:nvPr/>
        </p:nvSpPr>
        <p:spPr>
          <a:xfrm>
            <a:off x="3284063" y="3010060"/>
            <a:ext cx="695039" cy="492443"/>
          </a:xfrm>
          <a:prstGeom prst="wedgeRoundRectCallout">
            <a:avLst>
              <a:gd name="adj1" fmla="val 646"/>
              <a:gd name="adj2" fmla="val 11365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吹き出し: 角を丸めた四角形 57">
            <a:extLst>
              <a:ext uri="{FF2B5EF4-FFF2-40B4-BE49-F238E27FC236}">
                <a16:creationId xmlns:a16="http://schemas.microsoft.com/office/drawing/2014/main" id="{BE85DD5A-015C-4B77-B707-0CBB9FFCD748}"/>
              </a:ext>
            </a:extLst>
          </p:cNvPr>
          <p:cNvSpPr/>
          <p:nvPr/>
        </p:nvSpPr>
        <p:spPr>
          <a:xfrm>
            <a:off x="4780823" y="2495469"/>
            <a:ext cx="711183" cy="450083"/>
          </a:xfrm>
          <a:prstGeom prst="wedgeRoundRectCallout">
            <a:avLst>
              <a:gd name="adj1" fmla="val 6962"/>
              <a:gd name="adj2" fmla="val 8120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8774DF-59A4-47DD-AC93-BF027153266F}"/>
              </a:ext>
            </a:extLst>
          </p:cNvPr>
          <p:cNvSpPr txBox="1"/>
          <p:nvPr/>
        </p:nvSpPr>
        <p:spPr>
          <a:xfrm>
            <a:off x="7662968" y="403007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118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ja-JP" altLang="en-US" sz="1000" dirty="0"/>
          </a:p>
        </p:txBody>
      </p:sp>
      <p:sp>
        <p:nvSpPr>
          <p:cNvPr id="59" name="吹き出し: 角を丸めた四角形 58">
            <a:extLst>
              <a:ext uri="{FF2B5EF4-FFF2-40B4-BE49-F238E27FC236}">
                <a16:creationId xmlns:a16="http://schemas.microsoft.com/office/drawing/2014/main" id="{BFC87B6F-BF24-4983-A50E-7FFB275368C3}"/>
              </a:ext>
            </a:extLst>
          </p:cNvPr>
          <p:cNvSpPr/>
          <p:nvPr/>
        </p:nvSpPr>
        <p:spPr>
          <a:xfrm>
            <a:off x="2692642" y="4337852"/>
            <a:ext cx="537961" cy="338005"/>
          </a:xfrm>
          <a:prstGeom prst="wedgeRoundRectCallout">
            <a:avLst>
              <a:gd name="adj1" fmla="val 113158"/>
              <a:gd name="adj2" fmla="val 1178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吹き出し: 角を丸めた四角形 59">
            <a:extLst>
              <a:ext uri="{FF2B5EF4-FFF2-40B4-BE49-F238E27FC236}">
                <a16:creationId xmlns:a16="http://schemas.microsoft.com/office/drawing/2014/main" id="{93077402-9D90-46E1-9B9C-08E8E528C875}"/>
              </a:ext>
            </a:extLst>
          </p:cNvPr>
          <p:cNvSpPr/>
          <p:nvPr/>
        </p:nvSpPr>
        <p:spPr>
          <a:xfrm>
            <a:off x="7742667" y="4071453"/>
            <a:ext cx="639614" cy="219620"/>
          </a:xfrm>
          <a:prstGeom prst="wedgeRoundRectCallout">
            <a:avLst>
              <a:gd name="adj1" fmla="val -25852"/>
              <a:gd name="adj2" fmla="val 885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E2BF735-CC18-4833-9DC9-8E8FB492F1B0}"/>
              </a:ext>
            </a:extLst>
          </p:cNvPr>
          <p:cNvSpPr txBox="1"/>
          <p:nvPr/>
        </p:nvSpPr>
        <p:spPr>
          <a:xfrm>
            <a:off x="7877079" y="4437216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96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61" name="吹き出し: 角を丸めた四角形 60">
            <a:extLst>
              <a:ext uri="{FF2B5EF4-FFF2-40B4-BE49-F238E27FC236}">
                <a16:creationId xmlns:a16="http://schemas.microsoft.com/office/drawing/2014/main" id="{CD6F997F-C9F0-4426-BF1F-DEB4F2CDD7D2}"/>
              </a:ext>
            </a:extLst>
          </p:cNvPr>
          <p:cNvSpPr/>
          <p:nvPr/>
        </p:nvSpPr>
        <p:spPr>
          <a:xfrm>
            <a:off x="7949563" y="4463652"/>
            <a:ext cx="550625" cy="285681"/>
          </a:xfrm>
          <a:prstGeom prst="wedgeRoundRectCallout">
            <a:avLst>
              <a:gd name="adj1" fmla="val -51732"/>
              <a:gd name="adj2" fmla="val 6472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9457C44-2D1B-4B10-8D58-37F6D22C8100}"/>
              </a:ext>
            </a:extLst>
          </p:cNvPr>
          <p:cNvSpPr txBox="1"/>
          <p:nvPr/>
        </p:nvSpPr>
        <p:spPr>
          <a:xfrm>
            <a:off x="869046" y="5826803"/>
            <a:ext cx="625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2280CD7-4DBE-4124-A848-C856C039939D}"/>
              </a:ext>
            </a:extLst>
          </p:cNvPr>
          <p:cNvSpPr txBox="1"/>
          <p:nvPr/>
        </p:nvSpPr>
        <p:spPr>
          <a:xfrm>
            <a:off x="693640" y="3471816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168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67" name="吹き出し: 角を丸めた四角形 66">
            <a:extLst>
              <a:ext uri="{FF2B5EF4-FFF2-40B4-BE49-F238E27FC236}">
                <a16:creationId xmlns:a16="http://schemas.microsoft.com/office/drawing/2014/main" id="{4FF43414-13BD-4C63-81C4-34C952194379}"/>
              </a:ext>
            </a:extLst>
          </p:cNvPr>
          <p:cNvSpPr/>
          <p:nvPr/>
        </p:nvSpPr>
        <p:spPr>
          <a:xfrm>
            <a:off x="881472" y="5867015"/>
            <a:ext cx="522619" cy="276911"/>
          </a:xfrm>
          <a:prstGeom prst="wedgeRoundRectCallout">
            <a:avLst>
              <a:gd name="adj1" fmla="val 70189"/>
              <a:gd name="adj2" fmla="val -484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吹き出し: 角を丸めた四角形 67">
            <a:extLst>
              <a:ext uri="{FF2B5EF4-FFF2-40B4-BE49-F238E27FC236}">
                <a16:creationId xmlns:a16="http://schemas.microsoft.com/office/drawing/2014/main" id="{7C25E744-9728-4085-8E08-642B9760C6DF}"/>
              </a:ext>
            </a:extLst>
          </p:cNvPr>
          <p:cNvSpPr/>
          <p:nvPr/>
        </p:nvSpPr>
        <p:spPr>
          <a:xfrm>
            <a:off x="743491" y="3509026"/>
            <a:ext cx="647679" cy="261500"/>
          </a:xfrm>
          <a:prstGeom prst="wedgeRoundRectCallout">
            <a:avLst>
              <a:gd name="adj1" fmla="val 63542"/>
              <a:gd name="adj2" fmla="val 1823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吹き出し: 角を丸めた四角形 68">
            <a:extLst>
              <a:ext uri="{FF2B5EF4-FFF2-40B4-BE49-F238E27FC236}">
                <a16:creationId xmlns:a16="http://schemas.microsoft.com/office/drawing/2014/main" id="{EEEB2BB2-DFFB-40AD-893C-B1ED8BA4F7F8}"/>
              </a:ext>
            </a:extLst>
          </p:cNvPr>
          <p:cNvSpPr/>
          <p:nvPr/>
        </p:nvSpPr>
        <p:spPr>
          <a:xfrm>
            <a:off x="5207913" y="3750878"/>
            <a:ext cx="562145" cy="330995"/>
          </a:xfrm>
          <a:prstGeom prst="wedgeRoundRectCallout">
            <a:avLst>
              <a:gd name="adj1" fmla="val -30030"/>
              <a:gd name="adj2" fmla="val 1170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7CD730C-FDDB-4669-BBAF-41E5DC7F292D}"/>
              </a:ext>
            </a:extLst>
          </p:cNvPr>
          <p:cNvSpPr txBox="1"/>
          <p:nvPr/>
        </p:nvSpPr>
        <p:spPr>
          <a:xfrm>
            <a:off x="5188393" y="3751107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1993</a:t>
            </a:r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05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118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8C5954A-1747-48DB-B60B-F20104950BF8}"/>
              </a:ext>
            </a:extLst>
          </p:cNvPr>
          <p:cNvSpPr txBox="1"/>
          <p:nvPr/>
        </p:nvSpPr>
        <p:spPr>
          <a:xfrm>
            <a:off x="2647289" y="4334167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1976</a:t>
            </a:r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05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27.3</a:t>
            </a:r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1" name="吹き出し: 角を丸めた四角形 70">
            <a:extLst>
              <a:ext uri="{FF2B5EF4-FFF2-40B4-BE49-F238E27FC236}">
                <a16:creationId xmlns:a16="http://schemas.microsoft.com/office/drawing/2014/main" id="{05191E86-8D00-4F70-BB6E-CE2975B96B26}"/>
              </a:ext>
            </a:extLst>
          </p:cNvPr>
          <p:cNvSpPr/>
          <p:nvPr/>
        </p:nvSpPr>
        <p:spPr>
          <a:xfrm>
            <a:off x="3746397" y="5138411"/>
            <a:ext cx="537961" cy="400802"/>
          </a:xfrm>
          <a:prstGeom prst="wedgeRoundRectCallout">
            <a:avLst>
              <a:gd name="adj1" fmla="val 113158"/>
              <a:gd name="adj2" fmla="val -474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DED2118-328D-4C42-B5F3-C994FFADCF27}"/>
              </a:ext>
            </a:extLst>
          </p:cNvPr>
          <p:cNvSpPr txBox="1"/>
          <p:nvPr/>
        </p:nvSpPr>
        <p:spPr>
          <a:xfrm>
            <a:off x="3693377" y="5095074"/>
            <a:ext cx="7296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1986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ja-JP" altLang="en-US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kumimoji="1" lang="en-US" altLang="ja-JP" sz="13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23.6</a:t>
            </a:r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3" name="吹き出し: 角を丸めた四角形 72">
            <a:extLst>
              <a:ext uri="{FF2B5EF4-FFF2-40B4-BE49-F238E27FC236}">
                <a16:creationId xmlns:a16="http://schemas.microsoft.com/office/drawing/2014/main" id="{B16F8A74-8B4A-4382-BF2C-73654CBC7B1E}"/>
              </a:ext>
            </a:extLst>
          </p:cNvPr>
          <p:cNvSpPr/>
          <p:nvPr/>
        </p:nvSpPr>
        <p:spPr>
          <a:xfrm>
            <a:off x="5776249" y="4659231"/>
            <a:ext cx="537961" cy="408151"/>
          </a:xfrm>
          <a:prstGeom prst="wedgeRoundRectCallout">
            <a:avLst>
              <a:gd name="adj1" fmla="val -175392"/>
              <a:gd name="adj2" fmla="val 552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A6E17027-59A5-46D6-B3EB-80A26558142B}"/>
              </a:ext>
            </a:extLst>
          </p:cNvPr>
          <p:cNvSpPr txBox="1"/>
          <p:nvPr/>
        </p:nvSpPr>
        <p:spPr>
          <a:xfrm>
            <a:off x="5702829" y="4633315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1990</a:t>
            </a:r>
            <a:r>
              <a:rPr kumimoji="1" lang="ja-JP" altLang="en-US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3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24.6%</a:t>
            </a:r>
            <a:endParaRPr kumimoji="1" lang="ja-JP" altLang="en-US" sz="13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4" name="吹き出し: 角を丸めた四角形 73">
            <a:extLst>
              <a:ext uri="{FF2B5EF4-FFF2-40B4-BE49-F238E27FC236}">
                <a16:creationId xmlns:a16="http://schemas.microsoft.com/office/drawing/2014/main" id="{22E5EC96-B51C-4EFA-AB11-8FF5515654BB}"/>
              </a:ext>
            </a:extLst>
          </p:cNvPr>
          <p:cNvSpPr/>
          <p:nvPr/>
        </p:nvSpPr>
        <p:spPr>
          <a:xfrm>
            <a:off x="836497" y="5525308"/>
            <a:ext cx="522619" cy="276911"/>
          </a:xfrm>
          <a:prstGeom prst="wedgeRoundRectCallout">
            <a:avLst>
              <a:gd name="adj1" fmla="val 80901"/>
              <a:gd name="adj2" fmla="val 290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B5FD0B2-1160-4F76-B49B-8126254B6A49}"/>
              </a:ext>
            </a:extLst>
          </p:cNvPr>
          <p:cNvSpPr txBox="1"/>
          <p:nvPr/>
        </p:nvSpPr>
        <p:spPr>
          <a:xfrm>
            <a:off x="816315" y="5502217"/>
            <a:ext cx="62068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7.9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</a:p>
        </p:txBody>
      </p:sp>
      <p:sp>
        <p:nvSpPr>
          <p:cNvPr id="77" name="吹き出し: 角を丸めた四角形 76">
            <a:extLst>
              <a:ext uri="{FF2B5EF4-FFF2-40B4-BE49-F238E27FC236}">
                <a16:creationId xmlns:a16="http://schemas.microsoft.com/office/drawing/2014/main" id="{2869B8CD-CD80-45BC-A4B2-F1CAA1E20450}"/>
              </a:ext>
            </a:extLst>
          </p:cNvPr>
          <p:cNvSpPr/>
          <p:nvPr/>
        </p:nvSpPr>
        <p:spPr>
          <a:xfrm>
            <a:off x="2757063" y="3929346"/>
            <a:ext cx="537961" cy="347768"/>
          </a:xfrm>
          <a:prstGeom prst="wedgeRoundRectCallout">
            <a:avLst>
              <a:gd name="adj1" fmla="val 139175"/>
              <a:gd name="adj2" fmla="val -367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8F4AD84E-C75F-481E-A1E4-5D1D1C2050F3}"/>
              </a:ext>
            </a:extLst>
          </p:cNvPr>
          <p:cNvSpPr txBox="1"/>
          <p:nvPr/>
        </p:nvSpPr>
        <p:spPr>
          <a:xfrm>
            <a:off x="2703474" y="3919425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1978</a:t>
            </a:r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05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50.0</a:t>
            </a:r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9" name="吹き出し: 角を丸めた四角形 78">
            <a:extLst>
              <a:ext uri="{FF2B5EF4-FFF2-40B4-BE49-F238E27FC236}">
                <a16:creationId xmlns:a16="http://schemas.microsoft.com/office/drawing/2014/main" id="{0B566634-95CB-477F-BE82-02C4F7109A1B}"/>
              </a:ext>
            </a:extLst>
          </p:cNvPr>
          <p:cNvSpPr/>
          <p:nvPr/>
        </p:nvSpPr>
        <p:spPr>
          <a:xfrm>
            <a:off x="4531059" y="4103285"/>
            <a:ext cx="537961" cy="338005"/>
          </a:xfrm>
          <a:prstGeom prst="wedgeRoundRectCallout">
            <a:avLst>
              <a:gd name="adj1" fmla="val -79364"/>
              <a:gd name="adj2" fmla="val -477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64C7D5C-040F-40D9-8876-67F4D90781CF}"/>
              </a:ext>
            </a:extLst>
          </p:cNvPr>
          <p:cNvSpPr txBox="1"/>
          <p:nvPr/>
        </p:nvSpPr>
        <p:spPr>
          <a:xfrm>
            <a:off x="4515609" y="4111186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1983</a:t>
            </a:r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05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48.3</a:t>
            </a:r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 useBgFill="1">
        <p:nvSpPr>
          <p:cNvPr id="81" name="矢印: 右 80">
            <a:extLst>
              <a:ext uri="{FF2B5EF4-FFF2-40B4-BE49-F238E27FC236}">
                <a16:creationId xmlns:a16="http://schemas.microsoft.com/office/drawing/2014/main" id="{15E12329-6168-4680-BDD6-24490FAF13E9}"/>
              </a:ext>
            </a:extLst>
          </p:cNvPr>
          <p:cNvSpPr/>
          <p:nvPr/>
        </p:nvSpPr>
        <p:spPr>
          <a:xfrm>
            <a:off x="3851082" y="4151372"/>
            <a:ext cx="533217" cy="12126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吹き出し: 角を丸めた四角形 81">
            <a:extLst>
              <a:ext uri="{FF2B5EF4-FFF2-40B4-BE49-F238E27FC236}">
                <a16:creationId xmlns:a16="http://schemas.microsoft.com/office/drawing/2014/main" id="{FDC63548-91CE-4AFB-937F-9D9BB4604F83}"/>
              </a:ext>
            </a:extLst>
          </p:cNvPr>
          <p:cNvSpPr/>
          <p:nvPr/>
        </p:nvSpPr>
        <p:spPr>
          <a:xfrm>
            <a:off x="3769967" y="5789487"/>
            <a:ext cx="537961" cy="290895"/>
          </a:xfrm>
          <a:prstGeom prst="wedgeRoundRectCallout">
            <a:avLst>
              <a:gd name="adj1" fmla="val -36064"/>
              <a:gd name="adj2" fmla="val -846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7216F1B8-90C7-4970-BA2C-725C9923B546}"/>
              </a:ext>
            </a:extLst>
          </p:cNvPr>
          <p:cNvSpPr txBox="1"/>
          <p:nvPr/>
        </p:nvSpPr>
        <p:spPr>
          <a:xfrm>
            <a:off x="3711349" y="5739589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1980</a:t>
            </a:r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12.1</a:t>
            </a:r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4" name="吹き出し: 角を丸めた四角形 83">
            <a:extLst>
              <a:ext uri="{FF2B5EF4-FFF2-40B4-BE49-F238E27FC236}">
                <a16:creationId xmlns:a16="http://schemas.microsoft.com/office/drawing/2014/main" id="{049BAFB8-0583-40BD-AF17-B5E6728764D3}"/>
              </a:ext>
            </a:extLst>
          </p:cNvPr>
          <p:cNvSpPr/>
          <p:nvPr/>
        </p:nvSpPr>
        <p:spPr>
          <a:xfrm>
            <a:off x="6225156" y="5274032"/>
            <a:ext cx="537961" cy="408151"/>
          </a:xfrm>
          <a:prstGeom prst="wedgeRoundRectCallout">
            <a:avLst>
              <a:gd name="adj1" fmla="val -84405"/>
              <a:gd name="adj2" fmla="val -396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60622FB6-35E5-4BDE-9B34-1A2A9E482351}"/>
              </a:ext>
            </a:extLst>
          </p:cNvPr>
          <p:cNvSpPr txBox="1"/>
          <p:nvPr/>
        </p:nvSpPr>
        <p:spPr>
          <a:xfrm>
            <a:off x="6183630" y="5236664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2000</a:t>
            </a:r>
            <a:r>
              <a:rPr kumimoji="1" lang="ja-JP" altLang="en-US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13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20.8%</a:t>
            </a:r>
            <a:endParaRPr kumimoji="1" lang="ja-JP" altLang="en-US" sz="13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5" name="テキスト ボックス 8">
            <a:extLst>
              <a:ext uri="{FF2B5EF4-FFF2-40B4-BE49-F238E27FC236}">
                <a16:creationId xmlns:a16="http://schemas.microsoft.com/office/drawing/2014/main" id="{B5E1FFDE-A511-4D96-90E1-F46237448B32}"/>
              </a:ext>
            </a:extLst>
          </p:cNvPr>
          <p:cNvSpPr txBox="1"/>
          <p:nvPr/>
        </p:nvSpPr>
        <p:spPr>
          <a:xfrm>
            <a:off x="869046" y="6371074"/>
            <a:ext cx="7786097" cy="28645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4170" indent="-344170" algn="just">
              <a:lnSpc>
                <a:spcPts val="1200"/>
              </a:lnSpc>
              <a:spcAft>
                <a:spcPts val="0"/>
              </a:spcAft>
            </a:pPr>
            <a:r>
              <a:rPr lang="ja-JP" sz="9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図２　一八歳人口、高等教育機関入学者数と進学率、大学・短大計、大学、短大、専門学校の進学率の推移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0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矢印: 右 11">
            <a:extLst>
              <a:ext uri="{FF2B5EF4-FFF2-40B4-BE49-F238E27FC236}">
                <a16:creationId xmlns:a16="http://schemas.microsoft.com/office/drawing/2014/main" id="{8916A4CC-DB99-4535-923E-60FDE39F2B16}"/>
              </a:ext>
            </a:extLst>
          </p:cNvPr>
          <p:cNvSpPr/>
          <p:nvPr/>
        </p:nvSpPr>
        <p:spPr>
          <a:xfrm>
            <a:off x="4662641" y="2365444"/>
            <a:ext cx="3027633" cy="167431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2C47854-D8EC-41FC-B284-420B89F17649}"/>
              </a:ext>
            </a:extLst>
          </p:cNvPr>
          <p:cNvSpPr/>
          <p:nvPr/>
        </p:nvSpPr>
        <p:spPr>
          <a:xfrm>
            <a:off x="6790056" y="2240709"/>
            <a:ext cx="470814" cy="292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A5A03C5-6655-4075-9747-E6A715F4FF7C}"/>
              </a:ext>
            </a:extLst>
          </p:cNvPr>
          <p:cNvSpPr txBox="1"/>
          <p:nvPr/>
        </p:nvSpPr>
        <p:spPr>
          <a:xfrm>
            <a:off x="6715321" y="2213386"/>
            <a:ext cx="73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31</a:t>
            </a:r>
            <a:r>
              <a:rPr kumimoji="1" lang="ja-JP" altLang="en-US" dirty="0"/>
              <a:t>年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45AB672E-F6E1-4EB9-926F-590B37FA88EB}"/>
              </a:ext>
            </a:extLst>
          </p:cNvPr>
          <p:cNvSpPr/>
          <p:nvPr/>
        </p:nvSpPr>
        <p:spPr>
          <a:xfrm>
            <a:off x="3005850" y="2201069"/>
            <a:ext cx="3313581" cy="166488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4F1DF1B9-C707-41E9-B87D-32DD3AF21F90}"/>
              </a:ext>
            </a:extLst>
          </p:cNvPr>
          <p:cNvSpPr/>
          <p:nvPr/>
        </p:nvSpPr>
        <p:spPr>
          <a:xfrm>
            <a:off x="5316916" y="2145228"/>
            <a:ext cx="506835" cy="238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3DB82B4B-CFB1-49EA-A79E-DB36EF065CFA}"/>
              </a:ext>
            </a:extLst>
          </p:cNvPr>
          <p:cNvSpPr/>
          <p:nvPr/>
        </p:nvSpPr>
        <p:spPr>
          <a:xfrm>
            <a:off x="1890829" y="2050321"/>
            <a:ext cx="3200381" cy="134652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D1CD4FE-3B22-412F-9A7D-8777FC8042B7}"/>
              </a:ext>
            </a:extLst>
          </p:cNvPr>
          <p:cNvSpPr/>
          <p:nvPr/>
        </p:nvSpPr>
        <p:spPr>
          <a:xfrm>
            <a:off x="4132540" y="1962165"/>
            <a:ext cx="520435" cy="2445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0B1968-20D8-429B-B2C9-AEE7EBFF0DCE}"/>
              </a:ext>
            </a:extLst>
          </p:cNvPr>
          <p:cNvSpPr txBox="1"/>
          <p:nvPr/>
        </p:nvSpPr>
        <p:spPr>
          <a:xfrm>
            <a:off x="288099" y="1459857"/>
            <a:ext cx="8580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団塊</a:t>
            </a:r>
            <a:r>
              <a:rPr lang="en-US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1949</a:t>
            </a:r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➡少産</a:t>
            </a:r>
            <a:r>
              <a:rPr lang="en-US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1960</a:t>
            </a:r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➡ジュニア</a:t>
            </a:r>
            <a:r>
              <a:rPr lang="en-US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1973</a:t>
            </a:r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➡少子</a:t>
            </a:r>
            <a:r>
              <a:rPr lang="en-US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1989</a:t>
            </a:r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➡出生値最低</a:t>
            </a:r>
            <a:r>
              <a:rPr lang="en-US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2005</a:t>
            </a:r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➡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84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万人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2020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FB6B1098-9F6C-48DE-AFE1-A066998712F7}"/>
              </a:ext>
            </a:extLst>
          </p:cNvPr>
          <p:cNvSpPr/>
          <p:nvPr/>
        </p:nvSpPr>
        <p:spPr>
          <a:xfrm>
            <a:off x="894839" y="1801780"/>
            <a:ext cx="2945987" cy="152182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94B900-929B-478E-90DA-2222737CFCCA}"/>
              </a:ext>
            </a:extLst>
          </p:cNvPr>
          <p:cNvSpPr txBox="1"/>
          <p:nvPr/>
        </p:nvSpPr>
        <p:spPr>
          <a:xfrm>
            <a:off x="4087248" y="189975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29</a:t>
            </a:r>
            <a:r>
              <a:rPr kumimoji="1" lang="ja-JP" altLang="en-US" dirty="0"/>
              <a:t>年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47F683-E94B-4C33-B6DD-2FF0BD8F48EE}"/>
              </a:ext>
            </a:extLst>
          </p:cNvPr>
          <p:cNvSpPr txBox="1"/>
          <p:nvPr/>
        </p:nvSpPr>
        <p:spPr>
          <a:xfrm>
            <a:off x="5240926" y="210679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32</a:t>
            </a:r>
            <a:r>
              <a:rPr kumimoji="1" lang="ja-JP" altLang="en-US" dirty="0"/>
              <a:t>年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3A24ABE-FA80-4B44-877A-16DBFAC6DEF9}"/>
              </a:ext>
            </a:extLst>
          </p:cNvPr>
          <p:cNvSpPr/>
          <p:nvPr/>
        </p:nvSpPr>
        <p:spPr>
          <a:xfrm>
            <a:off x="2835661" y="1793672"/>
            <a:ext cx="545028" cy="216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5293CB6-0A18-4063-BED9-B25D6B212D2D}"/>
              </a:ext>
            </a:extLst>
          </p:cNvPr>
          <p:cNvSpPr txBox="1"/>
          <p:nvPr/>
        </p:nvSpPr>
        <p:spPr>
          <a:xfrm>
            <a:off x="2790945" y="172930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24</a:t>
            </a:r>
            <a:r>
              <a:rPr kumimoji="1" lang="ja-JP" altLang="en-US" dirty="0"/>
              <a:t>年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443CB44-0A15-4F30-A885-320CD75660B1}"/>
              </a:ext>
            </a:extLst>
          </p:cNvPr>
          <p:cNvSpPr/>
          <p:nvPr/>
        </p:nvSpPr>
        <p:spPr>
          <a:xfrm>
            <a:off x="288099" y="1434867"/>
            <a:ext cx="8287701" cy="14319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D0FC64-402F-4FAA-A247-BD5BBCA3C54E}"/>
              </a:ext>
            </a:extLst>
          </p:cNvPr>
          <p:cNvSpPr txBox="1"/>
          <p:nvPr/>
        </p:nvSpPr>
        <p:spPr>
          <a:xfrm>
            <a:off x="6515807" y="1803078"/>
            <a:ext cx="1620957" cy="33855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超少子世代誕生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8910F65B-CB06-4F50-891B-BF743C2A14CE}"/>
              </a:ext>
            </a:extLst>
          </p:cNvPr>
          <p:cNvSpPr/>
          <p:nvPr/>
        </p:nvSpPr>
        <p:spPr>
          <a:xfrm>
            <a:off x="6514721" y="1825481"/>
            <a:ext cx="1532376" cy="292166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17DBC61-9C52-43F2-ABEB-10AE2736D8C7}"/>
              </a:ext>
            </a:extLst>
          </p:cNvPr>
          <p:cNvCxnSpPr>
            <a:cxnSpLocks/>
          </p:cNvCxnSpPr>
          <p:nvPr/>
        </p:nvCxnSpPr>
        <p:spPr>
          <a:xfrm>
            <a:off x="607910" y="1743869"/>
            <a:ext cx="0" cy="78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フローチャート: 代替処理 29">
            <a:extLst>
              <a:ext uri="{FF2B5EF4-FFF2-40B4-BE49-F238E27FC236}">
                <a16:creationId xmlns:a16="http://schemas.microsoft.com/office/drawing/2014/main" id="{94CBF2E4-D0E7-47C0-A4C8-4C99E0801FB3}"/>
              </a:ext>
            </a:extLst>
          </p:cNvPr>
          <p:cNvSpPr/>
          <p:nvPr/>
        </p:nvSpPr>
        <p:spPr>
          <a:xfrm>
            <a:off x="390094" y="2556853"/>
            <a:ext cx="1311812" cy="253469"/>
          </a:xfrm>
          <a:prstGeom prst="flowChartAlternateProcess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74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</a:p>
        </p:txBody>
      </p:sp>
      <p:sp>
        <p:nvSpPr>
          <p:cNvPr id="31" name="フローチャート: 代替処理 30">
            <a:extLst>
              <a:ext uri="{FF2B5EF4-FFF2-40B4-BE49-F238E27FC236}">
                <a16:creationId xmlns:a16="http://schemas.microsoft.com/office/drawing/2014/main" id="{DE73D211-C0A1-430B-BD6F-D29E0E53E75E}"/>
              </a:ext>
            </a:extLst>
          </p:cNvPr>
          <p:cNvSpPr/>
          <p:nvPr/>
        </p:nvSpPr>
        <p:spPr>
          <a:xfrm>
            <a:off x="4673129" y="2579674"/>
            <a:ext cx="566531" cy="253469"/>
          </a:xfrm>
          <a:prstGeom prst="flowChartAlternateProces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32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</a:p>
        </p:txBody>
      </p:sp>
      <p:sp>
        <p:nvSpPr>
          <p:cNvPr id="32" name="フローチャート: 代替処理 31">
            <a:extLst>
              <a:ext uri="{FF2B5EF4-FFF2-40B4-BE49-F238E27FC236}">
                <a16:creationId xmlns:a16="http://schemas.microsoft.com/office/drawing/2014/main" id="{CE543066-678C-42CF-95C1-44FE05ED3583}"/>
              </a:ext>
            </a:extLst>
          </p:cNvPr>
          <p:cNvSpPr/>
          <p:nvPr/>
        </p:nvSpPr>
        <p:spPr>
          <a:xfrm>
            <a:off x="3115713" y="2556853"/>
            <a:ext cx="667183" cy="25346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48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</a:p>
        </p:txBody>
      </p:sp>
      <p:sp>
        <p:nvSpPr>
          <p:cNvPr id="33" name="フローチャート: 代替処理 32">
            <a:extLst>
              <a:ext uri="{FF2B5EF4-FFF2-40B4-BE49-F238E27FC236}">
                <a16:creationId xmlns:a16="http://schemas.microsoft.com/office/drawing/2014/main" id="{6E67E9E9-6798-495F-95D8-A1674949C6C8}"/>
              </a:ext>
            </a:extLst>
          </p:cNvPr>
          <p:cNvSpPr/>
          <p:nvPr/>
        </p:nvSpPr>
        <p:spPr>
          <a:xfrm>
            <a:off x="2011423" y="2557784"/>
            <a:ext cx="712818" cy="298543"/>
          </a:xfrm>
          <a:prstGeom prst="flowChartAlternateProcess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F2A8657D-E60D-44E2-8252-9E1CB3002382}"/>
              </a:ext>
            </a:extLst>
          </p:cNvPr>
          <p:cNvCxnSpPr>
            <a:cxnSpLocks/>
          </p:cNvCxnSpPr>
          <p:nvPr/>
        </p:nvCxnSpPr>
        <p:spPr>
          <a:xfrm>
            <a:off x="2213725" y="1750548"/>
            <a:ext cx="0" cy="78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FF97A198-46FF-462A-8DD8-EFC866EAE822}"/>
              </a:ext>
            </a:extLst>
          </p:cNvPr>
          <p:cNvCxnSpPr>
            <a:cxnSpLocks/>
          </p:cNvCxnSpPr>
          <p:nvPr/>
        </p:nvCxnSpPr>
        <p:spPr>
          <a:xfrm>
            <a:off x="3440482" y="1723144"/>
            <a:ext cx="0" cy="78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09F4DFA0-C547-430F-9292-8475B5F19B16}"/>
              </a:ext>
            </a:extLst>
          </p:cNvPr>
          <p:cNvCxnSpPr>
            <a:cxnSpLocks/>
          </p:cNvCxnSpPr>
          <p:nvPr/>
        </p:nvCxnSpPr>
        <p:spPr>
          <a:xfrm>
            <a:off x="4956395" y="1681518"/>
            <a:ext cx="0" cy="90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12AF8B-FA95-48A1-881D-98FECE25D26F}"/>
              </a:ext>
            </a:extLst>
          </p:cNvPr>
          <p:cNvSpPr txBox="1"/>
          <p:nvPr/>
        </p:nvSpPr>
        <p:spPr>
          <a:xfrm>
            <a:off x="1077189" y="421837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人口千人中の出生数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A725AFC-5129-4B08-BAA6-72554CEA1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221635"/>
              </p:ext>
            </p:extLst>
          </p:nvPr>
        </p:nvGraphicFramePr>
        <p:xfrm>
          <a:off x="361478" y="4707168"/>
          <a:ext cx="3801572" cy="190294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50821">
                  <a:extLst>
                    <a:ext uri="{9D8B030D-6E8A-4147-A177-3AD203B41FA5}">
                      <a16:colId xmlns:a16="http://schemas.microsoft.com/office/drawing/2014/main" val="1179130266"/>
                    </a:ext>
                  </a:extLst>
                </a:gridCol>
                <a:gridCol w="811398">
                  <a:extLst>
                    <a:ext uri="{9D8B030D-6E8A-4147-A177-3AD203B41FA5}">
                      <a16:colId xmlns:a16="http://schemas.microsoft.com/office/drawing/2014/main" val="3033349391"/>
                    </a:ext>
                  </a:extLst>
                </a:gridCol>
                <a:gridCol w="852795">
                  <a:extLst>
                    <a:ext uri="{9D8B030D-6E8A-4147-A177-3AD203B41FA5}">
                      <a16:colId xmlns:a16="http://schemas.microsoft.com/office/drawing/2014/main" val="2053394851"/>
                    </a:ext>
                  </a:extLst>
                </a:gridCol>
                <a:gridCol w="786558">
                  <a:extLst>
                    <a:ext uri="{9D8B030D-6E8A-4147-A177-3AD203B41FA5}">
                      <a16:colId xmlns:a16="http://schemas.microsoft.com/office/drawing/2014/main" val="3048875210"/>
                    </a:ext>
                  </a:extLst>
                </a:gridCol>
              </a:tblGrid>
              <a:tr h="23881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1949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1960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1973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8841290"/>
                  </a:ext>
                </a:extLst>
              </a:tr>
              <a:tr h="23881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普通出生率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34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17.2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19.4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0400438"/>
                  </a:ext>
                </a:extLst>
              </a:tr>
              <a:tr h="2388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合計特殊出生率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4.32</a:t>
                      </a:r>
                      <a:endParaRPr lang="en-US" altLang="ja-JP" sz="1400" b="1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2.0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2.14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8799530"/>
                  </a:ext>
                </a:extLst>
              </a:tr>
              <a:tr h="2513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出生数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270</a:t>
                      </a:r>
                      <a:r>
                        <a:rPr lang="ja-JP" alt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万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161</a:t>
                      </a:r>
                      <a:r>
                        <a:rPr lang="ja-JP" alt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万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209</a:t>
                      </a:r>
                      <a:r>
                        <a:rPr lang="ja-JP" alt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万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0532630"/>
                  </a:ext>
                </a:extLst>
              </a:tr>
              <a:tr h="233783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2005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2015</a:t>
                      </a:r>
                      <a:endParaRPr lang="en-US" altLang="ja-JP" sz="1400" b="1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2020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960656"/>
                  </a:ext>
                </a:extLst>
              </a:tr>
              <a:tr h="2337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普通出生率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8.4</a:t>
                      </a:r>
                      <a:endParaRPr lang="en-US" altLang="ja-JP" sz="1400" b="1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8.0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6.8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0944074"/>
                  </a:ext>
                </a:extLst>
              </a:tr>
              <a:tr h="23378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合計特殊出生率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1.26</a:t>
                      </a:r>
                      <a:endParaRPr lang="en-US" altLang="ja-JP" sz="1400" b="1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1.45</a:t>
                      </a:r>
                      <a:endParaRPr lang="en-US" altLang="ja-JP" sz="1400" b="1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1.34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7248870"/>
                  </a:ext>
                </a:extLst>
              </a:tr>
              <a:tr h="2337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出生数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106</a:t>
                      </a:r>
                      <a:r>
                        <a:rPr lang="ja-JP" alt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万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101</a:t>
                      </a:r>
                      <a:r>
                        <a:rPr lang="ja-JP" alt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万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84</a:t>
                      </a:r>
                      <a:r>
                        <a:rPr lang="ja-JP" alt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万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5197733"/>
                  </a:ext>
                </a:extLst>
              </a:tr>
            </a:tbl>
          </a:graphicData>
        </a:graphic>
      </p:graphicFrame>
      <p:graphicFrame>
        <p:nvGraphicFramePr>
          <p:cNvPr id="35" name="グラフ 34">
            <a:extLst>
              <a:ext uri="{FF2B5EF4-FFF2-40B4-BE49-F238E27FC236}">
                <a16:creationId xmlns:a16="http://schemas.microsoft.com/office/drawing/2014/main" id="{742FFAEC-48DD-4B0D-88E1-6C9987B8C5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79407"/>
              </p:ext>
            </p:extLst>
          </p:nvPr>
        </p:nvGraphicFramePr>
        <p:xfrm>
          <a:off x="4217089" y="4851652"/>
          <a:ext cx="4431323" cy="175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CBBA3AC-5CF1-4CEF-8FD8-759C65CAB70F}"/>
              </a:ext>
            </a:extLst>
          </p:cNvPr>
          <p:cNvSpPr txBox="1"/>
          <p:nvPr/>
        </p:nvSpPr>
        <p:spPr>
          <a:xfrm>
            <a:off x="4867005" y="4678380"/>
            <a:ext cx="68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正規職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C6EDE20-1631-4F40-8D2A-AF26DCB23BFE}"/>
              </a:ext>
            </a:extLst>
          </p:cNvPr>
          <p:cNvSpPr txBox="1"/>
          <p:nvPr/>
        </p:nvSpPr>
        <p:spPr>
          <a:xfrm>
            <a:off x="5621491" y="4682186"/>
            <a:ext cx="85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非正規職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6031BDA-069E-4FF5-8C3A-F4C1DBE2C00B}"/>
              </a:ext>
            </a:extLst>
          </p:cNvPr>
          <p:cNvSpPr txBox="1"/>
          <p:nvPr/>
        </p:nvSpPr>
        <p:spPr>
          <a:xfrm>
            <a:off x="6374587" y="4682186"/>
            <a:ext cx="683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その他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B06D334-9F14-44B1-A33B-66B31F8AB126}"/>
              </a:ext>
            </a:extLst>
          </p:cNvPr>
          <p:cNvSpPr txBox="1"/>
          <p:nvPr/>
        </p:nvSpPr>
        <p:spPr>
          <a:xfrm>
            <a:off x="7131669" y="4685415"/>
            <a:ext cx="859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仕事なし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0A9B00E-7E38-4388-88FC-A4D63790000B}"/>
              </a:ext>
            </a:extLst>
          </p:cNvPr>
          <p:cNvSpPr txBox="1"/>
          <p:nvPr/>
        </p:nvSpPr>
        <p:spPr>
          <a:xfrm>
            <a:off x="7712318" y="4702635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（単位％）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B76AF62-16BC-4385-BDE5-828A9A94EAC5}"/>
              </a:ext>
            </a:extLst>
          </p:cNvPr>
          <p:cNvSpPr/>
          <p:nvPr/>
        </p:nvSpPr>
        <p:spPr>
          <a:xfrm>
            <a:off x="4280394" y="4682187"/>
            <a:ext cx="4368018" cy="19029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CB0E336-5616-4C22-B2C9-5932BFC73FE1}"/>
              </a:ext>
            </a:extLst>
          </p:cNvPr>
          <p:cNvSpPr txBox="1"/>
          <p:nvPr/>
        </p:nvSpPr>
        <p:spPr>
          <a:xfrm>
            <a:off x="407676" y="851316"/>
            <a:ext cx="733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図４　</a:t>
            </a:r>
            <a:endParaRPr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E1CFEB3-C31F-4A2B-971C-ADF22D0185CF}"/>
              </a:ext>
            </a:extLst>
          </p:cNvPr>
          <p:cNvSpPr txBox="1"/>
          <p:nvPr/>
        </p:nvSpPr>
        <p:spPr>
          <a:xfrm>
            <a:off x="4360933" y="4352412"/>
            <a:ext cx="733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図６　</a:t>
            </a:r>
            <a:endParaRPr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62E055B-65E2-469E-9C61-C9C9E934A393}"/>
              </a:ext>
            </a:extLst>
          </p:cNvPr>
          <p:cNvSpPr txBox="1"/>
          <p:nvPr/>
        </p:nvSpPr>
        <p:spPr>
          <a:xfrm>
            <a:off x="288099" y="4370109"/>
            <a:ext cx="733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表１　</a:t>
            </a:r>
            <a:endParaRPr lang="ja-JP" altLang="en-US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64C789E7-12F8-4F2F-969D-F3B6921754AD}"/>
              </a:ext>
            </a:extLst>
          </p:cNvPr>
          <p:cNvSpPr txBox="1"/>
          <p:nvPr/>
        </p:nvSpPr>
        <p:spPr>
          <a:xfrm>
            <a:off x="270072" y="427605"/>
            <a:ext cx="8580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団塊</a:t>
            </a:r>
            <a:r>
              <a:rPr lang="en-US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1949</a:t>
            </a:r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➡少産</a:t>
            </a:r>
            <a:r>
              <a:rPr lang="en-US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1960</a:t>
            </a:r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➡ジュニア</a:t>
            </a:r>
            <a:r>
              <a:rPr lang="en-US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1973</a:t>
            </a:r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➡少子</a:t>
            </a:r>
            <a:r>
              <a:rPr lang="en-US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1989</a:t>
            </a:r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➡出生値最低</a:t>
            </a:r>
            <a:r>
              <a:rPr lang="en-US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2005</a:t>
            </a:r>
            <a:r>
              <a:rPr lang="ja-JP" altLang="ja-JP" sz="1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➡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84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万人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2020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1376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B5BA12DD-6060-4107-964C-AE452947D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021674"/>
              </p:ext>
            </p:extLst>
          </p:nvPr>
        </p:nvGraphicFramePr>
        <p:xfrm>
          <a:off x="320209" y="1094739"/>
          <a:ext cx="8176628" cy="540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2797F9-7004-4059-9CAD-1A5532B609E0}"/>
              </a:ext>
            </a:extLst>
          </p:cNvPr>
          <p:cNvSpPr txBox="1"/>
          <p:nvPr/>
        </p:nvSpPr>
        <p:spPr>
          <a:xfrm>
            <a:off x="-1023386" y="1213008"/>
            <a:ext cx="788565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300</a:t>
            </a:r>
            <a:r>
              <a:rPr kumimoji="1" lang="ja-JP" altLang="en-US" sz="1200" b="1" dirty="0"/>
              <a:t>万</a:t>
            </a:r>
            <a:endParaRPr kumimoji="1" lang="en-US" altLang="ja-JP" sz="1200" b="1" dirty="0"/>
          </a:p>
          <a:p>
            <a:endParaRPr kumimoji="1" lang="en-US" altLang="ja-JP" sz="1200" b="1" dirty="0"/>
          </a:p>
          <a:p>
            <a:endParaRPr kumimoji="1" lang="en-US" altLang="ja-JP" b="1" dirty="0"/>
          </a:p>
          <a:p>
            <a:r>
              <a:rPr kumimoji="1" lang="en-US" altLang="ja-JP" dirty="0"/>
              <a:t>250</a:t>
            </a:r>
            <a:r>
              <a:rPr kumimoji="1" lang="ja-JP" altLang="en-US" sz="1200" b="1" dirty="0"/>
              <a:t>万</a:t>
            </a:r>
            <a:endParaRPr kumimoji="1" lang="en-US" altLang="ja-JP" sz="1200" b="1" dirty="0"/>
          </a:p>
          <a:p>
            <a:endParaRPr kumimoji="1" lang="en-US" altLang="ja-JP" sz="1200" b="1" dirty="0"/>
          </a:p>
          <a:p>
            <a:endParaRPr kumimoji="1" lang="en-US" altLang="ja-JP" b="1" dirty="0"/>
          </a:p>
          <a:p>
            <a:r>
              <a:rPr kumimoji="1" lang="en-US" altLang="ja-JP" dirty="0"/>
              <a:t>200</a:t>
            </a:r>
            <a:r>
              <a:rPr kumimoji="1" lang="ja-JP" altLang="en-US" sz="1200" b="1" dirty="0"/>
              <a:t>万</a:t>
            </a:r>
            <a:endParaRPr kumimoji="1" lang="en-US" altLang="ja-JP" sz="1200" b="1" dirty="0"/>
          </a:p>
          <a:p>
            <a:endParaRPr kumimoji="1" lang="en-US" altLang="ja-JP" sz="1200" b="1" dirty="0"/>
          </a:p>
          <a:p>
            <a:endParaRPr kumimoji="1" lang="en-US" altLang="ja-JP" b="1" dirty="0"/>
          </a:p>
          <a:p>
            <a:r>
              <a:rPr kumimoji="1" lang="en-US" altLang="ja-JP" dirty="0"/>
              <a:t>150</a:t>
            </a:r>
            <a:r>
              <a:rPr kumimoji="1" lang="ja-JP" altLang="en-US" sz="1200" b="1" dirty="0"/>
              <a:t>万</a:t>
            </a:r>
            <a:endParaRPr kumimoji="1" lang="en-US" altLang="ja-JP" sz="1200" b="1" dirty="0"/>
          </a:p>
          <a:p>
            <a:endParaRPr kumimoji="1" lang="en-US" altLang="ja-JP" sz="1200" b="1" dirty="0"/>
          </a:p>
          <a:p>
            <a:endParaRPr kumimoji="1" lang="en-US" altLang="ja-JP" b="1" dirty="0"/>
          </a:p>
          <a:p>
            <a:r>
              <a:rPr kumimoji="1" lang="en-US" altLang="ja-JP" dirty="0"/>
              <a:t>100</a:t>
            </a:r>
            <a:r>
              <a:rPr kumimoji="1" lang="ja-JP" altLang="en-US" sz="1100" b="1" dirty="0"/>
              <a:t>万</a:t>
            </a:r>
            <a:endParaRPr kumimoji="1" lang="en-US" altLang="ja-JP" sz="1100" b="1" dirty="0"/>
          </a:p>
          <a:p>
            <a:endParaRPr kumimoji="1" lang="en-US" altLang="ja-JP" b="1" dirty="0"/>
          </a:p>
          <a:p>
            <a:r>
              <a:rPr kumimoji="1" lang="ja-JP" altLang="en-US" dirty="0"/>
              <a:t>  </a:t>
            </a:r>
            <a:r>
              <a:rPr kumimoji="1" lang="en-US" altLang="ja-JP" dirty="0"/>
              <a:t>50</a:t>
            </a:r>
            <a:r>
              <a:rPr kumimoji="1" lang="ja-JP" altLang="en-US" sz="1200" b="1" dirty="0"/>
              <a:t>万</a:t>
            </a:r>
            <a:endParaRPr kumimoji="1" lang="en-US" altLang="ja-JP" sz="1200" b="1" dirty="0"/>
          </a:p>
          <a:p>
            <a:endParaRPr kumimoji="1" lang="en-US" altLang="ja-JP" b="1" dirty="0"/>
          </a:p>
          <a:p>
            <a:r>
              <a:rPr kumimoji="1" lang="en-US" altLang="ja-JP" dirty="0"/>
              <a:t>      0</a:t>
            </a:r>
            <a:endParaRPr kumimoji="1" lang="ja-JP" altLang="en-US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FEB8F584-78EA-457D-A0C6-8CECFAF21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258" y="740336"/>
            <a:ext cx="2010722" cy="562775"/>
          </a:xfrm>
          <a:prstGeom prst="wedgeRectCallout">
            <a:avLst>
              <a:gd name="adj1" fmla="val -44369"/>
              <a:gd name="adj2" fmla="val 64149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団塊の世代（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1947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49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ピーク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1949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年出生数</a:t>
            </a:r>
            <a:r>
              <a:rPr lang="en-US" altLang="ko-KR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270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出生率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4.3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　死亡数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95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9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b="1" dirty="0">
                <a:solidFill>
                  <a:prstClr val="black"/>
                </a:solidFill>
                <a:latin typeface="Arial" charset="0"/>
              </a:rPr>
              <a:t>　　　　　　　　　</a:t>
            </a:r>
            <a:endParaRPr lang="ja-JP" altLang="en-US" sz="825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D669E101-8CC8-473F-9262-7190273BD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212" y="724857"/>
            <a:ext cx="2356996" cy="594981"/>
          </a:xfrm>
          <a:prstGeom prst="wedgeRectCallout">
            <a:avLst>
              <a:gd name="adj1" fmla="val -9203"/>
              <a:gd name="adj2" fmla="val 64795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団塊ジュニア</a:t>
            </a: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1971</a:t>
            </a: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74</a:t>
            </a: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年＋</a:t>
            </a:r>
            <a:r>
              <a:rPr lang="en-US" altLang="ja-JP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70</a:t>
            </a: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年代後半） ピーク</a:t>
            </a:r>
            <a:r>
              <a:rPr lang="en-US" altLang="ja-JP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1973</a:t>
            </a: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年：出生率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2.14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出生数</a:t>
            </a:r>
            <a:r>
              <a:rPr lang="en-US" altLang="ko-KR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209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万人、死亡数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71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614E7D6-AE4D-4CE8-A6DE-365494812FC3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1601336" y="2027791"/>
            <a:ext cx="185195" cy="14012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14AE29C-A743-4753-9FF7-CE1EC5ADB7C1}"/>
              </a:ext>
            </a:extLst>
          </p:cNvPr>
          <p:cNvCxnSpPr>
            <a:cxnSpLocks/>
          </p:cNvCxnSpPr>
          <p:nvPr/>
        </p:nvCxnSpPr>
        <p:spPr>
          <a:xfrm>
            <a:off x="4351371" y="1961268"/>
            <a:ext cx="473966" cy="21482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A1F5262-A150-4E32-8775-3F3CA2B285DB}"/>
              </a:ext>
            </a:extLst>
          </p:cNvPr>
          <p:cNvCxnSpPr>
            <a:cxnSpLocks/>
          </p:cNvCxnSpPr>
          <p:nvPr/>
        </p:nvCxnSpPr>
        <p:spPr>
          <a:xfrm flipH="1">
            <a:off x="3258121" y="1404158"/>
            <a:ext cx="505440" cy="14189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B84CDC0-8AAB-4CB9-9D33-EB9FD4C909A6}"/>
              </a:ext>
            </a:extLst>
          </p:cNvPr>
          <p:cNvCxnSpPr>
            <a:cxnSpLocks/>
          </p:cNvCxnSpPr>
          <p:nvPr/>
        </p:nvCxnSpPr>
        <p:spPr>
          <a:xfrm flipV="1">
            <a:off x="9702082" y="3728753"/>
            <a:ext cx="1157715" cy="81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12">
            <a:extLst>
              <a:ext uri="{FF2B5EF4-FFF2-40B4-BE49-F238E27FC236}">
                <a16:creationId xmlns:a16="http://schemas.microsoft.com/office/drawing/2014/main" id="{4587E8DF-7E3B-4090-A292-2423A0968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7440" y="749514"/>
            <a:ext cx="2216925" cy="570324"/>
          </a:xfrm>
          <a:prstGeom prst="wedgeRectCallout">
            <a:avLst>
              <a:gd name="adj1" fmla="val -31767"/>
              <a:gd name="adj2" fmla="val 57179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2005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年：出生率最低値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1.26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　出生数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106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万人を死亡数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108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万人が超え自然減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万千人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115568FF-7E38-4792-8BD5-61B7E39ABD1D}"/>
              </a:ext>
            </a:extLst>
          </p:cNvPr>
          <p:cNvCxnSpPr>
            <a:cxnSpLocks/>
          </p:cNvCxnSpPr>
          <p:nvPr/>
        </p:nvCxnSpPr>
        <p:spPr>
          <a:xfrm>
            <a:off x="5583497" y="1343718"/>
            <a:ext cx="657583" cy="27845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46AA23C-DB5F-4043-8AB3-471C7D4986C1}"/>
              </a:ext>
            </a:extLst>
          </p:cNvPr>
          <p:cNvCxnSpPr>
            <a:cxnSpLocks/>
          </p:cNvCxnSpPr>
          <p:nvPr/>
        </p:nvCxnSpPr>
        <p:spPr>
          <a:xfrm flipH="1">
            <a:off x="740465" y="1598839"/>
            <a:ext cx="84790" cy="4176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Shape 12">
            <a:extLst>
              <a:ext uri="{FF2B5EF4-FFF2-40B4-BE49-F238E27FC236}">
                <a16:creationId xmlns:a16="http://schemas.microsoft.com/office/drawing/2014/main" id="{030B9553-7C5C-49B7-ACCB-7BAC90797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902" y="1409585"/>
            <a:ext cx="1717036" cy="444004"/>
          </a:xfrm>
          <a:prstGeom prst="wedgeRectCallout">
            <a:avLst>
              <a:gd name="adj1" fmla="val -29178"/>
              <a:gd name="adj2" fmla="val 750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="1" dirty="0"/>
              <a:t>2016</a:t>
            </a:r>
            <a:r>
              <a:rPr lang="ja-JP" altLang="en-US" sz="1200" b="1" dirty="0"/>
              <a:t>年：出生数</a:t>
            </a:r>
            <a:r>
              <a:rPr lang="en-US" altLang="ja-JP" sz="1200" b="1" dirty="0"/>
              <a:t>100</a:t>
            </a:r>
            <a:r>
              <a:rPr lang="ja-JP" altLang="en-US" sz="1200" b="1" dirty="0"/>
              <a:t>万割る９８万人に　</a:t>
            </a: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A3C97F6-F884-4D1B-A96B-53225BD28B85}"/>
              </a:ext>
            </a:extLst>
          </p:cNvPr>
          <p:cNvCxnSpPr>
            <a:cxnSpLocks/>
          </p:cNvCxnSpPr>
          <p:nvPr/>
        </p:nvCxnSpPr>
        <p:spPr>
          <a:xfrm>
            <a:off x="6552478" y="2095277"/>
            <a:ext cx="472769" cy="20141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7A7A46F-BA90-4831-9EA3-4E54B00FF296}"/>
              </a:ext>
            </a:extLst>
          </p:cNvPr>
          <p:cNvSpPr txBox="1"/>
          <p:nvPr/>
        </p:nvSpPr>
        <p:spPr>
          <a:xfrm>
            <a:off x="5047164" y="3500836"/>
            <a:ext cx="277818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/>
              <a:t>2020</a:t>
            </a:r>
            <a:r>
              <a:rPr lang="ja-JP" altLang="en-US" sz="1200" b="1" dirty="0"/>
              <a:t>・</a:t>
            </a:r>
            <a:r>
              <a:rPr lang="en-US" altLang="ja-JP" sz="1200" b="1" dirty="0"/>
              <a:t>21</a:t>
            </a:r>
            <a:r>
              <a:rPr lang="ja-JP" altLang="en-US" sz="1200" b="1" dirty="0"/>
              <a:t>年出生数</a:t>
            </a:r>
            <a:r>
              <a:rPr lang="en-US" altLang="ja-JP" sz="1200" b="1" dirty="0"/>
              <a:t>85</a:t>
            </a:r>
            <a:r>
              <a:rPr lang="ja-JP" altLang="en-US" sz="1200" b="1" dirty="0"/>
              <a:t>万人・</a:t>
            </a:r>
            <a:r>
              <a:rPr lang="en-US" altLang="ja-JP" sz="1200" b="1" dirty="0"/>
              <a:t>77</a:t>
            </a:r>
            <a:r>
              <a:rPr lang="ja-JP" altLang="en-US" sz="1200" b="1" dirty="0"/>
              <a:t>万人</a:t>
            </a:r>
            <a:r>
              <a:rPr lang="en-US" altLang="ja-JP" sz="1200" b="1" dirty="0"/>
              <a:t>(</a:t>
            </a:r>
            <a:r>
              <a:rPr lang="ja-JP" altLang="en-US" sz="1200" b="1" dirty="0"/>
              <a:t>推</a:t>
            </a:r>
            <a:r>
              <a:rPr lang="en-US" altLang="ja-JP" sz="1200" b="1" dirty="0"/>
              <a:t>)</a:t>
            </a:r>
            <a:endParaRPr lang="ja-JP" altLang="en-US" sz="1200" b="1" dirty="0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8690ABC7-A936-41FB-BF91-E862526AABF3}"/>
              </a:ext>
            </a:extLst>
          </p:cNvPr>
          <p:cNvCxnSpPr>
            <a:cxnSpLocks/>
          </p:cNvCxnSpPr>
          <p:nvPr/>
        </p:nvCxnSpPr>
        <p:spPr>
          <a:xfrm>
            <a:off x="8788511" y="1434335"/>
            <a:ext cx="35280" cy="49198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C36D18C-6363-43AC-99C8-B8F389213938}"/>
              </a:ext>
            </a:extLst>
          </p:cNvPr>
          <p:cNvSpPr txBox="1"/>
          <p:nvPr/>
        </p:nvSpPr>
        <p:spPr>
          <a:xfrm>
            <a:off x="198941" y="2114992"/>
            <a:ext cx="4482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250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43151AE-5AC2-4FB5-93F7-B0291B64EFC3}"/>
              </a:ext>
            </a:extLst>
          </p:cNvPr>
          <p:cNvSpPr txBox="1"/>
          <p:nvPr/>
        </p:nvSpPr>
        <p:spPr>
          <a:xfrm>
            <a:off x="238419" y="2857427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6F21467-1177-4E68-A97D-133062056C8E}"/>
              </a:ext>
            </a:extLst>
          </p:cNvPr>
          <p:cNvSpPr txBox="1"/>
          <p:nvPr/>
        </p:nvSpPr>
        <p:spPr>
          <a:xfrm>
            <a:off x="335568" y="5109992"/>
            <a:ext cx="33855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B0766F1-D759-4F50-BB49-D17BDEF4ADC8}"/>
              </a:ext>
            </a:extLst>
          </p:cNvPr>
          <p:cNvSpPr txBox="1"/>
          <p:nvPr/>
        </p:nvSpPr>
        <p:spPr>
          <a:xfrm>
            <a:off x="286731" y="3652824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150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83CDC5D-8732-44F0-A52D-185EF3D0B061}"/>
              </a:ext>
            </a:extLst>
          </p:cNvPr>
          <p:cNvSpPr txBox="1"/>
          <p:nvPr/>
        </p:nvSpPr>
        <p:spPr>
          <a:xfrm>
            <a:off x="410908" y="5818700"/>
            <a:ext cx="26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84B855F-904C-476D-AC55-155929C6B4EB}"/>
              </a:ext>
            </a:extLst>
          </p:cNvPr>
          <p:cNvSpPr txBox="1"/>
          <p:nvPr/>
        </p:nvSpPr>
        <p:spPr>
          <a:xfrm>
            <a:off x="229604" y="1372551"/>
            <a:ext cx="4587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300</a:t>
            </a:r>
            <a:endParaRPr kumimoji="1" lang="ja-JP" altLang="en-US" sz="14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B4E7455-D87C-44C0-848A-D37956FE1C28}"/>
              </a:ext>
            </a:extLst>
          </p:cNvPr>
          <p:cNvSpPr txBox="1"/>
          <p:nvPr/>
        </p:nvSpPr>
        <p:spPr>
          <a:xfrm>
            <a:off x="79133" y="112874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（万人）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6C889DB-D794-4CDA-808F-777C37D6B3C0}"/>
              </a:ext>
            </a:extLst>
          </p:cNvPr>
          <p:cNvSpPr txBox="1"/>
          <p:nvPr/>
        </p:nvSpPr>
        <p:spPr>
          <a:xfrm>
            <a:off x="232526" y="4358330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100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22E7633B-CCCF-4460-BA7D-9925CEBF9DA3}"/>
              </a:ext>
            </a:extLst>
          </p:cNvPr>
          <p:cNvSpPr/>
          <p:nvPr/>
        </p:nvSpPr>
        <p:spPr>
          <a:xfrm>
            <a:off x="240162" y="704675"/>
            <a:ext cx="8283053" cy="5658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45C94557-3EBB-49A6-8D32-91536B1A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135" y="1381066"/>
            <a:ext cx="2685161" cy="562062"/>
          </a:xfrm>
          <a:prstGeom prst="wedgeRectCallout">
            <a:avLst>
              <a:gd name="adj1" fmla="val -25413"/>
              <a:gd name="adj2" fmla="val 65063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少産世代：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1950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年代出生率半減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少産化定着➡子ども二人　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1960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年：出生率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2.0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出生数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161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万人、死亡数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71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05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A0193468-426D-4A98-B87A-2D54B3AFD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747" y="1425065"/>
            <a:ext cx="2451132" cy="444004"/>
          </a:xfrm>
          <a:prstGeom prst="wedgeRectCallout">
            <a:avLst>
              <a:gd name="adj1" fmla="val -29658"/>
              <a:gd name="adj2" fmla="val 67641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1989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1.57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ショック　少子世代誕生　出生数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107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　死亡数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79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altLang="ja-JP" sz="825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939DF1E-212A-4D1A-A8A0-C8A993CD657E}"/>
              </a:ext>
            </a:extLst>
          </p:cNvPr>
          <p:cNvSpPr txBox="1"/>
          <p:nvPr/>
        </p:nvSpPr>
        <p:spPr>
          <a:xfrm>
            <a:off x="679168" y="251023"/>
            <a:ext cx="722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図１　出生数、出生率、死亡数の推移と世代形成の特性</a:t>
            </a: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6CC2E130-4BB3-48D7-897D-A87891B5E687}"/>
              </a:ext>
            </a:extLst>
          </p:cNvPr>
          <p:cNvCxnSpPr>
            <a:cxnSpLocks/>
          </p:cNvCxnSpPr>
          <p:nvPr/>
        </p:nvCxnSpPr>
        <p:spPr>
          <a:xfrm>
            <a:off x="7783407" y="3791324"/>
            <a:ext cx="41944" cy="93402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矢印: 右 82">
            <a:extLst>
              <a:ext uri="{FF2B5EF4-FFF2-40B4-BE49-F238E27FC236}">
                <a16:creationId xmlns:a16="http://schemas.microsoft.com/office/drawing/2014/main" id="{D1795CAD-B812-4AF0-A3ED-6288A0E3554A}"/>
              </a:ext>
            </a:extLst>
          </p:cNvPr>
          <p:cNvSpPr/>
          <p:nvPr/>
        </p:nvSpPr>
        <p:spPr>
          <a:xfrm>
            <a:off x="3356875" y="2785234"/>
            <a:ext cx="4509936" cy="43343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46" name="フローチャート: 代替処理 45">
            <a:extLst>
              <a:ext uri="{FF2B5EF4-FFF2-40B4-BE49-F238E27FC236}">
                <a16:creationId xmlns:a16="http://schemas.microsoft.com/office/drawing/2014/main" id="{BFB2C3F6-412F-4DD1-B5C1-4DB306865E29}"/>
              </a:ext>
            </a:extLst>
          </p:cNvPr>
          <p:cNvSpPr/>
          <p:nvPr/>
        </p:nvSpPr>
        <p:spPr>
          <a:xfrm>
            <a:off x="3961062" y="2877723"/>
            <a:ext cx="3213315" cy="25346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73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年ジュニアピーク　</a:t>
            </a:r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　</a:t>
            </a:r>
            <a:r>
              <a:rPr kumimoji="1" lang="en-US" altLang="ja-JP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48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106F5633-FFB0-4AFD-84B7-AA4624626112}"/>
              </a:ext>
            </a:extLst>
          </p:cNvPr>
          <p:cNvSpPr/>
          <p:nvPr/>
        </p:nvSpPr>
        <p:spPr>
          <a:xfrm>
            <a:off x="1056136" y="2081931"/>
            <a:ext cx="4509936" cy="43343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090240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BAA79400-5799-469F-87E5-FB3F1BCA2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517385"/>
              </p:ext>
            </p:extLst>
          </p:nvPr>
        </p:nvGraphicFramePr>
        <p:xfrm>
          <a:off x="1195271" y="269291"/>
          <a:ext cx="7218438" cy="419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角丸四角形 4">
            <a:extLst>
              <a:ext uri="{FF2B5EF4-FFF2-40B4-BE49-F238E27FC236}">
                <a16:creationId xmlns:a16="http://schemas.microsoft.com/office/drawing/2014/main" id="{AEC7101D-0C4E-4DAB-9830-F20F5E7EAB41}"/>
              </a:ext>
            </a:extLst>
          </p:cNvPr>
          <p:cNvSpPr/>
          <p:nvPr/>
        </p:nvSpPr>
        <p:spPr>
          <a:xfrm>
            <a:off x="3402267" y="409342"/>
            <a:ext cx="957932" cy="28248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E9242189-62BF-4BA3-AB6B-9B1DD9002864}"/>
              </a:ext>
            </a:extLst>
          </p:cNvPr>
          <p:cNvSpPr/>
          <p:nvPr/>
        </p:nvSpPr>
        <p:spPr>
          <a:xfrm>
            <a:off x="2024980" y="465788"/>
            <a:ext cx="1082348" cy="17292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60578487-380C-4BBC-AA83-767583668F69}"/>
              </a:ext>
            </a:extLst>
          </p:cNvPr>
          <p:cNvSpPr/>
          <p:nvPr/>
        </p:nvSpPr>
        <p:spPr>
          <a:xfrm>
            <a:off x="4440744" y="465788"/>
            <a:ext cx="1207101" cy="25692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人以上</a:t>
            </a:r>
          </a:p>
        </p:txBody>
      </p:sp>
      <p:sp>
        <p:nvSpPr>
          <p:cNvPr id="8" name="角丸四角形 9">
            <a:extLst>
              <a:ext uri="{FF2B5EF4-FFF2-40B4-BE49-F238E27FC236}">
                <a16:creationId xmlns:a16="http://schemas.microsoft.com/office/drawing/2014/main" id="{AE7760F1-B710-421F-9CAE-12AD94138BB0}"/>
              </a:ext>
            </a:extLst>
          </p:cNvPr>
          <p:cNvSpPr/>
          <p:nvPr/>
        </p:nvSpPr>
        <p:spPr>
          <a:xfrm>
            <a:off x="7203249" y="1565055"/>
            <a:ext cx="511730" cy="263279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児童のいない世帯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7F0964-7697-4E9F-8D5F-5B9C9142AEBD}"/>
              </a:ext>
            </a:extLst>
          </p:cNvPr>
          <p:cNvSpPr txBox="1"/>
          <p:nvPr/>
        </p:nvSpPr>
        <p:spPr>
          <a:xfrm>
            <a:off x="7105677" y="409342"/>
            <a:ext cx="121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（単位％）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CCCE244-E6EB-49A7-9BC6-EBFCCBA8562F}"/>
              </a:ext>
            </a:extLst>
          </p:cNvPr>
          <p:cNvSpPr/>
          <p:nvPr/>
        </p:nvSpPr>
        <p:spPr>
          <a:xfrm>
            <a:off x="819720" y="204193"/>
            <a:ext cx="7504560" cy="42587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3E6265-8171-48DF-BC47-F77FF00E19D5}"/>
              </a:ext>
            </a:extLst>
          </p:cNvPr>
          <p:cNvSpPr txBox="1"/>
          <p:nvPr/>
        </p:nvSpPr>
        <p:spPr>
          <a:xfrm>
            <a:off x="877244" y="416387"/>
            <a:ext cx="693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年次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0B78604-0E63-4ED4-8222-E37FDC1300F7}"/>
              </a:ext>
            </a:extLst>
          </p:cNvPr>
          <p:cNvSpPr txBox="1"/>
          <p:nvPr/>
        </p:nvSpPr>
        <p:spPr>
          <a:xfrm>
            <a:off x="1276410" y="199410"/>
            <a:ext cx="86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児童いる世帯</a:t>
            </a:r>
            <a:endParaRPr kumimoji="1" lang="ja-JP" altLang="en-US" sz="13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43842486-DFE0-419C-B469-BEFBF45B2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048664"/>
              </p:ext>
            </p:extLst>
          </p:nvPr>
        </p:nvGraphicFramePr>
        <p:xfrm>
          <a:off x="957789" y="691827"/>
          <a:ext cx="957933" cy="3757116"/>
        </p:xfrm>
        <a:graphic>
          <a:graphicData uri="http://schemas.openxmlformats.org/drawingml/2006/table">
            <a:tbl>
              <a:tblPr/>
              <a:tblGrid>
                <a:gridCol w="398132">
                  <a:extLst>
                    <a:ext uri="{9D8B030D-6E8A-4147-A177-3AD203B41FA5}">
                      <a16:colId xmlns:a16="http://schemas.microsoft.com/office/drawing/2014/main" val="3773205107"/>
                    </a:ext>
                  </a:extLst>
                </a:gridCol>
                <a:gridCol w="559801">
                  <a:extLst>
                    <a:ext uri="{9D8B030D-6E8A-4147-A177-3AD203B41FA5}">
                      <a16:colId xmlns:a16="http://schemas.microsoft.com/office/drawing/2014/main" val="3262227354"/>
                    </a:ext>
                  </a:extLst>
                </a:gridCol>
              </a:tblGrid>
              <a:tr h="34155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1975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53.0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808400"/>
                  </a:ext>
                </a:extLst>
              </a:tr>
              <a:tr h="34155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1986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46.2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161843"/>
                  </a:ext>
                </a:extLst>
              </a:tr>
              <a:tr h="34155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1989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41.7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2415"/>
                  </a:ext>
                </a:extLst>
              </a:tr>
              <a:tr h="34155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1992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36.4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35079"/>
                  </a:ext>
                </a:extLst>
              </a:tr>
              <a:tr h="34155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1995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33.3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1560"/>
                  </a:ext>
                </a:extLst>
              </a:tr>
              <a:tr h="34155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1998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30.2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078370"/>
                  </a:ext>
                </a:extLst>
              </a:tr>
              <a:tr h="34155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2001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28.8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85202"/>
                  </a:ext>
                </a:extLst>
              </a:tr>
              <a:tr h="34155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27.9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92204"/>
                  </a:ext>
                </a:extLst>
              </a:tr>
              <a:tr h="34155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25.3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07336"/>
                  </a:ext>
                </a:extLst>
              </a:tr>
              <a:tr h="34155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23.5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74858"/>
                  </a:ext>
                </a:extLst>
              </a:tr>
              <a:tr h="34155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21.7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159430"/>
                  </a:ext>
                </a:extLst>
              </a:tr>
            </a:tbl>
          </a:graphicData>
        </a:graphic>
      </p:graphicFrame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C245EAE6-2699-4B53-BBD9-6D54E7569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205186"/>
              </p:ext>
            </p:extLst>
          </p:nvPr>
        </p:nvGraphicFramePr>
        <p:xfrm>
          <a:off x="730290" y="4602992"/>
          <a:ext cx="7593989" cy="198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3406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CFAAAD-58DD-416A-B881-9E657A87B3A9}"/>
              </a:ext>
            </a:extLst>
          </p:cNvPr>
          <p:cNvSpPr txBox="1"/>
          <p:nvPr/>
        </p:nvSpPr>
        <p:spPr>
          <a:xfrm>
            <a:off x="1254330" y="-519245"/>
            <a:ext cx="635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　女性の年齢（５歳階級）別出生数の割合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:1950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2016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ja-JP" altLang="en-US" sz="13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12F42139-6AE3-4B0A-8E55-F080EB14F4FF}"/>
              </a:ext>
            </a:extLst>
          </p:cNvPr>
          <p:cNvGraphicFramePr>
            <a:graphicFrameLocks/>
          </p:cNvGraphicFramePr>
          <p:nvPr/>
        </p:nvGraphicFramePr>
        <p:xfrm>
          <a:off x="1007157" y="642009"/>
          <a:ext cx="6117531" cy="573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右矢印 14">
            <a:extLst>
              <a:ext uri="{FF2B5EF4-FFF2-40B4-BE49-F238E27FC236}">
                <a16:creationId xmlns:a16="http://schemas.microsoft.com/office/drawing/2014/main" id="{A41F88F5-CC34-438E-A43A-4BDDC1B06B7B}"/>
              </a:ext>
            </a:extLst>
          </p:cNvPr>
          <p:cNvSpPr/>
          <p:nvPr/>
        </p:nvSpPr>
        <p:spPr>
          <a:xfrm rot="21128281">
            <a:off x="9645461" y="378304"/>
            <a:ext cx="978408" cy="19771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0" name="テキスト ボックス 1">
            <a:extLst>
              <a:ext uri="{FF2B5EF4-FFF2-40B4-BE49-F238E27FC236}">
                <a16:creationId xmlns:a16="http://schemas.microsoft.com/office/drawing/2014/main" id="{0B991412-0323-45E4-8F3A-EC14926EF903}"/>
              </a:ext>
            </a:extLst>
          </p:cNvPr>
          <p:cNvSpPr txBox="1"/>
          <p:nvPr/>
        </p:nvSpPr>
        <p:spPr>
          <a:xfrm>
            <a:off x="1224298" y="7146509"/>
            <a:ext cx="5553075" cy="6071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https://www.mhlw.go.jp/toukei/saikin/hw/jinkou/kakutei17/index.html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厚労省　平成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29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年（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2017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）人口動態統計（確定数）の概況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人口動態統計年報　主要統計表（最新データ、年次推移）はこちらから 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[744KB]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075F23-5882-4FBC-9EF9-330EA4928D8E}"/>
              </a:ext>
            </a:extLst>
          </p:cNvPr>
          <p:cNvSpPr txBox="1"/>
          <p:nvPr/>
        </p:nvSpPr>
        <p:spPr>
          <a:xfrm>
            <a:off x="6660618" y="5333361"/>
            <a:ext cx="942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40-44</a:t>
            </a:r>
            <a:endParaRPr kumimoji="1" lang="ja-JP" altLang="en-US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555636-E5E2-40BB-9349-AC471654894C}"/>
              </a:ext>
            </a:extLst>
          </p:cNvPr>
          <p:cNvSpPr txBox="1"/>
          <p:nvPr/>
        </p:nvSpPr>
        <p:spPr>
          <a:xfrm>
            <a:off x="6288729" y="5809186"/>
            <a:ext cx="962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15-</a:t>
            </a:r>
            <a:r>
              <a:rPr lang="en-US" altLang="ja-JP" sz="22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endParaRPr kumimoji="1" lang="ja-JP" altLang="en-US" sz="2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29A8AB-C70A-467D-8882-FE9A0F8FC6C5}"/>
              </a:ext>
            </a:extLst>
          </p:cNvPr>
          <p:cNvSpPr txBox="1"/>
          <p:nvPr/>
        </p:nvSpPr>
        <p:spPr>
          <a:xfrm>
            <a:off x="6145456" y="1907111"/>
            <a:ext cx="111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34</a:t>
            </a:r>
            <a:endParaRPr kumimoji="1" lang="ja-JP" altLang="en-US" sz="240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47D9B2EA-42BA-4627-98EB-C066F4027DBB}"/>
              </a:ext>
            </a:extLst>
          </p:cNvPr>
          <p:cNvSpPr/>
          <p:nvPr/>
        </p:nvSpPr>
        <p:spPr>
          <a:xfrm>
            <a:off x="9832302" y="2112023"/>
            <a:ext cx="975310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5ACBC8F-16D3-4323-BD6F-B1768D3F00B4}"/>
              </a:ext>
            </a:extLst>
          </p:cNvPr>
          <p:cNvSpPr/>
          <p:nvPr/>
        </p:nvSpPr>
        <p:spPr>
          <a:xfrm>
            <a:off x="9559388" y="3955363"/>
            <a:ext cx="760569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5C959A20-ECCD-49E0-B052-A272726E7267}"/>
              </a:ext>
            </a:extLst>
          </p:cNvPr>
          <p:cNvSpPr/>
          <p:nvPr/>
        </p:nvSpPr>
        <p:spPr>
          <a:xfrm>
            <a:off x="10033301" y="6122221"/>
            <a:ext cx="599492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F8244CF5-C6EB-48D1-B3DD-39CD4C64E6FD}"/>
              </a:ext>
            </a:extLst>
          </p:cNvPr>
          <p:cNvSpPr/>
          <p:nvPr/>
        </p:nvSpPr>
        <p:spPr>
          <a:xfrm>
            <a:off x="9939672" y="3173498"/>
            <a:ext cx="769763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0059E42-BCBB-49B4-BF21-83A465FE4DB7}"/>
              </a:ext>
            </a:extLst>
          </p:cNvPr>
          <p:cNvSpPr txBox="1"/>
          <p:nvPr/>
        </p:nvSpPr>
        <p:spPr>
          <a:xfrm>
            <a:off x="6340732" y="2654773"/>
            <a:ext cx="95410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25-29</a:t>
            </a:r>
            <a:endParaRPr kumimoji="1" lang="ja-JP" altLang="en-US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DF2953-EF69-4E0A-ABC1-928648D10444}"/>
              </a:ext>
            </a:extLst>
          </p:cNvPr>
          <p:cNvSpPr txBox="1"/>
          <p:nvPr/>
        </p:nvSpPr>
        <p:spPr>
          <a:xfrm>
            <a:off x="6518568" y="3975623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35-39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664ACF9-FB28-44F9-975F-508AB7B9EAB1}"/>
              </a:ext>
            </a:extLst>
          </p:cNvPr>
          <p:cNvSpPr txBox="1"/>
          <p:nvPr/>
        </p:nvSpPr>
        <p:spPr>
          <a:xfrm>
            <a:off x="6646031" y="4451633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20-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endParaRPr kumimoji="1" lang="ja-JP" altLang="en-US" sz="2400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3B5A32F3-FDE1-4B21-8F9F-30BB1F739700}"/>
              </a:ext>
            </a:extLst>
          </p:cNvPr>
          <p:cNvSpPr/>
          <p:nvPr/>
        </p:nvSpPr>
        <p:spPr>
          <a:xfrm>
            <a:off x="9547051" y="5284203"/>
            <a:ext cx="676121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9C71687D-6E7D-44F3-8C9E-B5B299F0970E}"/>
              </a:ext>
            </a:extLst>
          </p:cNvPr>
          <p:cNvSpPr/>
          <p:nvPr/>
        </p:nvSpPr>
        <p:spPr>
          <a:xfrm>
            <a:off x="9286206" y="4619783"/>
            <a:ext cx="747095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68636A2-CC22-4E2E-9168-40DBA9038D41}"/>
              </a:ext>
            </a:extLst>
          </p:cNvPr>
          <p:cNvCxnSpPr>
            <a:cxnSpLocks/>
          </p:cNvCxnSpPr>
          <p:nvPr/>
        </p:nvCxnSpPr>
        <p:spPr>
          <a:xfrm flipV="1">
            <a:off x="3194892" y="5111827"/>
            <a:ext cx="11017" cy="70121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D67D653A-526F-45A2-8932-ECFA72A9C8BF}"/>
              </a:ext>
            </a:extLst>
          </p:cNvPr>
          <p:cNvCxnSpPr>
            <a:cxnSpLocks/>
          </p:cNvCxnSpPr>
          <p:nvPr/>
        </p:nvCxnSpPr>
        <p:spPr>
          <a:xfrm flipH="1" flipV="1">
            <a:off x="3178367" y="4539025"/>
            <a:ext cx="1" cy="41390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2933CB3-690C-4ADD-9317-2AE17F86006C}"/>
              </a:ext>
            </a:extLst>
          </p:cNvPr>
          <p:cNvCxnSpPr>
            <a:cxnSpLocks/>
          </p:cNvCxnSpPr>
          <p:nvPr/>
        </p:nvCxnSpPr>
        <p:spPr>
          <a:xfrm flipV="1">
            <a:off x="3178369" y="3299691"/>
            <a:ext cx="16523" cy="78186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56D47124-78EF-45CE-90D1-BD31860525A6}"/>
              </a:ext>
            </a:extLst>
          </p:cNvPr>
          <p:cNvCxnSpPr>
            <a:cxnSpLocks/>
          </p:cNvCxnSpPr>
          <p:nvPr/>
        </p:nvCxnSpPr>
        <p:spPr>
          <a:xfrm flipV="1">
            <a:off x="3205909" y="1495207"/>
            <a:ext cx="0" cy="152631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59FFFBC-4F37-4068-A029-761E589D63D8}"/>
              </a:ext>
            </a:extLst>
          </p:cNvPr>
          <p:cNvSpPr txBox="1"/>
          <p:nvPr/>
        </p:nvSpPr>
        <p:spPr>
          <a:xfrm>
            <a:off x="-974359" y="889843"/>
            <a:ext cx="64633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55.0</a:t>
            </a: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50.0</a:t>
            </a: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40.0</a:t>
            </a: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30.0</a:t>
            </a: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20.0</a:t>
            </a: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10.0</a:t>
            </a: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0.0.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872AE72-02FD-4BB6-AAF2-267FF62C1801}"/>
              </a:ext>
            </a:extLst>
          </p:cNvPr>
          <p:cNvSpPr txBox="1"/>
          <p:nvPr/>
        </p:nvSpPr>
        <p:spPr>
          <a:xfrm>
            <a:off x="-1851988" y="763618"/>
            <a:ext cx="69762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55.0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1B1EF77F-BE8E-4577-99EA-DA3D0B0AAC86}"/>
              </a:ext>
            </a:extLst>
          </p:cNvPr>
          <p:cNvSpPr/>
          <p:nvPr/>
        </p:nvSpPr>
        <p:spPr>
          <a:xfrm>
            <a:off x="6092503" y="1920027"/>
            <a:ext cx="1081759" cy="369333"/>
          </a:xfrm>
          <a:prstGeom prst="wedgeRoundRectCallout">
            <a:avLst>
              <a:gd name="adj1" fmla="val -15903"/>
              <a:gd name="adj2" fmla="val 9710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吹き出し: 角を丸めた四角形 39">
            <a:extLst>
              <a:ext uri="{FF2B5EF4-FFF2-40B4-BE49-F238E27FC236}">
                <a16:creationId xmlns:a16="http://schemas.microsoft.com/office/drawing/2014/main" id="{969D0BA8-B447-4BC6-B547-3AC1EB3DA4AD}"/>
              </a:ext>
            </a:extLst>
          </p:cNvPr>
          <p:cNvSpPr/>
          <p:nvPr/>
        </p:nvSpPr>
        <p:spPr>
          <a:xfrm>
            <a:off x="9832302" y="377219"/>
            <a:ext cx="1138979" cy="461665"/>
          </a:xfrm>
          <a:prstGeom prst="wedgeRoundRectCallout">
            <a:avLst>
              <a:gd name="adj1" fmla="val -31676"/>
              <a:gd name="adj2" fmla="val 672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吹き出し: 角を丸めた四角形 40">
            <a:extLst>
              <a:ext uri="{FF2B5EF4-FFF2-40B4-BE49-F238E27FC236}">
                <a16:creationId xmlns:a16="http://schemas.microsoft.com/office/drawing/2014/main" id="{8A7F3D06-6B1E-4853-A90F-BC9B7E6FA3DA}"/>
              </a:ext>
            </a:extLst>
          </p:cNvPr>
          <p:cNvSpPr/>
          <p:nvPr/>
        </p:nvSpPr>
        <p:spPr>
          <a:xfrm>
            <a:off x="6360826" y="2706374"/>
            <a:ext cx="872000" cy="315149"/>
          </a:xfrm>
          <a:prstGeom prst="wedgeRoundRectCallout">
            <a:avLst>
              <a:gd name="adj1" fmla="val -30413"/>
              <a:gd name="adj2" fmla="val 9174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吹き出し: 角を丸めた四角形 41">
            <a:extLst>
              <a:ext uri="{FF2B5EF4-FFF2-40B4-BE49-F238E27FC236}">
                <a16:creationId xmlns:a16="http://schemas.microsoft.com/office/drawing/2014/main" id="{5D4869FC-EABF-42DB-8D5D-E369AD8BFC4F}"/>
              </a:ext>
            </a:extLst>
          </p:cNvPr>
          <p:cNvSpPr/>
          <p:nvPr/>
        </p:nvSpPr>
        <p:spPr>
          <a:xfrm>
            <a:off x="6600143" y="4023753"/>
            <a:ext cx="829953" cy="341056"/>
          </a:xfrm>
          <a:prstGeom prst="wedgeRoundRectCallout">
            <a:avLst>
              <a:gd name="adj1" fmla="val -28329"/>
              <a:gd name="adj2" fmla="val -8941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B3F0B292-F7E9-4844-80FB-5F87B01F562C}"/>
              </a:ext>
            </a:extLst>
          </p:cNvPr>
          <p:cNvSpPr/>
          <p:nvPr/>
        </p:nvSpPr>
        <p:spPr>
          <a:xfrm>
            <a:off x="6684504" y="4465534"/>
            <a:ext cx="850231" cy="392714"/>
          </a:xfrm>
          <a:prstGeom prst="wedgeRoundRectCallout">
            <a:avLst>
              <a:gd name="adj1" fmla="val -60182"/>
              <a:gd name="adj2" fmla="val -28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吹き出し: 角を丸めた四角形 43">
            <a:extLst>
              <a:ext uri="{FF2B5EF4-FFF2-40B4-BE49-F238E27FC236}">
                <a16:creationId xmlns:a16="http://schemas.microsoft.com/office/drawing/2014/main" id="{24338DBF-3426-40EA-8F34-CC066FF89054}"/>
              </a:ext>
            </a:extLst>
          </p:cNvPr>
          <p:cNvSpPr/>
          <p:nvPr/>
        </p:nvSpPr>
        <p:spPr>
          <a:xfrm>
            <a:off x="6708706" y="5353869"/>
            <a:ext cx="863660" cy="365442"/>
          </a:xfrm>
          <a:prstGeom prst="wedgeRoundRectCallout">
            <a:avLst>
              <a:gd name="adj1" fmla="val -45193"/>
              <a:gd name="adj2" fmla="val -6963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吹き出し: 角を丸めた四角形 44">
            <a:extLst>
              <a:ext uri="{FF2B5EF4-FFF2-40B4-BE49-F238E27FC236}">
                <a16:creationId xmlns:a16="http://schemas.microsoft.com/office/drawing/2014/main" id="{6CD85EE6-135F-4F3D-B087-81685A790353}"/>
              </a:ext>
            </a:extLst>
          </p:cNvPr>
          <p:cNvSpPr/>
          <p:nvPr/>
        </p:nvSpPr>
        <p:spPr>
          <a:xfrm>
            <a:off x="6383516" y="5855751"/>
            <a:ext cx="674864" cy="324032"/>
          </a:xfrm>
          <a:prstGeom prst="wedgeRoundRectCallout">
            <a:avLst>
              <a:gd name="adj1" fmla="val -35154"/>
              <a:gd name="adj2" fmla="val -10602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DB52862-4C74-4D08-A297-CD1C633B8ACF}"/>
              </a:ext>
            </a:extLst>
          </p:cNvPr>
          <p:cNvSpPr/>
          <p:nvPr/>
        </p:nvSpPr>
        <p:spPr>
          <a:xfrm>
            <a:off x="925420" y="600856"/>
            <a:ext cx="6680324" cy="5835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681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0FDA5C99-B133-4AED-9884-83B4BA7069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414538"/>
              </p:ext>
            </p:extLst>
          </p:nvPr>
        </p:nvGraphicFramePr>
        <p:xfrm>
          <a:off x="967049" y="569718"/>
          <a:ext cx="7122701" cy="53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3376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CFAAAD-58DD-416A-B881-9E657A87B3A9}"/>
              </a:ext>
            </a:extLst>
          </p:cNvPr>
          <p:cNvSpPr txBox="1"/>
          <p:nvPr/>
        </p:nvSpPr>
        <p:spPr>
          <a:xfrm>
            <a:off x="1254330" y="-519245"/>
            <a:ext cx="635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　女性の年齢（５歳階級）別出生数の割合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:1950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2016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ja-JP" altLang="en-US" sz="13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12F42139-6AE3-4B0A-8E55-F080EB14F4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291297"/>
              </p:ext>
            </p:extLst>
          </p:nvPr>
        </p:nvGraphicFramePr>
        <p:xfrm>
          <a:off x="1877716" y="1195054"/>
          <a:ext cx="5952067" cy="486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右矢印 14">
            <a:extLst>
              <a:ext uri="{FF2B5EF4-FFF2-40B4-BE49-F238E27FC236}">
                <a16:creationId xmlns:a16="http://schemas.microsoft.com/office/drawing/2014/main" id="{A41F88F5-CC34-438E-A43A-4BDDC1B06B7B}"/>
              </a:ext>
            </a:extLst>
          </p:cNvPr>
          <p:cNvSpPr/>
          <p:nvPr/>
        </p:nvSpPr>
        <p:spPr>
          <a:xfrm rot="21128281">
            <a:off x="9645461" y="378304"/>
            <a:ext cx="978408" cy="19771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0" name="テキスト ボックス 1">
            <a:extLst>
              <a:ext uri="{FF2B5EF4-FFF2-40B4-BE49-F238E27FC236}">
                <a16:creationId xmlns:a16="http://schemas.microsoft.com/office/drawing/2014/main" id="{0B991412-0323-45E4-8F3A-EC14926EF903}"/>
              </a:ext>
            </a:extLst>
          </p:cNvPr>
          <p:cNvSpPr txBox="1"/>
          <p:nvPr/>
        </p:nvSpPr>
        <p:spPr>
          <a:xfrm>
            <a:off x="1224298" y="7146509"/>
            <a:ext cx="5553075" cy="6071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https://www.mhlw.go.jp/toukei/saikin/hw/jinkou/kakutei17/index.html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厚労省　平成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29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年（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2017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）人口動態統計（確定数）の概況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人口動態統計年報　主要統計表（最新データ、年次推移）はこちらから 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[744KB]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47D9B2EA-42BA-4627-98EB-C066F4027DBB}"/>
              </a:ext>
            </a:extLst>
          </p:cNvPr>
          <p:cNvSpPr/>
          <p:nvPr/>
        </p:nvSpPr>
        <p:spPr>
          <a:xfrm>
            <a:off x="9832302" y="2112023"/>
            <a:ext cx="975310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5ACBC8F-16D3-4323-BD6F-B1768D3F00B4}"/>
              </a:ext>
            </a:extLst>
          </p:cNvPr>
          <p:cNvSpPr/>
          <p:nvPr/>
        </p:nvSpPr>
        <p:spPr>
          <a:xfrm>
            <a:off x="9559388" y="3955363"/>
            <a:ext cx="760569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5C959A20-ECCD-49E0-B052-A272726E7267}"/>
              </a:ext>
            </a:extLst>
          </p:cNvPr>
          <p:cNvSpPr/>
          <p:nvPr/>
        </p:nvSpPr>
        <p:spPr>
          <a:xfrm>
            <a:off x="10033301" y="6122221"/>
            <a:ext cx="599492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F8244CF5-C6EB-48D1-B3DD-39CD4C64E6FD}"/>
              </a:ext>
            </a:extLst>
          </p:cNvPr>
          <p:cNvSpPr/>
          <p:nvPr/>
        </p:nvSpPr>
        <p:spPr>
          <a:xfrm>
            <a:off x="9939672" y="3173498"/>
            <a:ext cx="769763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3B5A32F3-FDE1-4B21-8F9F-30BB1F739700}"/>
              </a:ext>
            </a:extLst>
          </p:cNvPr>
          <p:cNvSpPr/>
          <p:nvPr/>
        </p:nvSpPr>
        <p:spPr>
          <a:xfrm>
            <a:off x="9547051" y="5284203"/>
            <a:ext cx="676121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9C71687D-6E7D-44F3-8C9E-B5B299F0970E}"/>
              </a:ext>
            </a:extLst>
          </p:cNvPr>
          <p:cNvSpPr/>
          <p:nvPr/>
        </p:nvSpPr>
        <p:spPr>
          <a:xfrm>
            <a:off x="9286206" y="4619783"/>
            <a:ext cx="747095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68636A2-CC22-4E2E-9168-40DBA9038D41}"/>
              </a:ext>
            </a:extLst>
          </p:cNvPr>
          <p:cNvCxnSpPr>
            <a:cxnSpLocks/>
          </p:cNvCxnSpPr>
          <p:nvPr/>
        </p:nvCxnSpPr>
        <p:spPr>
          <a:xfrm flipV="1">
            <a:off x="8992936" y="5500062"/>
            <a:ext cx="11017" cy="70121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D67D653A-526F-45A2-8932-ECFA72A9C8BF}"/>
              </a:ext>
            </a:extLst>
          </p:cNvPr>
          <p:cNvCxnSpPr>
            <a:cxnSpLocks/>
          </p:cNvCxnSpPr>
          <p:nvPr/>
        </p:nvCxnSpPr>
        <p:spPr>
          <a:xfrm flipH="1" flipV="1">
            <a:off x="9004232" y="4705037"/>
            <a:ext cx="1" cy="41390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2933CB3-690C-4ADD-9317-2AE17F86006C}"/>
              </a:ext>
            </a:extLst>
          </p:cNvPr>
          <p:cNvCxnSpPr>
            <a:cxnSpLocks/>
          </p:cNvCxnSpPr>
          <p:nvPr/>
        </p:nvCxnSpPr>
        <p:spPr>
          <a:xfrm flipV="1">
            <a:off x="9023953" y="3690622"/>
            <a:ext cx="16523" cy="78186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56D47124-78EF-45CE-90D1-BD31860525A6}"/>
              </a:ext>
            </a:extLst>
          </p:cNvPr>
          <p:cNvCxnSpPr>
            <a:cxnSpLocks/>
          </p:cNvCxnSpPr>
          <p:nvPr/>
        </p:nvCxnSpPr>
        <p:spPr>
          <a:xfrm flipV="1">
            <a:off x="9020872" y="1997694"/>
            <a:ext cx="0" cy="152631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872AE72-02FD-4BB6-AAF2-267FF62C1801}"/>
              </a:ext>
            </a:extLst>
          </p:cNvPr>
          <p:cNvSpPr txBox="1"/>
          <p:nvPr/>
        </p:nvSpPr>
        <p:spPr>
          <a:xfrm>
            <a:off x="-1466063" y="950979"/>
            <a:ext cx="69762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1B1EF77F-BE8E-4577-99EA-DA3D0B0AAC86}"/>
              </a:ext>
            </a:extLst>
          </p:cNvPr>
          <p:cNvSpPr/>
          <p:nvPr/>
        </p:nvSpPr>
        <p:spPr>
          <a:xfrm>
            <a:off x="7232393" y="2057777"/>
            <a:ext cx="992448" cy="353682"/>
          </a:xfrm>
          <a:prstGeom prst="wedgeRoundRectCallout">
            <a:avLst>
              <a:gd name="adj1" fmla="val -36023"/>
              <a:gd name="adj2" fmla="val 898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吹き出し: 角を丸めた四角形 39">
            <a:extLst>
              <a:ext uri="{FF2B5EF4-FFF2-40B4-BE49-F238E27FC236}">
                <a16:creationId xmlns:a16="http://schemas.microsoft.com/office/drawing/2014/main" id="{969D0BA8-B447-4BC6-B547-3AC1EB3DA4AD}"/>
              </a:ext>
            </a:extLst>
          </p:cNvPr>
          <p:cNvSpPr/>
          <p:nvPr/>
        </p:nvSpPr>
        <p:spPr>
          <a:xfrm>
            <a:off x="9832302" y="377219"/>
            <a:ext cx="1138979" cy="461665"/>
          </a:xfrm>
          <a:prstGeom prst="wedgeRoundRectCallout">
            <a:avLst>
              <a:gd name="adj1" fmla="val -31676"/>
              <a:gd name="adj2" fmla="val 672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吹き出し: 角を丸めた四角形 40">
            <a:extLst>
              <a:ext uri="{FF2B5EF4-FFF2-40B4-BE49-F238E27FC236}">
                <a16:creationId xmlns:a16="http://schemas.microsoft.com/office/drawing/2014/main" id="{8A7F3D06-6B1E-4853-A90F-BC9B7E6FA3DA}"/>
              </a:ext>
            </a:extLst>
          </p:cNvPr>
          <p:cNvSpPr/>
          <p:nvPr/>
        </p:nvSpPr>
        <p:spPr>
          <a:xfrm>
            <a:off x="7534237" y="2973392"/>
            <a:ext cx="872000" cy="315149"/>
          </a:xfrm>
          <a:prstGeom prst="wedgeRoundRectCallout">
            <a:avLst>
              <a:gd name="adj1" fmla="val -46093"/>
              <a:gd name="adj2" fmla="val 970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吹き出し: 角を丸めた四角形 41">
            <a:extLst>
              <a:ext uri="{FF2B5EF4-FFF2-40B4-BE49-F238E27FC236}">
                <a16:creationId xmlns:a16="http://schemas.microsoft.com/office/drawing/2014/main" id="{5D4869FC-EABF-42DB-8D5D-E369AD8BFC4F}"/>
              </a:ext>
            </a:extLst>
          </p:cNvPr>
          <p:cNvSpPr/>
          <p:nvPr/>
        </p:nvSpPr>
        <p:spPr>
          <a:xfrm>
            <a:off x="7449977" y="4150698"/>
            <a:ext cx="962123" cy="341056"/>
          </a:xfrm>
          <a:prstGeom prst="wedgeRoundRectCallout">
            <a:avLst>
              <a:gd name="adj1" fmla="val -38083"/>
              <a:gd name="adj2" fmla="val -1037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B3F0B292-F7E9-4844-80FB-5F87B01F562C}"/>
              </a:ext>
            </a:extLst>
          </p:cNvPr>
          <p:cNvSpPr/>
          <p:nvPr/>
        </p:nvSpPr>
        <p:spPr>
          <a:xfrm>
            <a:off x="7466818" y="4571852"/>
            <a:ext cx="898033" cy="357496"/>
          </a:xfrm>
          <a:prstGeom prst="wedgeRoundRectCallout">
            <a:avLst>
              <a:gd name="adj1" fmla="val -63099"/>
              <a:gd name="adj2" fmla="val -325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吹き出し: 角を丸めた四角形 43">
            <a:extLst>
              <a:ext uri="{FF2B5EF4-FFF2-40B4-BE49-F238E27FC236}">
                <a16:creationId xmlns:a16="http://schemas.microsoft.com/office/drawing/2014/main" id="{24338DBF-3426-40EA-8F34-CC066FF89054}"/>
              </a:ext>
            </a:extLst>
          </p:cNvPr>
          <p:cNvSpPr/>
          <p:nvPr/>
        </p:nvSpPr>
        <p:spPr>
          <a:xfrm>
            <a:off x="7569663" y="5035723"/>
            <a:ext cx="863660" cy="400110"/>
          </a:xfrm>
          <a:prstGeom prst="wedgeRoundRectCallout">
            <a:avLst>
              <a:gd name="adj1" fmla="val -61115"/>
              <a:gd name="adj2" fmla="val -265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吹き出し: 角を丸めた四角形 44">
            <a:extLst>
              <a:ext uri="{FF2B5EF4-FFF2-40B4-BE49-F238E27FC236}">
                <a16:creationId xmlns:a16="http://schemas.microsoft.com/office/drawing/2014/main" id="{6CD85EE6-135F-4F3D-B087-81685A790353}"/>
              </a:ext>
            </a:extLst>
          </p:cNvPr>
          <p:cNvSpPr/>
          <p:nvPr/>
        </p:nvSpPr>
        <p:spPr>
          <a:xfrm>
            <a:off x="7455725" y="5612708"/>
            <a:ext cx="925759" cy="355030"/>
          </a:xfrm>
          <a:prstGeom prst="wedgeRoundRectCallout">
            <a:avLst>
              <a:gd name="adj1" fmla="val -51383"/>
              <a:gd name="adj2" fmla="val -1268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DB52862-4C74-4D08-A297-CD1C633B8ACF}"/>
              </a:ext>
            </a:extLst>
          </p:cNvPr>
          <p:cNvSpPr/>
          <p:nvPr/>
        </p:nvSpPr>
        <p:spPr>
          <a:xfrm>
            <a:off x="868407" y="1119498"/>
            <a:ext cx="7648572" cy="5016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吹き出し: 角を丸めた四角形 48">
            <a:extLst>
              <a:ext uri="{FF2B5EF4-FFF2-40B4-BE49-F238E27FC236}">
                <a16:creationId xmlns:a16="http://schemas.microsoft.com/office/drawing/2014/main" id="{2F4FEBD0-BFA6-4DAD-823B-E4C08C507B95}"/>
              </a:ext>
            </a:extLst>
          </p:cNvPr>
          <p:cNvSpPr/>
          <p:nvPr/>
        </p:nvSpPr>
        <p:spPr>
          <a:xfrm>
            <a:off x="938133" y="4024716"/>
            <a:ext cx="1086490" cy="378057"/>
          </a:xfrm>
          <a:prstGeom prst="wedgeRoundRectCallout">
            <a:avLst>
              <a:gd name="adj1" fmla="val 64140"/>
              <a:gd name="adj2" fmla="val -491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吹き出し: 角を丸めた四角形 49">
            <a:extLst>
              <a:ext uri="{FF2B5EF4-FFF2-40B4-BE49-F238E27FC236}">
                <a16:creationId xmlns:a16="http://schemas.microsoft.com/office/drawing/2014/main" id="{0888F615-BAD6-49F7-B840-94F32FE2934E}"/>
              </a:ext>
            </a:extLst>
          </p:cNvPr>
          <p:cNvSpPr/>
          <p:nvPr/>
        </p:nvSpPr>
        <p:spPr>
          <a:xfrm>
            <a:off x="2996691" y="2516621"/>
            <a:ext cx="1008608" cy="374366"/>
          </a:xfrm>
          <a:prstGeom prst="wedgeRoundRectCallout">
            <a:avLst>
              <a:gd name="adj1" fmla="val -91929"/>
              <a:gd name="adj2" fmla="val 823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吹き出し: 角を丸めた四角形 50">
            <a:extLst>
              <a:ext uri="{FF2B5EF4-FFF2-40B4-BE49-F238E27FC236}">
                <a16:creationId xmlns:a16="http://schemas.microsoft.com/office/drawing/2014/main" id="{0E4FDF9F-0468-43D5-AFBE-66A5C3CC174B}"/>
              </a:ext>
            </a:extLst>
          </p:cNvPr>
          <p:cNvSpPr/>
          <p:nvPr/>
        </p:nvSpPr>
        <p:spPr>
          <a:xfrm>
            <a:off x="927199" y="4623560"/>
            <a:ext cx="1150227" cy="355123"/>
          </a:xfrm>
          <a:prstGeom prst="wedgeRoundRectCallout">
            <a:avLst>
              <a:gd name="adj1" fmla="val 53719"/>
              <a:gd name="adj2" fmla="val -102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吹き出し: 角を丸めた四角形 51">
            <a:extLst>
              <a:ext uri="{FF2B5EF4-FFF2-40B4-BE49-F238E27FC236}">
                <a16:creationId xmlns:a16="http://schemas.microsoft.com/office/drawing/2014/main" id="{63D00A6E-69BB-4C64-B335-D6D85AA3913F}"/>
              </a:ext>
            </a:extLst>
          </p:cNvPr>
          <p:cNvSpPr/>
          <p:nvPr/>
        </p:nvSpPr>
        <p:spPr>
          <a:xfrm>
            <a:off x="2878125" y="2947283"/>
            <a:ext cx="950727" cy="386482"/>
          </a:xfrm>
          <a:prstGeom prst="wedgeRoundRectCallout">
            <a:avLst>
              <a:gd name="adj1" fmla="val -88978"/>
              <a:gd name="adj2" fmla="val 5984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吹き出し: 角を丸めた四角形 52">
            <a:extLst>
              <a:ext uri="{FF2B5EF4-FFF2-40B4-BE49-F238E27FC236}">
                <a16:creationId xmlns:a16="http://schemas.microsoft.com/office/drawing/2014/main" id="{AC148A67-F2C4-4774-B7D0-C9F0F2E4C8F0}"/>
              </a:ext>
            </a:extLst>
          </p:cNvPr>
          <p:cNvSpPr/>
          <p:nvPr/>
        </p:nvSpPr>
        <p:spPr>
          <a:xfrm>
            <a:off x="1060927" y="5121471"/>
            <a:ext cx="883112" cy="365442"/>
          </a:xfrm>
          <a:prstGeom prst="wedgeRoundRectCallout">
            <a:avLst>
              <a:gd name="adj1" fmla="val 72539"/>
              <a:gd name="adj2" fmla="val -8080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F6C43D43-1956-4E9D-8D2A-B27917F01FA1}"/>
              </a:ext>
            </a:extLst>
          </p:cNvPr>
          <p:cNvSpPr/>
          <p:nvPr/>
        </p:nvSpPr>
        <p:spPr>
          <a:xfrm>
            <a:off x="1199040" y="5654600"/>
            <a:ext cx="839965" cy="324032"/>
          </a:xfrm>
          <a:prstGeom prst="wedgeRoundRectCallout">
            <a:avLst>
              <a:gd name="adj1" fmla="val 51608"/>
              <a:gd name="adj2" fmla="val -994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075F23-5882-4FBC-9EF9-330EA4928D8E}"/>
              </a:ext>
            </a:extLst>
          </p:cNvPr>
          <p:cNvSpPr txBox="1"/>
          <p:nvPr/>
        </p:nvSpPr>
        <p:spPr>
          <a:xfrm>
            <a:off x="7499159" y="5023226"/>
            <a:ext cx="1067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40-44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555636-E5E2-40BB-9349-AC471654894C}"/>
              </a:ext>
            </a:extLst>
          </p:cNvPr>
          <p:cNvSpPr txBox="1"/>
          <p:nvPr/>
        </p:nvSpPr>
        <p:spPr>
          <a:xfrm>
            <a:off x="7444346" y="5571258"/>
            <a:ext cx="101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15-</a:t>
            </a:r>
            <a:r>
              <a:rPr lang="en-US" altLang="ja-JP" sz="20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29A8AB-C70A-467D-8882-FE9A0F8FC6C5}"/>
              </a:ext>
            </a:extLst>
          </p:cNvPr>
          <p:cNvSpPr txBox="1"/>
          <p:nvPr/>
        </p:nvSpPr>
        <p:spPr>
          <a:xfrm>
            <a:off x="7173483" y="2023026"/>
            <a:ext cx="113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34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kumimoji="1" lang="ja-JP" altLang="en-US" sz="2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0059E42-BCBB-49B4-BF21-83A465FE4DB7}"/>
              </a:ext>
            </a:extLst>
          </p:cNvPr>
          <p:cNvSpPr txBox="1"/>
          <p:nvPr/>
        </p:nvSpPr>
        <p:spPr>
          <a:xfrm>
            <a:off x="7485116" y="2933655"/>
            <a:ext cx="10814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25-29</a:t>
            </a:r>
            <a:r>
              <a:rPr lang="ja-JP" altLang="en-US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  <a:endParaRPr kumimoji="1" lang="ja-JP" altLang="en-US" sz="2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664ACF9-FB28-44F9-975F-508AB7B9EAB1}"/>
              </a:ext>
            </a:extLst>
          </p:cNvPr>
          <p:cNvSpPr txBox="1"/>
          <p:nvPr/>
        </p:nvSpPr>
        <p:spPr>
          <a:xfrm>
            <a:off x="7410525" y="4567465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20-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</a:t>
            </a:r>
            <a:endParaRPr kumimoji="1" lang="ja-JP" altLang="en-US" sz="2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DF2953-EF69-4E0A-ABC1-928648D10444}"/>
              </a:ext>
            </a:extLst>
          </p:cNvPr>
          <p:cNvSpPr txBox="1"/>
          <p:nvPr/>
        </p:nvSpPr>
        <p:spPr>
          <a:xfrm>
            <a:off x="7438248" y="4111704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35-39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</a:t>
            </a:r>
            <a:endParaRPr kumimoji="1" lang="ja-JP" altLang="en-US" sz="20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F062946-677B-4817-877A-8DD0677AB8FC}"/>
              </a:ext>
            </a:extLst>
          </p:cNvPr>
          <p:cNvSpPr txBox="1"/>
          <p:nvPr/>
        </p:nvSpPr>
        <p:spPr>
          <a:xfrm>
            <a:off x="1023451" y="5129991"/>
            <a:ext cx="105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40-44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DE27C66-1980-49BA-AF92-B92F6456345F}"/>
              </a:ext>
            </a:extLst>
          </p:cNvPr>
          <p:cNvSpPr txBox="1"/>
          <p:nvPr/>
        </p:nvSpPr>
        <p:spPr>
          <a:xfrm>
            <a:off x="1137371" y="5621307"/>
            <a:ext cx="1056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15-</a:t>
            </a:r>
            <a:r>
              <a:rPr lang="en-US" altLang="ja-JP" sz="20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</a:t>
            </a:r>
            <a:endParaRPr kumimoji="1" lang="ja-JP" altLang="en-US" sz="20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550FDB2-BE57-4614-8D3B-E0B9C018AC37}"/>
              </a:ext>
            </a:extLst>
          </p:cNvPr>
          <p:cNvSpPr txBox="1"/>
          <p:nvPr/>
        </p:nvSpPr>
        <p:spPr>
          <a:xfrm>
            <a:off x="946726" y="4065068"/>
            <a:ext cx="119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34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  <a:endParaRPr kumimoji="1" lang="ja-JP" altLang="en-US" sz="20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C443BC5-4C7E-4395-BA48-32C29B92021B}"/>
              </a:ext>
            </a:extLst>
          </p:cNvPr>
          <p:cNvSpPr txBox="1"/>
          <p:nvPr/>
        </p:nvSpPr>
        <p:spPr>
          <a:xfrm>
            <a:off x="2996691" y="2498454"/>
            <a:ext cx="10086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25-29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  <a:endParaRPr kumimoji="1" lang="ja-JP" altLang="en-US" sz="20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20FAB34-8ED3-497A-B1A9-01CAFE08724B}"/>
              </a:ext>
            </a:extLst>
          </p:cNvPr>
          <p:cNvSpPr txBox="1"/>
          <p:nvPr/>
        </p:nvSpPr>
        <p:spPr>
          <a:xfrm>
            <a:off x="986950" y="4601067"/>
            <a:ext cx="116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35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39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endParaRPr kumimoji="1" lang="ja-JP" altLang="en-US" sz="20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3DDEC66-0723-447E-9974-704D46C4E01D}"/>
              </a:ext>
            </a:extLst>
          </p:cNvPr>
          <p:cNvSpPr txBox="1"/>
          <p:nvPr/>
        </p:nvSpPr>
        <p:spPr>
          <a:xfrm>
            <a:off x="2820243" y="2933655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20-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58543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CFAAAD-58DD-416A-B881-9E657A87B3A9}"/>
              </a:ext>
            </a:extLst>
          </p:cNvPr>
          <p:cNvSpPr txBox="1"/>
          <p:nvPr/>
        </p:nvSpPr>
        <p:spPr>
          <a:xfrm>
            <a:off x="1254330" y="-519245"/>
            <a:ext cx="635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　女性の年齢（５歳階級）別出生数の割合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:1950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2016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ja-JP" altLang="en-US" sz="13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12F42139-6AE3-4B0A-8E55-F080EB14F4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863466"/>
              </p:ext>
            </p:extLst>
          </p:nvPr>
        </p:nvGraphicFramePr>
        <p:xfrm>
          <a:off x="1969158" y="1187864"/>
          <a:ext cx="5952067" cy="486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右矢印 14">
            <a:extLst>
              <a:ext uri="{FF2B5EF4-FFF2-40B4-BE49-F238E27FC236}">
                <a16:creationId xmlns:a16="http://schemas.microsoft.com/office/drawing/2014/main" id="{A41F88F5-CC34-438E-A43A-4BDDC1B06B7B}"/>
              </a:ext>
            </a:extLst>
          </p:cNvPr>
          <p:cNvSpPr/>
          <p:nvPr/>
        </p:nvSpPr>
        <p:spPr>
          <a:xfrm rot="21128281">
            <a:off x="9645461" y="378304"/>
            <a:ext cx="978408" cy="19771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0" name="テキスト ボックス 1">
            <a:extLst>
              <a:ext uri="{FF2B5EF4-FFF2-40B4-BE49-F238E27FC236}">
                <a16:creationId xmlns:a16="http://schemas.microsoft.com/office/drawing/2014/main" id="{0B991412-0323-45E4-8F3A-EC14926EF903}"/>
              </a:ext>
            </a:extLst>
          </p:cNvPr>
          <p:cNvSpPr txBox="1"/>
          <p:nvPr/>
        </p:nvSpPr>
        <p:spPr>
          <a:xfrm>
            <a:off x="1224298" y="7146509"/>
            <a:ext cx="5553075" cy="6071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https://www.mhlw.go.jp/toukei/saikin/hw/jinkou/kakutei17/index.html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厚労省　平成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29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年（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2017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）人口動態統計（確定数）の概況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人口動態統計年報　主要統計表（最新データ、年次推移）はこちらから 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[744KB]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47D9B2EA-42BA-4627-98EB-C066F4027DBB}"/>
              </a:ext>
            </a:extLst>
          </p:cNvPr>
          <p:cNvSpPr/>
          <p:nvPr/>
        </p:nvSpPr>
        <p:spPr>
          <a:xfrm>
            <a:off x="9832302" y="2112023"/>
            <a:ext cx="975310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5ACBC8F-16D3-4323-BD6F-B1768D3F00B4}"/>
              </a:ext>
            </a:extLst>
          </p:cNvPr>
          <p:cNvSpPr/>
          <p:nvPr/>
        </p:nvSpPr>
        <p:spPr>
          <a:xfrm>
            <a:off x="9559388" y="3955363"/>
            <a:ext cx="760569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5C959A20-ECCD-49E0-B052-A272726E7267}"/>
              </a:ext>
            </a:extLst>
          </p:cNvPr>
          <p:cNvSpPr/>
          <p:nvPr/>
        </p:nvSpPr>
        <p:spPr>
          <a:xfrm>
            <a:off x="10033301" y="6122221"/>
            <a:ext cx="599492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F8244CF5-C6EB-48D1-B3DD-39CD4C64E6FD}"/>
              </a:ext>
            </a:extLst>
          </p:cNvPr>
          <p:cNvSpPr/>
          <p:nvPr/>
        </p:nvSpPr>
        <p:spPr>
          <a:xfrm>
            <a:off x="9939672" y="3173498"/>
            <a:ext cx="769763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3B5A32F3-FDE1-4B21-8F9F-30BB1F739700}"/>
              </a:ext>
            </a:extLst>
          </p:cNvPr>
          <p:cNvSpPr/>
          <p:nvPr/>
        </p:nvSpPr>
        <p:spPr>
          <a:xfrm>
            <a:off x="9547051" y="5284203"/>
            <a:ext cx="676121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9C71687D-6E7D-44F3-8C9E-B5B299F0970E}"/>
              </a:ext>
            </a:extLst>
          </p:cNvPr>
          <p:cNvSpPr/>
          <p:nvPr/>
        </p:nvSpPr>
        <p:spPr>
          <a:xfrm>
            <a:off x="9286206" y="4619783"/>
            <a:ext cx="747095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68636A2-CC22-4E2E-9168-40DBA9038D41}"/>
              </a:ext>
            </a:extLst>
          </p:cNvPr>
          <p:cNvCxnSpPr>
            <a:cxnSpLocks/>
          </p:cNvCxnSpPr>
          <p:nvPr/>
        </p:nvCxnSpPr>
        <p:spPr>
          <a:xfrm flipV="1">
            <a:off x="8992936" y="5500062"/>
            <a:ext cx="11017" cy="70121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D67D653A-526F-45A2-8932-ECFA72A9C8BF}"/>
              </a:ext>
            </a:extLst>
          </p:cNvPr>
          <p:cNvCxnSpPr>
            <a:cxnSpLocks/>
          </p:cNvCxnSpPr>
          <p:nvPr/>
        </p:nvCxnSpPr>
        <p:spPr>
          <a:xfrm flipH="1" flipV="1">
            <a:off x="9004232" y="4705037"/>
            <a:ext cx="1" cy="41390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2933CB3-690C-4ADD-9317-2AE17F86006C}"/>
              </a:ext>
            </a:extLst>
          </p:cNvPr>
          <p:cNvCxnSpPr>
            <a:cxnSpLocks/>
          </p:cNvCxnSpPr>
          <p:nvPr/>
        </p:nvCxnSpPr>
        <p:spPr>
          <a:xfrm flipV="1">
            <a:off x="9023953" y="3690622"/>
            <a:ext cx="16523" cy="78186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56D47124-78EF-45CE-90D1-BD31860525A6}"/>
              </a:ext>
            </a:extLst>
          </p:cNvPr>
          <p:cNvCxnSpPr>
            <a:cxnSpLocks/>
          </p:cNvCxnSpPr>
          <p:nvPr/>
        </p:nvCxnSpPr>
        <p:spPr>
          <a:xfrm flipV="1">
            <a:off x="9020872" y="1997694"/>
            <a:ext cx="0" cy="152631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872AE72-02FD-4BB6-AAF2-267FF62C1801}"/>
              </a:ext>
            </a:extLst>
          </p:cNvPr>
          <p:cNvSpPr txBox="1"/>
          <p:nvPr/>
        </p:nvSpPr>
        <p:spPr>
          <a:xfrm>
            <a:off x="-1466063" y="950979"/>
            <a:ext cx="69762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1B1EF77F-BE8E-4577-99EA-DA3D0B0AAC86}"/>
              </a:ext>
            </a:extLst>
          </p:cNvPr>
          <p:cNvSpPr/>
          <p:nvPr/>
        </p:nvSpPr>
        <p:spPr>
          <a:xfrm>
            <a:off x="7232393" y="2057777"/>
            <a:ext cx="992448" cy="353682"/>
          </a:xfrm>
          <a:prstGeom prst="wedgeRoundRectCallout">
            <a:avLst>
              <a:gd name="adj1" fmla="val -36023"/>
              <a:gd name="adj2" fmla="val 898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吹き出し: 角を丸めた四角形 39">
            <a:extLst>
              <a:ext uri="{FF2B5EF4-FFF2-40B4-BE49-F238E27FC236}">
                <a16:creationId xmlns:a16="http://schemas.microsoft.com/office/drawing/2014/main" id="{969D0BA8-B447-4BC6-B547-3AC1EB3DA4AD}"/>
              </a:ext>
            </a:extLst>
          </p:cNvPr>
          <p:cNvSpPr/>
          <p:nvPr/>
        </p:nvSpPr>
        <p:spPr>
          <a:xfrm>
            <a:off x="9832302" y="377219"/>
            <a:ext cx="1138979" cy="461665"/>
          </a:xfrm>
          <a:prstGeom prst="wedgeRoundRectCallout">
            <a:avLst>
              <a:gd name="adj1" fmla="val -31676"/>
              <a:gd name="adj2" fmla="val 672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吹き出し: 角を丸めた四角形 40">
            <a:extLst>
              <a:ext uri="{FF2B5EF4-FFF2-40B4-BE49-F238E27FC236}">
                <a16:creationId xmlns:a16="http://schemas.microsoft.com/office/drawing/2014/main" id="{8A7F3D06-6B1E-4853-A90F-BC9B7E6FA3DA}"/>
              </a:ext>
            </a:extLst>
          </p:cNvPr>
          <p:cNvSpPr/>
          <p:nvPr/>
        </p:nvSpPr>
        <p:spPr>
          <a:xfrm>
            <a:off x="7534237" y="2973392"/>
            <a:ext cx="872000" cy="315149"/>
          </a:xfrm>
          <a:prstGeom prst="wedgeRoundRectCallout">
            <a:avLst>
              <a:gd name="adj1" fmla="val -46093"/>
              <a:gd name="adj2" fmla="val 970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吹き出し: 角を丸めた四角形 41">
            <a:extLst>
              <a:ext uri="{FF2B5EF4-FFF2-40B4-BE49-F238E27FC236}">
                <a16:creationId xmlns:a16="http://schemas.microsoft.com/office/drawing/2014/main" id="{5D4869FC-EABF-42DB-8D5D-E369AD8BFC4F}"/>
              </a:ext>
            </a:extLst>
          </p:cNvPr>
          <p:cNvSpPr/>
          <p:nvPr/>
        </p:nvSpPr>
        <p:spPr>
          <a:xfrm>
            <a:off x="7449977" y="4150698"/>
            <a:ext cx="962123" cy="341056"/>
          </a:xfrm>
          <a:prstGeom prst="wedgeRoundRectCallout">
            <a:avLst>
              <a:gd name="adj1" fmla="val -38083"/>
              <a:gd name="adj2" fmla="val -1037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B3F0B292-F7E9-4844-80FB-5F87B01F562C}"/>
              </a:ext>
            </a:extLst>
          </p:cNvPr>
          <p:cNvSpPr/>
          <p:nvPr/>
        </p:nvSpPr>
        <p:spPr>
          <a:xfrm>
            <a:off x="7466818" y="4571852"/>
            <a:ext cx="898033" cy="357496"/>
          </a:xfrm>
          <a:prstGeom prst="wedgeRoundRectCallout">
            <a:avLst>
              <a:gd name="adj1" fmla="val -63099"/>
              <a:gd name="adj2" fmla="val -325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吹き出し: 角を丸めた四角形 43">
            <a:extLst>
              <a:ext uri="{FF2B5EF4-FFF2-40B4-BE49-F238E27FC236}">
                <a16:creationId xmlns:a16="http://schemas.microsoft.com/office/drawing/2014/main" id="{24338DBF-3426-40EA-8F34-CC066FF89054}"/>
              </a:ext>
            </a:extLst>
          </p:cNvPr>
          <p:cNvSpPr/>
          <p:nvPr/>
        </p:nvSpPr>
        <p:spPr>
          <a:xfrm>
            <a:off x="7569663" y="5035723"/>
            <a:ext cx="863660" cy="400110"/>
          </a:xfrm>
          <a:prstGeom prst="wedgeRoundRectCallout">
            <a:avLst>
              <a:gd name="adj1" fmla="val -61115"/>
              <a:gd name="adj2" fmla="val -265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吹き出し: 角を丸めた四角形 44">
            <a:extLst>
              <a:ext uri="{FF2B5EF4-FFF2-40B4-BE49-F238E27FC236}">
                <a16:creationId xmlns:a16="http://schemas.microsoft.com/office/drawing/2014/main" id="{6CD85EE6-135F-4F3D-B087-81685A790353}"/>
              </a:ext>
            </a:extLst>
          </p:cNvPr>
          <p:cNvSpPr/>
          <p:nvPr/>
        </p:nvSpPr>
        <p:spPr>
          <a:xfrm>
            <a:off x="7455725" y="5612708"/>
            <a:ext cx="925759" cy="355030"/>
          </a:xfrm>
          <a:prstGeom prst="wedgeRoundRectCallout">
            <a:avLst>
              <a:gd name="adj1" fmla="val -51383"/>
              <a:gd name="adj2" fmla="val -1268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DB52862-4C74-4D08-A297-CD1C633B8ACF}"/>
              </a:ext>
            </a:extLst>
          </p:cNvPr>
          <p:cNvSpPr/>
          <p:nvPr/>
        </p:nvSpPr>
        <p:spPr>
          <a:xfrm>
            <a:off x="868407" y="1119498"/>
            <a:ext cx="7648572" cy="5016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吹き出し: 角を丸めた四角形 48">
            <a:extLst>
              <a:ext uri="{FF2B5EF4-FFF2-40B4-BE49-F238E27FC236}">
                <a16:creationId xmlns:a16="http://schemas.microsoft.com/office/drawing/2014/main" id="{2F4FEBD0-BFA6-4DAD-823B-E4C08C507B95}"/>
              </a:ext>
            </a:extLst>
          </p:cNvPr>
          <p:cNvSpPr/>
          <p:nvPr/>
        </p:nvSpPr>
        <p:spPr>
          <a:xfrm>
            <a:off x="938133" y="4024716"/>
            <a:ext cx="1086490" cy="378057"/>
          </a:xfrm>
          <a:prstGeom prst="wedgeRoundRectCallout">
            <a:avLst>
              <a:gd name="adj1" fmla="val 64140"/>
              <a:gd name="adj2" fmla="val -491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吹き出し: 角を丸めた四角形 49">
            <a:extLst>
              <a:ext uri="{FF2B5EF4-FFF2-40B4-BE49-F238E27FC236}">
                <a16:creationId xmlns:a16="http://schemas.microsoft.com/office/drawing/2014/main" id="{0888F615-BAD6-49F7-B840-94F32FE2934E}"/>
              </a:ext>
            </a:extLst>
          </p:cNvPr>
          <p:cNvSpPr/>
          <p:nvPr/>
        </p:nvSpPr>
        <p:spPr>
          <a:xfrm>
            <a:off x="1379061" y="2039544"/>
            <a:ext cx="1008608" cy="374366"/>
          </a:xfrm>
          <a:prstGeom prst="wedgeRoundRectCallout">
            <a:avLst>
              <a:gd name="adj1" fmla="val 28660"/>
              <a:gd name="adj2" fmla="val 1456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吹き出し: 角を丸めた四角形 50">
            <a:extLst>
              <a:ext uri="{FF2B5EF4-FFF2-40B4-BE49-F238E27FC236}">
                <a16:creationId xmlns:a16="http://schemas.microsoft.com/office/drawing/2014/main" id="{0E4FDF9F-0468-43D5-AFBE-66A5C3CC174B}"/>
              </a:ext>
            </a:extLst>
          </p:cNvPr>
          <p:cNvSpPr/>
          <p:nvPr/>
        </p:nvSpPr>
        <p:spPr>
          <a:xfrm>
            <a:off x="927199" y="4623560"/>
            <a:ext cx="1150227" cy="355123"/>
          </a:xfrm>
          <a:prstGeom prst="wedgeRoundRectCallout">
            <a:avLst>
              <a:gd name="adj1" fmla="val 53719"/>
              <a:gd name="adj2" fmla="val -102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吹き出し: 角を丸めた四角形 51">
            <a:extLst>
              <a:ext uri="{FF2B5EF4-FFF2-40B4-BE49-F238E27FC236}">
                <a16:creationId xmlns:a16="http://schemas.microsoft.com/office/drawing/2014/main" id="{63D00A6E-69BB-4C64-B335-D6D85AA3913F}"/>
              </a:ext>
            </a:extLst>
          </p:cNvPr>
          <p:cNvSpPr/>
          <p:nvPr/>
        </p:nvSpPr>
        <p:spPr>
          <a:xfrm>
            <a:off x="990488" y="3016452"/>
            <a:ext cx="1006098" cy="392714"/>
          </a:xfrm>
          <a:prstGeom prst="wedgeRoundRectCallout">
            <a:avLst>
              <a:gd name="adj1" fmla="val 44470"/>
              <a:gd name="adj2" fmla="val 805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吹き出し: 角を丸めた四角形 52">
            <a:extLst>
              <a:ext uri="{FF2B5EF4-FFF2-40B4-BE49-F238E27FC236}">
                <a16:creationId xmlns:a16="http://schemas.microsoft.com/office/drawing/2014/main" id="{AC148A67-F2C4-4774-B7D0-C9F0F2E4C8F0}"/>
              </a:ext>
            </a:extLst>
          </p:cNvPr>
          <p:cNvSpPr/>
          <p:nvPr/>
        </p:nvSpPr>
        <p:spPr>
          <a:xfrm>
            <a:off x="1060927" y="5121471"/>
            <a:ext cx="883112" cy="365442"/>
          </a:xfrm>
          <a:prstGeom prst="wedgeRoundRectCallout">
            <a:avLst>
              <a:gd name="adj1" fmla="val 72539"/>
              <a:gd name="adj2" fmla="val -8080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F6C43D43-1956-4E9D-8D2A-B27917F01FA1}"/>
              </a:ext>
            </a:extLst>
          </p:cNvPr>
          <p:cNvSpPr/>
          <p:nvPr/>
        </p:nvSpPr>
        <p:spPr>
          <a:xfrm>
            <a:off x="1199040" y="5654600"/>
            <a:ext cx="839965" cy="324032"/>
          </a:xfrm>
          <a:prstGeom prst="wedgeRoundRectCallout">
            <a:avLst>
              <a:gd name="adj1" fmla="val 51608"/>
              <a:gd name="adj2" fmla="val -994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075F23-5882-4FBC-9EF9-330EA4928D8E}"/>
              </a:ext>
            </a:extLst>
          </p:cNvPr>
          <p:cNvSpPr txBox="1"/>
          <p:nvPr/>
        </p:nvSpPr>
        <p:spPr>
          <a:xfrm>
            <a:off x="7499159" y="5023226"/>
            <a:ext cx="1067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40-44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555636-E5E2-40BB-9349-AC471654894C}"/>
              </a:ext>
            </a:extLst>
          </p:cNvPr>
          <p:cNvSpPr txBox="1"/>
          <p:nvPr/>
        </p:nvSpPr>
        <p:spPr>
          <a:xfrm>
            <a:off x="7444346" y="5571258"/>
            <a:ext cx="101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15-</a:t>
            </a:r>
            <a:r>
              <a:rPr lang="en-US" altLang="ja-JP" sz="20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29A8AB-C70A-467D-8882-FE9A0F8FC6C5}"/>
              </a:ext>
            </a:extLst>
          </p:cNvPr>
          <p:cNvSpPr txBox="1"/>
          <p:nvPr/>
        </p:nvSpPr>
        <p:spPr>
          <a:xfrm>
            <a:off x="7173483" y="2023026"/>
            <a:ext cx="113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34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kumimoji="1" lang="ja-JP" altLang="en-US" sz="2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0059E42-BCBB-49B4-BF21-83A465FE4DB7}"/>
              </a:ext>
            </a:extLst>
          </p:cNvPr>
          <p:cNvSpPr txBox="1"/>
          <p:nvPr/>
        </p:nvSpPr>
        <p:spPr>
          <a:xfrm>
            <a:off x="7485116" y="2933655"/>
            <a:ext cx="10814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25-29</a:t>
            </a:r>
            <a:r>
              <a:rPr lang="ja-JP" altLang="en-US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  <a:endParaRPr kumimoji="1" lang="ja-JP" altLang="en-US" sz="2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664ACF9-FB28-44F9-975F-508AB7B9EAB1}"/>
              </a:ext>
            </a:extLst>
          </p:cNvPr>
          <p:cNvSpPr txBox="1"/>
          <p:nvPr/>
        </p:nvSpPr>
        <p:spPr>
          <a:xfrm>
            <a:off x="7410525" y="4567465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20-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</a:t>
            </a:r>
            <a:endParaRPr kumimoji="1" lang="ja-JP" altLang="en-US" sz="2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DF2953-EF69-4E0A-ABC1-928648D10444}"/>
              </a:ext>
            </a:extLst>
          </p:cNvPr>
          <p:cNvSpPr txBox="1"/>
          <p:nvPr/>
        </p:nvSpPr>
        <p:spPr>
          <a:xfrm>
            <a:off x="7438248" y="4111704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35-39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</a:t>
            </a:r>
            <a:endParaRPr kumimoji="1" lang="ja-JP" altLang="en-US" sz="20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F062946-677B-4817-877A-8DD0677AB8FC}"/>
              </a:ext>
            </a:extLst>
          </p:cNvPr>
          <p:cNvSpPr txBox="1"/>
          <p:nvPr/>
        </p:nvSpPr>
        <p:spPr>
          <a:xfrm>
            <a:off x="1023451" y="5129991"/>
            <a:ext cx="105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40-44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DE27C66-1980-49BA-AF92-B92F6456345F}"/>
              </a:ext>
            </a:extLst>
          </p:cNvPr>
          <p:cNvSpPr txBox="1"/>
          <p:nvPr/>
        </p:nvSpPr>
        <p:spPr>
          <a:xfrm>
            <a:off x="1137371" y="5621307"/>
            <a:ext cx="1056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15-</a:t>
            </a:r>
            <a:r>
              <a:rPr lang="en-US" altLang="ja-JP" sz="20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歳</a:t>
            </a:r>
            <a:endParaRPr kumimoji="1" lang="ja-JP" altLang="en-US" sz="20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550FDB2-BE57-4614-8D3B-E0B9C018AC37}"/>
              </a:ext>
            </a:extLst>
          </p:cNvPr>
          <p:cNvSpPr txBox="1"/>
          <p:nvPr/>
        </p:nvSpPr>
        <p:spPr>
          <a:xfrm>
            <a:off x="946726" y="4065068"/>
            <a:ext cx="119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34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  <a:endParaRPr kumimoji="1" lang="ja-JP" altLang="en-US" sz="20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C443BC5-4C7E-4395-BA48-32C29B92021B}"/>
              </a:ext>
            </a:extLst>
          </p:cNvPr>
          <p:cNvSpPr txBox="1"/>
          <p:nvPr/>
        </p:nvSpPr>
        <p:spPr>
          <a:xfrm>
            <a:off x="1379061" y="2011803"/>
            <a:ext cx="10086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25-29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  <a:endParaRPr kumimoji="1" lang="ja-JP" altLang="en-US" sz="20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20FAB34-8ED3-497A-B1A9-01CAFE08724B}"/>
              </a:ext>
            </a:extLst>
          </p:cNvPr>
          <p:cNvSpPr txBox="1"/>
          <p:nvPr/>
        </p:nvSpPr>
        <p:spPr>
          <a:xfrm>
            <a:off x="986950" y="4601067"/>
            <a:ext cx="116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35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39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endParaRPr kumimoji="1" lang="ja-JP" altLang="en-US" sz="20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3DDEC66-0723-447E-9974-704D46C4E01D}"/>
              </a:ext>
            </a:extLst>
          </p:cNvPr>
          <p:cNvSpPr txBox="1"/>
          <p:nvPr/>
        </p:nvSpPr>
        <p:spPr>
          <a:xfrm>
            <a:off x="1017916" y="3049447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20-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45350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CFAAAD-58DD-416A-B881-9E657A87B3A9}"/>
              </a:ext>
            </a:extLst>
          </p:cNvPr>
          <p:cNvSpPr txBox="1"/>
          <p:nvPr/>
        </p:nvSpPr>
        <p:spPr>
          <a:xfrm>
            <a:off x="1501501" y="198791"/>
            <a:ext cx="635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　女性の年齢（５歳階級）別出生数の割合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:1950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2016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ja-JP" altLang="en-US" sz="13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12F42139-6AE3-4B0A-8E55-F080EB14F4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339703"/>
              </p:ext>
            </p:extLst>
          </p:nvPr>
        </p:nvGraphicFramePr>
        <p:xfrm>
          <a:off x="1414733" y="811674"/>
          <a:ext cx="6774274" cy="5459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四角形吹き出し 1">
            <a:extLst>
              <a:ext uri="{FF2B5EF4-FFF2-40B4-BE49-F238E27FC236}">
                <a16:creationId xmlns:a16="http://schemas.microsoft.com/office/drawing/2014/main" id="{0C97B153-1268-478F-BA73-F37D02E092EC}"/>
              </a:ext>
            </a:extLst>
          </p:cNvPr>
          <p:cNvSpPr/>
          <p:nvPr/>
        </p:nvSpPr>
        <p:spPr>
          <a:xfrm>
            <a:off x="5014266" y="994872"/>
            <a:ext cx="886201" cy="389878"/>
          </a:xfrm>
          <a:prstGeom prst="wedgeRectCallout">
            <a:avLst>
              <a:gd name="adj1" fmla="val -40877"/>
              <a:gd name="adj2" fmla="val 93352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25-29</a:t>
            </a:r>
            <a:endParaRPr 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四角形吹き出し 3">
            <a:extLst>
              <a:ext uri="{FF2B5EF4-FFF2-40B4-BE49-F238E27FC236}">
                <a16:creationId xmlns:a16="http://schemas.microsoft.com/office/drawing/2014/main" id="{E8B11E78-DD65-4AA3-9CA0-289689ABBD48}"/>
              </a:ext>
            </a:extLst>
          </p:cNvPr>
          <p:cNvSpPr/>
          <p:nvPr/>
        </p:nvSpPr>
        <p:spPr>
          <a:xfrm>
            <a:off x="3761814" y="2266409"/>
            <a:ext cx="882213" cy="399822"/>
          </a:xfrm>
          <a:prstGeom prst="wedgeRectCallout">
            <a:avLst>
              <a:gd name="adj1" fmla="val 49410"/>
              <a:gd name="adj2" fmla="val 10930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30-34</a:t>
            </a:r>
            <a:endParaRPr 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右矢印 11">
            <a:extLst>
              <a:ext uri="{FF2B5EF4-FFF2-40B4-BE49-F238E27FC236}">
                <a16:creationId xmlns:a16="http://schemas.microsoft.com/office/drawing/2014/main" id="{917F46EB-470A-42E3-9375-F6CFDD337737}"/>
              </a:ext>
            </a:extLst>
          </p:cNvPr>
          <p:cNvSpPr/>
          <p:nvPr/>
        </p:nvSpPr>
        <p:spPr>
          <a:xfrm rot="2054879">
            <a:off x="4592213" y="1502593"/>
            <a:ext cx="978408" cy="373281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1" name="右矢印 12">
            <a:extLst>
              <a:ext uri="{FF2B5EF4-FFF2-40B4-BE49-F238E27FC236}">
                <a16:creationId xmlns:a16="http://schemas.microsoft.com/office/drawing/2014/main" id="{5B2541D6-F630-4059-9BFB-AEE4F82A1283}"/>
              </a:ext>
            </a:extLst>
          </p:cNvPr>
          <p:cNvSpPr/>
          <p:nvPr/>
        </p:nvSpPr>
        <p:spPr>
          <a:xfrm rot="20010797">
            <a:off x="4217838" y="2773680"/>
            <a:ext cx="978408" cy="29715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2" name="四角形吹き出し 2">
            <a:extLst>
              <a:ext uri="{FF2B5EF4-FFF2-40B4-BE49-F238E27FC236}">
                <a16:creationId xmlns:a16="http://schemas.microsoft.com/office/drawing/2014/main" id="{083C6EEA-A338-4661-BE1D-C57C8F5B32B1}"/>
              </a:ext>
            </a:extLst>
          </p:cNvPr>
          <p:cNvSpPr/>
          <p:nvPr/>
        </p:nvSpPr>
        <p:spPr>
          <a:xfrm>
            <a:off x="2757684" y="2407119"/>
            <a:ext cx="951891" cy="347495"/>
          </a:xfrm>
          <a:prstGeom prst="wedgeRectCallout">
            <a:avLst>
              <a:gd name="adj1" fmla="val 21673"/>
              <a:gd name="adj2" fmla="val 111144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20-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endParaRPr 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四角形吹き出し 7">
            <a:extLst>
              <a:ext uri="{FF2B5EF4-FFF2-40B4-BE49-F238E27FC236}">
                <a16:creationId xmlns:a16="http://schemas.microsoft.com/office/drawing/2014/main" id="{201F817F-EB81-4E8E-B006-DE08A8AC3BF7}"/>
              </a:ext>
            </a:extLst>
          </p:cNvPr>
          <p:cNvSpPr/>
          <p:nvPr/>
        </p:nvSpPr>
        <p:spPr>
          <a:xfrm>
            <a:off x="6560957" y="5804392"/>
            <a:ext cx="814879" cy="329693"/>
          </a:xfrm>
          <a:prstGeom prst="wedgeRectCallout">
            <a:avLst>
              <a:gd name="adj1" fmla="val 1981"/>
              <a:gd name="adj2" fmla="val -2255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solidFill>
                  <a:schemeClr val="tx1"/>
                </a:solidFill>
              </a:rPr>
              <a:t>40-44</a:t>
            </a:r>
            <a:endParaRPr lang="ja-JP" sz="2000" b="1" dirty="0">
              <a:solidFill>
                <a:schemeClr val="tx1"/>
              </a:solidFill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684EBC52-DB37-4D49-8824-694C5F820252}"/>
              </a:ext>
            </a:extLst>
          </p:cNvPr>
          <p:cNvSpPr/>
          <p:nvPr/>
        </p:nvSpPr>
        <p:spPr>
          <a:xfrm rot="879445">
            <a:off x="2779360" y="2921426"/>
            <a:ext cx="978408" cy="29715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A41F88F5-CC34-438E-A43A-4BDDC1B06B7B}"/>
              </a:ext>
            </a:extLst>
          </p:cNvPr>
          <p:cNvSpPr/>
          <p:nvPr/>
        </p:nvSpPr>
        <p:spPr>
          <a:xfrm rot="21128281">
            <a:off x="6312589" y="5109930"/>
            <a:ext cx="978408" cy="19771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8" name="四角形吹き出し 2">
            <a:extLst>
              <a:ext uri="{FF2B5EF4-FFF2-40B4-BE49-F238E27FC236}">
                <a16:creationId xmlns:a16="http://schemas.microsoft.com/office/drawing/2014/main" id="{F8D3EAF3-34E5-4E78-97D1-F50EB162A36B}"/>
              </a:ext>
            </a:extLst>
          </p:cNvPr>
          <p:cNvSpPr/>
          <p:nvPr/>
        </p:nvSpPr>
        <p:spPr>
          <a:xfrm>
            <a:off x="5340560" y="3429000"/>
            <a:ext cx="886201" cy="280087"/>
          </a:xfrm>
          <a:prstGeom prst="wedgeRectCallout">
            <a:avLst>
              <a:gd name="adj1" fmla="val -4538"/>
              <a:gd name="adj2" fmla="val 126202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35-39</a:t>
            </a:r>
            <a:endParaRPr 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右矢印 15">
            <a:extLst>
              <a:ext uri="{FF2B5EF4-FFF2-40B4-BE49-F238E27FC236}">
                <a16:creationId xmlns:a16="http://schemas.microsoft.com/office/drawing/2014/main" id="{090B3F11-CF95-45E0-BAB4-EAE01546A5B0}"/>
              </a:ext>
            </a:extLst>
          </p:cNvPr>
          <p:cNvSpPr/>
          <p:nvPr/>
        </p:nvSpPr>
        <p:spPr>
          <a:xfrm rot="20010797">
            <a:off x="5669179" y="3700011"/>
            <a:ext cx="978408" cy="29715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2" name="四角形吹き出し 5">
            <a:extLst>
              <a:ext uri="{FF2B5EF4-FFF2-40B4-BE49-F238E27FC236}">
                <a16:creationId xmlns:a16="http://schemas.microsoft.com/office/drawing/2014/main" id="{61D54E22-B1A3-45A6-AD34-8A17C987826B}"/>
              </a:ext>
            </a:extLst>
          </p:cNvPr>
          <p:cNvSpPr/>
          <p:nvPr/>
        </p:nvSpPr>
        <p:spPr>
          <a:xfrm>
            <a:off x="2757684" y="5778802"/>
            <a:ext cx="803120" cy="283715"/>
          </a:xfrm>
          <a:prstGeom prst="wedgeRectCallout">
            <a:avLst>
              <a:gd name="adj1" fmla="val -75700"/>
              <a:gd name="adj2" fmla="val -2981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15-</a:t>
            </a:r>
            <a:r>
              <a:rPr lang="en-US" altLang="ja-JP" sz="16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endParaRPr lang="ja-JP" sz="1600" b="1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四角形吹き出し 6">
            <a:extLst>
              <a:ext uri="{FF2B5EF4-FFF2-40B4-BE49-F238E27FC236}">
                <a16:creationId xmlns:a16="http://schemas.microsoft.com/office/drawing/2014/main" id="{A4D15D2C-CFB3-407E-B9C6-07F403F015A3}"/>
              </a:ext>
            </a:extLst>
          </p:cNvPr>
          <p:cNvSpPr/>
          <p:nvPr/>
        </p:nvSpPr>
        <p:spPr>
          <a:xfrm>
            <a:off x="1903853" y="5765366"/>
            <a:ext cx="709951" cy="297151"/>
          </a:xfrm>
          <a:prstGeom prst="wedgeRectCallout">
            <a:avLst>
              <a:gd name="adj1" fmla="val -16858"/>
              <a:gd name="adj2" fmla="val -19679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45-</a:t>
            </a:r>
            <a:r>
              <a:rPr lang="en-US" altLang="ja-JP" sz="16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49</a:t>
            </a:r>
            <a:endParaRPr lang="ja-JP" sz="1600" b="1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1F5A262-DC5C-4240-8B38-96AC32227FCA}"/>
              </a:ext>
            </a:extLst>
          </p:cNvPr>
          <p:cNvSpPr/>
          <p:nvPr/>
        </p:nvSpPr>
        <p:spPr>
          <a:xfrm>
            <a:off x="1337094" y="715992"/>
            <a:ext cx="7013276" cy="5555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486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A6F89B7A-7C75-48A7-9DBB-59B27DDBE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656463"/>
              </p:ext>
            </p:extLst>
          </p:nvPr>
        </p:nvGraphicFramePr>
        <p:xfrm>
          <a:off x="318781" y="576873"/>
          <a:ext cx="8321879" cy="568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120E0C-36C3-482E-BD65-93791DE8052B}"/>
              </a:ext>
            </a:extLst>
          </p:cNvPr>
          <p:cNvSpPr txBox="1"/>
          <p:nvPr/>
        </p:nvSpPr>
        <p:spPr>
          <a:xfrm>
            <a:off x="1690382" y="14661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18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図</a:t>
            </a:r>
            <a:r>
              <a:rPr lang="en-US" altLang="ja-JP" sz="18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8-19</a:t>
            </a:r>
            <a:r>
              <a:rPr lang="ja-JP" altLang="ja-JP" sz="18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児童の有</a:t>
            </a:r>
            <a:r>
              <a:rPr lang="en-US" altLang="ja-JP" sz="18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18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児童数</a:t>
            </a:r>
            <a:r>
              <a:rPr lang="en-US" altLang="ja-JP" sz="18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18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無別の世帯数割合の年次推移　</a:t>
            </a:r>
            <a:r>
              <a:rPr lang="en-US" altLang="ja-JP" sz="18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2017</a:t>
            </a:r>
            <a:r>
              <a:rPr lang="ja-JP" altLang="ja-JP" sz="18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年国民生活基礎調査より</a:t>
            </a:r>
            <a:endParaRPr lang="ja-JP" altLang="ja-JP" sz="180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23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1FA3A108-F1A6-4CB8-9A0F-B574F0C7AF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824600"/>
              </p:ext>
            </p:extLst>
          </p:nvPr>
        </p:nvGraphicFramePr>
        <p:xfrm>
          <a:off x="1782660" y="773883"/>
          <a:ext cx="5405762" cy="289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2C9DA267-5C1C-4AE0-BF51-9A997F3FD4E4}"/>
              </a:ext>
            </a:extLst>
          </p:cNvPr>
          <p:cNvGraphicFramePr>
            <a:graphicFrameLocks noGrp="1"/>
          </p:cNvGraphicFramePr>
          <p:nvPr/>
        </p:nvGraphicFramePr>
        <p:xfrm>
          <a:off x="1061900" y="879416"/>
          <a:ext cx="1211813" cy="2831784"/>
        </p:xfrm>
        <a:graphic>
          <a:graphicData uri="http://schemas.openxmlformats.org/drawingml/2006/table">
            <a:tbl>
              <a:tblPr/>
              <a:tblGrid>
                <a:gridCol w="617693">
                  <a:extLst>
                    <a:ext uri="{9D8B030D-6E8A-4147-A177-3AD203B41FA5}">
                      <a16:colId xmlns:a16="http://schemas.microsoft.com/office/drawing/2014/main" val="2780118227"/>
                    </a:ext>
                  </a:extLst>
                </a:gridCol>
                <a:gridCol w="594120">
                  <a:extLst>
                    <a:ext uri="{9D8B030D-6E8A-4147-A177-3AD203B41FA5}">
                      <a16:colId xmlns:a16="http://schemas.microsoft.com/office/drawing/2014/main" val="717070334"/>
                    </a:ext>
                  </a:extLst>
                </a:gridCol>
              </a:tblGrid>
              <a:tr h="266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53.0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617092"/>
                  </a:ext>
                </a:extLst>
              </a:tr>
              <a:tr h="266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(46.2)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901341"/>
                  </a:ext>
                </a:extLst>
              </a:tr>
              <a:tr h="266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(41.7)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26002"/>
                  </a:ext>
                </a:extLst>
              </a:tr>
              <a:tr h="266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(33.3)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0986"/>
                  </a:ext>
                </a:extLst>
              </a:tr>
              <a:tr h="266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27.9)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70315"/>
                  </a:ext>
                </a:extLst>
              </a:tr>
              <a:tr h="266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2007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(26.0)</a:t>
                      </a:r>
                    </a:p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(25.3)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333983"/>
                  </a:ext>
                </a:extLst>
              </a:tr>
              <a:tr h="266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(22.6)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56411"/>
                  </a:ext>
                </a:extLst>
              </a:tr>
              <a:tr h="266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(23.5)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158126"/>
                  </a:ext>
                </a:extLst>
              </a:tr>
              <a:tr h="266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(23.4)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617911"/>
                  </a:ext>
                </a:extLst>
              </a:tr>
              <a:tr h="266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(23.3)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86902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39B488E-40AA-4DED-962D-2941B104208A}"/>
              </a:ext>
            </a:extLst>
          </p:cNvPr>
          <p:cNvSpPr/>
          <p:nvPr/>
        </p:nvSpPr>
        <p:spPr>
          <a:xfrm>
            <a:off x="1057270" y="455863"/>
            <a:ext cx="6050651" cy="32448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4">
            <a:extLst>
              <a:ext uri="{FF2B5EF4-FFF2-40B4-BE49-F238E27FC236}">
                <a16:creationId xmlns:a16="http://schemas.microsoft.com/office/drawing/2014/main" id="{9EF50F73-232B-4A96-AB2A-16FFA6FB6DF4}"/>
              </a:ext>
            </a:extLst>
          </p:cNvPr>
          <p:cNvSpPr/>
          <p:nvPr/>
        </p:nvSpPr>
        <p:spPr>
          <a:xfrm>
            <a:off x="3253341" y="728672"/>
            <a:ext cx="829255" cy="19681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12" name="角丸四角形 5">
            <a:extLst>
              <a:ext uri="{FF2B5EF4-FFF2-40B4-BE49-F238E27FC236}">
                <a16:creationId xmlns:a16="http://schemas.microsoft.com/office/drawing/2014/main" id="{F41902D7-BE95-490E-BFD8-B6D39A96E6D2}"/>
              </a:ext>
            </a:extLst>
          </p:cNvPr>
          <p:cNvSpPr/>
          <p:nvPr/>
        </p:nvSpPr>
        <p:spPr>
          <a:xfrm>
            <a:off x="2353925" y="747566"/>
            <a:ext cx="889987" cy="17959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13" name="角丸四角形 6">
            <a:extLst>
              <a:ext uri="{FF2B5EF4-FFF2-40B4-BE49-F238E27FC236}">
                <a16:creationId xmlns:a16="http://schemas.microsoft.com/office/drawing/2014/main" id="{D2B1A76D-AEC5-4EA8-B786-4B350513A0B2}"/>
              </a:ext>
            </a:extLst>
          </p:cNvPr>
          <p:cNvSpPr/>
          <p:nvPr/>
        </p:nvSpPr>
        <p:spPr>
          <a:xfrm>
            <a:off x="4111519" y="754237"/>
            <a:ext cx="1193582" cy="17292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人以上</a:t>
            </a:r>
          </a:p>
        </p:txBody>
      </p:sp>
      <p:sp>
        <p:nvSpPr>
          <p:cNvPr id="14" name="角丸四角形 9">
            <a:extLst>
              <a:ext uri="{FF2B5EF4-FFF2-40B4-BE49-F238E27FC236}">
                <a16:creationId xmlns:a16="http://schemas.microsoft.com/office/drawing/2014/main" id="{1EEFE070-D168-4FFD-9C8E-350A6204380E}"/>
              </a:ext>
            </a:extLst>
          </p:cNvPr>
          <p:cNvSpPr/>
          <p:nvPr/>
        </p:nvSpPr>
        <p:spPr>
          <a:xfrm>
            <a:off x="6325298" y="1409350"/>
            <a:ext cx="394284" cy="183718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児童のいない世帯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9EAD3A-5D22-4045-A533-E165D94E096C}"/>
              </a:ext>
            </a:extLst>
          </p:cNvPr>
          <p:cNvSpPr txBox="1"/>
          <p:nvPr/>
        </p:nvSpPr>
        <p:spPr>
          <a:xfrm>
            <a:off x="1099193" y="58702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E5066D-88B5-4CAB-AB01-B0A8B4BC68D8}"/>
              </a:ext>
            </a:extLst>
          </p:cNvPr>
          <p:cNvSpPr txBox="1"/>
          <p:nvPr/>
        </p:nvSpPr>
        <p:spPr>
          <a:xfrm>
            <a:off x="8078147" y="2998113"/>
            <a:ext cx="609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児童いる世帯</a:t>
            </a:r>
          </a:p>
        </p:txBody>
      </p:sp>
      <p:sp>
        <p:nvSpPr>
          <p:cNvPr id="15" name="角丸四角形 6">
            <a:extLst>
              <a:ext uri="{FF2B5EF4-FFF2-40B4-BE49-F238E27FC236}">
                <a16:creationId xmlns:a16="http://schemas.microsoft.com/office/drawing/2014/main" id="{7E625658-4FDF-4BFC-A58F-423029C1DF38}"/>
              </a:ext>
            </a:extLst>
          </p:cNvPr>
          <p:cNvSpPr/>
          <p:nvPr/>
        </p:nvSpPr>
        <p:spPr>
          <a:xfrm>
            <a:off x="7793016" y="901593"/>
            <a:ext cx="1179868" cy="18900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児童いない世帯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F7CB1B-5EC0-4EF8-9286-B95D74E5FBBC}"/>
              </a:ext>
            </a:extLst>
          </p:cNvPr>
          <p:cNvSpPr txBox="1"/>
          <p:nvPr/>
        </p:nvSpPr>
        <p:spPr>
          <a:xfrm>
            <a:off x="6106074" y="70338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（単位％）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4095D95-5C46-48E7-BC17-59274825A562}"/>
              </a:ext>
            </a:extLst>
          </p:cNvPr>
          <p:cNvSpPr txBox="1"/>
          <p:nvPr/>
        </p:nvSpPr>
        <p:spPr>
          <a:xfrm>
            <a:off x="1557981" y="455862"/>
            <a:ext cx="88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児童いる世帯</a:t>
            </a:r>
            <a:r>
              <a:rPr kumimoji="1" lang="en-US" altLang="ja-JP" sz="1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3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F4D5A5-B7D3-4537-B6C1-30896EF2CDF7}"/>
              </a:ext>
            </a:extLst>
          </p:cNvPr>
          <p:cNvSpPr txBox="1"/>
          <p:nvPr/>
        </p:nvSpPr>
        <p:spPr>
          <a:xfrm>
            <a:off x="118377" y="86530"/>
            <a:ext cx="860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b="1" dirty="0"/>
              <a:t>図</a:t>
            </a:r>
            <a:r>
              <a:rPr lang="en-US" altLang="ja-JP" b="1" dirty="0"/>
              <a:t>8-19</a:t>
            </a:r>
            <a:r>
              <a:rPr lang="ja-JP" altLang="ja-JP" b="1" dirty="0"/>
              <a:t>児童の有</a:t>
            </a:r>
            <a:r>
              <a:rPr lang="en-US" altLang="ja-JP" b="1" dirty="0"/>
              <a:t>(</a:t>
            </a:r>
            <a:r>
              <a:rPr lang="ja-JP" altLang="ja-JP" b="1" dirty="0"/>
              <a:t>児童数</a:t>
            </a:r>
            <a:r>
              <a:rPr lang="en-US" altLang="ja-JP" b="1" dirty="0"/>
              <a:t>)</a:t>
            </a:r>
            <a:r>
              <a:rPr lang="ja-JP" altLang="ja-JP" b="1" dirty="0"/>
              <a:t>無別の世帯数割合の年次推移　</a:t>
            </a:r>
            <a:r>
              <a:rPr lang="en-US" altLang="ja-JP" b="1" dirty="0"/>
              <a:t>2017</a:t>
            </a:r>
            <a:r>
              <a:rPr lang="ja-JP" altLang="ja-JP" b="1" dirty="0"/>
              <a:t>国民生活基礎調査より</a:t>
            </a:r>
            <a:endParaRPr kumimoji="1" lang="ja-JP" altLang="en-US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C745125-DC09-4147-A955-A5FC33006AE2}"/>
              </a:ext>
            </a:extLst>
          </p:cNvPr>
          <p:cNvGraphicFramePr>
            <a:graphicFrameLocks noGrp="1"/>
          </p:cNvGraphicFramePr>
          <p:nvPr/>
        </p:nvGraphicFramePr>
        <p:xfrm>
          <a:off x="4471098" y="3665989"/>
          <a:ext cx="3708400" cy="2775585"/>
        </p:xfrm>
        <a:graphic>
          <a:graphicData uri="http://schemas.openxmlformats.org/drawingml/2006/table">
            <a:tbl>
              <a:tblPr/>
              <a:tblGrid>
                <a:gridCol w="583700">
                  <a:extLst>
                    <a:ext uri="{9D8B030D-6E8A-4147-A177-3AD203B41FA5}">
                      <a16:colId xmlns:a16="http://schemas.microsoft.com/office/drawing/2014/main" val="543650929"/>
                    </a:ext>
                  </a:extLst>
                </a:gridCol>
                <a:gridCol w="685213">
                  <a:extLst>
                    <a:ext uri="{9D8B030D-6E8A-4147-A177-3AD203B41FA5}">
                      <a16:colId xmlns:a16="http://schemas.microsoft.com/office/drawing/2014/main" val="3422912486"/>
                    </a:ext>
                  </a:extLst>
                </a:gridCol>
                <a:gridCol w="685213">
                  <a:extLst>
                    <a:ext uri="{9D8B030D-6E8A-4147-A177-3AD203B41FA5}">
                      <a16:colId xmlns:a16="http://schemas.microsoft.com/office/drawing/2014/main" val="2828573019"/>
                    </a:ext>
                  </a:extLst>
                </a:gridCol>
                <a:gridCol w="532944">
                  <a:extLst>
                    <a:ext uri="{9D8B030D-6E8A-4147-A177-3AD203B41FA5}">
                      <a16:colId xmlns:a16="http://schemas.microsoft.com/office/drawing/2014/main" val="527768721"/>
                    </a:ext>
                  </a:extLst>
                </a:gridCol>
                <a:gridCol w="621768">
                  <a:extLst>
                    <a:ext uri="{9D8B030D-6E8A-4147-A177-3AD203B41FA5}">
                      <a16:colId xmlns:a16="http://schemas.microsoft.com/office/drawing/2014/main" val="456038768"/>
                    </a:ext>
                  </a:extLst>
                </a:gridCol>
                <a:gridCol w="599562">
                  <a:extLst>
                    <a:ext uri="{9D8B030D-6E8A-4147-A177-3AD203B41FA5}">
                      <a16:colId xmlns:a16="http://schemas.microsoft.com/office/drawing/2014/main" val="40875645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総世帯数</a:t>
                      </a:r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千人</a:t>
                      </a:r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児童のいる世帯数</a:t>
                      </a: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千人</a:t>
                      </a: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出生数 </a:t>
                      </a: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千人</a:t>
                      </a: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普通出生率</a:t>
                      </a: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人口千人対</a:t>
                      </a: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合計特殊出生率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34777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32877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17427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787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37544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17364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1383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7575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39417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28083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40770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5713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46323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12916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76907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48638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1071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4887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48023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7127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50431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11411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2988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50361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11817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8550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49945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11666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977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345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50425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946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61862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918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658100"/>
                  </a:ext>
                </a:extLst>
              </a:tr>
            </a:tbl>
          </a:graphicData>
        </a:graphic>
      </p:graphicFrame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9DB3295-A5D0-44C0-B676-BE6C79928920}"/>
              </a:ext>
            </a:extLst>
          </p:cNvPr>
          <p:cNvCxnSpPr>
            <a:cxnSpLocks/>
          </p:cNvCxnSpPr>
          <p:nvPr/>
        </p:nvCxnSpPr>
        <p:spPr>
          <a:xfrm flipV="1">
            <a:off x="5066950" y="6241381"/>
            <a:ext cx="662731" cy="198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11BAC00-440D-44BC-ACDB-6DD12FBEF8A8}"/>
              </a:ext>
            </a:extLst>
          </p:cNvPr>
          <p:cNvCxnSpPr>
            <a:cxnSpLocks/>
          </p:cNvCxnSpPr>
          <p:nvPr/>
        </p:nvCxnSpPr>
        <p:spPr>
          <a:xfrm flipV="1">
            <a:off x="5729681" y="6258500"/>
            <a:ext cx="702983" cy="181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1D28A29-EE83-4155-A74A-A00610C969C1}"/>
              </a:ext>
            </a:extLst>
          </p:cNvPr>
          <p:cNvCxnSpPr>
            <a:cxnSpLocks/>
          </p:cNvCxnSpPr>
          <p:nvPr/>
        </p:nvCxnSpPr>
        <p:spPr>
          <a:xfrm flipV="1">
            <a:off x="886214" y="6402138"/>
            <a:ext cx="756718" cy="190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30452C21-5D50-48DB-A742-6708B8E15907}"/>
              </a:ext>
            </a:extLst>
          </p:cNvPr>
          <p:cNvCxnSpPr>
            <a:cxnSpLocks/>
          </p:cNvCxnSpPr>
          <p:nvPr/>
        </p:nvCxnSpPr>
        <p:spPr>
          <a:xfrm flipV="1">
            <a:off x="1596452" y="6402138"/>
            <a:ext cx="757473" cy="190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072BA25A-404D-46C3-A359-099C2EEBF900}"/>
              </a:ext>
            </a:extLst>
          </p:cNvPr>
          <p:cNvGraphicFramePr>
            <a:graphicFrameLocks noGrp="1"/>
          </p:cNvGraphicFramePr>
          <p:nvPr/>
        </p:nvGraphicFramePr>
        <p:xfrm>
          <a:off x="305213" y="3806248"/>
          <a:ext cx="3936999" cy="2775585"/>
        </p:xfrm>
        <a:graphic>
          <a:graphicData uri="http://schemas.openxmlformats.org/drawingml/2006/table">
            <a:tbl>
              <a:tblPr/>
              <a:tblGrid>
                <a:gridCol w="583259">
                  <a:extLst>
                    <a:ext uri="{9D8B030D-6E8A-4147-A177-3AD203B41FA5}">
                      <a16:colId xmlns:a16="http://schemas.microsoft.com/office/drawing/2014/main" val="4253187959"/>
                    </a:ext>
                  </a:extLst>
                </a:gridCol>
                <a:gridCol w="735414">
                  <a:extLst>
                    <a:ext uri="{9D8B030D-6E8A-4147-A177-3AD203B41FA5}">
                      <a16:colId xmlns:a16="http://schemas.microsoft.com/office/drawing/2014/main" val="943588328"/>
                    </a:ext>
                  </a:extLst>
                </a:gridCol>
                <a:gridCol w="751263">
                  <a:extLst>
                    <a:ext uri="{9D8B030D-6E8A-4147-A177-3AD203B41FA5}">
                      <a16:colId xmlns:a16="http://schemas.microsoft.com/office/drawing/2014/main" val="2897648291"/>
                    </a:ext>
                  </a:extLst>
                </a:gridCol>
                <a:gridCol w="608618">
                  <a:extLst>
                    <a:ext uri="{9D8B030D-6E8A-4147-A177-3AD203B41FA5}">
                      <a16:colId xmlns:a16="http://schemas.microsoft.com/office/drawing/2014/main" val="559357875"/>
                    </a:ext>
                  </a:extLst>
                </a:gridCol>
                <a:gridCol w="621298">
                  <a:extLst>
                    <a:ext uri="{9D8B030D-6E8A-4147-A177-3AD203B41FA5}">
                      <a16:colId xmlns:a16="http://schemas.microsoft.com/office/drawing/2014/main" val="1564166893"/>
                    </a:ext>
                  </a:extLst>
                </a:gridCol>
                <a:gridCol w="637147">
                  <a:extLst>
                    <a:ext uri="{9D8B030D-6E8A-4147-A177-3AD203B41FA5}">
                      <a16:colId xmlns:a16="http://schemas.microsoft.com/office/drawing/2014/main" val="24497152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総世帯数</a:t>
                      </a:r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千人</a:t>
                      </a:r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児童のいる世帯数</a:t>
                      </a: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千人</a:t>
                      </a: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出生数 </a:t>
                      </a:r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千人</a:t>
                      </a:r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普通出生率</a:t>
                      </a: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人口千人対</a:t>
                      </a: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合計特殊出生率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84173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32877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17427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395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37544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17364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1383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3225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39417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7838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40770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88448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46323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12916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49821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48023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06198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48638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1071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71155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50431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11411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182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50361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11817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0958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49945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11666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977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60294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50425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946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13068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918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540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421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21CA83E-C5AC-44C2-8982-89D1685673A2}"/>
              </a:ext>
            </a:extLst>
          </p:cNvPr>
          <p:cNvSpPr/>
          <p:nvPr/>
        </p:nvSpPr>
        <p:spPr>
          <a:xfrm>
            <a:off x="-92279" y="997086"/>
            <a:ext cx="9462782" cy="4870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45" name="グラフ 44">
            <a:extLst>
              <a:ext uri="{FF2B5EF4-FFF2-40B4-BE49-F238E27FC236}">
                <a16:creationId xmlns:a16="http://schemas.microsoft.com/office/drawing/2014/main" id="{EAE72C15-74BE-40C9-A66B-F9D8F5FF0812}"/>
              </a:ext>
            </a:extLst>
          </p:cNvPr>
          <p:cNvGraphicFramePr>
            <a:graphicFrameLocks/>
          </p:cNvGraphicFramePr>
          <p:nvPr/>
        </p:nvGraphicFramePr>
        <p:xfrm>
          <a:off x="-92279" y="1970941"/>
          <a:ext cx="9353079" cy="388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四角形吹き出し 4">
            <a:extLst>
              <a:ext uri="{FF2B5EF4-FFF2-40B4-BE49-F238E27FC236}">
                <a16:creationId xmlns:a16="http://schemas.microsoft.com/office/drawing/2014/main" id="{0AA38B97-EB71-4BC8-9104-07FA47A55A0E}"/>
              </a:ext>
            </a:extLst>
          </p:cNvPr>
          <p:cNvSpPr/>
          <p:nvPr/>
        </p:nvSpPr>
        <p:spPr>
          <a:xfrm>
            <a:off x="5704187" y="4436198"/>
            <a:ext cx="1939760" cy="293296"/>
          </a:xfrm>
          <a:prstGeom prst="wedgeRectCallout">
            <a:avLst>
              <a:gd name="adj1" fmla="val 98745"/>
              <a:gd name="adj2" fmla="val 222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7" name="吹き出し: 四角形 46">
            <a:extLst>
              <a:ext uri="{FF2B5EF4-FFF2-40B4-BE49-F238E27FC236}">
                <a16:creationId xmlns:a16="http://schemas.microsoft.com/office/drawing/2014/main" id="{CFB3C1EA-0ED2-429E-BFAC-C7E01DE5ED2E}"/>
              </a:ext>
            </a:extLst>
          </p:cNvPr>
          <p:cNvSpPr/>
          <p:nvPr/>
        </p:nvSpPr>
        <p:spPr>
          <a:xfrm>
            <a:off x="6556882" y="4774890"/>
            <a:ext cx="1883073" cy="307202"/>
          </a:xfrm>
          <a:prstGeom prst="wedgeRectCallout">
            <a:avLst>
              <a:gd name="adj1" fmla="val 54813"/>
              <a:gd name="adj2" fmla="val 11255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8" name="矢印: 右 47">
            <a:extLst>
              <a:ext uri="{FF2B5EF4-FFF2-40B4-BE49-F238E27FC236}">
                <a16:creationId xmlns:a16="http://schemas.microsoft.com/office/drawing/2014/main" id="{379E8DF3-991C-4D89-84EC-B5547176404E}"/>
              </a:ext>
            </a:extLst>
          </p:cNvPr>
          <p:cNvSpPr/>
          <p:nvPr/>
        </p:nvSpPr>
        <p:spPr>
          <a:xfrm>
            <a:off x="6977356" y="1009793"/>
            <a:ext cx="1999571" cy="74153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611523C-F89B-4A7A-A6E4-E2338351935C}"/>
              </a:ext>
            </a:extLst>
          </p:cNvPr>
          <p:cNvSpPr txBox="1"/>
          <p:nvPr/>
        </p:nvSpPr>
        <p:spPr>
          <a:xfrm>
            <a:off x="7050049" y="1151166"/>
            <a:ext cx="17909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超少子・小中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0" name="四角形吹き出し 2">
            <a:extLst>
              <a:ext uri="{FF2B5EF4-FFF2-40B4-BE49-F238E27FC236}">
                <a16:creationId xmlns:a16="http://schemas.microsoft.com/office/drawing/2014/main" id="{AD697903-E085-4515-AA00-16ABC469DF83}"/>
              </a:ext>
            </a:extLst>
          </p:cNvPr>
          <p:cNvSpPr/>
          <p:nvPr/>
        </p:nvSpPr>
        <p:spPr>
          <a:xfrm>
            <a:off x="2351781" y="1050871"/>
            <a:ext cx="1403034" cy="859809"/>
          </a:xfrm>
          <a:prstGeom prst="wedgeRectCallout">
            <a:avLst>
              <a:gd name="adj1" fmla="val -99188"/>
              <a:gd name="adj2" fmla="val 99584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7C026DA-8972-41C2-B894-DD120C81632F}"/>
              </a:ext>
            </a:extLst>
          </p:cNvPr>
          <p:cNvSpPr txBox="1"/>
          <p:nvPr/>
        </p:nvSpPr>
        <p:spPr>
          <a:xfrm>
            <a:off x="5674382" y="4382903"/>
            <a:ext cx="208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児童数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637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2" name="吹き出し: 四角形 51">
            <a:extLst>
              <a:ext uri="{FF2B5EF4-FFF2-40B4-BE49-F238E27FC236}">
                <a16:creationId xmlns:a16="http://schemas.microsoft.com/office/drawing/2014/main" id="{04B23ED6-DC74-45EF-8F2C-AF96BE379A1E}"/>
              </a:ext>
            </a:extLst>
          </p:cNvPr>
          <p:cNvSpPr/>
          <p:nvPr/>
        </p:nvSpPr>
        <p:spPr>
          <a:xfrm>
            <a:off x="863984" y="3237695"/>
            <a:ext cx="1333270" cy="839354"/>
          </a:xfrm>
          <a:prstGeom prst="wedgeRectCallout">
            <a:avLst>
              <a:gd name="adj1" fmla="val 53681"/>
              <a:gd name="adj2" fmla="val 52489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099AA10-D20A-426A-A9C5-C49BA96CFCA9}"/>
              </a:ext>
            </a:extLst>
          </p:cNvPr>
          <p:cNvSpPr txBox="1"/>
          <p:nvPr/>
        </p:nvSpPr>
        <p:spPr>
          <a:xfrm>
            <a:off x="6484088" y="4712762"/>
            <a:ext cx="20909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生徒数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321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FCD2B7E1-F65F-40DE-951E-19EB478D4111}"/>
              </a:ext>
            </a:extLst>
          </p:cNvPr>
          <p:cNvSpPr/>
          <p:nvPr/>
        </p:nvSpPr>
        <p:spPr>
          <a:xfrm rot="5400000">
            <a:off x="2577438" y="667997"/>
            <a:ext cx="980429" cy="16386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団塊小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58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1349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44.3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EAF34452-EF33-4D3C-A9EF-23F248D8A11D}"/>
              </a:ext>
            </a:extLst>
          </p:cNvPr>
          <p:cNvSpPr/>
          <p:nvPr/>
        </p:nvSpPr>
        <p:spPr>
          <a:xfrm rot="5400000">
            <a:off x="1114297" y="2966693"/>
            <a:ext cx="708651" cy="1365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団塊中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62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733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5.7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3ED446E-1C76-408D-BE4C-A04E331BAF7C}"/>
              </a:ext>
            </a:extLst>
          </p:cNvPr>
          <p:cNvSpPr/>
          <p:nvPr/>
        </p:nvSpPr>
        <p:spPr>
          <a:xfrm rot="5400000">
            <a:off x="802034" y="796540"/>
            <a:ext cx="796363" cy="1538458"/>
          </a:xfrm>
          <a:prstGeom prst="round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22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1948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45.6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44.1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35B0B1A-A3A4-4A2C-ADD7-6A2600396E13}"/>
              </a:ext>
            </a:extLst>
          </p:cNvPr>
          <p:cNvSpPr txBox="1"/>
          <p:nvPr/>
        </p:nvSpPr>
        <p:spPr>
          <a:xfrm>
            <a:off x="7077500" y="1735664"/>
            <a:ext cx="16382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23.1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27.1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8" name="四角形吹き出し 7">
            <a:extLst>
              <a:ext uri="{FF2B5EF4-FFF2-40B4-BE49-F238E27FC236}">
                <a16:creationId xmlns:a16="http://schemas.microsoft.com/office/drawing/2014/main" id="{1D3CCB91-E6AF-42BB-A05B-7AEC00D13334}"/>
              </a:ext>
            </a:extLst>
          </p:cNvPr>
          <p:cNvSpPr/>
          <p:nvPr/>
        </p:nvSpPr>
        <p:spPr>
          <a:xfrm>
            <a:off x="4100212" y="1192523"/>
            <a:ext cx="1280395" cy="633163"/>
          </a:xfrm>
          <a:prstGeom prst="wedgeRectCallout">
            <a:avLst>
              <a:gd name="adj1" fmla="val 24490"/>
              <a:gd name="adj2" fmla="val 87347"/>
            </a:avLst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9" name="四角形吹き出し 7">
            <a:extLst>
              <a:ext uri="{FF2B5EF4-FFF2-40B4-BE49-F238E27FC236}">
                <a16:creationId xmlns:a16="http://schemas.microsoft.com/office/drawing/2014/main" id="{1577B7E0-FF21-4B4C-9571-03E387A1084E}"/>
              </a:ext>
            </a:extLst>
          </p:cNvPr>
          <p:cNvSpPr/>
          <p:nvPr/>
        </p:nvSpPr>
        <p:spPr>
          <a:xfrm>
            <a:off x="5556032" y="1207001"/>
            <a:ext cx="1358108" cy="593098"/>
          </a:xfrm>
          <a:prstGeom prst="wedgeRectCallout">
            <a:avLst>
              <a:gd name="adj1" fmla="val -22760"/>
              <a:gd name="adj2" fmla="val 81265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ja-JP" altLang="en-US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１学級当り</a:t>
            </a: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生徒数</a:t>
            </a: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0" name="四角形吹き出し 2">
            <a:extLst>
              <a:ext uri="{FF2B5EF4-FFF2-40B4-BE49-F238E27FC236}">
                <a16:creationId xmlns:a16="http://schemas.microsoft.com/office/drawing/2014/main" id="{98134DD0-81EE-4408-973B-9352EDB59C73}"/>
              </a:ext>
            </a:extLst>
          </p:cNvPr>
          <p:cNvSpPr/>
          <p:nvPr/>
        </p:nvSpPr>
        <p:spPr>
          <a:xfrm>
            <a:off x="2890807" y="1979802"/>
            <a:ext cx="1511553" cy="842632"/>
          </a:xfrm>
          <a:prstGeom prst="wedgeRectCallout">
            <a:avLst>
              <a:gd name="adj1" fmla="val 41692"/>
              <a:gd name="adj2" fmla="val 63272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5C479AAF-46BF-473A-BEC0-434C0D34ABA9}"/>
              </a:ext>
            </a:extLst>
          </p:cNvPr>
          <p:cNvSpPr/>
          <p:nvPr/>
        </p:nvSpPr>
        <p:spPr>
          <a:xfrm rot="5400000">
            <a:off x="3290567" y="1581764"/>
            <a:ext cx="744052" cy="1618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Jr.</a:t>
            </a: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1192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33.7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2" name="吹き出し: 四角形 61">
            <a:extLst>
              <a:ext uri="{FF2B5EF4-FFF2-40B4-BE49-F238E27FC236}">
                <a16:creationId xmlns:a16="http://schemas.microsoft.com/office/drawing/2014/main" id="{12774DA0-DE12-4D22-A5F3-4C2CED570AA6}"/>
              </a:ext>
            </a:extLst>
          </p:cNvPr>
          <p:cNvSpPr/>
          <p:nvPr/>
        </p:nvSpPr>
        <p:spPr>
          <a:xfrm>
            <a:off x="3978788" y="3555422"/>
            <a:ext cx="1304372" cy="791577"/>
          </a:xfrm>
          <a:prstGeom prst="wedgeRectCallout">
            <a:avLst>
              <a:gd name="adj1" fmla="val 28838"/>
              <a:gd name="adj2" fmla="val 5475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5A8C9A-1560-42AC-8278-E9D76A54D585}"/>
              </a:ext>
            </a:extLst>
          </p:cNvPr>
          <p:cNvSpPr/>
          <p:nvPr/>
        </p:nvSpPr>
        <p:spPr>
          <a:xfrm rot="5400000">
            <a:off x="4209871" y="3267686"/>
            <a:ext cx="708651" cy="13507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Jr.</a:t>
            </a: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 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86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611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38.3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4" name="思考の吹き出し: 雲形 63">
            <a:extLst>
              <a:ext uri="{FF2B5EF4-FFF2-40B4-BE49-F238E27FC236}">
                <a16:creationId xmlns:a16="http://schemas.microsoft.com/office/drawing/2014/main" id="{9DE41F9F-F8B9-4BDD-A9B9-C7AEA7F6DC92}"/>
              </a:ext>
            </a:extLst>
          </p:cNvPr>
          <p:cNvSpPr/>
          <p:nvPr/>
        </p:nvSpPr>
        <p:spPr>
          <a:xfrm>
            <a:off x="6916908" y="1627632"/>
            <a:ext cx="1701150" cy="1191065"/>
          </a:xfrm>
          <a:prstGeom prst="cloudCallout">
            <a:avLst>
              <a:gd name="adj1" fmla="val 40675"/>
              <a:gd name="adj2" fmla="val 96755"/>
            </a:avLst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4435D28E-70AD-4534-9A54-A8EBF5DC6475}"/>
              </a:ext>
            </a:extLst>
          </p:cNvPr>
          <p:cNvSpPr/>
          <p:nvPr/>
        </p:nvSpPr>
        <p:spPr>
          <a:xfrm>
            <a:off x="8397379" y="3430404"/>
            <a:ext cx="302003" cy="49920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6" name="思考の吹き出し: 雲形 65">
            <a:extLst>
              <a:ext uri="{FF2B5EF4-FFF2-40B4-BE49-F238E27FC236}">
                <a16:creationId xmlns:a16="http://schemas.microsoft.com/office/drawing/2014/main" id="{95545103-D33F-49C3-90E7-E531F22E2A72}"/>
              </a:ext>
            </a:extLst>
          </p:cNvPr>
          <p:cNvSpPr/>
          <p:nvPr/>
        </p:nvSpPr>
        <p:spPr>
          <a:xfrm>
            <a:off x="136780" y="1035224"/>
            <a:ext cx="2153427" cy="1172839"/>
          </a:xfrm>
          <a:prstGeom prst="cloudCallout">
            <a:avLst>
              <a:gd name="adj1" fmla="val -25745"/>
              <a:gd name="adj2" fmla="val 45807"/>
            </a:avLst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02DBD6D7-A0BE-4F20-A452-822EFF72FDAF}"/>
              </a:ext>
            </a:extLst>
          </p:cNvPr>
          <p:cNvSpPr/>
          <p:nvPr/>
        </p:nvSpPr>
        <p:spPr>
          <a:xfrm>
            <a:off x="463956" y="2311274"/>
            <a:ext cx="322000" cy="39956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8" name="吹き出し: 四角形 67">
            <a:extLst>
              <a:ext uri="{FF2B5EF4-FFF2-40B4-BE49-F238E27FC236}">
                <a16:creationId xmlns:a16="http://schemas.microsoft.com/office/drawing/2014/main" id="{37584AF3-FB91-475C-B525-4C570FEB75A0}"/>
              </a:ext>
            </a:extLst>
          </p:cNvPr>
          <p:cNvSpPr/>
          <p:nvPr/>
        </p:nvSpPr>
        <p:spPr>
          <a:xfrm>
            <a:off x="2750605" y="3828365"/>
            <a:ext cx="1195516" cy="791577"/>
          </a:xfrm>
          <a:prstGeom prst="wedgeRectCallout">
            <a:avLst>
              <a:gd name="adj1" fmla="val -37870"/>
              <a:gd name="adj2" fmla="val -6762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83A25AFB-569E-4521-8ED9-3969750EDE83}"/>
              </a:ext>
            </a:extLst>
          </p:cNvPr>
          <p:cNvSpPr/>
          <p:nvPr/>
        </p:nvSpPr>
        <p:spPr>
          <a:xfrm rot="5400000">
            <a:off x="3078500" y="3519862"/>
            <a:ext cx="556613" cy="14030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少産小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68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938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33.4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0" name="吹き出し: 四角形 69">
            <a:extLst>
              <a:ext uri="{FF2B5EF4-FFF2-40B4-BE49-F238E27FC236}">
                <a16:creationId xmlns:a16="http://schemas.microsoft.com/office/drawing/2014/main" id="{93D5CEFF-29DE-4D2B-ACFA-82275C4A5CDD}"/>
              </a:ext>
            </a:extLst>
          </p:cNvPr>
          <p:cNvSpPr/>
          <p:nvPr/>
        </p:nvSpPr>
        <p:spPr>
          <a:xfrm>
            <a:off x="1819293" y="5151817"/>
            <a:ext cx="2838732" cy="288680"/>
          </a:xfrm>
          <a:prstGeom prst="wedgeRectCallout">
            <a:avLst>
              <a:gd name="adj1" fmla="val -2102"/>
              <a:gd name="adj2" fmla="val -7705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13813BA1-4F85-46EC-83B9-7FEE7AE6ADB6}"/>
              </a:ext>
            </a:extLst>
          </p:cNvPr>
          <p:cNvSpPr/>
          <p:nvPr/>
        </p:nvSpPr>
        <p:spPr>
          <a:xfrm rot="5400000">
            <a:off x="3177780" y="3857897"/>
            <a:ext cx="341165" cy="28387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少産中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72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469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 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37.0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2" name="吹き出し: 四角形 71">
            <a:extLst>
              <a:ext uri="{FF2B5EF4-FFF2-40B4-BE49-F238E27FC236}">
                <a16:creationId xmlns:a16="http://schemas.microsoft.com/office/drawing/2014/main" id="{F5AF0112-DE9C-449E-911D-3236F95AE7FA}"/>
              </a:ext>
            </a:extLst>
          </p:cNvPr>
          <p:cNvSpPr/>
          <p:nvPr/>
        </p:nvSpPr>
        <p:spPr>
          <a:xfrm>
            <a:off x="230034" y="2855710"/>
            <a:ext cx="914400" cy="249158"/>
          </a:xfrm>
          <a:prstGeom prst="wedgeRectCallout">
            <a:avLst>
              <a:gd name="adj1" fmla="val -10741"/>
              <a:gd name="adj2" fmla="val 1102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F2B5A56-D905-49E7-9988-AF93C8678306}"/>
              </a:ext>
            </a:extLst>
          </p:cNvPr>
          <p:cNvSpPr txBox="1"/>
          <p:nvPr/>
        </p:nvSpPr>
        <p:spPr>
          <a:xfrm>
            <a:off x="199199" y="281058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1075</a:t>
            </a:r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74" name="吹き出し: 四角形 73">
            <a:extLst>
              <a:ext uri="{FF2B5EF4-FFF2-40B4-BE49-F238E27FC236}">
                <a16:creationId xmlns:a16="http://schemas.microsoft.com/office/drawing/2014/main" id="{21CCD39B-18E0-4FCB-998E-497E27DC6A7E}"/>
              </a:ext>
            </a:extLst>
          </p:cNvPr>
          <p:cNvSpPr/>
          <p:nvPr/>
        </p:nvSpPr>
        <p:spPr>
          <a:xfrm>
            <a:off x="319094" y="4303536"/>
            <a:ext cx="799097" cy="274208"/>
          </a:xfrm>
          <a:prstGeom prst="wedgeRectCallout">
            <a:avLst>
              <a:gd name="adj1" fmla="val -15584"/>
              <a:gd name="adj2" fmla="val 1010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C25746B8-57C0-4869-8C9D-1A89B54680E0}"/>
              </a:ext>
            </a:extLst>
          </p:cNvPr>
          <p:cNvSpPr txBox="1"/>
          <p:nvPr/>
        </p:nvSpPr>
        <p:spPr>
          <a:xfrm>
            <a:off x="330812" y="426784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479</a:t>
            </a:r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051BBC26-FFF9-457E-BF75-0EF04FA51DB8}"/>
              </a:ext>
            </a:extLst>
          </p:cNvPr>
          <p:cNvCxnSpPr>
            <a:cxnSpLocks/>
          </p:cNvCxnSpPr>
          <p:nvPr/>
        </p:nvCxnSpPr>
        <p:spPr>
          <a:xfrm>
            <a:off x="5089614" y="2027975"/>
            <a:ext cx="67555" cy="1308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6D946BCC-B7E5-49D7-A93D-E03AD54C6584}"/>
              </a:ext>
            </a:extLst>
          </p:cNvPr>
          <p:cNvCxnSpPr>
            <a:cxnSpLocks/>
          </p:cNvCxnSpPr>
          <p:nvPr/>
        </p:nvCxnSpPr>
        <p:spPr>
          <a:xfrm flipH="1">
            <a:off x="5539655" y="2041684"/>
            <a:ext cx="418409" cy="106318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楕円 77">
            <a:extLst>
              <a:ext uri="{FF2B5EF4-FFF2-40B4-BE49-F238E27FC236}">
                <a16:creationId xmlns:a16="http://schemas.microsoft.com/office/drawing/2014/main" id="{CCBA2AAF-2419-4BA1-86EC-519D7FCDA83F}"/>
              </a:ext>
            </a:extLst>
          </p:cNvPr>
          <p:cNvSpPr/>
          <p:nvPr/>
        </p:nvSpPr>
        <p:spPr>
          <a:xfrm>
            <a:off x="7452132" y="3269532"/>
            <a:ext cx="154902" cy="2675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79" name="吹き出し: 角を丸めた四角形 78">
            <a:extLst>
              <a:ext uri="{FF2B5EF4-FFF2-40B4-BE49-F238E27FC236}">
                <a16:creationId xmlns:a16="http://schemas.microsoft.com/office/drawing/2014/main" id="{9E5794C2-5DAC-44E9-A27D-259D4836E7B0}"/>
              </a:ext>
            </a:extLst>
          </p:cNvPr>
          <p:cNvSpPr/>
          <p:nvPr/>
        </p:nvSpPr>
        <p:spPr>
          <a:xfrm>
            <a:off x="6245468" y="3777102"/>
            <a:ext cx="1854150" cy="285231"/>
          </a:xfrm>
          <a:prstGeom prst="wedgeRoundRectCallout">
            <a:avLst>
              <a:gd name="adj1" fmla="val -663"/>
              <a:gd name="adj2" fmla="val -719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8393B527-36B3-41C8-963F-769B00DCEA94}"/>
              </a:ext>
            </a:extLst>
          </p:cNvPr>
          <p:cNvSpPr txBox="1"/>
          <p:nvPr/>
        </p:nvSpPr>
        <p:spPr>
          <a:xfrm>
            <a:off x="6171044" y="3706229"/>
            <a:ext cx="206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06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718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25.9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81" name="吹き出し: 角を丸めた四角形 80">
            <a:extLst>
              <a:ext uri="{FF2B5EF4-FFF2-40B4-BE49-F238E27FC236}">
                <a16:creationId xmlns:a16="http://schemas.microsoft.com/office/drawing/2014/main" id="{E2CE2707-74DD-45DC-82DC-FE9F728C952E}"/>
              </a:ext>
            </a:extLst>
          </p:cNvPr>
          <p:cNvSpPr/>
          <p:nvPr/>
        </p:nvSpPr>
        <p:spPr>
          <a:xfrm>
            <a:off x="5971952" y="2769778"/>
            <a:ext cx="1938866" cy="364446"/>
          </a:xfrm>
          <a:prstGeom prst="wedgeRoundRectCallout">
            <a:avLst>
              <a:gd name="adj1" fmla="val 29130"/>
              <a:gd name="adj2" fmla="val 1152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DFAD7960-FF5A-4737-8A92-D9917E734031}"/>
              </a:ext>
            </a:extLst>
          </p:cNvPr>
          <p:cNvSpPr txBox="1"/>
          <p:nvPr/>
        </p:nvSpPr>
        <p:spPr>
          <a:xfrm>
            <a:off x="5932989" y="2775421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09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360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29.7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5E2AD5FE-8123-49D0-8CC8-13E0DD644E0D}"/>
              </a:ext>
            </a:extLst>
          </p:cNvPr>
          <p:cNvSpPr/>
          <p:nvPr/>
        </p:nvSpPr>
        <p:spPr>
          <a:xfrm>
            <a:off x="7064194" y="3555168"/>
            <a:ext cx="154902" cy="2675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65C64B03-C8DE-4CAF-8EEB-882953D0AD69}"/>
              </a:ext>
            </a:extLst>
          </p:cNvPr>
          <p:cNvSpPr txBox="1"/>
          <p:nvPr/>
        </p:nvSpPr>
        <p:spPr>
          <a:xfrm>
            <a:off x="3971385" y="1211531"/>
            <a:ext cx="131177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１学級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当り</a:t>
            </a:r>
            <a:endParaRPr lang="en-US" altLang="ja-JP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>
              <a:lnSpc>
                <a:spcPts val="2000"/>
              </a:lnSpc>
            </a:pP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児童数</a:t>
            </a:r>
            <a:endParaRPr lang="en-US" altLang="ja-JP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6316D305-434E-4258-9CFF-EC32E3C4383E}"/>
              </a:ext>
            </a:extLst>
          </p:cNvPr>
          <p:cNvSpPr/>
          <p:nvPr/>
        </p:nvSpPr>
        <p:spPr>
          <a:xfrm>
            <a:off x="1041415" y="260390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03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CFAAAD-58DD-416A-B881-9E657A87B3A9}"/>
              </a:ext>
            </a:extLst>
          </p:cNvPr>
          <p:cNvSpPr txBox="1"/>
          <p:nvPr/>
        </p:nvSpPr>
        <p:spPr>
          <a:xfrm>
            <a:off x="1254330" y="-519245"/>
            <a:ext cx="635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　女性の年齢（５歳階級）別出生数の割合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:1950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2016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ja-JP" altLang="en-US" sz="13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12F42139-6AE3-4B0A-8E55-F080EB14F4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120684"/>
              </p:ext>
            </p:extLst>
          </p:nvPr>
        </p:nvGraphicFramePr>
        <p:xfrm>
          <a:off x="1113820" y="312316"/>
          <a:ext cx="6137032" cy="621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右矢印 14">
            <a:extLst>
              <a:ext uri="{FF2B5EF4-FFF2-40B4-BE49-F238E27FC236}">
                <a16:creationId xmlns:a16="http://schemas.microsoft.com/office/drawing/2014/main" id="{A41F88F5-CC34-438E-A43A-4BDDC1B06B7B}"/>
              </a:ext>
            </a:extLst>
          </p:cNvPr>
          <p:cNvSpPr/>
          <p:nvPr/>
        </p:nvSpPr>
        <p:spPr>
          <a:xfrm rot="21128281">
            <a:off x="9645461" y="378304"/>
            <a:ext cx="978408" cy="19771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0" name="テキスト ボックス 1">
            <a:extLst>
              <a:ext uri="{FF2B5EF4-FFF2-40B4-BE49-F238E27FC236}">
                <a16:creationId xmlns:a16="http://schemas.microsoft.com/office/drawing/2014/main" id="{0B991412-0323-45E4-8F3A-EC14926EF903}"/>
              </a:ext>
            </a:extLst>
          </p:cNvPr>
          <p:cNvSpPr txBox="1"/>
          <p:nvPr/>
        </p:nvSpPr>
        <p:spPr>
          <a:xfrm>
            <a:off x="1224298" y="7146509"/>
            <a:ext cx="5553075" cy="6071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https://www.mhlw.go.jp/toukei/saikin/hw/jinkou/kakutei17/index.html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厚労省　平成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29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年（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2017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）人口動態統計（確定数）の概況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人口動態統計年報　主要統計表（最新データ、年次推移）はこちらから 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[744KB]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075F23-5882-4FBC-9EF9-330EA4928D8E}"/>
              </a:ext>
            </a:extLst>
          </p:cNvPr>
          <p:cNvSpPr txBox="1"/>
          <p:nvPr/>
        </p:nvSpPr>
        <p:spPr>
          <a:xfrm>
            <a:off x="4621309" y="4944763"/>
            <a:ext cx="111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ea typeface="ＭＳ ゴシック" panose="020B0609070205080204" pitchFamily="49" charset="-128"/>
              </a:rPr>
              <a:t>40-44</a:t>
            </a:r>
            <a:r>
              <a:rPr kumimoji="1" lang="ja-JP" altLang="en-US" sz="1100" b="1" dirty="0">
                <a:ea typeface="ＭＳ ゴシック" panose="020B0609070205080204" pitchFamily="49" charset="-128"/>
              </a:rPr>
              <a:t>歳</a:t>
            </a:r>
            <a:endParaRPr kumimoji="1" lang="ja-JP" altLang="en-US" sz="1100" dirty="0"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555636-E5E2-40BB-9349-AC471654894C}"/>
              </a:ext>
            </a:extLst>
          </p:cNvPr>
          <p:cNvSpPr txBox="1"/>
          <p:nvPr/>
        </p:nvSpPr>
        <p:spPr>
          <a:xfrm>
            <a:off x="3844666" y="5287238"/>
            <a:ext cx="1077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  <a:ea typeface="ＭＳ ゴシック" panose="020B0609070205080204" pitchFamily="49" charset="-128"/>
              </a:rPr>
              <a:t>15-</a:t>
            </a:r>
            <a:r>
              <a:rPr lang="en-US" altLang="ja-JP" sz="2000" b="1" dirty="0">
                <a:solidFill>
                  <a:srgbClr val="002060"/>
                </a:solidFill>
                <a:ea typeface="ＭＳ ゴシック" panose="020B0609070205080204" pitchFamily="49" charset="-128"/>
              </a:rPr>
              <a:t>19</a:t>
            </a:r>
            <a:r>
              <a:rPr lang="ja-JP" altLang="en-US" sz="1200" b="1" dirty="0">
                <a:solidFill>
                  <a:srgbClr val="002060"/>
                </a:solidFill>
                <a:ea typeface="ＭＳ ゴシック" panose="020B0609070205080204" pitchFamily="49" charset="-128"/>
              </a:rPr>
              <a:t>歳</a:t>
            </a:r>
            <a:endParaRPr kumimoji="1" lang="ja-JP" altLang="en-US" sz="1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29A8AB-C70A-467D-8882-FE9A0F8FC6C5}"/>
              </a:ext>
            </a:extLst>
          </p:cNvPr>
          <p:cNvSpPr txBox="1"/>
          <p:nvPr/>
        </p:nvSpPr>
        <p:spPr>
          <a:xfrm>
            <a:off x="5732581" y="1632257"/>
            <a:ext cx="122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ea typeface="ＭＳ ゴシック" panose="020B0609070205080204" pitchFamily="49" charset="-128"/>
              </a:rPr>
              <a:t>30-34</a:t>
            </a:r>
            <a:r>
              <a:rPr lang="ja-JP" altLang="en-US" sz="1400" b="1" dirty="0">
                <a:ea typeface="ＭＳ ゴシック" panose="020B0609070205080204" pitchFamily="49" charset="-128"/>
              </a:rPr>
              <a:t>歳</a:t>
            </a:r>
            <a:endParaRPr kumimoji="1" lang="ja-JP" altLang="en-US" sz="160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47D9B2EA-42BA-4627-98EB-C066F4027DBB}"/>
              </a:ext>
            </a:extLst>
          </p:cNvPr>
          <p:cNvSpPr/>
          <p:nvPr/>
        </p:nvSpPr>
        <p:spPr>
          <a:xfrm>
            <a:off x="9832302" y="2112023"/>
            <a:ext cx="975310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5ACBC8F-16D3-4323-BD6F-B1768D3F00B4}"/>
              </a:ext>
            </a:extLst>
          </p:cNvPr>
          <p:cNvSpPr/>
          <p:nvPr/>
        </p:nvSpPr>
        <p:spPr>
          <a:xfrm>
            <a:off x="9559388" y="3955363"/>
            <a:ext cx="760569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5C959A20-ECCD-49E0-B052-A272726E7267}"/>
              </a:ext>
            </a:extLst>
          </p:cNvPr>
          <p:cNvSpPr/>
          <p:nvPr/>
        </p:nvSpPr>
        <p:spPr>
          <a:xfrm>
            <a:off x="10033301" y="6122221"/>
            <a:ext cx="599492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F8244CF5-C6EB-48D1-B3DD-39CD4C64E6FD}"/>
              </a:ext>
            </a:extLst>
          </p:cNvPr>
          <p:cNvSpPr/>
          <p:nvPr/>
        </p:nvSpPr>
        <p:spPr>
          <a:xfrm>
            <a:off x="9939672" y="3173498"/>
            <a:ext cx="769763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0059E42-BCBB-49B4-BF21-83A465FE4DB7}"/>
              </a:ext>
            </a:extLst>
          </p:cNvPr>
          <p:cNvSpPr txBox="1"/>
          <p:nvPr/>
        </p:nvSpPr>
        <p:spPr>
          <a:xfrm>
            <a:off x="5796529" y="2690434"/>
            <a:ext cx="11033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ＭＳ ゴシック" panose="020B0609070205080204" pitchFamily="49" charset="-128"/>
              </a:rPr>
              <a:t>25-29</a:t>
            </a:r>
            <a:r>
              <a:rPr lang="ja-JP" altLang="en-US" sz="1200" b="1" dirty="0">
                <a:ea typeface="ＭＳ ゴシック" panose="020B0609070205080204" pitchFamily="49" charset="-128"/>
              </a:rPr>
              <a:t>歳</a:t>
            </a:r>
            <a:endParaRPr kumimoji="1" lang="ja-JP" altLang="en-US" sz="2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DF2953-EF69-4E0A-ABC1-928648D10444}"/>
              </a:ext>
            </a:extLst>
          </p:cNvPr>
          <p:cNvSpPr txBox="1"/>
          <p:nvPr/>
        </p:nvSpPr>
        <p:spPr>
          <a:xfrm>
            <a:off x="4572000" y="3339323"/>
            <a:ext cx="116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ea typeface="ＭＳ ゴシック" panose="020B0609070205080204" pitchFamily="49" charset="-128"/>
              </a:rPr>
              <a:t>35</a:t>
            </a:r>
            <a:r>
              <a:rPr lang="en-US" altLang="ja-JP" sz="2400" b="1" dirty="0">
                <a:ea typeface="ＭＳ ゴシック" panose="020B0609070205080204" pitchFamily="49" charset="-128"/>
              </a:rPr>
              <a:t>-</a:t>
            </a:r>
            <a:r>
              <a:rPr lang="en-US" altLang="ja-JP" sz="2000" b="1" dirty="0">
                <a:ea typeface="ＭＳ ゴシック" panose="020B0609070205080204" pitchFamily="49" charset="-128"/>
              </a:rPr>
              <a:t>39</a:t>
            </a:r>
            <a:r>
              <a:rPr lang="ja-JP" altLang="en-US" sz="1200" b="1" dirty="0">
                <a:ea typeface="ＭＳ ゴシック" panose="020B0609070205080204" pitchFamily="49" charset="-128"/>
              </a:rPr>
              <a:t>歳</a:t>
            </a:r>
            <a:endParaRPr kumimoji="1" lang="ja-JP" altLang="en-US" sz="1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664ACF9-FB28-44F9-975F-508AB7B9EAB1}"/>
              </a:ext>
            </a:extLst>
          </p:cNvPr>
          <p:cNvSpPr txBox="1"/>
          <p:nvPr/>
        </p:nvSpPr>
        <p:spPr>
          <a:xfrm>
            <a:off x="5837338" y="4175125"/>
            <a:ext cx="1015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ＭＳ ゴシック" panose="020B0609070205080204" pitchFamily="49" charset="-128"/>
              </a:rPr>
              <a:t>20-</a:t>
            </a:r>
            <a:r>
              <a:rPr lang="en-US" altLang="ja-JP" sz="2000" b="1" dirty="0">
                <a:ea typeface="ＭＳ ゴシック" panose="020B0609070205080204" pitchFamily="49" charset="-128"/>
              </a:rPr>
              <a:t>24</a:t>
            </a:r>
            <a:r>
              <a:rPr lang="ja-JP" altLang="en-US" sz="1200" b="1" dirty="0">
                <a:ea typeface="ＭＳ ゴシック" panose="020B0609070205080204" pitchFamily="49" charset="-128"/>
              </a:rPr>
              <a:t>歳</a:t>
            </a:r>
            <a:endParaRPr kumimoji="1" lang="ja-JP" altLang="en-US" sz="2000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3B5A32F3-FDE1-4B21-8F9F-30BB1F739700}"/>
              </a:ext>
            </a:extLst>
          </p:cNvPr>
          <p:cNvSpPr/>
          <p:nvPr/>
        </p:nvSpPr>
        <p:spPr>
          <a:xfrm>
            <a:off x="9547051" y="5284203"/>
            <a:ext cx="676121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9C71687D-6E7D-44F3-8C9E-B5B299F0970E}"/>
              </a:ext>
            </a:extLst>
          </p:cNvPr>
          <p:cNvSpPr/>
          <p:nvPr/>
        </p:nvSpPr>
        <p:spPr>
          <a:xfrm>
            <a:off x="9286206" y="4619783"/>
            <a:ext cx="747095" cy="25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68636A2-CC22-4E2E-9168-40DBA9038D41}"/>
              </a:ext>
            </a:extLst>
          </p:cNvPr>
          <p:cNvCxnSpPr>
            <a:cxnSpLocks/>
          </p:cNvCxnSpPr>
          <p:nvPr/>
        </p:nvCxnSpPr>
        <p:spPr>
          <a:xfrm flipV="1">
            <a:off x="8380404" y="5173265"/>
            <a:ext cx="11017" cy="70121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D67D653A-526F-45A2-8932-ECFA72A9C8BF}"/>
              </a:ext>
            </a:extLst>
          </p:cNvPr>
          <p:cNvCxnSpPr>
            <a:cxnSpLocks/>
          </p:cNvCxnSpPr>
          <p:nvPr/>
        </p:nvCxnSpPr>
        <p:spPr>
          <a:xfrm flipH="1" flipV="1">
            <a:off x="8003274" y="4822886"/>
            <a:ext cx="1" cy="41390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2933CB3-690C-4ADD-9317-2AE17F86006C}"/>
              </a:ext>
            </a:extLst>
          </p:cNvPr>
          <p:cNvCxnSpPr>
            <a:cxnSpLocks/>
          </p:cNvCxnSpPr>
          <p:nvPr/>
        </p:nvCxnSpPr>
        <p:spPr>
          <a:xfrm flipV="1">
            <a:off x="7832496" y="3542572"/>
            <a:ext cx="16523" cy="78186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56D47124-78EF-45CE-90D1-BD31860525A6}"/>
              </a:ext>
            </a:extLst>
          </p:cNvPr>
          <p:cNvCxnSpPr>
            <a:cxnSpLocks/>
          </p:cNvCxnSpPr>
          <p:nvPr/>
        </p:nvCxnSpPr>
        <p:spPr>
          <a:xfrm flipV="1">
            <a:off x="8463709" y="2890489"/>
            <a:ext cx="0" cy="152631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59FFFBC-4F37-4068-A029-761E589D63D8}"/>
              </a:ext>
            </a:extLst>
          </p:cNvPr>
          <p:cNvSpPr txBox="1"/>
          <p:nvPr/>
        </p:nvSpPr>
        <p:spPr>
          <a:xfrm>
            <a:off x="-974359" y="889843"/>
            <a:ext cx="64633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55.0</a:t>
            </a: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50.0</a:t>
            </a: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40.0</a:t>
            </a: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30.0</a:t>
            </a: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20.0</a:t>
            </a: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10.0</a:t>
            </a: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0.0.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872AE72-02FD-4BB6-AAF2-267FF62C1801}"/>
              </a:ext>
            </a:extLst>
          </p:cNvPr>
          <p:cNvSpPr txBox="1"/>
          <p:nvPr/>
        </p:nvSpPr>
        <p:spPr>
          <a:xfrm>
            <a:off x="-1851988" y="763618"/>
            <a:ext cx="69762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55.0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10.0</a:t>
            </a:r>
          </a:p>
          <a:p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1B1EF77F-BE8E-4577-99EA-DA3D0B0AAC86}"/>
              </a:ext>
            </a:extLst>
          </p:cNvPr>
          <p:cNvSpPr/>
          <p:nvPr/>
        </p:nvSpPr>
        <p:spPr>
          <a:xfrm>
            <a:off x="5701569" y="1629157"/>
            <a:ext cx="1075803" cy="400111"/>
          </a:xfrm>
          <a:prstGeom prst="wedgeRoundRectCallout">
            <a:avLst>
              <a:gd name="adj1" fmla="val 22787"/>
              <a:gd name="adj2" fmla="val 9881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吹き出し: 角を丸めた四角形 39">
            <a:extLst>
              <a:ext uri="{FF2B5EF4-FFF2-40B4-BE49-F238E27FC236}">
                <a16:creationId xmlns:a16="http://schemas.microsoft.com/office/drawing/2014/main" id="{969D0BA8-B447-4BC6-B547-3AC1EB3DA4AD}"/>
              </a:ext>
            </a:extLst>
          </p:cNvPr>
          <p:cNvSpPr/>
          <p:nvPr/>
        </p:nvSpPr>
        <p:spPr>
          <a:xfrm>
            <a:off x="9832302" y="377219"/>
            <a:ext cx="1138979" cy="461665"/>
          </a:xfrm>
          <a:prstGeom prst="wedgeRoundRectCallout">
            <a:avLst>
              <a:gd name="adj1" fmla="val -31676"/>
              <a:gd name="adj2" fmla="val 672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吹き出し: 角を丸めた四角形 40">
            <a:extLst>
              <a:ext uri="{FF2B5EF4-FFF2-40B4-BE49-F238E27FC236}">
                <a16:creationId xmlns:a16="http://schemas.microsoft.com/office/drawing/2014/main" id="{8A7F3D06-6B1E-4853-A90F-BC9B7E6FA3DA}"/>
              </a:ext>
            </a:extLst>
          </p:cNvPr>
          <p:cNvSpPr/>
          <p:nvPr/>
        </p:nvSpPr>
        <p:spPr>
          <a:xfrm>
            <a:off x="5837338" y="2671047"/>
            <a:ext cx="820606" cy="364437"/>
          </a:xfrm>
          <a:prstGeom prst="wedgeRoundRectCallout">
            <a:avLst>
              <a:gd name="adj1" fmla="val 28301"/>
              <a:gd name="adj2" fmla="val 7292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吹き出し: 角を丸めた四角形 41">
            <a:extLst>
              <a:ext uri="{FF2B5EF4-FFF2-40B4-BE49-F238E27FC236}">
                <a16:creationId xmlns:a16="http://schemas.microsoft.com/office/drawing/2014/main" id="{5D4869FC-EABF-42DB-8D5D-E369AD8BFC4F}"/>
              </a:ext>
            </a:extLst>
          </p:cNvPr>
          <p:cNvSpPr/>
          <p:nvPr/>
        </p:nvSpPr>
        <p:spPr>
          <a:xfrm>
            <a:off x="4635205" y="3425885"/>
            <a:ext cx="901448" cy="341056"/>
          </a:xfrm>
          <a:prstGeom prst="wedgeRoundRectCallout">
            <a:avLst>
              <a:gd name="adj1" fmla="val 150453"/>
              <a:gd name="adj2" fmla="val 1113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B3F0B292-F7E9-4844-80FB-5F87B01F562C}"/>
              </a:ext>
            </a:extLst>
          </p:cNvPr>
          <p:cNvSpPr/>
          <p:nvPr/>
        </p:nvSpPr>
        <p:spPr>
          <a:xfrm>
            <a:off x="5823045" y="4207750"/>
            <a:ext cx="849191" cy="356810"/>
          </a:xfrm>
          <a:prstGeom prst="wedgeRoundRectCallout">
            <a:avLst>
              <a:gd name="adj1" fmla="val 39512"/>
              <a:gd name="adj2" fmla="val 8683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吹き出し: 角を丸めた四角形 43">
            <a:extLst>
              <a:ext uri="{FF2B5EF4-FFF2-40B4-BE49-F238E27FC236}">
                <a16:creationId xmlns:a16="http://schemas.microsoft.com/office/drawing/2014/main" id="{24338DBF-3426-40EA-8F34-CC066FF89054}"/>
              </a:ext>
            </a:extLst>
          </p:cNvPr>
          <p:cNvSpPr/>
          <p:nvPr/>
        </p:nvSpPr>
        <p:spPr>
          <a:xfrm>
            <a:off x="4650905" y="4960313"/>
            <a:ext cx="964641" cy="365442"/>
          </a:xfrm>
          <a:prstGeom prst="wedgeRoundRectCallout">
            <a:avLst>
              <a:gd name="adj1" fmla="val 132487"/>
              <a:gd name="adj2" fmla="val 3671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吹き出し: 角を丸めた四角形 44">
            <a:extLst>
              <a:ext uri="{FF2B5EF4-FFF2-40B4-BE49-F238E27FC236}">
                <a16:creationId xmlns:a16="http://schemas.microsoft.com/office/drawing/2014/main" id="{6CD85EE6-135F-4F3D-B087-81685A790353}"/>
              </a:ext>
            </a:extLst>
          </p:cNvPr>
          <p:cNvSpPr/>
          <p:nvPr/>
        </p:nvSpPr>
        <p:spPr>
          <a:xfrm>
            <a:off x="3934926" y="5325277"/>
            <a:ext cx="990225" cy="324032"/>
          </a:xfrm>
          <a:prstGeom prst="wedgeRoundRectCallout">
            <a:avLst>
              <a:gd name="adj1" fmla="val 176070"/>
              <a:gd name="adj2" fmla="val 5624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DB52862-4C74-4D08-A297-CD1C633B8ACF}"/>
              </a:ext>
            </a:extLst>
          </p:cNvPr>
          <p:cNvSpPr/>
          <p:nvPr/>
        </p:nvSpPr>
        <p:spPr>
          <a:xfrm>
            <a:off x="931120" y="270214"/>
            <a:ext cx="6256442" cy="6256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F256422-83A1-4188-B9D5-E608A3850169}"/>
              </a:ext>
            </a:extLst>
          </p:cNvPr>
          <p:cNvSpPr txBox="1"/>
          <p:nvPr/>
        </p:nvSpPr>
        <p:spPr>
          <a:xfrm>
            <a:off x="-1341444" y="5850356"/>
            <a:ext cx="955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34</a:t>
            </a:r>
            <a:endParaRPr kumimoji="1" lang="ja-JP" altLang="en-US" sz="1600" dirty="0"/>
          </a:p>
        </p:txBody>
      </p:sp>
      <p:sp>
        <p:nvSpPr>
          <p:cNvPr id="34" name="吹き出し: 角を丸めた四角形 33">
            <a:extLst>
              <a:ext uri="{FF2B5EF4-FFF2-40B4-BE49-F238E27FC236}">
                <a16:creationId xmlns:a16="http://schemas.microsoft.com/office/drawing/2014/main" id="{C9EE2215-77C8-4D0B-8A1D-1129217FE874}"/>
              </a:ext>
            </a:extLst>
          </p:cNvPr>
          <p:cNvSpPr/>
          <p:nvPr/>
        </p:nvSpPr>
        <p:spPr>
          <a:xfrm>
            <a:off x="1113020" y="1862920"/>
            <a:ext cx="966442" cy="400111"/>
          </a:xfrm>
          <a:prstGeom prst="wedgeRoundRectCallout">
            <a:avLst>
              <a:gd name="adj1" fmla="val 22787"/>
              <a:gd name="adj2" fmla="val 9881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4631E79-C5FC-4BA7-8F1D-4BAD5FAFE94D}"/>
              </a:ext>
            </a:extLst>
          </p:cNvPr>
          <p:cNvSpPr txBox="1"/>
          <p:nvPr/>
        </p:nvSpPr>
        <p:spPr>
          <a:xfrm>
            <a:off x="1113020" y="1838106"/>
            <a:ext cx="1103347" cy="4001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ＭＳ ゴシック" panose="020B0609070205080204" pitchFamily="49" charset="-128"/>
              </a:rPr>
              <a:t>25-29</a:t>
            </a:r>
            <a:r>
              <a:rPr lang="ja-JP" altLang="en-US" sz="1200" b="1" dirty="0">
                <a:ea typeface="ＭＳ ゴシック" panose="020B0609070205080204" pitchFamily="49" charset="-128"/>
              </a:rPr>
              <a:t>歳</a:t>
            </a:r>
            <a:endParaRPr kumimoji="1" lang="ja-JP" altLang="en-US" sz="2000" dirty="0"/>
          </a:p>
        </p:txBody>
      </p:sp>
      <p:sp>
        <p:nvSpPr>
          <p:cNvPr id="38" name="吹き出し: 角を丸めた四角形 37">
            <a:extLst>
              <a:ext uri="{FF2B5EF4-FFF2-40B4-BE49-F238E27FC236}">
                <a16:creationId xmlns:a16="http://schemas.microsoft.com/office/drawing/2014/main" id="{7F0E4450-5B5A-4097-918B-0B2FC1A85491}"/>
              </a:ext>
            </a:extLst>
          </p:cNvPr>
          <p:cNvSpPr/>
          <p:nvPr/>
        </p:nvSpPr>
        <p:spPr>
          <a:xfrm>
            <a:off x="2328083" y="4477109"/>
            <a:ext cx="901448" cy="341056"/>
          </a:xfrm>
          <a:prstGeom prst="wedgeRoundRectCallout">
            <a:avLst>
              <a:gd name="adj1" fmla="val -100602"/>
              <a:gd name="adj2" fmla="val -1903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吹き出し: 角を丸めた四角形 46">
            <a:extLst>
              <a:ext uri="{FF2B5EF4-FFF2-40B4-BE49-F238E27FC236}">
                <a16:creationId xmlns:a16="http://schemas.microsoft.com/office/drawing/2014/main" id="{8042478D-921A-47C7-9940-C45A46009015}"/>
              </a:ext>
            </a:extLst>
          </p:cNvPr>
          <p:cNvSpPr/>
          <p:nvPr/>
        </p:nvSpPr>
        <p:spPr>
          <a:xfrm>
            <a:off x="1754719" y="4116852"/>
            <a:ext cx="1010527" cy="341056"/>
          </a:xfrm>
          <a:prstGeom prst="wedgeRoundRectCallout">
            <a:avLst>
              <a:gd name="adj1" fmla="val -43544"/>
              <a:gd name="adj2" fmla="val -9946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A2E3032-D29F-4E33-AEE4-BDC71F1D8688}"/>
              </a:ext>
            </a:extLst>
          </p:cNvPr>
          <p:cNvSpPr txBox="1"/>
          <p:nvPr/>
        </p:nvSpPr>
        <p:spPr>
          <a:xfrm>
            <a:off x="2305532" y="4416805"/>
            <a:ext cx="108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ea typeface="ＭＳ ゴシック" panose="020B0609070205080204" pitchFamily="49" charset="-128"/>
              </a:rPr>
              <a:t>35</a:t>
            </a:r>
            <a:r>
              <a:rPr lang="en-US" altLang="ja-JP" sz="2400" b="1" dirty="0">
                <a:ea typeface="ＭＳ ゴシック" panose="020B0609070205080204" pitchFamily="49" charset="-128"/>
              </a:rPr>
              <a:t>-</a:t>
            </a:r>
            <a:r>
              <a:rPr lang="en-US" altLang="ja-JP" sz="2000" b="1" dirty="0">
                <a:ea typeface="ＭＳ ゴシック" panose="020B0609070205080204" pitchFamily="49" charset="-128"/>
              </a:rPr>
              <a:t>39</a:t>
            </a:r>
            <a:r>
              <a:rPr lang="ja-JP" altLang="en-US" sz="1200" b="1" dirty="0">
                <a:ea typeface="ＭＳ ゴシック" panose="020B0609070205080204" pitchFamily="49" charset="-128"/>
              </a:rPr>
              <a:t>歳</a:t>
            </a:r>
            <a:endParaRPr kumimoji="1" lang="ja-JP" altLang="en-US" sz="14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360B22F-F7F6-4318-830F-1FF38DE6CB8E}"/>
              </a:ext>
            </a:extLst>
          </p:cNvPr>
          <p:cNvSpPr txBox="1"/>
          <p:nvPr/>
        </p:nvSpPr>
        <p:spPr>
          <a:xfrm>
            <a:off x="2107581" y="2470992"/>
            <a:ext cx="1015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ＭＳ ゴシック" panose="020B0609070205080204" pitchFamily="49" charset="-128"/>
              </a:rPr>
              <a:t>20-</a:t>
            </a:r>
            <a:r>
              <a:rPr lang="en-US" altLang="ja-JP" sz="2000" b="1" dirty="0">
                <a:ea typeface="ＭＳ ゴシック" panose="020B0609070205080204" pitchFamily="49" charset="-128"/>
              </a:rPr>
              <a:t>24</a:t>
            </a:r>
            <a:r>
              <a:rPr lang="ja-JP" altLang="en-US" sz="1200" b="1" dirty="0">
                <a:ea typeface="ＭＳ ゴシック" panose="020B0609070205080204" pitchFamily="49" charset="-128"/>
              </a:rPr>
              <a:t>歳</a:t>
            </a:r>
            <a:endParaRPr kumimoji="1" lang="ja-JP" altLang="en-US" sz="2000" dirty="0"/>
          </a:p>
        </p:txBody>
      </p:sp>
      <p:sp>
        <p:nvSpPr>
          <p:cNvPr id="50" name="吹き出し: 角を丸めた四角形 49">
            <a:extLst>
              <a:ext uri="{FF2B5EF4-FFF2-40B4-BE49-F238E27FC236}">
                <a16:creationId xmlns:a16="http://schemas.microsoft.com/office/drawing/2014/main" id="{8A983B86-B573-4E2E-9C3B-C60BBDBA3153}"/>
              </a:ext>
            </a:extLst>
          </p:cNvPr>
          <p:cNvSpPr/>
          <p:nvPr/>
        </p:nvSpPr>
        <p:spPr>
          <a:xfrm>
            <a:off x="2133709" y="2482786"/>
            <a:ext cx="849191" cy="356810"/>
          </a:xfrm>
          <a:prstGeom prst="wedgeRoundRectCallout">
            <a:avLst>
              <a:gd name="adj1" fmla="val -68167"/>
              <a:gd name="adj2" fmla="val 16371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5B6EAC8-4B8D-4460-8ED3-052EFC37005F}"/>
              </a:ext>
            </a:extLst>
          </p:cNvPr>
          <p:cNvSpPr txBox="1"/>
          <p:nvPr/>
        </p:nvSpPr>
        <p:spPr>
          <a:xfrm>
            <a:off x="1375646" y="3361977"/>
            <a:ext cx="122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ea typeface="ＭＳ ゴシック" panose="020B0609070205080204" pitchFamily="49" charset="-128"/>
              </a:rPr>
              <a:t>30-34</a:t>
            </a:r>
            <a:r>
              <a:rPr lang="ja-JP" altLang="en-US" sz="1400" b="1" dirty="0">
                <a:ea typeface="ＭＳ ゴシック" panose="020B0609070205080204" pitchFamily="49" charset="-128"/>
              </a:rPr>
              <a:t>歳</a:t>
            </a:r>
            <a:endParaRPr kumimoji="1" lang="ja-JP" altLang="en-US" sz="16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1A9074E-FCD9-4A53-89B1-ED5C19EA7C07}"/>
              </a:ext>
            </a:extLst>
          </p:cNvPr>
          <p:cNvSpPr txBox="1"/>
          <p:nvPr/>
        </p:nvSpPr>
        <p:spPr>
          <a:xfrm>
            <a:off x="1734158" y="4094316"/>
            <a:ext cx="122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ea typeface="ＭＳ ゴシック" panose="020B0609070205080204" pitchFamily="49" charset="-128"/>
              </a:rPr>
              <a:t>30-34</a:t>
            </a:r>
            <a:r>
              <a:rPr lang="ja-JP" altLang="en-US" sz="1400" b="1" dirty="0">
                <a:ea typeface="ＭＳ ゴシック" panose="020B0609070205080204" pitchFamily="49" charset="-128"/>
              </a:rPr>
              <a:t>歳</a:t>
            </a:r>
            <a:endParaRPr kumimoji="1" lang="ja-JP" altLang="en-US" sz="16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B0B1A5C-6CFF-4B4B-A19A-6BB91AC10D1B}"/>
              </a:ext>
            </a:extLst>
          </p:cNvPr>
          <p:cNvSpPr txBox="1"/>
          <p:nvPr/>
        </p:nvSpPr>
        <p:spPr>
          <a:xfrm>
            <a:off x="2167767" y="4836677"/>
            <a:ext cx="111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ea typeface="ＭＳ ゴシック" panose="020B0609070205080204" pitchFamily="49" charset="-128"/>
              </a:rPr>
              <a:t>40-44</a:t>
            </a:r>
            <a:r>
              <a:rPr kumimoji="1" lang="ja-JP" altLang="en-US" sz="1100" b="1" dirty="0">
                <a:ea typeface="ＭＳ ゴシック" panose="020B0609070205080204" pitchFamily="49" charset="-128"/>
              </a:rPr>
              <a:t>歳</a:t>
            </a:r>
            <a:endParaRPr kumimoji="1" lang="ja-JP" altLang="en-US" sz="1100" dirty="0">
              <a:ea typeface="ＭＳ ゴシック" panose="020B0609070205080204" pitchFamily="49" charset="-128"/>
            </a:endParaRPr>
          </a:p>
        </p:txBody>
      </p:sp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CFCA654D-8B0D-42BF-8C49-B516ABF9B578}"/>
              </a:ext>
            </a:extLst>
          </p:cNvPr>
          <p:cNvSpPr/>
          <p:nvPr/>
        </p:nvSpPr>
        <p:spPr>
          <a:xfrm>
            <a:off x="2130181" y="4829645"/>
            <a:ext cx="964641" cy="365442"/>
          </a:xfrm>
          <a:prstGeom prst="wedgeRoundRectCallout">
            <a:avLst>
              <a:gd name="adj1" fmla="val -84349"/>
              <a:gd name="adj2" fmla="val 3983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吹き出し: 角を丸めた四角形 54">
            <a:extLst>
              <a:ext uri="{FF2B5EF4-FFF2-40B4-BE49-F238E27FC236}">
                <a16:creationId xmlns:a16="http://schemas.microsoft.com/office/drawing/2014/main" id="{09A9100A-6F33-4E4D-B24D-500E408B6FCC}"/>
              </a:ext>
            </a:extLst>
          </p:cNvPr>
          <p:cNvSpPr/>
          <p:nvPr/>
        </p:nvSpPr>
        <p:spPr>
          <a:xfrm>
            <a:off x="999262" y="5825360"/>
            <a:ext cx="732597" cy="285592"/>
          </a:xfrm>
          <a:prstGeom prst="wedgeRoundRectCallout">
            <a:avLst>
              <a:gd name="adj1" fmla="val 10791"/>
              <a:gd name="adj2" fmla="val -1153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979F983-3473-4532-8F28-17E8E0C1A481}"/>
              </a:ext>
            </a:extLst>
          </p:cNvPr>
          <p:cNvSpPr txBox="1"/>
          <p:nvPr/>
        </p:nvSpPr>
        <p:spPr>
          <a:xfrm>
            <a:off x="978128" y="5822028"/>
            <a:ext cx="841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002060"/>
                </a:solidFill>
                <a:ea typeface="ＭＳ ゴシック" panose="020B0609070205080204" pitchFamily="49" charset="-128"/>
              </a:rPr>
              <a:t>15-19</a:t>
            </a:r>
            <a:r>
              <a:rPr lang="ja-JP" altLang="en-US" sz="1050" b="1" dirty="0">
                <a:solidFill>
                  <a:srgbClr val="002060"/>
                </a:solidFill>
                <a:ea typeface="ＭＳ ゴシック" panose="020B0609070205080204" pitchFamily="49" charset="-128"/>
              </a:rPr>
              <a:t>歳</a:t>
            </a:r>
            <a:endParaRPr kumimoji="1" lang="ja-JP" altLang="en-US" sz="105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61D69DE-B112-4DDF-92E1-232E873EBC67}"/>
              </a:ext>
            </a:extLst>
          </p:cNvPr>
          <p:cNvSpPr txBox="1"/>
          <p:nvPr/>
        </p:nvSpPr>
        <p:spPr>
          <a:xfrm>
            <a:off x="119723" y="776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★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3D36514-6B5E-44D5-BA01-0110549336EF}"/>
              </a:ext>
            </a:extLst>
          </p:cNvPr>
          <p:cNvSpPr txBox="1"/>
          <p:nvPr/>
        </p:nvSpPr>
        <p:spPr>
          <a:xfrm>
            <a:off x="5701569" y="508154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z="2000" b="1" dirty="0">
                <a:ea typeface="ＭＳ ゴシック" panose="020B0609070205080204" pitchFamily="49" charset="-128"/>
              </a:rPr>
              <a:t>単位％）</a:t>
            </a:r>
            <a:endParaRPr kumimoji="1" lang="ja-JP" altLang="en-US" sz="1600" b="1" dirty="0">
              <a:ea typeface="ＭＳ ゴシック" panose="020B0609070205080204" pitchFamily="49" charset="-128"/>
            </a:endParaRPr>
          </a:p>
        </p:txBody>
      </p:sp>
      <p:sp>
        <p:nvSpPr>
          <p:cNvPr id="60" name="テキスト ボックス 138">
            <a:extLst>
              <a:ext uri="{FF2B5EF4-FFF2-40B4-BE49-F238E27FC236}">
                <a16:creationId xmlns:a16="http://schemas.microsoft.com/office/drawing/2014/main" id="{D85614C8-CC70-497D-BE99-26874D23932D}"/>
              </a:ext>
            </a:extLst>
          </p:cNvPr>
          <p:cNvSpPr txBox="1"/>
          <p:nvPr/>
        </p:nvSpPr>
        <p:spPr>
          <a:xfrm>
            <a:off x="1090893" y="311089"/>
            <a:ext cx="659464" cy="40010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図５</a:t>
            </a:r>
          </a:p>
        </p:txBody>
      </p:sp>
    </p:spTree>
    <p:extLst>
      <p:ext uri="{BB962C8B-B14F-4D97-AF65-F5344CB8AC3E}">
        <p14:creationId xmlns:p14="http://schemas.microsoft.com/office/powerpoint/2010/main" val="2155844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グラフ 43">
            <a:extLst>
              <a:ext uri="{FF2B5EF4-FFF2-40B4-BE49-F238E27FC236}">
                <a16:creationId xmlns:a16="http://schemas.microsoft.com/office/drawing/2014/main" id="{4ADD51BC-C614-4C0E-90DC-3D58E191C0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87641"/>
              </p:ext>
            </p:extLst>
          </p:nvPr>
        </p:nvGraphicFramePr>
        <p:xfrm>
          <a:off x="49049" y="2344827"/>
          <a:ext cx="9237564" cy="389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四角形吹き出し 4">
            <a:extLst>
              <a:ext uri="{FF2B5EF4-FFF2-40B4-BE49-F238E27FC236}">
                <a16:creationId xmlns:a16="http://schemas.microsoft.com/office/drawing/2014/main" id="{5C0C1141-424E-4B11-832B-E35335C6F605}"/>
              </a:ext>
            </a:extLst>
          </p:cNvPr>
          <p:cNvSpPr/>
          <p:nvPr/>
        </p:nvSpPr>
        <p:spPr>
          <a:xfrm>
            <a:off x="5870391" y="4603050"/>
            <a:ext cx="1939760" cy="293296"/>
          </a:xfrm>
          <a:prstGeom prst="wedgeRectCallout">
            <a:avLst>
              <a:gd name="adj1" fmla="val 90095"/>
              <a:gd name="adj2" fmla="val -63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9BF3B17B-6D3F-436F-A95C-3AB5F9045B62}"/>
              </a:ext>
            </a:extLst>
          </p:cNvPr>
          <p:cNvSpPr/>
          <p:nvPr/>
        </p:nvSpPr>
        <p:spPr>
          <a:xfrm>
            <a:off x="6665309" y="4968326"/>
            <a:ext cx="1883073" cy="307202"/>
          </a:xfrm>
          <a:prstGeom prst="wedgeRectCallout">
            <a:avLst>
              <a:gd name="adj1" fmla="val 52140"/>
              <a:gd name="adj2" fmla="val 8524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B46384B8-AAF6-4425-AEBE-0B8656EF0B2C}"/>
              </a:ext>
            </a:extLst>
          </p:cNvPr>
          <p:cNvSpPr/>
          <p:nvPr/>
        </p:nvSpPr>
        <p:spPr>
          <a:xfrm>
            <a:off x="7052857" y="1295019"/>
            <a:ext cx="1999571" cy="74153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DD293E-037F-4D24-91F8-C15195A6F69F}"/>
              </a:ext>
            </a:extLst>
          </p:cNvPr>
          <p:cNvSpPr txBox="1"/>
          <p:nvPr/>
        </p:nvSpPr>
        <p:spPr>
          <a:xfrm>
            <a:off x="7125550" y="1436392"/>
            <a:ext cx="17909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超少子・小中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四角形吹き出し 2">
            <a:extLst>
              <a:ext uri="{FF2B5EF4-FFF2-40B4-BE49-F238E27FC236}">
                <a16:creationId xmlns:a16="http://schemas.microsoft.com/office/drawing/2014/main" id="{BF1FE0EE-0159-422B-901E-817AC394C05F}"/>
              </a:ext>
            </a:extLst>
          </p:cNvPr>
          <p:cNvSpPr/>
          <p:nvPr/>
        </p:nvSpPr>
        <p:spPr>
          <a:xfrm>
            <a:off x="2427282" y="1336097"/>
            <a:ext cx="1403034" cy="859809"/>
          </a:xfrm>
          <a:prstGeom prst="wedgeRectCallout">
            <a:avLst>
              <a:gd name="adj1" fmla="val -86034"/>
              <a:gd name="adj2" fmla="val 124952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52E2B5-A7B1-4EA9-BFD4-F96D87B01E00}"/>
              </a:ext>
            </a:extLst>
          </p:cNvPr>
          <p:cNvSpPr txBox="1"/>
          <p:nvPr/>
        </p:nvSpPr>
        <p:spPr>
          <a:xfrm>
            <a:off x="5811947" y="4531090"/>
            <a:ext cx="208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児童数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18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643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72380666-B5E6-4877-949B-61907D036B34}"/>
              </a:ext>
            </a:extLst>
          </p:cNvPr>
          <p:cNvSpPr/>
          <p:nvPr/>
        </p:nvSpPr>
        <p:spPr>
          <a:xfrm>
            <a:off x="939485" y="3522921"/>
            <a:ext cx="1333270" cy="839354"/>
          </a:xfrm>
          <a:prstGeom prst="wedgeRectCallout">
            <a:avLst>
              <a:gd name="adj1" fmla="val 53681"/>
              <a:gd name="adj2" fmla="val 52489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779151-8D98-4B05-B499-3D8D26102DED}"/>
              </a:ext>
            </a:extLst>
          </p:cNvPr>
          <p:cNvSpPr txBox="1"/>
          <p:nvPr/>
        </p:nvSpPr>
        <p:spPr>
          <a:xfrm>
            <a:off x="6602568" y="4903358"/>
            <a:ext cx="20909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生徒数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18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325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643C465-7363-49C6-B02F-CB00001CB942}"/>
              </a:ext>
            </a:extLst>
          </p:cNvPr>
          <p:cNvCxnSpPr>
            <a:cxnSpLocks/>
          </p:cNvCxnSpPr>
          <p:nvPr/>
        </p:nvCxnSpPr>
        <p:spPr>
          <a:xfrm>
            <a:off x="359166" y="69011"/>
            <a:ext cx="85573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1C4D2BB-24F4-44E0-991F-33FBBE433276}"/>
              </a:ext>
            </a:extLst>
          </p:cNvPr>
          <p:cNvSpPr/>
          <p:nvPr/>
        </p:nvSpPr>
        <p:spPr>
          <a:xfrm rot="5400000">
            <a:off x="2652939" y="953223"/>
            <a:ext cx="980429" cy="16386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団塊小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58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1349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44.3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525181E-6F1D-4BE0-A151-BD39257245FB}"/>
              </a:ext>
            </a:extLst>
          </p:cNvPr>
          <p:cNvSpPr/>
          <p:nvPr/>
        </p:nvSpPr>
        <p:spPr>
          <a:xfrm rot="5400000">
            <a:off x="1189798" y="3251919"/>
            <a:ext cx="708651" cy="1365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団塊中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62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733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5.7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857601D-8DD9-4E60-9F88-927EBDB375F5}"/>
              </a:ext>
            </a:extLst>
          </p:cNvPr>
          <p:cNvSpPr/>
          <p:nvPr/>
        </p:nvSpPr>
        <p:spPr>
          <a:xfrm rot="5400000">
            <a:off x="877535" y="1081766"/>
            <a:ext cx="796363" cy="1538458"/>
          </a:xfrm>
          <a:prstGeom prst="round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22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1948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45.6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44.1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82F9212-C183-4D18-A167-B0B3C07E89AC}"/>
              </a:ext>
            </a:extLst>
          </p:cNvPr>
          <p:cNvSpPr txBox="1"/>
          <p:nvPr/>
        </p:nvSpPr>
        <p:spPr>
          <a:xfrm>
            <a:off x="7153001" y="2020890"/>
            <a:ext cx="16382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2018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23.5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27.5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四角形吹き出し 7">
            <a:extLst>
              <a:ext uri="{FF2B5EF4-FFF2-40B4-BE49-F238E27FC236}">
                <a16:creationId xmlns:a16="http://schemas.microsoft.com/office/drawing/2014/main" id="{25FD51BB-ED88-4DD3-A92F-F5D6BCE57EED}"/>
              </a:ext>
            </a:extLst>
          </p:cNvPr>
          <p:cNvSpPr/>
          <p:nvPr/>
        </p:nvSpPr>
        <p:spPr>
          <a:xfrm>
            <a:off x="4175713" y="1477749"/>
            <a:ext cx="1280395" cy="633163"/>
          </a:xfrm>
          <a:prstGeom prst="wedgeRectCallout">
            <a:avLst>
              <a:gd name="adj1" fmla="val 24490"/>
              <a:gd name="adj2" fmla="val 87347"/>
            </a:avLst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四角形吹き出し 7">
            <a:extLst>
              <a:ext uri="{FF2B5EF4-FFF2-40B4-BE49-F238E27FC236}">
                <a16:creationId xmlns:a16="http://schemas.microsoft.com/office/drawing/2014/main" id="{2A7F6C1F-C7F6-4D51-859D-70757089F842}"/>
              </a:ext>
            </a:extLst>
          </p:cNvPr>
          <p:cNvSpPr/>
          <p:nvPr/>
        </p:nvSpPr>
        <p:spPr>
          <a:xfrm>
            <a:off x="5631533" y="1492227"/>
            <a:ext cx="1358108" cy="593098"/>
          </a:xfrm>
          <a:prstGeom prst="wedgeRectCallout">
            <a:avLst>
              <a:gd name="adj1" fmla="val -22760"/>
              <a:gd name="adj2" fmla="val 81265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ja-JP" altLang="en-US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１学級当り</a:t>
            </a: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生徒数</a:t>
            </a: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四角形吹き出し 2">
            <a:extLst>
              <a:ext uri="{FF2B5EF4-FFF2-40B4-BE49-F238E27FC236}">
                <a16:creationId xmlns:a16="http://schemas.microsoft.com/office/drawing/2014/main" id="{A7D038CC-A45E-4F0D-B38D-0E813AC63AD8}"/>
              </a:ext>
            </a:extLst>
          </p:cNvPr>
          <p:cNvSpPr/>
          <p:nvPr/>
        </p:nvSpPr>
        <p:spPr>
          <a:xfrm>
            <a:off x="2966308" y="2265028"/>
            <a:ext cx="1511553" cy="842632"/>
          </a:xfrm>
          <a:prstGeom prst="wedgeRectCallout">
            <a:avLst>
              <a:gd name="adj1" fmla="val 41692"/>
              <a:gd name="adj2" fmla="val 63272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FCB5895A-73BB-469D-A89A-F24A08D2C848}"/>
              </a:ext>
            </a:extLst>
          </p:cNvPr>
          <p:cNvSpPr/>
          <p:nvPr/>
        </p:nvSpPr>
        <p:spPr>
          <a:xfrm rot="5400000">
            <a:off x="3366068" y="1866990"/>
            <a:ext cx="744052" cy="1618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Jr.</a:t>
            </a: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1192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33.7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61D41F3F-B471-4DC4-815E-B068AD1FDEC2}"/>
              </a:ext>
            </a:extLst>
          </p:cNvPr>
          <p:cNvSpPr/>
          <p:nvPr/>
        </p:nvSpPr>
        <p:spPr>
          <a:xfrm>
            <a:off x="4054289" y="3840648"/>
            <a:ext cx="1304372" cy="791577"/>
          </a:xfrm>
          <a:prstGeom prst="wedgeRectCallout">
            <a:avLst>
              <a:gd name="adj1" fmla="val 28838"/>
              <a:gd name="adj2" fmla="val 5475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0666ABF8-BFED-4CD4-A46F-ED48B71E3D04}"/>
              </a:ext>
            </a:extLst>
          </p:cNvPr>
          <p:cNvSpPr/>
          <p:nvPr/>
        </p:nvSpPr>
        <p:spPr>
          <a:xfrm rot="5400000">
            <a:off x="4285372" y="3552912"/>
            <a:ext cx="708651" cy="13507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Jr.</a:t>
            </a: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 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86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611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38.3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AutoShape 8">
            <a:extLst>
              <a:ext uri="{FF2B5EF4-FFF2-40B4-BE49-F238E27FC236}">
                <a16:creationId xmlns:a16="http://schemas.microsoft.com/office/drawing/2014/main" id="{99E84D62-868C-4A70-8115-3C365EBF4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259" y="246650"/>
            <a:ext cx="2415328" cy="620869"/>
          </a:xfrm>
          <a:prstGeom prst="flowChartProces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Arial" charset="0"/>
              </a:rPr>
              <a:t>工業化：重厚長大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Arial" charset="0"/>
              </a:rPr>
              <a:t>団塊→分に応じた夢実現（多数派）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Arial" charset="0"/>
              </a:rPr>
              <a:t>社会的上昇のための競争（少数派）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5CF1BBF-631C-4165-873F-DD043D81DB56}"/>
              </a:ext>
            </a:extLst>
          </p:cNvPr>
          <p:cNvSpPr/>
          <p:nvPr/>
        </p:nvSpPr>
        <p:spPr>
          <a:xfrm>
            <a:off x="2928718" y="243512"/>
            <a:ext cx="3205708" cy="66256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schemeClr val="tx1"/>
                </a:solidFill>
                <a:latin typeface="Arial" charset="0"/>
              </a:rPr>
              <a:t>情報化：軽薄短小→ｸﾞﾛｰﾊﾞﾙ化：大競争時代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schemeClr val="tx1"/>
                </a:solidFill>
                <a:latin typeface="Arial" charset="0"/>
              </a:rPr>
              <a:t>少産＋ジュニア→序列づけ競争（多数派）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schemeClr val="tx1"/>
                </a:solidFill>
                <a:latin typeface="Arial" charset="0"/>
              </a:rPr>
              <a:t>少子世代→落とされないための競争（全体）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ホームベース 27">
            <a:extLst>
              <a:ext uri="{FF2B5EF4-FFF2-40B4-BE49-F238E27FC236}">
                <a16:creationId xmlns:a16="http://schemas.microsoft.com/office/drawing/2014/main" id="{9647EC07-D4D9-49A6-B668-A432A16D032F}"/>
              </a:ext>
            </a:extLst>
          </p:cNvPr>
          <p:cNvSpPr/>
          <p:nvPr/>
        </p:nvSpPr>
        <p:spPr>
          <a:xfrm>
            <a:off x="6120158" y="207092"/>
            <a:ext cx="2771384" cy="741537"/>
          </a:xfrm>
          <a:prstGeom prst="homePlate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ICT</a:t>
            </a:r>
            <a:r>
              <a:rPr kumimoji="0" lang="ja-JP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化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AI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・ｻｰﾋﾞｽ・</a:t>
            </a: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次産業</a:t>
            </a:r>
            <a:endParaRPr kumimoji="0" lang="en-US" altLang="ja-JP" sz="12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個人化⇒能力</a:t>
            </a: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個性重視、</a:t>
            </a:r>
            <a:endParaRPr kumimoji="0" lang="en-US" altLang="ja-JP" sz="12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自己実現</a:t>
            </a: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協働実現力</a:t>
            </a:r>
            <a:r>
              <a:rPr kumimoji="0" lang="en-US" altLang="ja-JP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</a:t>
            </a:r>
            <a:r>
              <a:rPr kumimoji="0" lang="ja-JP" altLang="en-US" sz="12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臨機応変力</a:t>
            </a:r>
            <a:endParaRPr kumimoji="0" lang="en-US" altLang="ja-JP" sz="12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kumimoji="0" lang="ja-JP" altLang="en-US" sz="1200" kern="0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C4F732AC-029C-49F4-BB45-9E0EA16DF1A3}"/>
              </a:ext>
            </a:extLst>
          </p:cNvPr>
          <p:cNvSpPr/>
          <p:nvPr/>
        </p:nvSpPr>
        <p:spPr>
          <a:xfrm>
            <a:off x="146159" y="175611"/>
            <a:ext cx="2485899" cy="730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DF8BD936-90D5-44B6-A002-0DB1AF0AFCA3}"/>
              </a:ext>
            </a:extLst>
          </p:cNvPr>
          <p:cNvSpPr/>
          <p:nvPr/>
        </p:nvSpPr>
        <p:spPr>
          <a:xfrm>
            <a:off x="2860211" y="133900"/>
            <a:ext cx="3010180" cy="85809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37" name="矢印: 五方向 36">
            <a:extLst>
              <a:ext uri="{FF2B5EF4-FFF2-40B4-BE49-F238E27FC236}">
                <a16:creationId xmlns:a16="http://schemas.microsoft.com/office/drawing/2014/main" id="{46676EC7-79CA-47F6-BADB-BBBCC4A9FACA}"/>
              </a:ext>
            </a:extLst>
          </p:cNvPr>
          <p:cNvSpPr/>
          <p:nvPr/>
        </p:nvSpPr>
        <p:spPr>
          <a:xfrm>
            <a:off x="6078589" y="176429"/>
            <a:ext cx="2614969" cy="732026"/>
          </a:xfrm>
          <a:prstGeom prst="homePlat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3" name="思考の吹き出し: 雲形 2">
            <a:extLst>
              <a:ext uri="{FF2B5EF4-FFF2-40B4-BE49-F238E27FC236}">
                <a16:creationId xmlns:a16="http://schemas.microsoft.com/office/drawing/2014/main" id="{CA780DDF-72F4-41FF-9369-FAD829075AEF}"/>
              </a:ext>
            </a:extLst>
          </p:cNvPr>
          <p:cNvSpPr/>
          <p:nvPr/>
        </p:nvSpPr>
        <p:spPr>
          <a:xfrm>
            <a:off x="6992409" y="1912858"/>
            <a:ext cx="1701150" cy="1191065"/>
          </a:xfrm>
          <a:prstGeom prst="cloudCallout">
            <a:avLst>
              <a:gd name="adj1" fmla="val 40675"/>
              <a:gd name="adj2" fmla="val 96755"/>
            </a:avLst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22212787-1550-4365-9C1B-650B36BB3CC2}"/>
              </a:ext>
            </a:extLst>
          </p:cNvPr>
          <p:cNvSpPr/>
          <p:nvPr/>
        </p:nvSpPr>
        <p:spPr>
          <a:xfrm>
            <a:off x="8472880" y="3715630"/>
            <a:ext cx="302003" cy="49920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思考の吹き出し: 雲形 38">
            <a:extLst>
              <a:ext uri="{FF2B5EF4-FFF2-40B4-BE49-F238E27FC236}">
                <a16:creationId xmlns:a16="http://schemas.microsoft.com/office/drawing/2014/main" id="{D77FAD50-8C3E-475C-B929-1E41B03385C6}"/>
              </a:ext>
            </a:extLst>
          </p:cNvPr>
          <p:cNvSpPr/>
          <p:nvPr/>
        </p:nvSpPr>
        <p:spPr>
          <a:xfrm>
            <a:off x="212281" y="1320450"/>
            <a:ext cx="2153427" cy="1172839"/>
          </a:xfrm>
          <a:prstGeom prst="cloudCallout">
            <a:avLst>
              <a:gd name="adj1" fmla="val -20681"/>
              <a:gd name="adj2" fmla="val 56536"/>
            </a:avLst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CB377E2-6AC9-4AF4-937B-85EDFD3CB9EE}"/>
              </a:ext>
            </a:extLst>
          </p:cNvPr>
          <p:cNvSpPr/>
          <p:nvPr/>
        </p:nvSpPr>
        <p:spPr>
          <a:xfrm>
            <a:off x="-253481" y="1368145"/>
            <a:ext cx="9237564" cy="484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66CE94F3-001C-41AD-BE4B-FCF1D1D540D6}"/>
              </a:ext>
            </a:extLst>
          </p:cNvPr>
          <p:cNvSpPr/>
          <p:nvPr/>
        </p:nvSpPr>
        <p:spPr>
          <a:xfrm>
            <a:off x="136205" y="167369"/>
            <a:ext cx="8557353" cy="754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2D4138C-790F-4C2E-9410-A407E0501B40}"/>
              </a:ext>
            </a:extLst>
          </p:cNvPr>
          <p:cNvSpPr/>
          <p:nvPr/>
        </p:nvSpPr>
        <p:spPr>
          <a:xfrm>
            <a:off x="539457" y="2596500"/>
            <a:ext cx="322000" cy="39956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F3ACED-0B84-4BDB-9325-FF0F54E64117}"/>
              </a:ext>
            </a:extLst>
          </p:cNvPr>
          <p:cNvSpPr txBox="1"/>
          <p:nvPr/>
        </p:nvSpPr>
        <p:spPr>
          <a:xfrm>
            <a:off x="1066800" y="6357257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提出版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190107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3F168F1F-78F2-4033-A88A-60A59D998127}"/>
              </a:ext>
            </a:extLst>
          </p:cNvPr>
          <p:cNvSpPr/>
          <p:nvPr/>
        </p:nvSpPr>
        <p:spPr>
          <a:xfrm>
            <a:off x="2826106" y="4113591"/>
            <a:ext cx="1195516" cy="791577"/>
          </a:xfrm>
          <a:prstGeom prst="wedgeRectCallout">
            <a:avLst>
              <a:gd name="adj1" fmla="val -37870"/>
              <a:gd name="adj2" fmla="val -6762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65E83B2-367D-443B-B49D-78F576B7C32D}"/>
              </a:ext>
            </a:extLst>
          </p:cNvPr>
          <p:cNvSpPr/>
          <p:nvPr/>
        </p:nvSpPr>
        <p:spPr>
          <a:xfrm rot="5400000">
            <a:off x="3154001" y="3805088"/>
            <a:ext cx="556613" cy="14030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少産小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68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938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33.4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8869679B-C6E1-4820-9937-E8521E26726B}"/>
              </a:ext>
            </a:extLst>
          </p:cNvPr>
          <p:cNvSpPr/>
          <p:nvPr/>
        </p:nvSpPr>
        <p:spPr>
          <a:xfrm>
            <a:off x="1979393" y="5201175"/>
            <a:ext cx="2838732" cy="288680"/>
          </a:xfrm>
          <a:prstGeom prst="wedgeRectCallout">
            <a:avLst>
              <a:gd name="adj1" fmla="val -2102"/>
              <a:gd name="adj2" fmla="val -7705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AFB23A7-10C3-4511-AE93-DAC34454E299}"/>
              </a:ext>
            </a:extLst>
          </p:cNvPr>
          <p:cNvSpPr/>
          <p:nvPr/>
        </p:nvSpPr>
        <p:spPr>
          <a:xfrm rot="5400000">
            <a:off x="3258887" y="3899906"/>
            <a:ext cx="341165" cy="28387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少産中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72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469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 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37.0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A4B5B20D-B8C1-4B63-99EF-2A603524E335}"/>
              </a:ext>
            </a:extLst>
          </p:cNvPr>
          <p:cNvSpPr/>
          <p:nvPr/>
        </p:nvSpPr>
        <p:spPr>
          <a:xfrm>
            <a:off x="305535" y="3140936"/>
            <a:ext cx="914400" cy="249158"/>
          </a:xfrm>
          <a:prstGeom prst="wedgeRectCallout">
            <a:avLst>
              <a:gd name="adj1" fmla="val -10741"/>
              <a:gd name="adj2" fmla="val 1102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854F3D-460C-4D05-9181-0B243D3E22A3}"/>
              </a:ext>
            </a:extLst>
          </p:cNvPr>
          <p:cNvSpPr txBox="1"/>
          <p:nvPr/>
        </p:nvSpPr>
        <p:spPr>
          <a:xfrm>
            <a:off x="274700" y="309580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1075</a:t>
            </a:r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62675B1D-0BD1-418C-BA62-4742A7F22E3E}"/>
              </a:ext>
            </a:extLst>
          </p:cNvPr>
          <p:cNvSpPr/>
          <p:nvPr/>
        </p:nvSpPr>
        <p:spPr>
          <a:xfrm>
            <a:off x="394595" y="4588762"/>
            <a:ext cx="799097" cy="274208"/>
          </a:xfrm>
          <a:prstGeom prst="wedgeRectCallout">
            <a:avLst>
              <a:gd name="adj1" fmla="val -15584"/>
              <a:gd name="adj2" fmla="val 1010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1E7BA45-187C-422F-99BE-94C5A73664F9}"/>
              </a:ext>
            </a:extLst>
          </p:cNvPr>
          <p:cNvSpPr txBox="1"/>
          <p:nvPr/>
        </p:nvSpPr>
        <p:spPr>
          <a:xfrm>
            <a:off x="406313" y="455306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479</a:t>
            </a:r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B55589E-64E9-44FA-9A58-AFB75E60F27F}"/>
              </a:ext>
            </a:extLst>
          </p:cNvPr>
          <p:cNvSpPr txBox="1"/>
          <p:nvPr/>
        </p:nvSpPr>
        <p:spPr>
          <a:xfrm>
            <a:off x="2558707" y="5958611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少子小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90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937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29.7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C18964A-A296-4447-8564-8145BD1C6CC3}"/>
              </a:ext>
            </a:extLst>
          </p:cNvPr>
          <p:cNvSpPr txBox="1"/>
          <p:nvPr/>
        </p:nvSpPr>
        <p:spPr>
          <a:xfrm>
            <a:off x="6629347" y="5991994"/>
            <a:ext cx="1685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少子中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2009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360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29.7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D8CA729-238C-4EEB-B18C-7FF7195D1B73}"/>
              </a:ext>
            </a:extLst>
          </p:cNvPr>
          <p:cNvSpPr txBox="1"/>
          <p:nvPr/>
        </p:nvSpPr>
        <p:spPr>
          <a:xfrm>
            <a:off x="4137985" y="5992128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少子小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2006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719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25.9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2418C924-8022-4559-B43F-0817C0DD51C1}"/>
              </a:ext>
            </a:extLst>
          </p:cNvPr>
          <p:cNvCxnSpPr>
            <a:cxnSpLocks/>
          </p:cNvCxnSpPr>
          <p:nvPr/>
        </p:nvCxnSpPr>
        <p:spPr>
          <a:xfrm>
            <a:off x="5165115" y="2313201"/>
            <a:ext cx="67555" cy="1308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0A89DAC1-FFC1-4C33-872D-625F56312478}"/>
              </a:ext>
            </a:extLst>
          </p:cNvPr>
          <p:cNvCxnSpPr>
            <a:cxnSpLocks/>
          </p:cNvCxnSpPr>
          <p:nvPr/>
        </p:nvCxnSpPr>
        <p:spPr>
          <a:xfrm flipH="1">
            <a:off x="5615156" y="2326910"/>
            <a:ext cx="418409" cy="106318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楕円 53">
            <a:extLst>
              <a:ext uri="{FF2B5EF4-FFF2-40B4-BE49-F238E27FC236}">
                <a16:creationId xmlns:a16="http://schemas.microsoft.com/office/drawing/2014/main" id="{E4A23F35-803B-4A97-B74B-8355EF867CF4}"/>
              </a:ext>
            </a:extLst>
          </p:cNvPr>
          <p:cNvSpPr/>
          <p:nvPr/>
        </p:nvSpPr>
        <p:spPr>
          <a:xfrm>
            <a:off x="7527633" y="3554758"/>
            <a:ext cx="154902" cy="2675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B3A3A62E-5DDA-4FEC-A2E2-0BBE4436B1C5}"/>
              </a:ext>
            </a:extLst>
          </p:cNvPr>
          <p:cNvSpPr/>
          <p:nvPr/>
        </p:nvSpPr>
        <p:spPr>
          <a:xfrm>
            <a:off x="-1982963" y="3801782"/>
            <a:ext cx="1267340" cy="337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CD303F2-4283-4374-AA28-1A610707EFD2}"/>
              </a:ext>
            </a:extLst>
          </p:cNvPr>
          <p:cNvSpPr txBox="1"/>
          <p:nvPr/>
        </p:nvSpPr>
        <p:spPr>
          <a:xfrm>
            <a:off x="-2104562" y="56137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06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25.9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20C28562-B2DC-4963-9075-25C767E72CE3}"/>
              </a:ext>
            </a:extLst>
          </p:cNvPr>
          <p:cNvSpPr/>
          <p:nvPr/>
        </p:nvSpPr>
        <p:spPr>
          <a:xfrm>
            <a:off x="-2348314" y="4228299"/>
            <a:ext cx="1267340" cy="337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0C6C3125-44E8-4180-953E-D7F59729DFEA}"/>
              </a:ext>
            </a:extLst>
          </p:cNvPr>
          <p:cNvCxnSpPr>
            <a:cxnSpLocks/>
          </p:cNvCxnSpPr>
          <p:nvPr/>
        </p:nvCxnSpPr>
        <p:spPr>
          <a:xfrm flipH="1">
            <a:off x="-1261343" y="2067534"/>
            <a:ext cx="8091" cy="439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D02648D-CF85-46BD-A3F2-EE6C6A7A6445}"/>
              </a:ext>
            </a:extLst>
          </p:cNvPr>
          <p:cNvSpPr txBox="1"/>
          <p:nvPr/>
        </p:nvSpPr>
        <p:spPr>
          <a:xfrm>
            <a:off x="-2118139" y="2522477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479</a:t>
            </a:r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65" name="吹き出し: 角を丸めた四角形 64">
            <a:extLst>
              <a:ext uri="{FF2B5EF4-FFF2-40B4-BE49-F238E27FC236}">
                <a16:creationId xmlns:a16="http://schemas.microsoft.com/office/drawing/2014/main" id="{B81964FB-CAC4-495A-AE8F-18E930BB054F}"/>
              </a:ext>
            </a:extLst>
          </p:cNvPr>
          <p:cNvSpPr/>
          <p:nvPr/>
        </p:nvSpPr>
        <p:spPr>
          <a:xfrm>
            <a:off x="6320969" y="4062328"/>
            <a:ext cx="1854150" cy="285231"/>
          </a:xfrm>
          <a:prstGeom prst="wedgeRoundRectCallout">
            <a:avLst>
              <a:gd name="adj1" fmla="val -663"/>
              <a:gd name="adj2" fmla="val -719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EF6F960-6214-4E39-82BC-A3B645707DE0}"/>
              </a:ext>
            </a:extLst>
          </p:cNvPr>
          <p:cNvSpPr txBox="1"/>
          <p:nvPr/>
        </p:nvSpPr>
        <p:spPr>
          <a:xfrm>
            <a:off x="6246545" y="3991455"/>
            <a:ext cx="206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06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718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25.9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66" name="吹き出し: 角を丸めた四角形 65">
            <a:extLst>
              <a:ext uri="{FF2B5EF4-FFF2-40B4-BE49-F238E27FC236}">
                <a16:creationId xmlns:a16="http://schemas.microsoft.com/office/drawing/2014/main" id="{05C53DDC-7298-4948-8AB5-F9AAF0789147}"/>
              </a:ext>
            </a:extLst>
          </p:cNvPr>
          <p:cNvSpPr/>
          <p:nvPr/>
        </p:nvSpPr>
        <p:spPr>
          <a:xfrm>
            <a:off x="6047453" y="3055004"/>
            <a:ext cx="1938866" cy="364446"/>
          </a:xfrm>
          <a:prstGeom prst="wedgeRoundRectCallout">
            <a:avLst>
              <a:gd name="adj1" fmla="val 29130"/>
              <a:gd name="adj2" fmla="val 1152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8DCDB92-0AFC-429F-AF0E-E5A6C7C0F2E4}"/>
              </a:ext>
            </a:extLst>
          </p:cNvPr>
          <p:cNvSpPr txBox="1"/>
          <p:nvPr/>
        </p:nvSpPr>
        <p:spPr>
          <a:xfrm>
            <a:off x="6008490" y="3060647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09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360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29.7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BD95067F-BCDA-4FDE-A9B0-5AD81B342D27}"/>
              </a:ext>
            </a:extLst>
          </p:cNvPr>
          <p:cNvSpPr/>
          <p:nvPr/>
        </p:nvSpPr>
        <p:spPr>
          <a:xfrm>
            <a:off x="7139695" y="3840394"/>
            <a:ext cx="154902" cy="2675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ACA5A5D-F82A-470C-B7E8-B42057D56451}"/>
              </a:ext>
            </a:extLst>
          </p:cNvPr>
          <p:cNvSpPr txBox="1"/>
          <p:nvPr/>
        </p:nvSpPr>
        <p:spPr>
          <a:xfrm>
            <a:off x="4046886" y="1496757"/>
            <a:ext cx="131177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１学級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当り</a:t>
            </a:r>
            <a:endParaRPr lang="en-US" altLang="ja-JP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>
              <a:lnSpc>
                <a:spcPts val="2000"/>
              </a:lnSpc>
            </a:pP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児童数</a:t>
            </a:r>
            <a:endParaRPr lang="en-US" altLang="ja-JP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271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440791"/>
              </p:ext>
            </p:extLst>
          </p:nvPr>
        </p:nvGraphicFramePr>
        <p:xfrm>
          <a:off x="75364" y="1318438"/>
          <a:ext cx="8999987" cy="468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680588" y="972189"/>
            <a:ext cx="67325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　図１　年齢</a:t>
            </a:r>
            <a:r>
              <a:rPr lang="en-US" altLang="ja-JP" b="1" dirty="0"/>
              <a:t>3</a:t>
            </a:r>
            <a:r>
              <a:rPr lang="ja-JP" altLang="en-US" b="1" dirty="0"/>
              <a:t>区分（年少、生産、老年）別人口数の推移</a:t>
            </a:r>
            <a:r>
              <a:rPr lang="en-US" altLang="ja-JP" b="1" dirty="0"/>
              <a:t>1960</a:t>
            </a:r>
            <a:r>
              <a:rPr lang="ja-JP" altLang="en-US" b="1" dirty="0"/>
              <a:t>～</a:t>
            </a:r>
            <a:r>
              <a:rPr lang="en-US" altLang="ja-JP" b="1" dirty="0"/>
              <a:t>2060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40212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グラフ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374489"/>
              </p:ext>
            </p:extLst>
          </p:nvPr>
        </p:nvGraphicFramePr>
        <p:xfrm>
          <a:off x="-142875" y="1615848"/>
          <a:ext cx="9186207" cy="523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-160425" y="2037835"/>
            <a:ext cx="611228" cy="4901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200" b="1" dirty="0">
                <a:solidFill>
                  <a:srgbClr val="FF0000"/>
                </a:solidFill>
              </a:rPr>
              <a:t>300</a:t>
            </a: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1200" b="1" dirty="0">
                <a:solidFill>
                  <a:srgbClr val="FF0000"/>
                </a:solidFill>
              </a:rPr>
              <a:t>250</a:t>
            </a: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1200" b="1" dirty="0">
                <a:solidFill>
                  <a:srgbClr val="FF0000"/>
                </a:solidFill>
              </a:rPr>
              <a:t>200</a:t>
            </a: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1200" b="1" dirty="0">
                <a:solidFill>
                  <a:srgbClr val="FF0000"/>
                </a:solidFill>
              </a:rPr>
              <a:t>150</a:t>
            </a: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1200" b="1" dirty="0">
                <a:solidFill>
                  <a:srgbClr val="FF0000"/>
                </a:solidFill>
              </a:rPr>
              <a:t>100</a:t>
            </a: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1200" b="1" dirty="0">
                <a:solidFill>
                  <a:srgbClr val="FF0000"/>
                </a:solidFill>
              </a:rPr>
              <a:t>50</a:t>
            </a: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1576581" y="5626579"/>
            <a:ext cx="4110681" cy="243958"/>
          </a:xfrm>
          <a:prstGeom prst="flowChartProcess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>
                <a:solidFill>
                  <a:prstClr val="white"/>
                </a:solidFill>
                <a:latin typeface="Arial" charset="0"/>
              </a:rPr>
              <a:t>（前期）　　　　高度経済成長：人口ボーナス　　　　（後期）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527710" y="5952116"/>
            <a:ext cx="2155622" cy="565701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>
                <a:solidFill>
                  <a:prstClr val="black"/>
                </a:solidFill>
                <a:latin typeface="Arial" charset="0"/>
              </a:rPr>
              <a:t>工業化：重厚長大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>
                <a:solidFill>
                  <a:prstClr val="black"/>
                </a:solidFill>
                <a:latin typeface="Arial" charset="0"/>
              </a:rPr>
              <a:t>団塊→分に応じた夢実現（多数派）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>
                <a:solidFill>
                  <a:prstClr val="black"/>
                </a:solidFill>
                <a:latin typeface="Arial" charset="0"/>
              </a:rPr>
              <a:t>社会的上昇のための競争（少数派）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54583" y="6581324"/>
            <a:ext cx="8278716" cy="232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Tx/>
              <a:buAutoNum type="arabicPlain" startAt="1947"/>
            </a:pPr>
            <a:r>
              <a:rPr lang="en-US" altLang="ja-JP" sz="1200" b="1" dirty="0">
                <a:solidFill>
                  <a:srgbClr val="FF0000"/>
                </a:solidFill>
              </a:rPr>
              <a:t>   </a:t>
            </a:r>
            <a:r>
              <a:rPr lang="ja-JP" altLang="en-US" sz="1200" b="1" dirty="0">
                <a:solidFill>
                  <a:srgbClr val="FF0000"/>
                </a:solidFill>
              </a:rPr>
              <a:t>　</a:t>
            </a:r>
            <a:r>
              <a:rPr lang="en-US" altLang="ja-JP" sz="1200" b="1" dirty="0">
                <a:solidFill>
                  <a:srgbClr val="FF0000"/>
                </a:solidFill>
              </a:rPr>
              <a:t>   50</a:t>
            </a:r>
            <a:r>
              <a:rPr lang="ja-JP" altLang="en-US" sz="1200" b="1" dirty="0">
                <a:solidFill>
                  <a:srgbClr val="FF0000"/>
                </a:solidFill>
              </a:rPr>
              <a:t>　　   　</a:t>
            </a:r>
            <a:r>
              <a:rPr lang="en-US" altLang="ja-JP" sz="1200" b="1" dirty="0">
                <a:solidFill>
                  <a:srgbClr val="FF0000"/>
                </a:solidFill>
              </a:rPr>
              <a:t>55</a:t>
            </a:r>
            <a:r>
              <a:rPr lang="ja-JP" altLang="en-US" sz="1200" b="1" dirty="0">
                <a:solidFill>
                  <a:srgbClr val="FF0000"/>
                </a:solidFill>
              </a:rPr>
              <a:t>　　　　 </a:t>
            </a:r>
            <a:r>
              <a:rPr lang="en-US" altLang="ja-JP" sz="1200" b="1" dirty="0">
                <a:solidFill>
                  <a:srgbClr val="FF0000"/>
                </a:solidFill>
              </a:rPr>
              <a:t>60     </a:t>
            </a:r>
            <a:r>
              <a:rPr lang="ja-JP" altLang="en-US" sz="1200" b="1" dirty="0">
                <a:solidFill>
                  <a:srgbClr val="FF0000"/>
                </a:solidFill>
              </a:rPr>
              <a:t>　　  </a:t>
            </a:r>
            <a:r>
              <a:rPr lang="en-US" altLang="ja-JP" sz="1200" b="1" dirty="0">
                <a:solidFill>
                  <a:srgbClr val="FF0000"/>
                </a:solidFill>
              </a:rPr>
              <a:t>65</a:t>
            </a:r>
            <a:r>
              <a:rPr lang="ja-JP" altLang="en-US" sz="1200" b="1" dirty="0">
                <a:solidFill>
                  <a:srgbClr val="FF0000"/>
                </a:solidFill>
              </a:rPr>
              <a:t>　　　　</a:t>
            </a:r>
            <a:r>
              <a:rPr lang="en-US" altLang="ja-JP" sz="1200" b="1" dirty="0">
                <a:solidFill>
                  <a:srgbClr val="FF0000"/>
                </a:solidFill>
              </a:rPr>
              <a:t> 70</a:t>
            </a:r>
            <a:r>
              <a:rPr lang="ja-JP" altLang="en-US" sz="1200" b="1" dirty="0">
                <a:solidFill>
                  <a:srgbClr val="FF0000"/>
                </a:solidFill>
              </a:rPr>
              <a:t>　　 　  </a:t>
            </a:r>
            <a:r>
              <a:rPr lang="en-US" altLang="ja-JP" sz="1200" b="1" dirty="0">
                <a:solidFill>
                  <a:srgbClr val="FF0000"/>
                </a:solidFill>
              </a:rPr>
              <a:t>75</a:t>
            </a:r>
            <a:r>
              <a:rPr lang="ja-JP" altLang="en-US" sz="1200" b="1" dirty="0">
                <a:solidFill>
                  <a:srgbClr val="FF0000"/>
                </a:solidFill>
              </a:rPr>
              <a:t>　　  　</a:t>
            </a:r>
            <a:r>
              <a:rPr lang="en-US" altLang="ja-JP" sz="1200" b="1" dirty="0">
                <a:solidFill>
                  <a:srgbClr val="FF0000"/>
                </a:solidFill>
              </a:rPr>
              <a:t>80</a:t>
            </a:r>
            <a:r>
              <a:rPr lang="ja-JP" altLang="en-US" sz="1200" b="1" dirty="0">
                <a:solidFill>
                  <a:srgbClr val="FF0000"/>
                </a:solidFill>
              </a:rPr>
              <a:t>　　　　</a:t>
            </a:r>
            <a:r>
              <a:rPr lang="en-US" altLang="ja-JP" sz="1200" b="1" dirty="0">
                <a:solidFill>
                  <a:srgbClr val="FF0000"/>
                </a:solidFill>
              </a:rPr>
              <a:t>85</a:t>
            </a:r>
            <a:r>
              <a:rPr lang="ja-JP" altLang="en-US" sz="1200" b="1" dirty="0">
                <a:solidFill>
                  <a:srgbClr val="FF0000"/>
                </a:solidFill>
              </a:rPr>
              <a:t>　　　　　</a:t>
            </a:r>
            <a:r>
              <a:rPr lang="en-US" altLang="ja-JP" sz="1200" b="1" dirty="0">
                <a:solidFill>
                  <a:srgbClr val="FF0000"/>
                </a:solidFill>
              </a:rPr>
              <a:t>90</a:t>
            </a:r>
            <a:r>
              <a:rPr lang="ja-JP" altLang="en-US" sz="1200" b="1" dirty="0">
                <a:solidFill>
                  <a:srgbClr val="FF0000"/>
                </a:solidFill>
              </a:rPr>
              <a:t>　　　   </a:t>
            </a:r>
            <a:r>
              <a:rPr lang="en-US" altLang="ja-JP" sz="1200" b="1" dirty="0">
                <a:solidFill>
                  <a:srgbClr val="FF0000"/>
                </a:solidFill>
              </a:rPr>
              <a:t>95</a:t>
            </a:r>
            <a:r>
              <a:rPr lang="ja-JP" altLang="en-US" sz="1200" b="1" dirty="0">
                <a:solidFill>
                  <a:srgbClr val="FF0000"/>
                </a:solidFill>
              </a:rPr>
              <a:t>　　　 </a:t>
            </a:r>
            <a:r>
              <a:rPr lang="en-US" altLang="ja-JP" sz="1200" b="1" dirty="0">
                <a:solidFill>
                  <a:srgbClr val="FF0000"/>
                </a:solidFill>
              </a:rPr>
              <a:t>2000</a:t>
            </a:r>
            <a:r>
              <a:rPr lang="ja-JP" altLang="en-US" sz="1200" b="1" dirty="0">
                <a:solidFill>
                  <a:srgbClr val="FF0000"/>
                </a:solidFill>
              </a:rPr>
              <a:t>　  　</a:t>
            </a:r>
            <a:r>
              <a:rPr lang="en-US" altLang="ja-JP" sz="1200" b="1" dirty="0">
                <a:solidFill>
                  <a:srgbClr val="FF0000"/>
                </a:solidFill>
              </a:rPr>
              <a:t>05</a:t>
            </a:r>
            <a:r>
              <a:rPr lang="ja-JP" altLang="en-US" sz="1200" b="1" dirty="0">
                <a:solidFill>
                  <a:srgbClr val="FF0000"/>
                </a:solidFill>
              </a:rPr>
              <a:t>　 　　</a:t>
            </a:r>
            <a:r>
              <a:rPr lang="en-US" altLang="ja-JP" sz="1200" b="1" dirty="0">
                <a:solidFill>
                  <a:srgbClr val="FF0000"/>
                </a:solidFill>
              </a:rPr>
              <a:t>10</a:t>
            </a:r>
            <a:r>
              <a:rPr lang="ja-JP" altLang="en-US" sz="1200" b="1" dirty="0">
                <a:solidFill>
                  <a:prstClr val="black"/>
                </a:solidFill>
              </a:rPr>
              <a:t>　　　</a:t>
            </a:r>
            <a:r>
              <a:rPr lang="en-US" altLang="ja-JP" sz="1200" b="1" dirty="0">
                <a:solidFill>
                  <a:srgbClr val="FF0000"/>
                </a:solidFill>
              </a:rPr>
              <a:t>16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701840" y="5937563"/>
            <a:ext cx="2936926" cy="55726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>
                <a:solidFill>
                  <a:prstClr val="black"/>
                </a:solidFill>
                <a:latin typeface="Arial" charset="0"/>
              </a:rPr>
              <a:t>情報化：軽薄短小→ｸﾞﾛｰﾊﾞﾙ化：大競争時代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b="1" dirty="0">
                <a:solidFill>
                  <a:prstClr val="black"/>
                </a:solidFill>
                <a:latin typeface="Arial" charset="0"/>
              </a:rPr>
              <a:t>少産＋ジュニア→序列づけのための競争（多数派）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b="1" dirty="0">
                <a:solidFill>
                  <a:srgbClr val="FF3300"/>
                </a:solidFill>
                <a:latin typeface="Arial" charset="0"/>
              </a:rPr>
              <a:t>　　　　</a:t>
            </a:r>
            <a:r>
              <a:rPr lang="ja-JP" altLang="en-US" sz="1000" b="1" dirty="0">
                <a:solidFill>
                  <a:prstClr val="black"/>
                </a:solidFill>
                <a:latin typeface="Arial" charset="0"/>
              </a:rPr>
              <a:t>少子世代→落とされないための競争（全体</a:t>
            </a:r>
            <a:r>
              <a:rPr lang="ja-JP" altLang="en-US" sz="1100" b="1" dirty="0">
                <a:solidFill>
                  <a:prstClr val="black"/>
                </a:solidFill>
                <a:latin typeface="Arial" charset="0"/>
              </a:rPr>
              <a:t>）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631983" y="5163904"/>
            <a:ext cx="3333547" cy="41549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prstClr val="black"/>
                </a:solidFill>
              </a:rPr>
              <a:t>家族の</a:t>
            </a:r>
            <a:r>
              <a:rPr lang="en-US" altLang="ja-JP" b="1" dirty="0">
                <a:solidFill>
                  <a:prstClr val="black"/>
                </a:solidFill>
              </a:rPr>
              <a:t>55</a:t>
            </a:r>
            <a:r>
              <a:rPr lang="ja-JP" altLang="en-US" b="1" dirty="0">
                <a:solidFill>
                  <a:prstClr val="black"/>
                </a:solidFill>
              </a:rPr>
              <a:t>年体制：</a:t>
            </a:r>
            <a:r>
              <a:rPr lang="ja-JP" altLang="en-US" sz="1000" b="1" dirty="0">
                <a:solidFill>
                  <a:prstClr val="black"/>
                </a:solidFill>
              </a:rPr>
              <a:t>日本版近代家族　サラリーマンの夫、</a:t>
            </a:r>
            <a:endParaRPr lang="en-US" altLang="ja-JP" sz="10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b="1" dirty="0">
                <a:solidFill>
                  <a:prstClr val="black"/>
                </a:solidFill>
              </a:rPr>
              <a:t>専業主婦の妻、子ども二人、母親による学校中心の子育て</a:t>
            </a:r>
          </a:p>
        </p:txBody>
      </p:sp>
      <p:sp>
        <p:nvSpPr>
          <p:cNvPr id="22" name="線吹き出し 1 (枠付き) 21"/>
          <p:cNvSpPr/>
          <p:nvPr/>
        </p:nvSpPr>
        <p:spPr>
          <a:xfrm>
            <a:off x="4527916" y="2914097"/>
            <a:ext cx="1080961" cy="225652"/>
          </a:xfrm>
          <a:prstGeom prst="borderCallout1">
            <a:avLst>
              <a:gd name="adj1" fmla="val 90750"/>
              <a:gd name="adj2" fmla="val -712"/>
              <a:gd name="adj3" fmla="val 227837"/>
              <a:gd name="adj4" fmla="val -7257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prstClr val="black"/>
                </a:solidFill>
                <a:latin typeface="Arial" charset="0"/>
              </a:rPr>
              <a:t>オイルショック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6051252" y="4913887"/>
            <a:ext cx="865475" cy="27045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srgbClr val="FF0000"/>
                </a:solidFill>
                <a:latin typeface="Arial" charset="0"/>
              </a:rPr>
              <a:t>少子世代</a:t>
            </a: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6343182" y="5309740"/>
            <a:ext cx="2313642" cy="448725"/>
          </a:xfrm>
          <a:prstGeom prst="rightArrow">
            <a:avLst>
              <a:gd name="adj1" fmla="val 50000"/>
              <a:gd name="adj2" fmla="val 82334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prstClr val="white"/>
                </a:solidFill>
                <a:latin typeface="Arial" charset="0"/>
              </a:rPr>
              <a:t>超少子高齢・人口減少社会へ</a:t>
            </a:r>
          </a:p>
        </p:txBody>
      </p:sp>
      <p:sp>
        <p:nvSpPr>
          <p:cNvPr id="28" name="ホームベース 27"/>
          <p:cNvSpPr/>
          <p:nvPr/>
        </p:nvSpPr>
        <p:spPr>
          <a:xfrm>
            <a:off x="6595487" y="5907169"/>
            <a:ext cx="2106914" cy="591145"/>
          </a:xfrm>
          <a:prstGeom prst="homePlate">
            <a:avLst/>
          </a:prstGeom>
          <a:solidFill>
            <a:sysClr val="window" lastClr="FFFFFF"/>
          </a:solidFill>
          <a:ln w="9525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kumimoji="0" lang="en-US" altLang="ja-JP" sz="10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ICT</a:t>
            </a:r>
            <a:r>
              <a:rPr kumimoji="0" lang="ja-JP" altLang="ja-JP" sz="10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化</a:t>
            </a:r>
            <a:r>
              <a:rPr kumimoji="0" lang="ja-JP" altLang="en-US" sz="10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AI</a:t>
            </a:r>
            <a:r>
              <a:rPr kumimoji="0" lang="ja-JP" altLang="en-US" sz="10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・ｻｰﾋﾞｽ・</a:t>
            </a:r>
            <a:r>
              <a:rPr kumimoji="0" lang="en-US" altLang="ja-JP" sz="10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kumimoji="0" lang="ja-JP" altLang="en-US" sz="10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次産業</a:t>
            </a:r>
            <a:endParaRPr kumimoji="0" lang="en-US" altLang="ja-JP" sz="1000" b="1" kern="100" dirty="0">
              <a:solidFill>
                <a:prstClr val="black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ja-JP" altLang="en-US" sz="10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個人化⇒能力</a:t>
            </a:r>
            <a:r>
              <a:rPr kumimoji="0" lang="en-US" altLang="ja-JP" sz="10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</a:t>
            </a:r>
            <a:r>
              <a:rPr kumimoji="0" lang="ja-JP" altLang="en-US" sz="10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個性重視、自己実現</a:t>
            </a:r>
            <a:r>
              <a:rPr kumimoji="0" lang="en-US" altLang="ja-JP" sz="10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</a:t>
            </a:r>
            <a:r>
              <a:rPr kumimoji="0" lang="ja-JP" altLang="en-US" sz="10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協働実現力</a:t>
            </a:r>
            <a:r>
              <a:rPr kumimoji="0" lang="en-US" altLang="ja-JP" sz="10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</a:t>
            </a:r>
            <a:r>
              <a:rPr kumimoji="0" lang="ja-JP" altLang="en-US" sz="10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臨機応変力</a:t>
            </a:r>
            <a:endParaRPr kumimoji="0" lang="en-US" altLang="ja-JP" sz="1000" b="1" kern="100" dirty="0">
              <a:solidFill>
                <a:prstClr val="black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kumimoji="0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0652498" y="2356454"/>
            <a:ext cx="362465" cy="4234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9741" y="415273"/>
            <a:ext cx="3613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prstClr val="black"/>
                </a:solidFill>
              </a:rPr>
              <a:t>◆出生数及び普通出生率と合計特殊出生率の推移</a:t>
            </a:r>
          </a:p>
        </p:txBody>
      </p:sp>
      <p:graphicFrame>
        <p:nvGraphicFramePr>
          <p:cNvPr id="32" name="表 31"/>
          <p:cNvGraphicFramePr>
            <a:graphicFrameLocks noGrp="1"/>
          </p:cNvGraphicFramePr>
          <p:nvPr/>
        </p:nvGraphicFramePr>
        <p:xfrm>
          <a:off x="84724" y="1078719"/>
          <a:ext cx="4639676" cy="716280"/>
        </p:xfrm>
        <a:graphic>
          <a:graphicData uri="http://schemas.openxmlformats.org/drawingml/2006/table">
            <a:tbl>
              <a:tblPr/>
              <a:tblGrid>
                <a:gridCol w="1606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751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1949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1973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1989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2005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2015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7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：合計</a:t>
                      </a: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計特殊出生率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4.32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2.14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1.57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1.26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1.45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：普通出生率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（人口千人対）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33.0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17.2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19.4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10.2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8.4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8.0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：出生数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270</a:t>
                      </a:r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160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209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125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106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四角形吹き出し 32"/>
          <p:cNvSpPr/>
          <p:nvPr/>
        </p:nvSpPr>
        <p:spPr>
          <a:xfrm>
            <a:off x="427383" y="643969"/>
            <a:ext cx="960010" cy="310600"/>
          </a:xfrm>
          <a:prstGeom prst="wedgeRectCallout">
            <a:avLst>
              <a:gd name="adj1" fmla="val 88898"/>
              <a:gd name="adj2" fmla="val 110507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000"/>
              </a:lnSpc>
            </a:pPr>
            <a:r>
              <a:rPr lang="ja-JP" altLang="en-US" sz="1000" b="1" dirty="0">
                <a:solidFill>
                  <a:prstClr val="black"/>
                </a:solidFill>
              </a:rPr>
              <a:t>出生数最大</a:t>
            </a:r>
            <a:endParaRPr lang="en-US" altLang="ja-JP" sz="1000" b="1" dirty="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</a:pPr>
            <a:r>
              <a:rPr lang="ja-JP" altLang="en-US" sz="1000" b="1" dirty="0">
                <a:solidFill>
                  <a:prstClr val="black"/>
                </a:solidFill>
              </a:rPr>
              <a:t>団塊の世代</a:t>
            </a:r>
          </a:p>
        </p:txBody>
      </p:sp>
      <p:sp>
        <p:nvSpPr>
          <p:cNvPr id="34" name="四角形吹き出し 33"/>
          <p:cNvSpPr/>
          <p:nvPr/>
        </p:nvSpPr>
        <p:spPr>
          <a:xfrm>
            <a:off x="1460901" y="643301"/>
            <a:ext cx="609122" cy="304215"/>
          </a:xfrm>
          <a:prstGeom prst="wedgeRectCallout">
            <a:avLst>
              <a:gd name="adj1" fmla="val 86277"/>
              <a:gd name="adj2" fmla="val 91554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000"/>
              </a:lnSpc>
            </a:pPr>
            <a:r>
              <a:rPr lang="ja-JP" altLang="en-US" sz="1000" b="1" dirty="0">
                <a:solidFill>
                  <a:prstClr val="black"/>
                </a:solidFill>
              </a:rPr>
              <a:t>子ども</a:t>
            </a:r>
            <a:endParaRPr lang="en-US" altLang="ja-JP" sz="1000" b="1" dirty="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</a:pPr>
            <a:r>
              <a:rPr lang="ja-JP" altLang="en-US" sz="1000" b="1" dirty="0">
                <a:solidFill>
                  <a:prstClr val="black"/>
                </a:solidFill>
              </a:rPr>
              <a:t>二人に</a:t>
            </a:r>
          </a:p>
        </p:txBody>
      </p:sp>
      <p:sp>
        <p:nvSpPr>
          <p:cNvPr id="35" name="四角形吹き出し 34"/>
          <p:cNvSpPr/>
          <p:nvPr/>
        </p:nvSpPr>
        <p:spPr>
          <a:xfrm>
            <a:off x="2004318" y="644520"/>
            <a:ext cx="1138268" cy="309461"/>
          </a:xfrm>
          <a:prstGeom prst="wedgeRectCallout">
            <a:avLst>
              <a:gd name="adj1" fmla="val 17905"/>
              <a:gd name="adj2" fmla="val 72699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000"/>
              </a:lnSpc>
            </a:pPr>
            <a:r>
              <a:rPr lang="ja-JP" altLang="en-US" sz="1000" b="1" dirty="0">
                <a:solidFill>
                  <a:prstClr val="black"/>
                </a:solidFill>
              </a:rPr>
              <a:t>オイルショック</a:t>
            </a:r>
            <a:endParaRPr lang="en-US" altLang="ja-JP" sz="1000" b="1" dirty="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</a:pPr>
            <a:r>
              <a:rPr lang="ja-JP" altLang="en-US" sz="1000" b="1" dirty="0">
                <a:solidFill>
                  <a:prstClr val="black"/>
                </a:solidFill>
              </a:rPr>
              <a:t>団塊ｼﾞｭﾆｱﾋﾟｰｸ</a:t>
            </a:r>
          </a:p>
        </p:txBody>
      </p:sp>
      <p:sp>
        <p:nvSpPr>
          <p:cNvPr id="36" name="四角形吹き出し 35"/>
          <p:cNvSpPr/>
          <p:nvPr/>
        </p:nvSpPr>
        <p:spPr>
          <a:xfrm>
            <a:off x="3149169" y="661084"/>
            <a:ext cx="733124" cy="264290"/>
          </a:xfrm>
          <a:prstGeom prst="wedgeRectCallout">
            <a:avLst>
              <a:gd name="adj1" fmla="val 5173"/>
              <a:gd name="adj2" fmla="val 104891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000"/>
              </a:lnSpc>
            </a:pPr>
            <a:r>
              <a:rPr lang="en-US" altLang="ja-JP" sz="1000" b="1" dirty="0">
                <a:solidFill>
                  <a:prstClr val="black"/>
                </a:solidFill>
              </a:rPr>
              <a:t>1.57</a:t>
            </a:r>
          </a:p>
          <a:p>
            <a:pPr>
              <a:lnSpc>
                <a:spcPts val="1000"/>
              </a:lnSpc>
            </a:pPr>
            <a:r>
              <a:rPr lang="ja-JP" altLang="en-US" sz="1000" b="1" dirty="0">
                <a:solidFill>
                  <a:prstClr val="black"/>
                </a:solidFill>
              </a:rPr>
              <a:t>ショック</a:t>
            </a:r>
          </a:p>
        </p:txBody>
      </p:sp>
      <p:sp>
        <p:nvSpPr>
          <p:cNvPr id="37" name="四角形吹き出し 36"/>
          <p:cNvSpPr/>
          <p:nvPr/>
        </p:nvSpPr>
        <p:spPr>
          <a:xfrm>
            <a:off x="3800078" y="624258"/>
            <a:ext cx="576719" cy="298102"/>
          </a:xfrm>
          <a:prstGeom prst="wedgeRectCallout">
            <a:avLst>
              <a:gd name="adj1" fmla="val 667"/>
              <a:gd name="adj2" fmla="val 102489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b="1" dirty="0">
                <a:solidFill>
                  <a:prstClr val="black"/>
                </a:solidFill>
              </a:rPr>
              <a:t>出生率</a:t>
            </a:r>
            <a:endParaRPr lang="en-US" altLang="ja-JP" sz="1000" b="1" dirty="0">
              <a:solidFill>
                <a:prstClr val="black"/>
              </a:solidFill>
            </a:endParaRPr>
          </a:p>
          <a:p>
            <a:r>
              <a:rPr lang="ja-JP" altLang="en-US" sz="1000" b="1" dirty="0">
                <a:solidFill>
                  <a:prstClr val="black"/>
                </a:solidFill>
              </a:rPr>
              <a:t>最低に</a:t>
            </a:r>
          </a:p>
        </p:txBody>
      </p:sp>
      <p:sp>
        <p:nvSpPr>
          <p:cNvPr id="38" name="四角形吹き出し 37"/>
          <p:cNvSpPr/>
          <p:nvPr/>
        </p:nvSpPr>
        <p:spPr>
          <a:xfrm>
            <a:off x="4424650" y="625867"/>
            <a:ext cx="895982" cy="301274"/>
          </a:xfrm>
          <a:prstGeom prst="wedgeRectCallout">
            <a:avLst>
              <a:gd name="adj1" fmla="val 3545"/>
              <a:gd name="adj2" fmla="val 96831"/>
            </a:avLst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b="1" dirty="0">
                <a:solidFill>
                  <a:srgbClr val="FF0000"/>
                </a:solidFill>
              </a:rPr>
              <a:t>出生数</a:t>
            </a:r>
            <a:r>
              <a:rPr lang="en-US" altLang="ja-JP" sz="1000" b="1" dirty="0">
                <a:solidFill>
                  <a:srgbClr val="FF0000"/>
                </a:solidFill>
              </a:rPr>
              <a:t>100</a:t>
            </a:r>
            <a:r>
              <a:rPr lang="ja-JP" altLang="en-US" sz="900" b="1" dirty="0">
                <a:solidFill>
                  <a:srgbClr val="FF0000"/>
                </a:solidFill>
              </a:rPr>
              <a:t>万人</a:t>
            </a:r>
            <a:r>
              <a:rPr lang="ja-JP" altLang="en-US" sz="1000" b="1" dirty="0">
                <a:solidFill>
                  <a:srgbClr val="FF0000"/>
                </a:solidFill>
              </a:rPr>
              <a:t>以下に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21068" y="5615756"/>
            <a:ext cx="112858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prstClr val="white"/>
                </a:solidFill>
              </a:rPr>
              <a:t>人口オーナス</a:t>
            </a:r>
          </a:p>
        </p:txBody>
      </p:sp>
      <p:sp>
        <p:nvSpPr>
          <p:cNvPr id="39" name="テキスト ボックス 7"/>
          <p:cNvSpPr txBox="1"/>
          <p:nvPr/>
        </p:nvSpPr>
        <p:spPr>
          <a:xfrm>
            <a:off x="-44193" y="61779"/>
            <a:ext cx="6869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>
                <a:solidFill>
                  <a:prstClr val="black"/>
                </a:solidFill>
              </a:rPr>
              <a:t>図８　出生数・合計特殊出生率・普通出生率の推移と家族・産業構造の特性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724400" y="1076997"/>
          <a:ext cx="523875" cy="727712"/>
        </p:xfrm>
        <a:graphic>
          <a:graphicData uri="http://schemas.openxmlformats.org/drawingml/2006/table">
            <a:tbl>
              <a:tblPr/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51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2016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75"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FF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7.8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98</a:t>
                      </a:r>
                      <a:r>
                        <a:rPr lang="ja-JP" alt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1085219" y="2404163"/>
            <a:ext cx="2368928" cy="515298"/>
          </a:xfrm>
          <a:prstGeom prst="wedgeRectCallout">
            <a:avLst>
              <a:gd name="adj1" fmla="val -61614"/>
              <a:gd name="adj2" fmla="val -14971"/>
            </a:avLst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solidFill>
                  <a:prstClr val="black"/>
                </a:solidFill>
                <a:latin typeface="Arial" charset="0"/>
              </a:rPr>
              <a:t>1949</a:t>
            </a:r>
            <a:r>
              <a:rPr lang="ja-JP" altLang="en-US" sz="1100" b="1" dirty="0">
                <a:solidFill>
                  <a:prstClr val="black"/>
                </a:solidFill>
                <a:latin typeface="Arial" charset="0"/>
              </a:rPr>
              <a:t>年：団塊世代 ピーク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latin typeface="Arial" charset="0"/>
              </a:rPr>
              <a:t>A:</a:t>
            </a:r>
            <a:r>
              <a:rPr lang="en-US" altLang="ko-KR" sz="1100" b="1" dirty="0">
                <a:latin typeface="Arial" charset="0"/>
                <a:ea typeface="굴림" pitchFamily="34" charset="-127"/>
              </a:rPr>
              <a:t>4.32</a:t>
            </a:r>
            <a:r>
              <a:rPr lang="ja-JP" altLang="en-US" sz="1100" b="1" dirty="0">
                <a:latin typeface="Arial" charset="0"/>
              </a:rPr>
              <a:t>　</a:t>
            </a:r>
            <a:r>
              <a:rPr lang="en-US" altLang="ja-JP" sz="1100" b="1" dirty="0">
                <a:latin typeface="Arial" charset="0"/>
              </a:rPr>
              <a:t>B:</a:t>
            </a:r>
            <a:r>
              <a:rPr lang="en-US" altLang="ko-KR" sz="1100" b="1" dirty="0">
                <a:latin typeface="Arial" charset="0"/>
                <a:ea typeface="굴림" pitchFamily="34" charset="-127"/>
              </a:rPr>
              <a:t> </a:t>
            </a:r>
            <a:r>
              <a:rPr lang="en-US" altLang="ja-JP" sz="1100" b="1" dirty="0">
                <a:latin typeface="Arial" charset="0"/>
              </a:rPr>
              <a:t>33.0</a:t>
            </a:r>
            <a:r>
              <a:rPr lang="ko-KR" altLang="en-US" sz="1100" b="1" dirty="0">
                <a:latin typeface="Arial" charset="0"/>
                <a:ea typeface="굴림" pitchFamily="34" charset="-127"/>
              </a:rPr>
              <a:t> </a:t>
            </a:r>
            <a:r>
              <a:rPr lang="en-US" altLang="ja-JP" sz="1100" b="1" dirty="0">
                <a:latin typeface="Arial" charset="0"/>
              </a:rPr>
              <a:t>C</a:t>
            </a:r>
            <a:r>
              <a:rPr lang="ja-JP" altLang="en-US" sz="1100" b="1" dirty="0">
                <a:latin typeface="Arial" charset="0"/>
              </a:rPr>
              <a:t>：</a:t>
            </a:r>
            <a:r>
              <a:rPr lang="en-US" altLang="ko-KR" sz="1100" b="1" dirty="0">
                <a:latin typeface="Arial" charset="0"/>
                <a:ea typeface="굴림" pitchFamily="34" charset="-127"/>
              </a:rPr>
              <a:t>270</a:t>
            </a:r>
            <a:r>
              <a:rPr lang="ja-JP" altLang="en-US" sz="1100" b="1" dirty="0">
                <a:solidFill>
                  <a:prstClr val="black"/>
                </a:solidFill>
                <a:latin typeface="Arial" charset="0"/>
              </a:rPr>
              <a:t>万人</a:t>
            </a:r>
            <a:endParaRPr lang="ja-JP" altLang="en-US" sz="11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AutoShape 11"/>
          <p:cNvSpPr>
            <a:spLocks noChangeArrowheads="1"/>
          </p:cNvSpPr>
          <p:nvPr/>
        </p:nvSpPr>
        <p:spPr bwMode="auto">
          <a:xfrm>
            <a:off x="1563484" y="2940695"/>
            <a:ext cx="1640085" cy="587930"/>
          </a:xfrm>
          <a:prstGeom prst="wedgeRectCallout">
            <a:avLst>
              <a:gd name="adj1" fmla="val -17853"/>
              <a:gd name="adj2" fmla="val 158473"/>
            </a:avLst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latin typeface="Arial" charset="0"/>
              </a:rPr>
              <a:t>1960</a:t>
            </a:r>
            <a:r>
              <a:rPr lang="ja-JP" altLang="en-US" sz="1100" b="1" dirty="0">
                <a:latin typeface="Arial" charset="0"/>
              </a:rPr>
              <a:t>年</a:t>
            </a:r>
            <a:r>
              <a:rPr lang="en-US" altLang="ja-JP" sz="1100" b="1" dirty="0">
                <a:latin typeface="Arial" charset="0"/>
              </a:rPr>
              <a:t> </a:t>
            </a:r>
            <a:r>
              <a:rPr lang="ja-JP" altLang="en-US" sz="1100" b="1" dirty="0">
                <a:latin typeface="Arial" charset="0"/>
              </a:rPr>
              <a:t>：子ども二人の家族に</a:t>
            </a:r>
            <a:r>
              <a:rPr lang="en-US" altLang="ja-JP" sz="1100" b="1" dirty="0">
                <a:latin typeface="Arial" charset="0"/>
              </a:rPr>
              <a:t>A:2.0 B</a:t>
            </a:r>
            <a:r>
              <a:rPr lang="ja-JP" altLang="en-US" sz="1100" b="1" dirty="0">
                <a:latin typeface="Arial" charset="0"/>
              </a:rPr>
              <a:t>：</a:t>
            </a:r>
            <a:r>
              <a:rPr lang="en-US" altLang="ja-JP" sz="1100" b="1" dirty="0">
                <a:latin typeface="Arial" charset="0"/>
              </a:rPr>
              <a:t>17.</a:t>
            </a:r>
            <a:r>
              <a:rPr lang="ja-JP" altLang="en-US" sz="1100" b="1" dirty="0">
                <a:latin typeface="Arial" charset="0"/>
              </a:rPr>
              <a:t>２</a:t>
            </a:r>
            <a:r>
              <a:rPr lang="en-US" altLang="ja-JP" sz="1100" b="1" dirty="0">
                <a:latin typeface="Arial" charset="0"/>
              </a:rPr>
              <a:t> C</a:t>
            </a:r>
            <a:r>
              <a:rPr lang="ja-JP" altLang="en-US" sz="1100" b="1" dirty="0">
                <a:latin typeface="Arial" charset="0"/>
              </a:rPr>
              <a:t>：</a:t>
            </a:r>
            <a:r>
              <a:rPr lang="ko-KR" altLang="en-US" sz="1100" b="1" dirty="0">
                <a:latin typeface="Arial" charset="0"/>
              </a:rPr>
              <a:t> </a:t>
            </a:r>
            <a:r>
              <a:rPr lang="en-US" altLang="ja-JP" sz="1100" b="1" dirty="0">
                <a:latin typeface="Arial" charset="0"/>
              </a:rPr>
              <a:t>160</a:t>
            </a:r>
            <a:r>
              <a:rPr lang="ja-JP" altLang="en-US" sz="1100" b="1" dirty="0">
                <a:latin typeface="Arial" charset="0"/>
              </a:rPr>
              <a:t>万人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200" dirty="0">
              <a:latin typeface="Arial" charset="0"/>
              <a:ea typeface="굴림" pitchFamily="34" charset="-127"/>
            </a:endParaRPr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3551633" y="2420753"/>
            <a:ext cx="2315509" cy="464147"/>
          </a:xfrm>
          <a:prstGeom prst="wedgeRectCallout">
            <a:avLst>
              <a:gd name="adj1" fmla="val -49047"/>
              <a:gd name="adj2" fmla="val 158221"/>
            </a:avLst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solidFill>
                  <a:prstClr val="black"/>
                </a:solidFill>
                <a:latin typeface="Arial" charset="0"/>
              </a:rPr>
              <a:t>1973</a:t>
            </a:r>
            <a:r>
              <a:rPr lang="ja-JP" altLang="en-US" sz="1100" b="1" dirty="0">
                <a:solidFill>
                  <a:prstClr val="black"/>
                </a:solidFill>
                <a:latin typeface="Arial" charset="0"/>
              </a:rPr>
              <a:t>年：団塊ジュニア ピーク</a:t>
            </a:r>
            <a:endParaRPr lang="en-US" altLang="ja-JP" sz="11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ja-JP" altLang="en-US" sz="1100" b="1" dirty="0">
                <a:solidFill>
                  <a:prstClr val="black"/>
                </a:solidFill>
                <a:latin typeface="Arial" charset="0"/>
              </a:rPr>
              <a:t>：</a:t>
            </a:r>
            <a:r>
              <a:rPr lang="en-US" altLang="ko-KR" sz="1100" b="1" dirty="0">
                <a:latin typeface="Arial" charset="0"/>
                <a:ea typeface="굴림" pitchFamily="34" charset="-127"/>
              </a:rPr>
              <a:t>2.14</a:t>
            </a:r>
            <a:r>
              <a:rPr lang="ja-JP" altLang="en-US" sz="1100" b="1" dirty="0">
                <a:latin typeface="Arial" charset="0"/>
              </a:rPr>
              <a:t>　</a:t>
            </a:r>
            <a:r>
              <a:rPr lang="en-US" altLang="ja-JP" sz="1100" b="1" dirty="0">
                <a:latin typeface="Arial" charset="0"/>
              </a:rPr>
              <a:t>B:</a:t>
            </a:r>
            <a:r>
              <a:rPr lang="en-US" altLang="ko-KR" sz="1100" b="1" dirty="0">
                <a:latin typeface="Arial" charset="0"/>
                <a:ea typeface="굴림" pitchFamily="34" charset="-127"/>
              </a:rPr>
              <a:t> </a:t>
            </a:r>
            <a:r>
              <a:rPr lang="en-US" altLang="ja-JP" sz="1100" b="1" dirty="0">
                <a:latin typeface="Arial" charset="0"/>
              </a:rPr>
              <a:t>19.4</a:t>
            </a:r>
            <a:r>
              <a:rPr lang="ja-JP" altLang="en-US" sz="1100" b="1" dirty="0">
                <a:latin typeface="Arial" charset="0"/>
              </a:rPr>
              <a:t>人 </a:t>
            </a:r>
            <a:r>
              <a:rPr lang="en-US" altLang="ja-JP" sz="1100" b="1" dirty="0">
                <a:latin typeface="Arial" charset="0"/>
              </a:rPr>
              <a:t>C</a:t>
            </a:r>
            <a:r>
              <a:rPr lang="ja-JP" altLang="en-US" sz="1100" b="1" dirty="0">
                <a:latin typeface="Arial" charset="0"/>
              </a:rPr>
              <a:t>：</a:t>
            </a:r>
            <a:r>
              <a:rPr lang="ko-KR" altLang="en-US" sz="1100" b="1" dirty="0">
                <a:latin typeface="Arial" charset="0"/>
                <a:ea typeface="굴림" pitchFamily="34" charset="-127"/>
              </a:rPr>
              <a:t> </a:t>
            </a:r>
            <a:r>
              <a:rPr lang="en-US" altLang="ko-KR" sz="1100" b="1" dirty="0">
                <a:latin typeface="Arial" charset="0"/>
                <a:ea typeface="굴림" pitchFamily="34" charset="-127"/>
              </a:rPr>
              <a:t>209</a:t>
            </a:r>
            <a:r>
              <a:rPr lang="ja-JP" altLang="en-US" sz="1100" b="1" dirty="0">
                <a:latin typeface="Arial" charset="0"/>
              </a:rPr>
              <a:t>万人</a:t>
            </a:r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auto">
          <a:xfrm>
            <a:off x="3946986" y="3265053"/>
            <a:ext cx="2037089" cy="473846"/>
          </a:xfrm>
          <a:prstGeom prst="wedgeRectCallout">
            <a:avLst>
              <a:gd name="adj1" fmla="val 26500"/>
              <a:gd name="adj2" fmla="val 236238"/>
            </a:avLst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prstClr val="black"/>
                </a:solidFill>
                <a:latin typeface="Arial" charset="0"/>
              </a:rPr>
              <a:t>1989</a:t>
            </a:r>
            <a:r>
              <a:rPr lang="ja-JP" altLang="en-US" b="1" dirty="0">
                <a:solidFill>
                  <a:prstClr val="black"/>
                </a:solidFill>
                <a:latin typeface="Arial" charset="0"/>
              </a:rPr>
              <a:t>年：</a:t>
            </a:r>
            <a:r>
              <a:rPr lang="en-US" altLang="ja-JP" b="1" dirty="0">
                <a:solidFill>
                  <a:prstClr val="black"/>
                </a:solidFill>
                <a:latin typeface="Arial" charset="0"/>
              </a:rPr>
              <a:t>1.57</a:t>
            </a:r>
            <a:r>
              <a:rPr lang="ja-JP" altLang="en-US" b="1" dirty="0">
                <a:solidFill>
                  <a:prstClr val="black"/>
                </a:solidFill>
                <a:latin typeface="Arial" charset="0"/>
              </a:rPr>
              <a:t>ショック</a:t>
            </a:r>
            <a:endParaRPr lang="en-US" altLang="ja-JP" b="1" dirty="0">
              <a:solidFill>
                <a:prstClr val="black"/>
              </a:solidFill>
              <a:latin typeface="Arial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latin typeface="Arial" charset="0"/>
              </a:rPr>
              <a:t>A:1.57</a:t>
            </a:r>
            <a:r>
              <a:rPr lang="ko-KR" altLang="en-US" b="1" dirty="0">
                <a:latin typeface="Arial" charset="0"/>
                <a:ea typeface="굴림" pitchFamily="34" charset="-127"/>
              </a:rPr>
              <a:t>  </a:t>
            </a:r>
            <a:r>
              <a:rPr lang="en-US" altLang="ja-JP" b="1" dirty="0">
                <a:latin typeface="Arial" charset="0"/>
              </a:rPr>
              <a:t>B:10.2</a:t>
            </a:r>
            <a:r>
              <a:rPr lang="ja-JP" altLang="en-US" b="1" dirty="0">
                <a:latin typeface="Arial" charset="0"/>
              </a:rPr>
              <a:t>　</a:t>
            </a:r>
            <a:r>
              <a:rPr lang="en-US" altLang="ja-JP" b="1" dirty="0">
                <a:latin typeface="Arial" charset="0"/>
              </a:rPr>
              <a:t>C</a:t>
            </a:r>
            <a:r>
              <a:rPr lang="ja-JP" altLang="en-US" b="1" dirty="0">
                <a:latin typeface="Arial" charset="0"/>
              </a:rPr>
              <a:t>：</a:t>
            </a:r>
            <a:r>
              <a:rPr lang="en-US" altLang="ja-JP" b="1" dirty="0">
                <a:latin typeface="Arial" charset="0"/>
                <a:ea typeface="굴림" pitchFamily="34" charset="-127"/>
              </a:rPr>
              <a:t>1</a:t>
            </a:r>
            <a:r>
              <a:rPr lang="en-US" altLang="ja-JP" b="1" dirty="0">
                <a:latin typeface="Arial" charset="0"/>
              </a:rPr>
              <a:t>07</a:t>
            </a:r>
            <a:r>
              <a:rPr lang="ja-JP" altLang="en-US" b="1" dirty="0">
                <a:latin typeface="Arial" charset="0"/>
              </a:rPr>
              <a:t>万人</a:t>
            </a:r>
          </a:p>
        </p:txBody>
      </p:sp>
      <p:sp>
        <p:nvSpPr>
          <p:cNvPr id="47" name="AutoShape 19"/>
          <p:cNvSpPr>
            <a:spLocks noChangeArrowheads="1"/>
          </p:cNvSpPr>
          <p:nvPr/>
        </p:nvSpPr>
        <p:spPr bwMode="auto">
          <a:xfrm rot="3681477">
            <a:off x="887536" y="3358261"/>
            <a:ext cx="952185" cy="325393"/>
          </a:xfrm>
          <a:prstGeom prst="rightArrow">
            <a:avLst>
              <a:gd name="adj1" fmla="val 50000"/>
              <a:gd name="adj2" fmla="val 82334"/>
            </a:avLst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dirty="0">
                <a:solidFill>
                  <a:srgbClr val="FF0000"/>
                </a:solidFill>
                <a:latin typeface="Arial" charset="0"/>
              </a:rPr>
              <a:t>少産化</a:t>
            </a: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2004318" y="4324595"/>
            <a:ext cx="836737" cy="263520"/>
          </a:xfrm>
          <a:prstGeom prst="flowChartProcess">
            <a:avLst/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srgbClr val="FF3300"/>
                </a:solidFill>
                <a:latin typeface="Arial" charset="0"/>
              </a:rPr>
              <a:t>少産世代</a:t>
            </a:r>
            <a:endParaRPr lang="ko-KR" altLang="en-US" sz="12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431021" y="3211756"/>
            <a:ext cx="325577" cy="1112839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prstClr val="black"/>
                </a:solidFill>
                <a:latin typeface="Arial" charset="0"/>
              </a:rPr>
              <a:t>団塊の世代</a:t>
            </a:r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auto">
          <a:xfrm>
            <a:off x="3489261" y="4263590"/>
            <a:ext cx="1080805" cy="263521"/>
          </a:xfrm>
          <a:prstGeom prst="flowChartProcess">
            <a:avLst/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srgbClr val="FF3300"/>
                </a:solidFill>
                <a:latin typeface="Arial" charset="0"/>
              </a:rPr>
              <a:t>団塊ジュニア</a:t>
            </a:r>
            <a:endParaRPr lang="ko-KR" altLang="en-US" sz="12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6352294" y="2841705"/>
            <a:ext cx="1837783" cy="473846"/>
          </a:xfrm>
          <a:prstGeom prst="wedgeRectCallout">
            <a:avLst>
              <a:gd name="adj1" fmla="val 74096"/>
              <a:gd name="adj2" fmla="val 40703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FF0000"/>
                </a:solidFill>
                <a:latin typeface="Arial" charset="0"/>
              </a:rPr>
              <a:t>2016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年：出生数</a:t>
            </a:r>
            <a:r>
              <a:rPr lang="en-US" altLang="ja-JP" b="1" dirty="0">
                <a:solidFill>
                  <a:srgbClr val="FF0000"/>
                </a:solidFill>
                <a:latin typeface="Arial" charset="0"/>
              </a:rPr>
              <a:t>98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万</a:t>
            </a:r>
            <a:endParaRPr lang="en-US" altLang="ja-JP" b="1" dirty="0">
              <a:solidFill>
                <a:srgbClr val="FF0000"/>
              </a:solidFill>
              <a:latin typeface="Arial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FF0000"/>
                </a:solidFill>
                <a:latin typeface="Arial" charset="0"/>
              </a:rPr>
              <a:t>A: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？</a:t>
            </a:r>
            <a:r>
              <a:rPr lang="ko-KR" altLang="en-US" b="1" dirty="0">
                <a:solidFill>
                  <a:srgbClr val="FF0000"/>
                </a:solidFill>
                <a:latin typeface="Arial" charset="0"/>
                <a:ea typeface="굴림" pitchFamily="34" charset="-127"/>
              </a:rPr>
              <a:t>  </a:t>
            </a:r>
            <a:r>
              <a:rPr lang="en-US" altLang="ja-JP" b="1" dirty="0">
                <a:solidFill>
                  <a:srgbClr val="FF0000"/>
                </a:solidFill>
                <a:latin typeface="Arial" charset="0"/>
              </a:rPr>
              <a:t>B:7.8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　</a:t>
            </a:r>
            <a:r>
              <a:rPr lang="en-US" altLang="ja-JP" b="1" dirty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：</a:t>
            </a:r>
            <a:r>
              <a:rPr lang="en-US" altLang="ja-JP" b="1" dirty="0">
                <a:solidFill>
                  <a:srgbClr val="FF0000"/>
                </a:solidFill>
                <a:latin typeface="Arial" charset="0"/>
                <a:ea typeface="굴림" pitchFamily="34" charset="-127"/>
              </a:rPr>
              <a:t>98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万人</a:t>
            </a:r>
          </a:p>
        </p:txBody>
      </p:sp>
      <p:sp>
        <p:nvSpPr>
          <p:cNvPr id="46" name="AutoShape 12"/>
          <p:cNvSpPr>
            <a:spLocks noChangeArrowheads="1"/>
          </p:cNvSpPr>
          <p:nvPr/>
        </p:nvSpPr>
        <p:spPr bwMode="auto">
          <a:xfrm>
            <a:off x="6343182" y="3383014"/>
            <a:ext cx="1837783" cy="473846"/>
          </a:xfrm>
          <a:prstGeom prst="wedgeRectCallout">
            <a:avLst>
              <a:gd name="adj1" fmla="val 66322"/>
              <a:gd name="adj2" fmla="val 306530"/>
            </a:avLst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>
                <a:solidFill>
                  <a:prstClr val="black"/>
                </a:solidFill>
                <a:latin typeface="Arial" charset="0"/>
              </a:rPr>
              <a:t>2015</a:t>
            </a:r>
            <a:r>
              <a:rPr lang="ja-JP" altLang="en-US" b="1" dirty="0">
                <a:solidFill>
                  <a:prstClr val="black"/>
                </a:solidFill>
                <a:latin typeface="Arial" charset="0"/>
              </a:rPr>
              <a:t>年：出生数</a:t>
            </a:r>
            <a:r>
              <a:rPr lang="en-US" altLang="ja-JP" b="1" dirty="0">
                <a:solidFill>
                  <a:prstClr val="black"/>
                </a:solidFill>
                <a:latin typeface="Arial" charset="0"/>
              </a:rPr>
              <a:t>101</a:t>
            </a:r>
            <a:r>
              <a:rPr lang="ja-JP" altLang="en-US" b="1" dirty="0">
                <a:solidFill>
                  <a:prstClr val="black"/>
                </a:solidFill>
                <a:latin typeface="Arial" charset="0"/>
              </a:rPr>
              <a:t>万</a:t>
            </a:r>
            <a:endParaRPr lang="en-US" altLang="ja-JP" b="1" dirty="0">
              <a:solidFill>
                <a:prstClr val="black"/>
              </a:solidFill>
              <a:latin typeface="Arial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latin typeface="Arial" charset="0"/>
              </a:rPr>
              <a:t>A:1.42</a:t>
            </a:r>
            <a:r>
              <a:rPr lang="ko-KR" altLang="en-US" b="1" dirty="0">
                <a:latin typeface="Arial" charset="0"/>
                <a:ea typeface="굴림" pitchFamily="34" charset="-127"/>
              </a:rPr>
              <a:t>  </a:t>
            </a:r>
            <a:r>
              <a:rPr lang="en-US" altLang="ja-JP" b="1" dirty="0">
                <a:latin typeface="Arial" charset="0"/>
              </a:rPr>
              <a:t>B:8.0</a:t>
            </a:r>
            <a:r>
              <a:rPr lang="ja-JP" altLang="en-US" b="1" dirty="0">
                <a:latin typeface="Arial" charset="0"/>
              </a:rPr>
              <a:t>　</a:t>
            </a:r>
            <a:r>
              <a:rPr lang="en-US" altLang="ja-JP" b="1" dirty="0">
                <a:latin typeface="Arial" charset="0"/>
              </a:rPr>
              <a:t>C</a:t>
            </a:r>
            <a:r>
              <a:rPr lang="ja-JP" altLang="en-US" b="1" dirty="0">
                <a:latin typeface="Arial" charset="0"/>
              </a:rPr>
              <a:t>：</a:t>
            </a:r>
            <a:r>
              <a:rPr lang="en-US" altLang="ja-JP" b="1" dirty="0">
                <a:latin typeface="Arial" charset="0"/>
                <a:ea typeface="굴림" pitchFamily="34" charset="-127"/>
              </a:rPr>
              <a:t>1</a:t>
            </a:r>
            <a:r>
              <a:rPr lang="en-US" altLang="ja-JP" b="1" dirty="0">
                <a:latin typeface="Arial" charset="0"/>
              </a:rPr>
              <a:t>03</a:t>
            </a:r>
            <a:r>
              <a:rPr lang="ja-JP" altLang="en-US" b="1" dirty="0">
                <a:latin typeface="Arial" charset="0"/>
              </a:rPr>
              <a:t>万人</a:t>
            </a:r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5919550" y="3932919"/>
            <a:ext cx="1994354" cy="473846"/>
          </a:xfrm>
          <a:prstGeom prst="wedgeRectCallout">
            <a:avLst>
              <a:gd name="adj1" fmla="val 21927"/>
              <a:gd name="adj2" fmla="val 154329"/>
            </a:avLst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solidFill>
                  <a:prstClr val="black"/>
                </a:solidFill>
                <a:latin typeface="Arial" charset="0"/>
              </a:rPr>
              <a:t>2005</a:t>
            </a:r>
            <a:r>
              <a:rPr lang="ja-JP" altLang="en-US" sz="1100" b="1" dirty="0">
                <a:solidFill>
                  <a:prstClr val="black"/>
                </a:solidFill>
                <a:latin typeface="Arial" charset="0"/>
              </a:rPr>
              <a:t>年：合計特殊出生率最低</a:t>
            </a:r>
            <a:endParaRPr lang="en-US" altLang="ja-JP" sz="11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latin typeface="Arial" charset="0"/>
              </a:rPr>
              <a:t>A</a:t>
            </a:r>
            <a:r>
              <a:rPr lang="ja-JP" altLang="en-US" sz="1100" b="1" dirty="0">
                <a:latin typeface="Arial" charset="0"/>
              </a:rPr>
              <a:t>：</a:t>
            </a:r>
            <a:r>
              <a:rPr lang="en-US" altLang="ja-JP" sz="1100" b="1" dirty="0">
                <a:latin typeface="Arial" charset="0"/>
              </a:rPr>
              <a:t>1.26</a:t>
            </a:r>
            <a:r>
              <a:rPr lang="ja-JP" altLang="en-US" sz="1100" b="1" dirty="0">
                <a:latin typeface="Arial" charset="0"/>
                <a:ea typeface="굴림" pitchFamily="34" charset="-127"/>
              </a:rPr>
              <a:t> </a:t>
            </a:r>
            <a:r>
              <a:rPr lang="en-US" altLang="ja-JP" sz="1100" b="1" dirty="0">
                <a:latin typeface="Arial" charset="0"/>
              </a:rPr>
              <a:t>B:8.4</a:t>
            </a:r>
            <a:r>
              <a:rPr lang="ja-JP" altLang="en-US" sz="1100" b="1" dirty="0">
                <a:latin typeface="Arial" charset="0"/>
              </a:rPr>
              <a:t>　</a:t>
            </a:r>
            <a:r>
              <a:rPr lang="en-US" altLang="ja-JP" sz="1100" b="1" dirty="0">
                <a:latin typeface="Arial" charset="0"/>
              </a:rPr>
              <a:t>C</a:t>
            </a:r>
            <a:r>
              <a:rPr lang="ja-JP" altLang="en-US" sz="1100" b="1" dirty="0">
                <a:latin typeface="Arial" charset="0"/>
              </a:rPr>
              <a:t>：</a:t>
            </a:r>
            <a:r>
              <a:rPr lang="en-US" altLang="ja-JP" sz="1100" b="1" dirty="0">
                <a:latin typeface="Arial" charset="0"/>
                <a:ea typeface="굴림" pitchFamily="34" charset="-127"/>
              </a:rPr>
              <a:t>1</a:t>
            </a:r>
            <a:r>
              <a:rPr lang="en-US" altLang="ja-JP" sz="1100" b="1" dirty="0">
                <a:latin typeface="Arial" charset="0"/>
              </a:rPr>
              <a:t>06</a:t>
            </a:r>
            <a:r>
              <a:rPr lang="ja-JP" altLang="en-US" sz="1100" b="1" dirty="0">
                <a:latin typeface="Arial" charset="0"/>
              </a:rPr>
              <a:t>万人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 rot="632855">
            <a:off x="4820737" y="4328977"/>
            <a:ext cx="2363080" cy="319623"/>
          </a:xfrm>
          <a:prstGeom prst="rightArrow">
            <a:avLst>
              <a:gd name="adj1" fmla="val 50000"/>
              <a:gd name="adj2" fmla="val 21078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srgbClr val="FF0000"/>
                </a:solidFill>
                <a:latin typeface="Arial" charset="0"/>
              </a:rPr>
              <a:t>少子化</a:t>
            </a:r>
          </a:p>
        </p:txBody>
      </p:sp>
      <p:graphicFrame>
        <p:nvGraphicFramePr>
          <p:cNvPr id="53" name="グラフ 52"/>
          <p:cNvGraphicFramePr>
            <a:graphicFrameLocks/>
          </p:cNvGraphicFramePr>
          <p:nvPr/>
        </p:nvGraphicFramePr>
        <p:xfrm>
          <a:off x="5447056" y="372710"/>
          <a:ext cx="3596276" cy="191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テキスト ボックス 1"/>
          <p:cNvSpPr txBox="1"/>
          <p:nvPr/>
        </p:nvSpPr>
        <p:spPr>
          <a:xfrm>
            <a:off x="6144343" y="428469"/>
            <a:ext cx="2292117" cy="22399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b="1" dirty="0"/>
              <a:t>　◆普通出生率（人口千人対）の推移</a:t>
            </a:r>
          </a:p>
        </p:txBody>
      </p:sp>
    </p:spTree>
    <p:extLst>
      <p:ext uri="{BB962C8B-B14F-4D97-AF65-F5344CB8AC3E}">
        <p14:creationId xmlns:p14="http://schemas.microsoft.com/office/powerpoint/2010/main" val="219755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14067" y="-167683"/>
            <a:ext cx="9791554" cy="758988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4" y="5186052"/>
            <a:ext cx="7812479" cy="17379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27" y="2800964"/>
            <a:ext cx="7586343" cy="17084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5" y="636696"/>
            <a:ext cx="7706342" cy="15496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8111316" y="-37255"/>
            <a:ext cx="1298526" cy="707886"/>
          </a:xfrm>
          <a:prstGeom prst="rect">
            <a:avLst/>
          </a:prstGeom>
          <a:pattFill prst="dotDmnd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prstClr val="black"/>
                </a:solidFill>
              </a:rPr>
              <a:t>合計特殊</a:t>
            </a:r>
            <a:endParaRPr lang="en-US" altLang="ja-JP" sz="2000" b="1" dirty="0">
              <a:solidFill>
                <a:prstClr val="black"/>
              </a:solidFill>
            </a:endParaRPr>
          </a:p>
          <a:p>
            <a:pPr algn="ctr"/>
            <a:r>
              <a:rPr lang="ja-JP" altLang="en-US" sz="2000" b="1" dirty="0">
                <a:solidFill>
                  <a:prstClr val="black"/>
                </a:solidFill>
              </a:rPr>
              <a:t>出生率</a:t>
            </a: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-225890" y="-101968"/>
            <a:ext cx="1811714" cy="73866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普通出生率</a:t>
            </a:r>
            <a:endParaRPr lang="en-US" altLang="ja-JP" sz="2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（人口千人対）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8434998" y="965802"/>
            <a:ext cx="912399" cy="10380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-159936" y="965802"/>
            <a:ext cx="887616" cy="11788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-229309" y="1035357"/>
            <a:ext cx="10714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1949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33.0</a:t>
            </a:r>
            <a:endParaRPr lang="ja-JP" altLang="en-US" sz="2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3" name="Rectangle 52"/>
          <p:cNvSpPr>
            <a:spLocks noChangeArrowheads="1"/>
          </p:cNvSpPr>
          <p:nvPr/>
        </p:nvSpPr>
        <p:spPr bwMode="auto">
          <a:xfrm>
            <a:off x="8398686" y="1050251"/>
            <a:ext cx="101115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1949</a:t>
            </a:r>
            <a:r>
              <a:rPr lang="ja-JP" altLang="en-US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20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4.3</a:t>
            </a:r>
            <a:endParaRPr lang="ja-JP" altLang="en-US" sz="2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D71FEFEB-5336-446D-8267-3FE0B72F7DEF}"/>
              </a:ext>
            </a:extLst>
          </p:cNvPr>
          <p:cNvSpPr/>
          <p:nvPr/>
        </p:nvSpPr>
        <p:spPr>
          <a:xfrm>
            <a:off x="793608" y="2215760"/>
            <a:ext cx="5617101" cy="5836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角丸四角形 65"/>
          <p:cNvSpPr/>
          <p:nvPr/>
        </p:nvSpPr>
        <p:spPr>
          <a:xfrm>
            <a:off x="-210687" y="2529468"/>
            <a:ext cx="914400" cy="16880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-225890" y="3443627"/>
            <a:ext cx="9950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1973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19.4</a:t>
            </a:r>
            <a:endParaRPr lang="ja-JP" altLang="en-US" sz="2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1" name="Rectangle 56">
            <a:extLst>
              <a:ext uri="{FF2B5EF4-FFF2-40B4-BE49-F238E27FC236}">
                <a16:creationId xmlns:a16="http://schemas.microsoft.com/office/drawing/2014/main" id="{D91ACD36-44C3-4EED-90A3-43082E30C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865" y="2555233"/>
            <a:ext cx="10505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1960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17.2</a:t>
            </a:r>
            <a:endParaRPr lang="ja-JP" altLang="en-US" sz="2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8392082" y="2461107"/>
            <a:ext cx="942169" cy="16775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8548467" y="3670207"/>
            <a:ext cx="8207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2.1</a:t>
            </a:r>
            <a:endParaRPr lang="ja-JP" altLang="en-US" sz="22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Rectangle 55">
            <a:extLst>
              <a:ext uri="{FF2B5EF4-FFF2-40B4-BE49-F238E27FC236}">
                <a16:creationId xmlns:a16="http://schemas.microsoft.com/office/drawing/2014/main" id="{7E47C364-EEBD-4123-93CD-CEF092B6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115" y="2631527"/>
            <a:ext cx="10042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1960</a:t>
            </a: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sz="22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Rectangle 55">
            <a:extLst>
              <a:ext uri="{FF2B5EF4-FFF2-40B4-BE49-F238E27FC236}">
                <a16:creationId xmlns:a16="http://schemas.microsoft.com/office/drawing/2014/main" id="{8ED14D0C-C727-440B-A2D3-076E0CD9A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168" y="2897779"/>
            <a:ext cx="8290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2.0</a:t>
            </a:r>
            <a:endParaRPr lang="ja-JP" altLang="en-US" sz="22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Rectangle 55">
            <a:extLst>
              <a:ext uri="{FF2B5EF4-FFF2-40B4-BE49-F238E27FC236}">
                <a16:creationId xmlns:a16="http://schemas.microsoft.com/office/drawing/2014/main" id="{05E16A29-F565-471F-B076-212BFF0A8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429" y="3419938"/>
            <a:ext cx="9793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1973</a:t>
            </a: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ja-JP" altLang="en-US" sz="2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</a:p>
        </p:txBody>
      </p:sp>
      <p:sp>
        <p:nvSpPr>
          <p:cNvPr id="40" name="角丸四角形 65">
            <a:extLst>
              <a:ext uri="{FF2B5EF4-FFF2-40B4-BE49-F238E27FC236}">
                <a16:creationId xmlns:a16="http://schemas.microsoft.com/office/drawing/2014/main" id="{A7BCBE04-D088-425D-B85C-C80D75EC2A12}"/>
              </a:ext>
            </a:extLst>
          </p:cNvPr>
          <p:cNvSpPr/>
          <p:nvPr/>
        </p:nvSpPr>
        <p:spPr>
          <a:xfrm>
            <a:off x="-234433" y="4284350"/>
            <a:ext cx="914400" cy="25970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9" name="Rectangle 53"/>
          <p:cNvSpPr>
            <a:spLocks noChangeArrowheads="1"/>
          </p:cNvSpPr>
          <p:nvPr/>
        </p:nvSpPr>
        <p:spPr bwMode="auto">
          <a:xfrm>
            <a:off x="-245650" y="4265551"/>
            <a:ext cx="10080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2005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8.4</a:t>
            </a:r>
            <a:endParaRPr lang="ja-JP" altLang="en-US" sz="2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-270329" y="5956340"/>
            <a:ext cx="10080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2020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6.8</a:t>
            </a:r>
            <a:endParaRPr lang="ja-JP" altLang="en-US" sz="2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1" name="角丸四角形 65">
            <a:extLst>
              <a:ext uri="{FF2B5EF4-FFF2-40B4-BE49-F238E27FC236}">
                <a16:creationId xmlns:a16="http://schemas.microsoft.com/office/drawing/2014/main" id="{6CFB4FA8-D8A2-48A4-8F7D-698704862798}"/>
              </a:ext>
            </a:extLst>
          </p:cNvPr>
          <p:cNvSpPr/>
          <p:nvPr/>
        </p:nvSpPr>
        <p:spPr>
          <a:xfrm>
            <a:off x="8398128" y="4162332"/>
            <a:ext cx="926636" cy="26971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8404016" y="4213068"/>
            <a:ext cx="10123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2005</a:t>
            </a: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1.26</a:t>
            </a:r>
            <a:endParaRPr lang="ja-JP" altLang="en-US" sz="22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7" name="Rectangle 54"/>
          <p:cNvSpPr>
            <a:spLocks noChangeArrowheads="1"/>
          </p:cNvSpPr>
          <p:nvPr/>
        </p:nvSpPr>
        <p:spPr bwMode="auto">
          <a:xfrm>
            <a:off x="8374382" y="5923606"/>
            <a:ext cx="10242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2020</a:t>
            </a: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2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1.34</a:t>
            </a:r>
            <a:endParaRPr lang="ja-JP" altLang="en-US" sz="22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ED5B9D51-199A-415B-B0CA-686DAEC84F82}"/>
              </a:ext>
            </a:extLst>
          </p:cNvPr>
          <p:cNvSpPr/>
          <p:nvPr/>
        </p:nvSpPr>
        <p:spPr>
          <a:xfrm>
            <a:off x="780135" y="4557350"/>
            <a:ext cx="6785514" cy="646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33CD284-BD6A-4B9D-8EE0-D0161ADF3680}"/>
              </a:ext>
            </a:extLst>
          </p:cNvPr>
          <p:cNvSpPr txBox="1"/>
          <p:nvPr/>
        </p:nvSpPr>
        <p:spPr>
          <a:xfrm>
            <a:off x="768301" y="4515903"/>
            <a:ext cx="570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出生数 </a:t>
            </a:r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2005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 </a:t>
            </a:r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106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</a:t>
            </a:r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千➡</a:t>
            </a:r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2017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 </a:t>
            </a:r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94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</a:t>
            </a:r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千人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D5BB741-E01B-4C36-9A72-A0726382D006}"/>
              </a:ext>
            </a:extLst>
          </p:cNvPr>
          <p:cNvSpPr/>
          <p:nvPr/>
        </p:nvSpPr>
        <p:spPr>
          <a:xfrm>
            <a:off x="1882830" y="-64365"/>
            <a:ext cx="5804669" cy="612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E87F320-C46E-4E5D-A9D7-821350CA1DD9}"/>
              </a:ext>
            </a:extLst>
          </p:cNvPr>
          <p:cNvSpPr txBox="1"/>
          <p:nvPr/>
        </p:nvSpPr>
        <p:spPr>
          <a:xfrm>
            <a:off x="2099182" y="-113909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出生数</a:t>
            </a:r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1949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269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</a:t>
            </a:r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千人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1882830" y="183127"/>
            <a:ext cx="5867825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団塊の世代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➡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モデルだらけ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➡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夢は一人になりたい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472B3F4-1601-4784-99E9-2E8295352611}"/>
              </a:ext>
            </a:extLst>
          </p:cNvPr>
          <p:cNvSpPr txBox="1"/>
          <p:nvPr/>
        </p:nvSpPr>
        <p:spPr>
          <a:xfrm>
            <a:off x="826716" y="2180485"/>
            <a:ext cx="531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出生数</a:t>
            </a:r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1960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160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</a:t>
            </a:r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千人➡</a:t>
            </a:r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1973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209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</a:t>
            </a:r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千人</a:t>
            </a: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802553" y="2429092"/>
            <a:ext cx="53625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少産世代＋団塊ジュニア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➡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異年齢の友を失う</a:t>
            </a: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759601" y="4849318"/>
            <a:ext cx="708071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少子世代→同年齢の友も失い、教室しか友を見出せない</a:t>
            </a:r>
          </a:p>
        </p:txBody>
      </p:sp>
      <p:sp>
        <p:nvSpPr>
          <p:cNvPr id="62" name="AutoShape 62"/>
          <p:cNvSpPr>
            <a:spLocks noChangeArrowheads="1"/>
          </p:cNvSpPr>
          <p:nvPr/>
        </p:nvSpPr>
        <p:spPr bwMode="auto">
          <a:xfrm>
            <a:off x="6051891" y="2077020"/>
            <a:ext cx="3174033" cy="780833"/>
          </a:xfrm>
          <a:prstGeom prst="cloudCallout">
            <a:avLst>
              <a:gd name="adj1" fmla="val -42083"/>
              <a:gd name="adj2" fmla="val 563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身近な大人の男女のモデルも失う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C7FFB4C-2F33-47E1-B020-E3447B868004}"/>
              </a:ext>
            </a:extLst>
          </p:cNvPr>
          <p:cNvSpPr txBox="1"/>
          <p:nvPr/>
        </p:nvSpPr>
        <p:spPr>
          <a:xfrm>
            <a:off x="10408980" y="2570449"/>
            <a:ext cx="1799637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0" lang="ja-JP" altLang="en-US" sz="2000" b="1" kern="0" dirty="0">
                <a:solidFill>
                  <a:prstClr val="black"/>
                </a:solidFill>
              </a:rPr>
              <a:t>図２　出生率低下に伴う家族構成の変化モデル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49" name="テキスト ボックス 30">
            <a:extLst>
              <a:ext uri="{FF2B5EF4-FFF2-40B4-BE49-F238E27FC236}">
                <a16:creationId xmlns:a16="http://schemas.microsoft.com/office/drawing/2014/main" id="{9CA8032A-15F5-4961-8B44-3B3FB1073434}"/>
              </a:ext>
            </a:extLst>
          </p:cNvPr>
          <p:cNvSpPr txBox="1"/>
          <p:nvPr/>
        </p:nvSpPr>
        <p:spPr>
          <a:xfrm>
            <a:off x="2129977" y="-1787128"/>
            <a:ext cx="5999557" cy="4173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4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図</a:t>
            </a:r>
            <a:r>
              <a:rPr lang="en-US" sz="14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8-20</a:t>
            </a:r>
            <a:endParaRPr lang="ja-JP" sz="140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02235" algn="just">
              <a:lnSpc>
                <a:spcPts val="1200"/>
              </a:lnSpc>
              <a:spcAft>
                <a:spcPts val="0"/>
              </a:spcAft>
            </a:pPr>
            <a:r>
              <a:rPr lang="ja-JP" sz="14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出生率・出生数減少による家族・近隣の変化のモデル図</a:t>
            </a:r>
            <a:endParaRPr lang="ja-JP" sz="140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93AA32C9-DDE4-431C-A533-78FEBBDE5276}"/>
              </a:ext>
            </a:extLst>
          </p:cNvPr>
          <p:cNvSpPr/>
          <p:nvPr/>
        </p:nvSpPr>
        <p:spPr>
          <a:xfrm>
            <a:off x="86118" y="3316460"/>
            <a:ext cx="316610" cy="163712"/>
          </a:xfrm>
          <a:prstGeom prst="downArrow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矢印: 下 41">
            <a:extLst>
              <a:ext uri="{FF2B5EF4-FFF2-40B4-BE49-F238E27FC236}">
                <a16:creationId xmlns:a16="http://schemas.microsoft.com/office/drawing/2014/main" id="{CA563CB2-9B3D-4BB9-BFA2-3B5D43AE173E}"/>
              </a:ext>
            </a:extLst>
          </p:cNvPr>
          <p:cNvSpPr/>
          <p:nvPr/>
        </p:nvSpPr>
        <p:spPr>
          <a:xfrm>
            <a:off x="8686951" y="3270004"/>
            <a:ext cx="316610" cy="194863"/>
          </a:xfrm>
          <a:prstGeom prst="downArrow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矢印: 下 44">
            <a:extLst>
              <a:ext uri="{FF2B5EF4-FFF2-40B4-BE49-F238E27FC236}">
                <a16:creationId xmlns:a16="http://schemas.microsoft.com/office/drawing/2014/main" id="{828A7293-41B5-4BA0-96D4-2A6E1F808677}"/>
              </a:ext>
            </a:extLst>
          </p:cNvPr>
          <p:cNvSpPr/>
          <p:nvPr/>
        </p:nvSpPr>
        <p:spPr>
          <a:xfrm>
            <a:off x="65606" y="5829928"/>
            <a:ext cx="316610" cy="19939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矢印: 下 49">
            <a:extLst>
              <a:ext uri="{FF2B5EF4-FFF2-40B4-BE49-F238E27FC236}">
                <a16:creationId xmlns:a16="http://schemas.microsoft.com/office/drawing/2014/main" id="{8E32F7AE-24B8-4F84-9F74-BA32536486DA}"/>
              </a:ext>
            </a:extLst>
          </p:cNvPr>
          <p:cNvSpPr/>
          <p:nvPr/>
        </p:nvSpPr>
        <p:spPr>
          <a:xfrm>
            <a:off x="8728223" y="5788022"/>
            <a:ext cx="316610" cy="200621"/>
          </a:xfrm>
          <a:prstGeom prst="downArrow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Rectangle 53">
            <a:extLst>
              <a:ext uri="{FF2B5EF4-FFF2-40B4-BE49-F238E27FC236}">
                <a16:creationId xmlns:a16="http://schemas.microsoft.com/office/drawing/2014/main" id="{0113B187-6BF9-4D78-B797-3442F766A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7164" y="5103927"/>
            <a:ext cx="10080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2015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8.0</a:t>
            </a:r>
            <a:endParaRPr lang="ja-JP" altLang="en-US" sz="2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8" name="Rectangle 54">
            <a:extLst>
              <a:ext uri="{FF2B5EF4-FFF2-40B4-BE49-F238E27FC236}">
                <a16:creationId xmlns:a16="http://schemas.microsoft.com/office/drawing/2014/main" id="{23DC35FC-E371-4964-B2DC-D8EE1F105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338" y="5062401"/>
            <a:ext cx="10123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2015</a:t>
            </a: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2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1.45</a:t>
            </a:r>
            <a:endParaRPr lang="ja-JP" altLang="en-US" sz="22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1" name="矢印: 下 70">
            <a:extLst>
              <a:ext uri="{FF2B5EF4-FFF2-40B4-BE49-F238E27FC236}">
                <a16:creationId xmlns:a16="http://schemas.microsoft.com/office/drawing/2014/main" id="{2E2B5C5B-D753-42FE-8BBF-9228ACE6D157}"/>
              </a:ext>
            </a:extLst>
          </p:cNvPr>
          <p:cNvSpPr/>
          <p:nvPr/>
        </p:nvSpPr>
        <p:spPr>
          <a:xfrm>
            <a:off x="8662912" y="1888446"/>
            <a:ext cx="405962" cy="619490"/>
          </a:xfrm>
          <a:prstGeom prst="downArrow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矢印: 下 71">
            <a:extLst>
              <a:ext uri="{FF2B5EF4-FFF2-40B4-BE49-F238E27FC236}">
                <a16:creationId xmlns:a16="http://schemas.microsoft.com/office/drawing/2014/main" id="{F54B877D-EC29-4A15-9C7C-6934F8FC8C3D}"/>
              </a:ext>
            </a:extLst>
          </p:cNvPr>
          <p:cNvSpPr/>
          <p:nvPr/>
        </p:nvSpPr>
        <p:spPr>
          <a:xfrm>
            <a:off x="25347" y="1896794"/>
            <a:ext cx="405962" cy="669232"/>
          </a:xfrm>
          <a:prstGeom prst="downArrow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矢印: 下 72">
            <a:extLst>
              <a:ext uri="{FF2B5EF4-FFF2-40B4-BE49-F238E27FC236}">
                <a16:creationId xmlns:a16="http://schemas.microsoft.com/office/drawing/2014/main" id="{77643125-80B0-4F60-93E2-8810878A5A5C}"/>
              </a:ext>
            </a:extLst>
          </p:cNvPr>
          <p:cNvSpPr/>
          <p:nvPr/>
        </p:nvSpPr>
        <p:spPr>
          <a:xfrm>
            <a:off x="114699" y="4137116"/>
            <a:ext cx="316610" cy="194207"/>
          </a:xfrm>
          <a:prstGeom prst="downArrow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矢印: 下 73">
            <a:extLst>
              <a:ext uri="{FF2B5EF4-FFF2-40B4-BE49-F238E27FC236}">
                <a16:creationId xmlns:a16="http://schemas.microsoft.com/office/drawing/2014/main" id="{6186E63D-E395-4A77-B97E-DBA3925707CF}"/>
              </a:ext>
            </a:extLst>
          </p:cNvPr>
          <p:cNvSpPr/>
          <p:nvPr/>
        </p:nvSpPr>
        <p:spPr>
          <a:xfrm>
            <a:off x="8715532" y="4075625"/>
            <a:ext cx="316610" cy="240393"/>
          </a:xfrm>
          <a:prstGeom prst="downArrow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矢印: 下 79">
            <a:extLst>
              <a:ext uri="{FF2B5EF4-FFF2-40B4-BE49-F238E27FC236}">
                <a16:creationId xmlns:a16="http://schemas.microsoft.com/office/drawing/2014/main" id="{C627FE03-0329-4014-8DDE-CAE8F6AE4ED3}"/>
              </a:ext>
            </a:extLst>
          </p:cNvPr>
          <p:cNvSpPr/>
          <p:nvPr/>
        </p:nvSpPr>
        <p:spPr>
          <a:xfrm>
            <a:off x="65606" y="6693047"/>
            <a:ext cx="316610" cy="3062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矢印: 下 80">
            <a:extLst>
              <a:ext uri="{FF2B5EF4-FFF2-40B4-BE49-F238E27FC236}">
                <a16:creationId xmlns:a16="http://schemas.microsoft.com/office/drawing/2014/main" id="{CDDF373A-3AE6-4C7E-BDE7-78BB9EDC8851}"/>
              </a:ext>
            </a:extLst>
          </p:cNvPr>
          <p:cNvSpPr/>
          <p:nvPr/>
        </p:nvSpPr>
        <p:spPr>
          <a:xfrm>
            <a:off x="8714388" y="6652038"/>
            <a:ext cx="317754" cy="314732"/>
          </a:xfrm>
          <a:prstGeom prst="downArrow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思考の吹き出し: 雲形 4">
            <a:extLst>
              <a:ext uri="{FF2B5EF4-FFF2-40B4-BE49-F238E27FC236}">
                <a16:creationId xmlns:a16="http://schemas.microsoft.com/office/drawing/2014/main" id="{F4C06610-9A6C-46EE-B980-BB62457D8E13}"/>
              </a:ext>
            </a:extLst>
          </p:cNvPr>
          <p:cNvSpPr/>
          <p:nvPr/>
        </p:nvSpPr>
        <p:spPr>
          <a:xfrm>
            <a:off x="7330959" y="4799363"/>
            <a:ext cx="1091951" cy="384615"/>
          </a:xfrm>
          <a:prstGeom prst="cloudCallout">
            <a:avLst>
              <a:gd name="adj1" fmla="val -61812"/>
              <a:gd name="adj2" fmla="val -234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孤立</a:t>
            </a:r>
          </a:p>
        </p:txBody>
      </p:sp>
      <p:sp>
        <p:nvSpPr>
          <p:cNvPr id="61" name="AutoShape 59"/>
          <p:cNvSpPr>
            <a:spLocks noChangeArrowheads="1"/>
          </p:cNvSpPr>
          <p:nvPr/>
        </p:nvSpPr>
        <p:spPr bwMode="auto">
          <a:xfrm>
            <a:off x="6140991" y="4425149"/>
            <a:ext cx="2407476" cy="490864"/>
          </a:xfrm>
          <a:prstGeom prst="cloudCallout">
            <a:avLst>
              <a:gd name="adj1" fmla="val -53956"/>
              <a:gd name="adj2" fmla="val 11401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親も未経験で</a:t>
            </a:r>
          </a:p>
        </p:txBody>
      </p:sp>
      <p:sp>
        <p:nvSpPr>
          <p:cNvPr id="82" name="矢印: 下 81">
            <a:extLst>
              <a:ext uri="{FF2B5EF4-FFF2-40B4-BE49-F238E27FC236}">
                <a16:creationId xmlns:a16="http://schemas.microsoft.com/office/drawing/2014/main" id="{BD345ED4-68B3-426C-B901-6B0F69CF0DE2}"/>
              </a:ext>
            </a:extLst>
          </p:cNvPr>
          <p:cNvSpPr/>
          <p:nvPr/>
        </p:nvSpPr>
        <p:spPr>
          <a:xfrm>
            <a:off x="86118" y="4999596"/>
            <a:ext cx="316610" cy="194207"/>
          </a:xfrm>
          <a:prstGeom prst="downArrow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矢印: 下 82">
            <a:extLst>
              <a:ext uri="{FF2B5EF4-FFF2-40B4-BE49-F238E27FC236}">
                <a16:creationId xmlns:a16="http://schemas.microsoft.com/office/drawing/2014/main" id="{AD079988-5A3B-4F73-BF75-E09ED39CE3BD}"/>
              </a:ext>
            </a:extLst>
          </p:cNvPr>
          <p:cNvSpPr/>
          <p:nvPr/>
        </p:nvSpPr>
        <p:spPr>
          <a:xfrm>
            <a:off x="8686951" y="4938105"/>
            <a:ext cx="316610" cy="240393"/>
          </a:xfrm>
          <a:prstGeom prst="downArrow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36FD321-3E29-4D4E-A2E8-4A8C5AD78CFF}"/>
              </a:ext>
            </a:extLst>
          </p:cNvPr>
          <p:cNvSpPr/>
          <p:nvPr/>
        </p:nvSpPr>
        <p:spPr>
          <a:xfrm>
            <a:off x="0" y="6928459"/>
            <a:ext cx="9225924" cy="42238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新たなステージに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➡</a:t>
            </a:r>
            <a:r>
              <a:rPr kumimoji="1" lang="ja-JP" altLang="en-US" sz="22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超少子化＋子育ての社会化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78CE252-AAE8-4A7C-8C31-707EBB8C31EE}"/>
              </a:ext>
            </a:extLst>
          </p:cNvPr>
          <p:cNvSpPr txBox="1"/>
          <p:nvPr/>
        </p:nvSpPr>
        <p:spPr>
          <a:xfrm flipH="1">
            <a:off x="-133332" y="-544748"/>
            <a:ext cx="813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図３　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892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2E1AFBD3-AD6E-4418-A1F6-36A8149DC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650016"/>
              </p:ext>
            </p:extLst>
          </p:nvPr>
        </p:nvGraphicFramePr>
        <p:xfrm>
          <a:off x="171141" y="2787244"/>
          <a:ext cx="8064642" cy="2771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DACBFF6-BB79-4FEC-80A1-45F471D9A95D}"/>
              </a:ext>
            </a:extLst>
          </p:cNvPr>
          <p:cNvSpPr/>
          <p:nvPr/>
        </p:nvSpPr>
        <p:spPr>
          <a:xfrm flipH="1">
            <a:off x="764505" y="4005761"/>
            <a:ext cx="213268" cy="819736"/>
          </a:xfrm>
          <a:prstGeom prst="roundRect">
            <a:avLst>
              <a:gd name="adj" fmla="val 249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団塊世代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7D8F8CF-6D35-4FBA-B17C-82724AEB60DC}"/>
              </a:ext>
            </a:extLst>
          </p:cNvPr>
          <p:cNvSpPr/>
          <p:nvPr/>
        </p:nvSpPr>
        <p:spPr>
          <a:xfrm rot="5400000">
            <a:off x="1772834" y="4217220"/>
            <a:ext cx="289711" cy="9268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少産世代</a:t>
            </a:r>
            <a:endParaRPr kumimoji="1" lang="en-US" altLang="ja-JP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BFE67F3-17BE-48A4-96B1-189604D51887}"/>
              </a:ext>
            </a:extLst>
          </p:cNvPr>
          <p:cNvSpPr/>
          <p:nvPr/>
        </p:nvSpPr>
        <p:spPr>
          <a:xfrm rot="5400000">
            <a:off x="2890403" y="4097064"/>
            <a:ext cx="289712" cy="9268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団塊ｼﾞｭﾆｱ</a:t>
            </a:r>
            <a:endParaRPr kumimoji="1"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矢印: 五方向 12">
            <a:extLst>
              <a:ext uri="{FF2B5EF4-FFF2-40B4-BE49-F238E27FC236}">
                <a16:creationId xmlns:a16="http://schemas.microsoft.com/office/drawing/2014/main" id="{279F34F9-2E2A-4586-89C9-95B3EB1EAF1D}"/>
              </a:ext>
            </a:extLst>
          </p:cNvPr>
          <p:cNvSpPr/>
          <p:nvPr/>
        </p:nvSpPr>
        <p:spPr>
          <a:xfrm>
            <a:off x="5248142" y="3986778"/>
            <a:ext cx="878185" cy="257288"/>
          </a:xfrm>
          <a:prstGeom prst="homePlate">
            <a:avLst>
              <a:gd name="adj" fmla="val 481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少子世代</a:t>
            </a:r>
          </a:p>
        </p:txBody>
      </p:sp>
      <p:sp>
        <p:nvSpPr>
          <p:cNvPr id="14" name="矢印: 五方向 13">
            <a:extLst>
              <a:ext uri="{FF2B5EF4-FFF2-40B4-BE49-F238E27FC236}">
                <a16:creationId xmlns:a16="http://schemas.microsoft.com/office/drawing/2014/main" id="{4528CF80-6879-4A48-AB41-8498A49E2FC8}"/>
              </a:ext>
            </a:extLst>
          </p:cNvPr>
          <p:cNvSpPr/>
          <p:nvPr/>
        </p:nvSpPr>
        <p:spPr>
          <a:xfrm>
            <a:off x="6565420" y="4172823"/>
            <a:ext cx="1113576" cy="257288"/>
          </a:xfrm>
          <a:prstGeom prst="homePlate">
            <a:avLst>
              <a:gd name="adj" fmla="val 481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超少子世代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79543F-2034-44CB-B9EF-A791845400ED}"/>
              </a:ext>
            </a:extLst>
          </p:cNvPr>
          <p:cNvSpPr txBox="1"/>
          <p:nvPr/>
        </p:nvSpPr>
        <p:spPr>
          <a:xfrm>
            <a:off x="5328015" y="1532938"/>
            <a:ext cx="201850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1949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年：団塊世代 ピーク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A:</a:t>
            </a:r>
            <a:r>
              <a:rPr lang="en-US" altLang="ko-KR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4.32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B:</a:t>
            </a:r>
            <a:r>
              <a:rPr lang="en-US" altLang="ko-KR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33.0</a:t>
            </a:r>
            <a:r>
              <a:rPr lang="ko-KR" altLang="en-US" sz="1100" b="1" dirty="0">
                <a:latin typeface="ＭＳ ゴシック" panose="020B0609070205080204" pitchFamily="49" charset="-128"/>
                <a:ea typeface="굴림" pitchFamily="34" charset="-127"/>
              </a:rPr>
              <a:t> </a:t>
            </a:r>
            <a:r>
              <a:rPr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en-US" altLang="ko-KR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270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ja-JP" altLang="en-US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4A60E0E-C73D-4BD8-9693-343983CE773E}"/>
              </a:ext>
            </a:extLst>
          </p:cNvPr>
          <p:cNvSpPr txBox="1"/>
          <p:nvPr/>
        </p:nvSpPr>
        <p:spPr>
          <a:xfrm>
            <a:off x="764505" y="3026821"/>
            <a:ext cx="137730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1949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</a:t>
            </a:r>
            <a:r>
              <a:rPr lang="en-US" altLang="ko-KR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270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ja-JP" altLang="en-US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F8B9678-76DF-4354-99F1-0A6D8DB69BC0}"/>
              </a:ext>
            </a:extLst>
          </p:cNvPr>
          <p:cNvSpPr txBox="1"/>
          <p:nvPr/>
        </p:nvSpPr>
        <p:spPr>
          <a:xfrm>
            <a:off x="6657133" y="3558479"/>
            <a:ext cx="114646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2016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98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ja-JP" altLang="en-US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7AEC076-2F7F-4EE5-B646-C35800FC5627}"/>
              </a:ext>
            </a:extLst>
          </p:cNvPr>
          <p:cNvSpPr txBox="1"/>
          <p:nvPr/>
        </p:nvSpPr>
        <p:spPr>
          <a:xfrm>
            <a:off x="1091534" y="3523403"/>
            <a:ext cx="137730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1960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161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ja-JP" altLang="en-US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5D64025-1FB9-4AEC-9666-BF7D336A3363}"/>
              </a:ext>
            </a:extLst>
          </p:cNvPr>
          <p:cNvSpPr txBox="1"/>
          <p:nvPr/>
        </p:nvSpPr>
        <p:spPr>
          <a:xfrm>
            <a:off x="2607042" y="3334598"/>
            <a:ext cx="137730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1973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年：</a:t>
            </a:r>
            <a:r>
              <a:rPr lang="en-US" altLang="ko-KR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09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ja-JP" altLang="en-US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7E52571-3DB9-46B9-87FA-8F4BC5EE5399}"/>
              </a:ext>
            </a:extLst>
          </p:cNvPr>
          <p:cNvSpPr txBox="1"/>
          <p:nvPr/>
        </p:nvSpPr>
        <p:spPr>
          <a:xfrm>
            <a:off x="6672556" y="3851872"/>
            <a:ext cx="128112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2020</a:t>
            </a:r>
            <a:r>
              <a:rPr lang="ja-JP" altLang="en-US" sz="105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85</a:t>
            </a:r>
            <a:r>
              <a:rPr lang="ja-JP" altLang="en-US" sz="11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ja-JP" altLang="en-US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4640FE8-5E3D-496F-8223-A62309928E1B}"/>
              </a:ext>
            </a:extLst>
          </p:cNvPr>
          <p:cNvSpPr txBox="1"/>
          <p:nvPr/>
        </p:nvSpPr>
        <p:spPr>
          <a:xfrm>
            <a:off x="5033566" y="3631513"/>
            <a:ext cx="130369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1998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120</a:t>
            </a: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DB1D57A-183C-4F1F-AC54-C66E7DC001CE}"/>
              </a:ext>
            </a:extLst>
          </p:cNvPr>
          <p:cNvCxnSpPr>
            <a:cxnSpLocks/>
          </p:cNvCxnSpPr>
          <p:nvPr/>
        </p:nvCxnSpPr>
        <p:spPr>
          <a:xfrm flipV="1">
            <a:off x="2882859" y="842235"/>
            <a:ext cx="322235" cy="1036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6CBD827B-1C7F-46CD-862B-E69FA4F8C7E6}"/>
              </a:ext>
            </a:extLst>
          </p:cNvPr>
          <p:cNvCxnSpPr>
            <a:cxnSpLocks/>
          </p:cNvCxnSpPr>
          <p:nvPr/>
        </p:nvCxnSpPr>
        <p:spPr>
          <a:xfrm flipV="1">
            <a:off x="3035259" y="994635"/>
            <a:ext cx="322235" cy="1036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436A4C6-5DE9-4755-949B-E736C4AE4180}"/>
              </a:ext>
            </a:extLst>
          </p:cNvPr>
          <p:cNvCxnSpPr>
            <a:cxnSpLocks/>
          </p:cNvCxnSpPr>
          <p:nvPr/>
        </p:nvCxnSpPr>
        <p:spPr>
          <a:xfrm flipV="1">
            <a:off x="3187659" y="1147035"/>
            <a:ext cx="322235" cy="1036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64F465B-C8CB-4871-A9A2-62ACE612A114}"/>
              </a:ext>
            </a:extLst>
          </p:cNvPr>
          <p:cNvCxnSpPr>
            <a:cxnSpLocks/>
          </p:cNvCxnSpPr>
          <p:nvPr/>
        </p:nvCxnSpPr>
        <p:spPr>
          <a:xfrm flipV="1">
            <a:off x="3340059" y="1299435"/>
            <a:ext cx="322235" cy="1036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90AE73B-5982-474D-9807-B2380DA1A905}"/>
              </a:ext>
            </a:extLst>
          </p:cNvPr>
          <p:cNvCxnSpPr>
            <a:cxnSpLocks/>
          </p:cNvCxnSpPr>
          <p:nvPr/>
        </p:nvCxnSpPr>
        <p:spPr>
          <a:xfrm flipV="1">
            <a:off x="4412559" y="1060434"/>
            <a:ext cx="322235" cy="1036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5489289-36F7-4A98-8401-45936F0FAF02}"/>
              </a:ext>
            </a:extLst>
          </p:cNvPr>
          <p:cNvSpPr/>
          <p:nvPr/>
        </p:nvSpPr>
        <p:spPr>
          <a:xfrm>
            <a:off x="157102" y="2997941"/>
            <a:ext cx="295572" cy="2234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2FFA3F9B-D4D9-4BC5-8879-81D742FD9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36663"/>
              </p:ext>
            </p:extLst>
          </p:nvPr>
        </p:nvGraphicFramePr>
        <p:xfrm>
          <a:off x="186803" y="2920807"/>
          <a:ext cx="265872" cy="2312096"/>
        </p:xfrm>
        <a:graphic>
          <a:graphicData uri="http://schemas.openxmlformats.org/drawingml/2006/table">
            <a:tbl>
              <a:tblPr/>
              <a:tblGrid>
                <a:gridCol w="265872">
                  <a:extLst>
                    <a:ext uri="{9D8B030D-6E8A-4147-A177-3AD203B41FA5}">
                      <a16:colId xmlns:a16="http://schemas.microsoft.com/office/drawing/2014/main" val="2618580946"/>
                    </a:ext>
                  </a:extLst>
                </a:gridCol>
              </a:tblGrid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144635"/>
                  </a:ext>
                </a:extLst>
              </a:tr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522138"/>
                  </a:ext>
                </a:extLst>
              </a:tr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7822"/>
                  </a:ext>
                </a:extLst>
              </a:tr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36248"/>
                  </a:ext>
                </a:extLst>
              </a:tr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835039"/>
                  </a:ext>
                </a:extLst>
              </a:tr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246656"/>
                  </a:ext>
                </a:extLst>
              </a:tr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024742"/>
                  </a:ext>
                </a:extLst>
              </a:tr>
              <a:tr h="2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277886"/>
                  </a:ext>
                </a:extLst>
              </a:tr>
            </a:tbl>
          </a:graphicData>
        </a:graphic>
      </p:graphicFrame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501D8CE-6460-43ED-9296-A56140984461}"/>
              </a:ext>
            </a:extLst>
          </p:cNvPr>
          <p:cNvSpPr/>
          <p:nvPr/>
        </p:nvSpPr>
        <p:spPr>
          <a:xfrm>
            <a:off x="171142" y="2787243"/>
            <a:ext cx="8064641" cy="27713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92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EAE72C15-74BE-40C9-A66B-F9D8F5FF0812}"/>
              </a:ext>
            </a:extLst>
          </p:cNvPr>
          <p:cNvGraphicFramePr>
            <a:graphicFrameLocks/>
          </p:cNvGraphicFramePr>
          <p:nvPr/>
        </p:nvGraphicFramePr>
        <p:xfrm>
          <a:off x="49048" y="2331218"/>
          <a:ext cx="9162063" cy="366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96863-DBD9-4EFA-B7EF-20F46A0201C5}"/>
              </a:ext>
            </a:extLst>
          </p:cNvPr>
          <p:cNvSpPr/>
          <p:nvPr/>
        </p:nvSpPr>
        <p:spPr>
          <a:xfrm>
            <a:off x="49048" y="1249882"/>
            <a:ext cx="9237564" cy="460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四角形吹き出し 4">
            <a:extLst>
              <a:ext uri="{FF2B5EF4-FFF2-40B4-BE49-F238E27FC236}">
                <a16:creationId xmlns:a16="http://schemas.microsoft.com/office/drawing/2014/main" id="{2316F4DD-7D32-47D3-AEDF-636F247B6016}"/>
              </a:ext>
            </a:extLst>
          </p:cNvPr>
          <p:cNvSpPr/>
          <p:nvPr/>
        </p:nvSpPr>
        <p:spPr>
          <a:xfrm>
            <a:off x="5852093" y="4603050"/>
            <a:ext cx="1958058" cy="293296"/>
          </a:xfrm>
          <a:prstGeom prst="wedgeRectCallout">
            <a:avLst>
              <a:gd name="adj1" fmla="val 85127"/>
              <a:gd name="adj2" fmla="val -1779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82A3C2ED-8069-4D5E-994F-7C173C54E2B2}"/>
              </a:ext>
            </a:extLst>
          </p:cNvPr>
          <p:cNvSpPr/>
          <p:nvPr/>
        </p:nvSpPr>
        <p:spPr>
          <a:xfrm>
            <a:off x="6665309" y="4968326"/>
            <a:ext cx="1883073" cy="280598"/>
          </a:xfrm>
          <a:prstGeom prst="wedgeRectCallout">
            <a:avLst>
              <a:gd name="adj1" fmla="val 44401"/>
              <a:gd name="adj2" fmla="val 1067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86FB84A5-2049-43C6-B8CF-FC63E6B820A2}"/>
              </a:ext>
            </a:extLst>
          </p:cNvPr>
          <p:cNvSpPr/>
          <p:nvPr/>
        </p:nvSpPr>
        <p:spPr>
          <a:xfrm>
            <a:off x="7052857" y="1295019"/>
            <a:ext cx="1999571" cy="74153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D9961E-8887-4BFC-B185-6E220E5C4F26}"/>
              </a:ext>
            </a:extLst>
          </p:cNvPr>
          <p:cNvSpPr txBox="1"/>
          <p:nvPr/>
        </p:nvSpPr>
        <p:spPr>
          <a:xfrm>
            <a:off x="7125550" y="1436392"/>
            <a:ext cx="17909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超少子・小中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四角形吹き出し 2">
            <a:extLst>
              <a:ext uri="{FF2B5EF4-FFF2-40B4-BE49-F238E27FC236}">
                <a16:creationId xmlns:a16="http://schemas.microsoft.com/office/drawing/2014/main" id="{45EF55CB-DEA6-44E0-B25A-0367D2F3CEDB}"/>
              </a:ext>
            </a:extLst>
          </p:cNvPr>
          <p:cNvSpPr/>
          <p:nvPr/>
        </p:nvSpPr>
        <p:spPr>
          <a:xfrm>
            <a:off x="2518442" y="1341690"/>
            <a:ext cx="1480703" cy="788394"/>
          </a:xfrm>
          <a:prstGeom prst="wedgeRectCallout">
            <a:avLst>
              <a:gd name="adj1" fmla="val -91806"/>
              <a:gd name="adj2" fmla="val 135788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491CEE4-578B-482E-90CC-EB9D5D7B22DC}"/>
              </a:ext>
            </a:extLst>
          </p:cNvPr>
          <p:cNvSpPr txBox="1"/>
          <p:nvPr/>
        </p:nvSpPr>
        <p:spPr>
          <a:xfrm>
            <a:off x="5829725" y="4541200"/>
            <a:ext cx="212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児童数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2028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630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2AC10421-F61F-4786-80DA-679BFA6D857B}"/>
              </a:ext>
            </a:extLst>
          </p:cNvPr>
          <p:cNvSpPr/>
          <p:nvPr/>
        </p:nvSpPr>
        <p:spPr>
          <a:xfrm>
            <a:off x="861456" y="3638569"/>
            <a:ext cx="1357216" cy="799960"/>
          </a:xfrm>
          <a:prstGeom prst="wedgeRectCallout">
            <a:avLst>
              <a:gd name="adj1" fmla="val 56771"/>
              <a:gd name="adj2" fmla="val 4619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995CCA8-4819-46DA-86DC-795E5AF565BA}"/>
              </a:ext>
            </a:extLst>
          </p:cNvPr>
          <p:cNvSpPr txBox="1"/>
          <p:nvPr/>
        </p:nvSpPr>
        <p:spPr>
          <a:xfrm>
            <a:off x="6576880" y="4904539"/>
            <a:ext cx="20909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生徒数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2020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321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8F776B27-00AE-45C9-A33C-13F17E21AB6C}"/>
              </a:ext>
            </a:extLst>
          </p:cNvPr>
          <p:cNvSpPr/>
          <p:nvPr/>
        </p:nvSpPr>
        <p:spPr>
          <a:xfrm rot="5400000">
            <a:off x="2736007" y="813297"/>
            <a:ext cx="980429" cy="185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団塊小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1958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1349</a:t>
            </a:r>
            <a:r>
              <a:rPr lang="ja-JP" altLang="en-US" sz="11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44.3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DF22F91-9AB6-4333-98F9-3681DE4D4B0B}"/>
              </a:ext>
            </a:extLst>
          </p:cNvPr>
          <p:cNvSpPr/>
          <p:nvPr/>
        </p:nvSpPr>
        <p:spPr>
          <a:xfrm rot="5400000">
            <a:off x="1201796" y="3243244"/>
            <a:ext cx="708651" cy="16377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団塊中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1962</a:t>
            </a:r>
            <a:r>
              <a:rPr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733</a:t>
            </a:r>
            <a:r>
              <a:rPr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sz="12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45.7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A90DA4D-D607-42BC-A406-49ECF2FE8FB9}"/>
              </a:ext>
            </a:extLst>
          </p:cNvPr>
          <p:cNvSpPr/>
          <p:nvPr/>
        </p:nvSpPr>
        <p:spPr>
          <a:xfrm rot="5400000">
            <a:off x="877535" y="1081766"/>
            <a:ext cx="796363" cy="1538458"/>
          </a:xfrm>
          <a:prstGeom prst="round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22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1948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45.6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44.1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B4FDF22-B4D9-4F37-959F-EEA89852D318}"/>
              </a:ext>
            </a:extLst>
          </p:cNvPr>
          <p:cNvSpPr txBox="1"/>
          <p:nvPr/>
        </p:nvSpPr>
        <p:spPr>
          <a:xfrm>
            <a:off x="7153001" y="2020890"/>
            <a:ext cx="16382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23.1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27.1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四角形吹き出し 7">
            <a:extLst>
              <a:ext uri="{FF2B5EF4-FFF2-40B4-BE49-F238E27FC236}">
                <a16:creationId xmlns:a16="http://schemas.microsoft.com/office/drawing/2014/main" id="{78B729C2-2FBE-49E3-81A9-58851913F89A}"/>
              </a:ext>
            </a:extLst>
          </p:cNvPr>
          <p:cNvSpPr/>
          <p:nvPr/>
        </p:nvSpPr>
        <p:spPr>
          <a:xfrm>
            <a:off x="4175713" y="1477749"/>
            <a:ext cx="1280395" cy="633163"/>
          </a:xfrm>
          <a:prstGeom prst="wedgeRectCallout">
            <a:avLst>
              <a:gd name="adj1" fmla="val 24490"/>
              <a:gd name="adj2" fmla="val 87347"/>
            </a:avLst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四角形吹き出し 7">
            <a:extLst>
              <a:ext uri="{FF2B5EF4-FFF2-40B4-BE49-F238E27FC236}">
                <a16:creationId xmlns:a16="http://schemas.microsoft.com/office/drawing/2014/main" id="{6D7ADFFC-5F6E-479C-8833-B36A59CC8603}"/>
              </a:ext>
            </a:extLst>
          </p:cNvPr>
          <p:cNvSpPr/>
          <p:nvPr/>
        </p:nvSpPr>
        <p:spPr>
          <a:xfrm>
            <a:off x="5631533" y="1492227"/>
            <a:ext cx="1358108" cy="593098"/>
          </a:xfrm>
          <a:prstGeom prst="wedgeRectCallout">
            <a:avLst>
              <a:gd name="adj1" fmla="val -22760"/>
              <a:gd name="adj2" fmla="val 81265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ja-JP" altLang="en-US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１学級当り</a:t>
            </a: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生徒数</a:t>
            </a: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四角形吹き出し 2">
            <a:extLst>
              <a:ext uri="{FF2B5EF4-FFF2-40B4-BE49-F238E27FC236}">
                <a16:creationId xmlns:a16="http://schemas.microsoft.com/office/drawing/2014/main" id="{C60B8FBC-D63E-42B1-8CC7-7B62124D7123}"/>
              </a:ext>
            </a:extLst>
          </p:cNvPr>
          <p:cNvSpPr/>
          <p:nvPr/>
        </p:nvSpPr>
        <p:spPr>
          <a:xfrm>
            <a:off x="3130380" y="2265028"/>
            <a:ext cx="1482424" cy="842632"/>
          </a:xfrm>
          <a:prstGeom prst="wedgeRectCallout">
            <a:avLst>
              <a:gd name="adj1" fmla="val 26800"/>
              <a:gd name="adj2" fmla="val 642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48BAE0A7-6973-45F2-A11E-E8489AB4A101}"/>
              </a:ext>
            </a:extLst>
          </p:cNvPr>
          <p:cNvSpPr/>
          <p:nvPr/>
        </p:nvSpPr>
        <p:spPr>
          <a:xfrm rot="5400000">
            <a:off x="3480742" y="1818653"/>
            <a:ext cx="740686" cy="185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Jr.</a:t>
            </a: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1981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1192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2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33.7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BDC06857-2E24-4216-8275-9AAE676865CA}"/>
              </a:ext>
            </a:extLst>
          </p:cNvPr>
          <p:cNvSpPr/>
          <p:nvPr/>
        </p:nvSpPr>
        <p:spPr>
          <a:xfrm>
            <a:off x="4191394" y="3896333"/>
            <a:ext cx="1358696" cy="777549"/>
          </a:xfrm>
          <a:prstGeom prst="wedgeRectCallout">
            <a:avLst>
              <a:gd name="adj1" fmla="val 18960"/>
              <a:gd name="adj2" fmla="val 5475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A7CF397F-0FB7-4BFA-BA69-C744BFC52318}"/>
              </a:ext>
            </a:extLst>
          </p:cNvPr>
          <p:cNvSpPr/>
          <p:nvPr/>
        </p:nvSpPr>
        <p:spPr>
          <a:xfrm rot="5400000">
            <a:off x="4498730" y="3523672"/>
            <a:ext cx="708651" cy="15917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Jr.</a:t>
            </a: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 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1986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611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38.3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思考の吹き出し: 雲形 23">
            <a:extLst>
              <a:ext uri="{FF2B5EF4-FFF2-40B4-BE49-F238E27FC236}">
                <a16:creationId xmlns:a16="http://schemas.microsoft.com/office/drawing/2014/main" id="{23096E29-FFCB-42F1-94F7-7BF1F3B667CB}"/>
              </a:ext>
            </a:extLst>
          </p:cNvPr>
          <p:cNvSpPr/>
          <p:nvPr/>
        </p:nvSpPr>
        <p:spPr>
          <a:xfrm>
            <a:off x="6992409" y="1912858"/>
            <a:ext cx="1701150" cy="1191065"/>
          </a:xfrm>
          <a:prstGeom prst="cloudCallout">
            <a:avLst>
              <a:gd name="adj1" fmla="val 40675"/>
              <a:gd name="adj2" fmla="val 96755"/>
            </a:avLst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3FD17E6A-0148-443B-BBD4-06D83AA6EF3C}"/>
              </a:ext>
            </a:extLst>
          </p:cNvPr>
          <p:cNvSpPr/>
          <p:nvPr/>
        </p:nvSpPr>
        <p:spPr>
          <a:xfrm>
            <a:off x="8472880" y="3715630"/>
            <a:ext cx="302003" cy="49920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思考の吹き出し: 雲形 25">
            <a:extLst>
              <a:ext uri="{FF2B5EF4-FFF2-40B4-BE49-F238E27FC236}">
                <a16:creationId xmlns:a16="http://schemas.microsoft.com/office/drawing/2014/main" id="{1CFFA940-87FC-4C00-8103-799FEA8AC5AF}"/>
              </a:ext>
            </a:extLst>
          </p:cNvPr>
          <p:cNvSpPr/>
          <p:nvPr/>
        </p:nvSpPr>
        <p:spPr>
          <a:xfrm>
            <a:off x="212281" y="1320450"/>
            <a:ext cx="2153427" cy="1172839"/>
          </a:xfrm>
          <a:prstGeom prst="cloudCallout">
            <a:avLst>
              <a:gd name="adj1" fmla="val -20681"/>
              <a:gd name="adj2" fmla="val 56536"/>
            </a:avLst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C646119B-2603-42FE-8C29-15474EB89C9E}"/>
              </a:ext>
            </a:extLst>
          </p:cNvPr>
          <p:cNvSpPr/>
          <p:nvPr/>
        </p:nvSpPr>
        <p:spPr>
          <a:xfrm>
            <a:off x="539457" y="2596500"/>
            <a:ext cx="322000" cy="39956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57558DAE-F8BB-4308-A212-B14F7619E61A}"/>
              </a:ext>
            </a:extLst>
          </p:cNvPr>
          <p:cNvSpPr/>
          <p:nvPr/>
        </p:nvSpPr>
        <p:spPr>
          <a:xfrm>
            <a:off x="2594055" y="4095993"/>
            <a:ext cx="1356471" cy="708651"/>
          </a:xfrm>
          <a:prstGeom prst="wedgeRectCallout">
            <a:avLst>
              <a:gd name="adj1" fmla="val -23837"/>
              <a:gd name="adj2" fmla="val -6151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62E2852-0B57-4E1D-BC9D-E88F8FD74EE6}"/>
              </a:ext>
            </a:extLst>
          </p:cNvPr>
          <p:cNvSpPr/>
          <p:nvPr/>
        </p:nvSpPr>
        <p:spPr>
          <a:xfrm rot="5400000">
            <a:off x="2909935" y="3643561"/>
            <a:ext cx="698744" cy="1699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少産小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1968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938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33.4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吹き出し: 四角形 29">
            <a:extLst>
              <a:ext uri="{FF2B5EF4-FFF2-40B4-BE49-F238E27FC236}">
                <a16:creationId xmlns:a16="http://schemas.microsoft.com/office/drawing/2014/main" id="{FDDF549E-EB59-4056-B46F-3F6430226529}"/>
              </a:ext>
            </a:extLst>
          </p:cNvPr>
          <p:cNvSpPr/>
          <p:nvPr/>
        </p:nvSpPr>
        <p:spPr>
          <a:xfrm>
            <a:off x="1979393" y="5201175"/>
            <a:ext cx="3185722" cy="288680"/>
          </a:xfrm>
          <a:prstGeom prst="wedgeRectCallout">
            <a:avLst>
              <a:gd name="adj1" fmla="val -2102"/>
              <a:gd name="adj2" fmla="val -7705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E1A79472-5D54-44EB-8522-762BF8D0213B}"/>
              </a:ext>
            </a:extLst>
          </p:cNvPr>
          <p:cNvSpPr/>
          <p:nvPr/>
        </p:nvSpPr>
        <p:spPr>
          <a:xfrm rot="5400000">
            <a:off x="3448969" y="3749971"/>
            <a:ext cx="341165" cy="3191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少産中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1972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469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37.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CCA0BA7A-B051-4EA2-BE80-DEE8FF627FE4}"/>
              </a:ext>
            </a:extLst>
          </p:cNvPr>
          <p:cNvSpPr/>
          <p:nvPr/>
        </p:nvSpPr>
        <p:spPr>
          <a:xfrm>
            <a:off x="305535" y="3140936"/>
            <a:ext cx="914400" cy="249158"/>
          </a:xfrm>
          <a:prstGeom prst="wedgeRectCallout">
            <a:avLst>
              <a:gd name="adj1" fmla="val -10741"/>
              <a:gd name="adj2" fmla="val 1102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8732588-106F-4AAB-B33F-57644905FC96}"/>
              </a:ext>
            </a:extLst>
          </p:cNvPr>
          <p:cNvSpPr txBox="1"/>
          <p:nvPr/>
        </p:nvSpPr>
        <p:spPr>
          <a:xfrm>
            <a:off x="274700" y="309580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1075</a:t>
            </a:r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34" name="吹き出し: 四角形 33">
            <a:extLst>
              <a:ext uri="{FF2B5EF4-FFF2-40B4-BE49-F238E27FC236}">
                <a16:creationId xmlns:a16="http://schemas.microsoft.com/office/drawing/2014/main" id="{21038367-AECF-45B7-9EC4-4C5FD4D3F941}"/>
              </a:ext>
            </a:extLst>
          </p:cNvPr>
          <p:cNvSpPr/>
          <p:nvPr/>
        </p:nvSpPr>
        <p:spPr>
          <a:xfrm>
            <a:off x="394595" y="4588762"/>
            <a:ext cx="799097" cy="274208"/>
          </a:xfrm>
          <a:prstGeom prst="wedgeRectCallout">
            <a:avLst>
              <a:gd name="adj1" fmla="val -15584"/>
              <a:gd name="adj2" fmla="val 1010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84D754E-C7FA-4B21-BF2E-63A079C734C9}"/>
              </a:ext>
            </a:extLst>
          </p:cNvPr>
          <p:cNvSpPr txBox="1"/>
          <p:nvPr/>
        </p:nvSpPr>
        <p:spPr>
          <a:xfrm>
            <a:off x="406313" y="4553066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479</a:t>
            </a:r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2001DB6E-330D-47A2-B58E-BF4A043E0CC1}"/>
              </a:ext>
            </a:extLst>
          </p:cNvPr>
          <p:cNvCxnSpPr>
            <a:cxnSpLocks/>
          </p:cNvCxnSpPr>
          <p:nvPr/>
        </p:nvCxnSpPr>
        <p:spPr>
          <a:xfrm>
            <a:off x="5165115" y="2313201"/>
            <a:ext cx="49980" cy="1314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A75435E0-8E99-4FAB-86A6-66DE46CFCC79}"/>
              </a:ext>
            </a:extLst>
          </p:cNvPr>
          <p:cNvCxnSpPr>
            <a:cxnSpLocks/>
          </p:cNvCxnSpPr>
          <p:nvPr/>
        </p:nvCxnSpPr>
        <p:spPr>
          <a:xfrm flipH="1">
            <a:off x="5615156" y="2326910"/>
            <a:ext cx="418409" cy="106318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楕円 37">
            <a:extLst>
              <a:ext uri="{FF2B5EF4-FFF2-40B4-BE49-F238E27FC236}">
                <a16:creationId xmlns:a16="http://schemas.microsoft.com/office/drawing/2014/main" id="{1291B16E-5BE1-481C-AA97-704C8778033A}"/>
              </a:ext>
            </a:extLst>
          </p:cNvPr>
          <p:cNvSpPr/>
          <p:nvPr/>
        </p:nvSpPr>
        <p:spPr>
          <a:xfrm>
            <a:off x="7527633" y="3554758"/>
            <a:ext cx="154902" cy="2675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1050EA8B-86B3-4814-BA39-BCAAD28B83B9}"/>
              </a:ext>
            </a:extLst>
          </p:cNvPr>
          <p:cNvSpPr/>
          <p:nvPr/>
        </p:nvSpPr>
        <p:spPr>
          <a:xfrm>
            <a:off x="6320968" y="4062328"/>
            <a:ext cx="2012811" cy="285231"/>
          </a:xfrm>
          <a:prstGeom prst="wedgeRoundRectCallout">
            <a:avLst>
              <a:gd name="adj1" fmla="val -663"/>
              <a:gd name="adj2" fmla="val -719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DD572F8-4505-470A-84E9-8AB1AFF1341D}"/>
              </a:ext>
            </a:extLst>
          </p:cNvPr>
          <p:cNvSpPr txBox="1"/>
          <p:nvPr/>
        </p:nvSpPr>
        <p:spPr>
          <a:xfrm>
            <a:off x="6246545" y="4034094"/>
            <a:ext cx="222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2006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718</a:t>
            </a:r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25.9</a:t>
            </a:r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41" name="吹き出し: 角を丸めた四角形 40">
            <a:extLst>
              <a:ext uri="{FF2B5EF4-FFF2-40B4-BE49-F238E27FC236}">
                <a16:creationId xmlns:a16="http://schemas.microsoft.com/office/drawing/2014/main" id="{1F29A261-F3CD-4E83-9260-7C31030BD51A}"/>
              </a:ext>
            </a:extLst>
          </p:cNvPr>
          <p:cNvSpPr/>
          <p:nvPr/>
        </p:nvSpPr>
        <p:spPr>
          <a:xfrm>
            <a:off x="5812032" y="3055004"/>
            <a:ext cx="2190536" cy="364446"/>
          </a:xfrm>
          <a:prstGeom prst="wedgeRoundRectCallout">
            <a:avLst>
              <a:gd name="adj1" fmla="val 29130"/>
              <a:gd name="adj2" fmla="val 899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696C2D8-9E1C-4577-B523-B8F3D3133E7B}"/>
              </a:ext>
            </a:extLst>
          </p:cNvPr>
          <p:cNvSpPr txBox="1"/>
          <p:nvPr/>
        </p:nvSpPr>
        <p:spPr>
          <a:xfrm>
            <a:off x="5784981" y="3003242"/>
            <a:ext cx="219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2009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360</a:t>
            </a:r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29.7</a:t>
            </a:r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21C18130-12D6-476B-8C52-E8D826D1A4BF}"/>
              </a:ext>
            </a:extLst>
          </p:cNvPr>
          <p:cNvSpPr/>
          <p:nvPr/>
        </p:nvSpPr>
        <p:spPr>
          <a:xfrm>
            <a:off x="7139695" y="3840394"/>
            <a:ext cx="154902" cy="2675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8FBBE27-E155-41FE-A853-7602950153C0}"/>
              </a:ext>
            </a:extLst>
          </p:cNvPr>
          <p:cNvSpPr txBox="1"/>
          <p:nvPr/>
        </p:nvSpPr>
        <p:spPr>
          <a:xfrm>
            <a:off x="4167024" y="1489102"/>
            <a:ext cx="131177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１学級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当り</a:t>
            </a:r>
            <a:endParaRPr lang="en-US" altLang="ja-JP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>
              <a:lnSpc>
                <a:spcPts val="2000"/>
              </a:lnSpc>
            </a:pP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児童数</a:t>
            </a:r>
            <a:endParaRPr lang="en-US" altLang="ja-JP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テキスト ボックス 16">
            <a:extLst>
              <a:ext uri="{FF2B5EF4-FFF2-40B4-BE49-F238E27FC236}">
                <a16:creationId xmlns:a16="http://schemas.microsoft.com/office/drawing/2014/main" id="{9244C9F6-969B-4944-B211-1F1634ECCE96}"/>
              </a:ext>
            </a:extLst>
          </p:cNvPr>
          <p:cNvSpPr txBox="1"/>
          <p:nvPr/>
        </p:nvSpPr>
        <p:spPr>
          <a:xfrm>
            <a:off x="972494" y="6003644"/>
            <a:ext cx="5199520" cy="4705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図</a:t>
            </a:r>
            <a:r>
              <a:rPr lang="en-US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児童・生徒在学者数と</a:t>
            </a:r>
            <a:r>
              <a:rPr lang="en-US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学級平均児童・生徒数（上段）ならびに出生数・合計特殊出生率（下段）の年次推移</a:t>
            </a:r>
            <a:r>
              <a:rPr lang="en-US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1948</a:t>
            </a: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～</a:t>
            </a:r>
            <a:r>
              <a:rPr lang="en-US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2018</a:t>
            </a: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　</a:t>
            </a:r>
            <a:r>
              <a:rPr lang="en-US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2018</a:t>
            </a: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 学校基本調査・人口動態調査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en-US" sz="1000" kern="100" dirty="0">
                <a:solidFill>
                  <a:srgbClr val="FF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BCCA30D-824A-463A-A39F-F8BA9F1A4AA4}"/>
              </a:ext>
            </a:extLst>
          </p:cNvPr>
          <p:cNvSpPr txBox="1"/>
          <p:nvPr/>
        </p:nvSpPr>
        <p:spPr>
          <a:xfrm>
            <a:off x="8381827" y="5493707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20</a:t>
            </a:r>
            <a:endParaRPr kumimoji="1" lang="ja-JP" altLang="en-US" sz="16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637ECB8-7C3E-4C74-8F60-95A3E13FD90E}"/>
              </a:ext>
            </a:extLst>
          </p:cNvPr>
          <p:cNvSpPr txBox="1"/>
          <p:nvPr/>
        </p:nvSpPr>
        <p:spPr>
          <a:xfrm>
            <a:off x="298738" y="1751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D0AACD-C69D-459A-A82F-713B651E2EB2}"/>
              </a:ext>
            </a:extLst>
          </p:cNvPr>
          <p:cNvSpPr txBox="1"/>
          <p:nvPr/>
        </p:nvSpPr>
        <p:spPr>
          <a:xfrm>
            <a:off x="1867301" y="623466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2020</a:t>
            </a:r>
            <a:r>
              <a:rPr kumimoji="1" lang="ja-JP" altLang="en-US" dirty="0"/>
              <a:t>年学校基本調査</a:t>
            </a:r>
          </a:p>
        </p:txBody>
      </p:sp>
    </p:spTree>
    <p:extLst>
      <p:ext uri="{BB962C8B-B14F-4D97-AF65-F5344CB8AC3E}">
        <p14:creationId xmlns:p14="http://schemas.microsoft.com/office/powerpoint/2010/main" val="255854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EAE72C15-74BE-40C9-A66B-F9D8F5FF0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517562"/>
              </p:ext>
            </p:extLst>
          </p:nvPr>
        </p:nvGraphicFramePr>
        <p:xfrm>
          <a:off x="49048" y="2331218"/>
          <a:ext cx="9162063" cy="366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96863-DBD9-4EFA-B7EF-20F46A0201C5}"/>
              </a:ext>
            </a:extLst>
          </p:cNvPr>
          <p:cNvSpPr/>
          <p:nvPr/>
        </p:nvSpPr>
        <p:spPr>
          <a:xfrm>
            <a:off x="49048" y="1007012"/>
            <a:ext cx="9237564" cy="484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四角形吹き出し 4">
            <a:extLst>
              <a:ext uri="{FF2B5EF4-FFF2-40B4-BE49-F238E27FC236}">
                <a16:creationId xmlns:a16="http://schemas.microsoft.com/office/drawing/2014/main" id="{2316F4DD-7D32-47D3-AEDF-636F247B6016}"/>
              </a:ext>
            </a:extLst>
          </p:cNvPr>
          <p:cNvSpPr/>
          <p:nvPr/>
        </p:nvSpPr>
        <p:spPr>
          <a:xfrm>
            <a:off x="5852093" y="4603050"/>
            <a:ext cx="1958058" cy="293296"/>
          </a:xfrm>
          <a:prstGeom prst="wedgeRectCallout">
            <a:avLst>
              <a:gd name="adj1" fmla="val 85127"/>
              <a:gd name="adj2" fmla="val -1779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82A3C2ED-8069-4D5E-994F-7C173C54E2B2}"/>
              </a:ext>
            </a:extLst>
          </p:cNvPr>
          <p:cNvSpPr/>
          <p:nvPr/>
        </p:nvSpPr>
        <p:spPr>
          <a:xfrm>
            <a:off x="6665309" y="4968326"/>
            <a:ext cx="1883073" cy="280598"/>
          </a:xfrm>
          <a:prstGeom prst="wedgeRectCallout">
            <a:avLst>
              <a:gd name="adj1" fmla="val 44401"/>
              <a:gd name="adj2" fmla="val 1067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86FB84A5-2049-43C6-B8CF-FC63E6B820A2}"/>
              </a:ext>
            </a:extLst>
          </p:cNvPr>
          <p:cNvSpPr/>
          <p:nvPr/>
        </p:nvSpPr>
        <p:spPr>
          <a:xfrm>
            <a:off x="7052857" y="1295019"/>
            <a:ext cx="1999571" cy="74153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D9961E-8887-4BFC-B185-6E220E5C4F26}"/>
              </a:ext>
            </a:extLst>
          </p:cNvPr>
          <p:cNvSpPr txBox="1"/>
          <p:nvPr/>
        </p:nvSpPr>
        <p:spPr>
          <a:xfrm>
            <a:off x="7125550" y="1436392"/>
            <a:ext cx="17909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超少子・小中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四角形吹き出し 2">
            <a:extLst>
              <a:ext uri="{FF2B5EF4-FFF2-40B4-BE49-F238E27FC236}">
                <a16:creationId xmlns:a16="http://schemas.microsoft.com/office/drawing/2014/main" id="{45EF55CB-DEA6-44E0-B25A-0367D2F3CEDB}"/>
              </a:ext>
            </a:extLst>
          </p:cNvPr>
          <p:cNvSpPr/>
          <p:nvPr/>
        </p:nvSpPr>
        <p:spPr>
          <a:xfrm>
            <a:off x="2518442" y="1341690"/>
            <a:ext cx="1480703" cy="788394"/>
          </a:xfrm>
          <a:prstGeom prst="wedgeRectCallout">
            <a:avLst>
              <a:gd name="adj1" fmla="val -91806"/>
              <a:gd name="adj2" fmla="val 135788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491CEE4-578B-482E-90CC-EB9D5D7B22DC}"/>
              </a:ext>
            </a:extLst>
          </p:cNvPr>
          <p:cNvSpPr txBox="1"/>
          <p:nvPr/>
        </p:nvSpPr>
        <p:spPr>
          <a:xfrm>
            <a:off x="5829725" y="4541200"/>
            <a:ext cx="212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児童数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2028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630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2AC10421-F61F-4786-80DA-679BFA6D857B}"/>
              </a:ext>
            </a:extLst>
          </p:cNvPr>
          <p:cNvSpPr/>
          <p:nvPr/>
        </p:nvSpPr>
        <p:spPr>
          <a:xfrm>
            <a:off x="861456" y="3638569"/>
            <a:ext cx="1357216" cy="799960"/>
          </a:xfrm>
          <a:prstGeom prst="wedgeRectCallout">
            <a:avLst>
              <a:gd name="adj1" fmla="val 56771"/>
              <a:gd name="adj2" fmla="val 4619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995CCA8-4819-46DA-86DC-795E5AF565BA}"/>
              </a:ext>
            </a:extLst>
          </p:cNvPr>
          <p:cNvSpPr txBox="1"/>
          <p:nvPr/>
        </p:nvSpPr>
        <p:spPr>
          <a:xfrm>
            <a:off x="6576880" y="4904539"/>
            <a:ext cx="20909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生徒数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2020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321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8F776B27-00AE-45C9-A33C-13F17E21AB6C}"/>
              </a:ext>
            </a:extLst>
          </p:cNvPr>
          <p:cNvSpPr/>
          <p:nvPr/>
        </p:nvSpPr>
        <p:spPr>
          <a:xfrm rot="5400000">
            <a:off x="2736007" y="813297"/>
            <a:ext cx="980429" cy="185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団塊小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1958</a:t>
            </a:r>
            <a:r>
              <a:rPr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1349</a:t>
            </a:r>
            <a:r>
              <a:rPr lang="ja-JP" altLang="en-US" sz="11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44.3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DF22F91-9AB6-4333-98F9-3681DE4D4B0B}"/>
              </a:ext>
            </a:extLst>
          </p:cNvPr>
          <p:cNvSpPr/>
          <p:nvPr/>
        </p:nvSpPr>
        <p:spPr>
          <a:xfrm rot="5400000">
            <a:off x="1201796" y="3243244"/>
            <a:ext cx="708651" cy="16377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団塊中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1962</a:t>
            </a:r>
            <a:r>
              <a:rPr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733</a:t>
            </a:r>
            <a:r>
              <a:rPr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lang="en-US" altLang="ja-JP" sz="12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45.7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A90DA4D-D607-42BC-A406-49ECF2FE8FB9}"/>
              </a:ext>
            </a:extLst>
          </p:cNvPr>
          <p:cNvSpPr/>
          <p:nvPr/>
        </p:nvSpPr>
        <p:spPr>
          <a:xfrm rot="5400000">
            <a:off x="877535" y="1081766"/>
            <a:ext cx="796363" cy="1538458"/>
          </a:xfrm>
          <a:prstGeom prst="round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2200"/>
              </a:lnSpc>
            </a:pP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1948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kumimoji="1" lang="en-US" alt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45.6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</a:t>
            </a:r>
            <a:r>
              <a:rPr kumimoji="1"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44.1</a:t>
            </a:r>
            <a:r>
              <a:rPr kumimoji="1"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20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B4FDF22-B4D9-4F37-959F-EEA89852D318}"/>
              </a:ext>
            </a:extLst>
          </p:cNvPr>
          <p:cNvSpPr txBox="1"/>
          <p:nvPr/>
        </p:nvSpPr>
        <p:spPr>
          <a:xfrm>
            <a:off x="7153001" y="2020890"/>
            <a:ext cx="16382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児童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23.1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200"/>
              </a:lnSpc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27.1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四角形吹き出し 7">
            <a:extLst>
              <a:ext uri="{FF2B5EF4-FFF2-40B4-BE49-F238E27FC236}">
                <a16:creationId xmlns:a16="http://schemas.microsoft.com/office/drawing/2014/main" id="{78B729C2-2FBE-49E3-81A9-58851913F89A}"/>
              </a:ext>
            </a:extLst>
          </p:cNvPr>
          <p:cNvSpPr/>
          <p:nvPr/>
        </p:nvSpPr>
        <p:spPr>
          <a:xfrm>
            <a:off x="4175713" y="1477749"/>
            <a:ext cx="1280395" cy="633163"/>
          </a:xfrm>
          <a:prstGeom prst="wedgeRectCallout">
            <a:avLst>
              <a:gd name="adj1" fmla="val 24490"/>
              <a:gd name="adj2" fmla="val 87347"/>
            </a:avLst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四角形吹き出し 7">
            <a:extLst>
              <a:ext uri="{FF2B5EF4-FFF2-40B4-BE49-F238E27FC236}">
                <a16:creationId xmlns:a16="http://schemas.microsoft.com/office/drawing/2014/main" id="{6D7ADFFC-5F6E-479C-8833-B36A59CC8603}"/>
              </a:ext>
            </a:extLst>
          </p:cNvPr>
          <p:cNvSpPr/>
          <p:nvPr/>
        </p:nvSpPr>
        <p:spPr>
          <a:xfrm>
            <a:off x="5631533" y="1492227"/>
            <a:ext cx="1358108" cy="593098"/>
          </a:xfrm>
          <a:prstGeom prst="wedgeRectCallout">
            <a:avLst>
              <a:gd name="adj1" fmla="val -22760"/>
              <a:gd name="adj2" fmla="val 81265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ja-JP" altLang="en-US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１学級当り</a:t>
            </a: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生徒数</a:t>
            </a: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四角形吹き出し 2">
            <a:extLst>
              <a:ext uri="{FF2B5EF4-FFF2-40B4-BE49-F238E27FC236}">
                <a16:creationId xmlns:a16="http://schemas.microsoft.com/office/drawing/2014/main" id="{C60B8FBC-D63E-42B1-8CC7-7B62124D7123}"/>
              </a:ext>
            </a:extLst>
          </p:cNvPr>
          <p:cNvSpPr/>
          <p:nvPr/>
        </p:nvSpPr>
        <p:spPr>
          <a:xfrm>
            <a:off x="3130380" y="2265028"/>
            <a:ext cx="1482424" cy="842632"/>
          </a:xfrm>
          <a:prstGeom prst="wedgeRectCallout">
            <a:avLst>
              <a:gd name="adj1" fmla="val 26800"/>
              <a:gd name="adj2" fmla="val 642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sz="12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48BAE0A7-6973-45F2-A11E-E8489AB4A101}"/>
              </a:ext>
            </a:extLst>
          </p:cNvPr>
          <p:cNvSpPr/>
          <p:nvPr/>
        </p:nvSpPr>
        <p:spPr>
          <a:xfrm rot="5400000">
            <a:off x="3480742" y="1818653"/>
            <a:ext cx="740686" cy="185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Jr.</a:t>
            </a: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1981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1192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2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33.7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BDC06857-2E24-4216-8275-9AAE676865CA}"/>
              </a:ext>
            </a:extLst>
          </p:cNvPr>
          <p:cNvSpPr/>
          <p:nvPr/>
        </p:nvSpPr>
        <p:spPr>
          <a:xfrm>
            <a:off x="4046822" y="3897112"/>
            <a:ext cx="1358696" cy="777549"/>
          </a:xfrm>
          <a:prstGeom prst="wedgeRectCallout">
            <a:avLst>
              <a:gd name="adj1" fmla="val 18960"/>
              <a:gd name="adj2" fmla="val 5475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A7CF397F-0FB7-4BFA-BA69-C744BFC52318}"/>
              </a:ext>
            </a:extLst>
          </p:cNvPr>
          <p:cNvSpPr/>
          <p:nvPr/>
        </p:nvSpPr>
        <p:spPr>
          <a:xfrm rot="5400000">
            <a:off x="4498730" y="3523672"/>
            <a:ext cx="708651" cy="15917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団塊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Jr.</a:t>
            </a: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 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1986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611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38.3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思考の吹き出し: 雲形 23">
            <a:extLst>
              <a:ext uri="{FF2B5EF4-FFF2-40B4-BE49-F238E27FC236}">
                <a16:creationId xmlns:a16="http://schemas.microsoft.com/office/drawing/2014/main" id="{23096E29-FFCB-42F1-94F7-7BF1F3B667CB}"/>
              </a:ext>
            </a:extLst>
          </p:cNvPr>
          <p:cNvSpPr/>
          <p:nvPr/>
        </p:nvSpPr>
        <p:spPr>
          <a:xfrm>
            <a:off x="6992409" y="1912858"/>
            <a:ext cx="1701150" cy="1191065"/>
          </a:xfrm>
          <a:prstGeom prst="cloudCallout">
            <a:avLst>
              <a:gd name="adj1" fmla="val 40675"/>
              <a:gd name="adj2" fmla="val 96755"/>
            </a:avLst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3FD17E6A-0148-443B-BBD4-06D83AA6EF3C}"/>
              </a:ext>
            </a:extLst>
          </p:cNvPr>
          <p:cNvSpPr/>
          <p:nvPr/>
        </p:nvSpPr>
        <p:spPr>
          <a:xfrm>
            <a:off x="8472880" y="3715630"/>
            <a:ext cx="302003" cy="49920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思考の吹き出し: 雲形 25">
            <a:extLst>
              <a:ext uri="{FF2B5EF4-FFF2-40B4-BE49-F238E27FC236}">
                <a16:creationId xmlns:a16="http://schemas.microsoft.com/office/drawing/2014/main" id="{1CFFA940-87FC-4C00-8103-799FEA8AC5AF}"/>
              </a:ext>
            </a:extLst>
          </p:cNvPr>
          <p:cNvSpPr/>
          <p:nvPr/>
        </p:nvSpPr>
        <p:spPr>
          <a:xfrm>
            <a:off x="212281" y="1320450"/>
            <a:ext cx="2153427" cy="1172839"/>
          </a:xfrm>
          <a:prstGeom prst="cloudCallout">
            <a:avLst>
              <a:gd name="adj1" fmla="val -20681"/>
              <a:gd name="adj2" fmla="val 56536"/>
            </a:avLst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C646119B-2603-42FE-8C29-15474EB89C9E}"/>
              </a:ext>
            </a:extLst>
          </p:cNvPr>
          <p:cNvSpPr/>
          <p:nvPr/>
        </p:nvSpPr>
        <p:spPr>
          <a:xfrm>
            <a:off x="539457" y="2596500"/>
            <a:ext cx="322000" cy="39956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57558DAE-F8BB-4308-A212-B14F7619E61A}"/>
              </a:ext>
            </a:extLst>
          </p:cNvPr>
          <p:cNvSpPr/>
          <p:nvPr/>
        </p:nvSpPr>
        <p:spPr>
          <a:xfrm>
            <a:off x="2642674" y="4095396"/>
            <a:ext cx="1356471" cy="708651"/>
          </a:xfrm>
          <a:prstGeom prst="wedgeRectCallout">
            <a:avLst>
              <a:gd name="adj1" fmla="val -23837"/>
              <a:gd name="adj2" fmla="val -6151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62E2852-0B57-4E1D-BC9D-E88F8FD74EE6}"/>
              </a:ext>
            </a:extLst>
          </p:cNvPr>
          <p:cNvSpPr/>
          <p:nvPr/>
        </p:nvSpPr>
        <p:spPr>
          <a:xfrm rot="5400000">
            <a:off x="2909935" y="3643561"/>
            <a:ext cx="698744" cy="1699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少産小</a:t>
            </a:r>
            <a:endParaRPr kumimoji="1" lang="en-US" altLang="ja-JP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1968</a:t>
            </a:r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938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33.4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吹き出し: 四角形 29">
            <a:extLst>
              <a:ext uri="{FF2B5EF4-FFF2-40B4-BE49-F238E27FC236}">
                <a16:creationId xmlns:a16="http://schemas.microsoft.com/office/drawing/2014/main" id="{FDDF549E-EB59-4056-B46F-3F6430226529}"/>
              </a:ext>
            </a:extLst>
          </p:cNvPr>
          <p:cNvSpPr/>
          <p:nvPr/>
        </p:nvSpPr>
        <p:spPr>
          <a:xfrm>
            <a:off x="1979393" y="5201175"/>
            <a:ext cx="3185722" cy="288680"/>
          </a:xfrm>
          <a:prstGeom prst="wedgeRectCallout">
            <a:avLst>
              <a:gd name="adj1" fmla="val -2102"/>
              <a:gd name="adj2" fmla="val -7705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E1A79472-5D54-44EB-8522-762BF8D0213B}"/>
              </a:ext>
            </a:extLst>
          </p:cNvPr>
          <p:cNvSpPr/>
          <p:nvPr/>
        </p:nvSpPr>
        <p:spPr>
          <a:xfrm rot="5400000">
            <a:off x="3448969" y="3749971"/>
            <a:ext cx="341165" cy="3191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少産中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1972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469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37.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</a:t>
            </a:r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CCA0BA7A-B051-4EA2-BE80-DEE8FF627FE4}"/>
              </a:ext>
            </a:extLst>
          </p:cNvPr>
          <p:cNvSpPr/>
          <p:nvPr/>
        </p:nvSpPr>
        <p:spPr>
          <a:xfrm>
            <a:off x="305535" y="3140936"/>
            <a:ext cx="914400" cy="249158"/>
          </a:xfrm>
          <a:prstGeom prst="wedgeRectCallout">
            <a:avLst>
              <a:gd name="adj1" fmla="val -10741"/>
              <a:gd name="adj2" fmla="val 1102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8732588-106F-4AAB-B33F-57644905FC96}"/>
              </a:ext>
            </a:extLst>
          </p:cNvPr>
          <p:cNvSpPr txBox="1"/>
          <p:nvPr/>
        </p:nvSpPr>
        <p:spPr>
          <a:xfrm>
            <a:off x="274700" y="309580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1075</a:t>
            </a:r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sp>
        <p:nvSpPr>
          <p:cNvPr id="34" name="吹き出し: 四角形 33">
            <a:extLst>
              <a:ext uri="{FF2B5EF4-FFF2-40B4-BE49-F238E27FC236}">
                <a16:creationId xmlns:a16="http://schemas.microsoft.com/office/drawing/2014/main" id="{21038367-AECF-45B7-9EC4-4C5FD4D3F941}"/>
              </a:ext>
            </a:extLst>
          </p:cNvPr>
          <p:cNvSpPr/>
          <p:nvPr/>
        </p:nvSpPr>
        <p:spPr>
          <a:xfrm>
            <a:off x="394595" y="4588762"/>
            <a:ext cx="799097" cy="274208"/>
          </a:xfrm>
          <a:prstGeom prst="wedgeRectCallout">
            <a:avLst>
              <a:gd name="adj1" fmla="val -15584"/>
              <a:gd name="adj2" fmla="val 1010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84D754E-C7FA-4B21-BF2E-63A079C734C9}"/>
              </a:ext>
            </a:extLst>
          </p:cNvPr>
          <p:cNvSpPr txBox="1"/>
          <p:nvPr/>
        </p:nvSpPr>
        <p:spPr>
          <a:xfrm>
            <a:off x="406313" y="4553066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479</a:t>
            </a:r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2001DB6E-330D-47A2-B58E-BF4A043E0CC1}"/>
              </a:ext>
            </a:extLst>
          </p:cNvPr>
          <p:cNvCxnSpPr>
            <a:cxnSpLocks/>
          </p:cNvCxnSpPr>
          <p:nvPr/>
        </p:nvCxnSpPr>
        <p:spPr>
          <a:xfrm>
            <a:off x="5165115" y="2313201"/>
            <a:ext cx="49980" cy="1314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A75435E0-8E99-4FAB-86A6-66DE46CFCC79}"/>
              </a:ext>
            </a:extLst>
          </p:cNvPr>
          <p:cNvCxnSpPr>
            <a:cxnSpLocks/>
          </p:cNvCxnSpPr>
          <p:nvPr/>
        </p:nvCxnSpPr>
        <p:spPr>
          <a:xfrm flipH="1">
            <a:off x="5615156" y="2326910"/>
            <a:ext cx="418409" cy="106318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楕円 37">
            <a:extLst>
              <a:ext uri="{FF2B5EF4-FFF2-40B4-BE49-F238E27FC236}">
                <a16:creationId xmlns:a16="http://schemas.microsoft.com/office/drawing/2014/main" id="{1291B16E-5BE1-481C-AA97-704C8778033A}"/>
              </a:ext>
            </a:extLst>
          </p:cNvPr>
          <p:cNvSpPr/>
          <p:nvPr/>
        </p:nvSpPr>
        <p:spPr>
          <a:xfrm>
            <a:off x="7527633" y="3554758"/>
            <a:ext cx="154902" cy="2675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1050EA8B-86B3-4814-BA39-BCAAD28B83B9}"/>
              </a:ext>
            </a:extLst>
          </p:cNvPr>
          <p:cNvSpPr/>
          <p:nvPr/>
        </p:nvSpPr>
        <p:spPr>
          <a:xfrm>
            <a:off x="6320968" y="4062328"/>
            <a:ext cx="2012811" cy="285231"/>
          </a:xfrm>
          <a:prstGeom prst="wedgeRoundRectCallout">
            <a:avLst>
              <a:gd name="adj1" fmla="val -663"/>
              <a:gd name="adj2" fmla="val -719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DD572F8-4505-470A-84E9-8AB1AFF1341D}"/>
              </a:ext>
            </a:extLst>
          </p:cNvPr>
          <p:cNvSpPr txBox="1"/>
          <p:nvPr/>
        </p:nvSpPr>
        <p:spPr>
          <a:xfrm>
            <a:off x="6246545" y="4034094"/>
            <a:ext cx="222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2006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718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25.9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41" name="吹き出し: 角を丸めた四角形 40">
            <a:extLst>
              <a:ext uri="{FF2B5EF4-FFF2-40B4-BE49-F238E27FC236}">
                <a16:creationId xmlns:a16="http://schemas.microsoft.com/office/drawing/2014/main" id="{1F29A261-F3CD-4E83-9260-7C31030BD51A}"/>
              </a:ext>
            </a:extLst>
          </p:cNvPr>
          <p:cNvSpPr/>
          <p:nvPr/>
        </p:nvSpPr>
        <p:spPr>
          <a:xfrm>
            <a:off x="5812032" y="3055004"/>
            <a:ext cx="2190536" cy="364446"/>
          </a:xfrm>
          <a:prstGeom prst="wedgeRoundRectCallout">
            <a:avLst>
              <a:gd name="adj1" fmla="val 29130"/>
              <a:gd name="adj2" fmla="val 899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696C2D8-9E1C-4577-B523-B8F3D3133E7B}"/>
              </a:ext>
            </a:extLst>
          </p:cNvPr>
          <p:cNvSpPr txBox="1"/>
          <p:nvPr/>
        </p:nvSpPr>
        <p:spPr>
          <a:xfrm>
            <a:off x="5784981" y="3003242"/>
            <a:ext cx="219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2009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360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万人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29.7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21C18130-12D6-476B-8C52-E8D826D1A4BF}"/>
              </a:ext>
            </a:extLst>
          </p:cNvPr>
          <p:cNvSpPr/>
          <p:nvPr/>
        </p:nvSpPr>
        <p:spPr>
          <a:xfrm>
            <a:off x="7139695" y="3840394"/>
            <a:ext cx="154902" cy="2675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8FBBE27-E155-41FE-A853-7602950153C0}"/>
              </a:ext>
            </a:extLst>
          </p:cNvPr>
          <p:cNvSpPr txBox="1"/>
          <p:nvPr/>
        </p:nvSpPr>
        <p:spPr>
          <a:xfrm>
            <a:off x="4167024" y="1489102"/>
            <a:ext cx="131177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１学級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当り</a:t>
            </a:r>
            <a:endParaRPr lang="en-US" altLang="ja-JP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>
              <a:lnSpc>
                <a:spcPts val="2000"/>
              </a:lnSpc>
            </a:pPr>
            <a:r>
              <a:rPr lang="ja-JP" altLang="en-US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児童数</a:t>
            </a:r>
            <a:endParaRPr lang="en-US" altLang="ja-JP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テキスト ボックス 16">
            <a:extLst>
              <a:ext uri="{FF2B5EF4-FFF2-40B4-BE49-F238E27FC236}">
                <a16:creationId xmlns:a16="http://schemas.microsoft.com/office/drawing/2014/main" id="{9244C9F6-969B-4944-B211-1F1634ECCE96}"/>
              </a:ext>
            </a:extLst>
          </p:cNvPr>
          <p:cNvSpPr txBox="1"/>
          <p:nvPr/>
        </p:nvSpPr>
        <p:spPr>
          <a:xfrm>
            <a:off x="861456" y="6109588"/>
            <a:ext cx="5199520" cy="4705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図</a:t>
            </a:r>
            <a:r>
              <a:rPr lang="en-US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児童・生徒在学者数と</a:t>
            </a:r>
            <a:r>
              <a:rPr lang="en-US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学級平均児童・生徒数（上段）ならびに出生数・合計特殊出生率（下段）の年次推移</a:t>
            </a:r>
            <a:r>
              <a:rPr lang="en-US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1948</a:t>
            </a: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～</a:t>
            </a:r>
            <a:r>
              <a:rPr lang="en-US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2018</a:t>
            </a: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　</a:t>
            </a:r>
            <a:r>
              <a:rPr lang="en-US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2018</a:t>
            </a:r>
            <a:r>
              <a:rPr lang="ja-JP" sz="10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 学校基本調査・人口動態調査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en-US" sz="1000" kern="100" dirty="0">
                <a:solidFill>
                  <a:srgbClr val="FF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BCCA30D-824A-463A-A39F-F8BA9F1A4AA4}"/>
              </a:ext>
            </a:extLst>
          </p:cNvPr>
          <p:cNvSpPr txBox="1"/>
          <p:nvPr/>
        </p:nvSpPr>
        <p:spPr>
          <a:xfrm>
            <a:off x="8381827" y="5493707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20</a:t>
            </a:r>
            <a:endParaRPr kumimoji="1" lang="ja-JP" altLang="en-US" sz="16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637ECB8-7C3E-4C74-8F60-95A3E13FD90E}"/>
              </a:ext>
            </a:extLst>
          </p:cNvPr>
          <p:cNvSpPr txBox="1"/>
          <p:nvPr/>
        </p:nvSpPr>
        <p:spPr>
          <a:xfrm>
            <a:off x="298738" y="1751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75250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グラフ 80">
            <a:extLst>
              <a:ext uri="{FF2B5EF4-FFF2-40B4-BE49-F238E27FC236}">
                <a16:creationId xmlns:a16="http://schemas.microsoft.com/office/drawing/2014/main" id="{57F606C5-BA6A-4FD5-805E-8416A16208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38769"/>
              </p:ext>
            </p:extLst>
          </p:nvPr>
        </p:nvGraphicFramePr>
        <p:xfrm>
          <a:off x="1783410" y="1672788"/>
          <a:ext cx="5147500" cy="241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82AA18F2-DF93-46DD-8925-53F91719727E}"/>
              </a:ext>
            </a:extLst>
          </p:cNvPr>
          <p:cNvSpPr txBox="1"/>
          <p:nvPr/>
        </p:nvSpPr>
        <p:spPr>
          <a:xfrm>
            <a:off x="1795854" y="949103"/>
            <a:ext cx="51949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en-US" altLang="ja-JP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50    55      60     65    70     75     80    85     90     95    00     05     10     15   </a:t>
            </a:r>
            <a:r>
              <a:rPr kumimoji="1"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endParaRPr kumimoji="1" lang="ja-JP" altLang="en-US" sz="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31DE452-74F2-4C86-B95A-5C1E21A16CB7}"/>
              </a:ext>
            </a:extLst>
          </p:cNvPr>
          <p:cNvSpPr txBox="1"/>
          <p:nvPr/>
        </p:nvSpPr>
        <p:spPr>
          <a:xfrm>
            <a:off x="3923836" y="2875217"/>
            <a:ext cx="1691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1979</a:t>
            </a:r>
            <a:r>
              <a:rPr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〜2005</a:t>
            </a:r>
            <a:r>
              <a:rPr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月）</a:t>
            </a:r>
            <a:r>
              <a:rPr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4" name="矢印: 右 83">
            <a:extLst>
              <a:ext uri="{FF2B5EF4-FFF2-40B4-BE49-F238E27FC236}">
                <a16:creationId xmlns:a16="http://schemas.microsoft.com/office/drawing/2014/main" id="{9CCE00FB-111B-4CF3-B1A5-88B2B6DDD19A}"/>
              </a:ext>
            </a:extLst>
          </p:cNvPr>
          <p:cNvSpPr/>
          <p:nvPr/>
        </p:nvSpPr>
        <p:spPr>
          <a:xfrm>
            <a:off x="3989838" y="2820186"/>
            <a:ext cx="1854812" cy="141347"/>
          </a:xfrm>
          <a:prstGeom prst="rightArrow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10715795-D8F1-414E-9265-2129FFA59600}"/>
              </a:ext>
            </a:extLst>
          </p:cNvPr>
          <p:cNvSpPr txBox="1"/>
          <p:nvPr/>
        </p:nvSpPr>
        <p:spPr>
          <a:xfrm>
            <a:off x="4285613" y="2638877"/>
            <a:ext cx="1449458" cy="246221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kumimoji="1" lang="en-US" altLang="zh-TW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kumimoji="1" lang="zh-TW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zh-TW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</a:t>
            </a:r>
            <a:r>
              <a:rPr kumimoji="1" lang="zh-TW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組 ⾦⼋先⽣</a:t>
            </a:r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ABB7325C-F743-4E0C-A22E-0C89E1F2D54A}"/>
              </a:ext>
            </a:extLst>
          </p:cNvPr>
          <p:cNvSpPr txBox="1"/>
          <p:nvPr/>
        </p:nvSpPr>
        <p:spPr>
          <a:xfrm>
            <a:off x="5295353" y="3227929"/>
            <a:ext cx="131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2002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endParaRPr kumimoji="1" lang="en-US" altLang="ja-JP" sz="9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～</a:t>
            </a:r>
            <a:r>
              <a:rPr kumimoji="1"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2008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年月）</a:t>
            </a:r>
          </a:p>
        </p:txBody>
      </p:sp>
      <p:sp>
        <p:nvSpPr>
          <p:cNvPr id="87" name="矢印: 右 86">
            <a:extLst>
              <a:ext uri="{FF2B5EF4-FFF2-40B4-BE49-F238E27FC236}">
                <a16:creationId xmlns:a16="http://schemas.microsoft.com/office/drawing/2014/main" id="{1BFBE6CC-9C92-4706-93D5-0B1F6025A336}"/>
              </a:ext>
            </a:extLst>
          </p:cNvPr>
          <p:cNvSpPr/>
          <p:nvPr/>
        </p:nvSpPr>
        <p:spPr>
          <a:xfrm>
            <a:off x="5500717" y="3086788"/>
            <a:ext cx="504168" cy="186050"/>
          </a:xfrm>
          <a:prstGeom prst="rightArrow">
            <a:avLst/>
          </a:prstGeom>
          <a:pattFill prst="divot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35CC0AA-4D3B-4114-B2BE-7A7D167C0C78}"/>
              </a:ext>
            </a:extLst>
          </p:cNvPr>
          <p:cNvSpPr txBox="1"/>
          <p:nvPr/>
        </p:nvSpPr>
        <p:spPr>
          <a:xfrm>
            <a:off x="5293029" y="2902778"/>
            <a:ext cx="1021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ごくせん</a:t>
            </a:r>
            <a:r>
              <a:rPr kumimoji="1"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endParaRPr kumimoji="1"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9E84871E-2AE5-4A79-B483-0B6FEB910074}"/>
              </a:ext>
            </a:extLst>
          </p:cNvPr>
          <p:cNvSpPr txBox="1"/>
          <p:nvPr/>
        </p:nvSpPr>
        <p:spPr>
          <a:xfrm>
            <a:off x="4420577" y="3226226"/>
            <a:ext cx="11627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1998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7〜9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endParaRPr kumimoji="1" lang="en-US" altLang="ja-JP" sz="9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kumimoji="1"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1999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月）　　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22A0014F-CB34-46C8-88AE-47040FF3F726}"/>
              </a:ext>
            </a:extLst>
          </p:cNvPr>
          <p:cNvSpPr txBox="1"/>
          <p:nvPr/>
        </p:nvSpPr>
        <p:spPr>
          <a:xfrm>
            <a:off x="4840167" y="3080209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/>
              <a:t>『GTO』</a:t>
            </a:r>
            <a:endParaRPr kumimoji="1" lang="ja-JP" altLang="en-US" sz="1100" b="1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EB503E46-8564-44E2-A8FA-AEA87ACF3290}"/>
              </a:ext>
            </a:extLst>
          </p:cNvPr>
          <p:cNvSpPr txBox="1"/>
          <p:nvPr/>
        </p:nvSpPr>
        <p:spPr>
          <a:xfrm>
            <a:off x="3278163" y="3554114"/>
            <a:ext cx="11030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1978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endParaRPr kumimoji="1" lang="en-US" altLang="ja-JP" sz="9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〜1979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月）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15103E2-FC8B-4936-A0C2-3B3EFE845AB9}"/>
              </a:ext>
            </a:extLst>
          </p:cNvPr>
          <p:cNvSpPr txBox="1"/>
          <p:nvPr/>
        </p:nvSpPr>
        <p:spPr>
          <a:xfrm>
            <a:off x="3303388" y="3442930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熱中時代</a:t>
            </a:r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B5545E5-6B85-4211-8081-BF2F74B5204F}"/>
              </a:ext>
            </a:extLst>
          </p:cNvPr>
          <p:cNvSpPr txBox="1"/>
          <p:nvPr/>
        </p:nvSpPr>
        <p:spPr>
          <a:xfrm>
            <a:off x="5325461" y="3698681"/>
            <a:ext cx="1357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2008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kumimoji="1"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〜7</a:t>
            </a:r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1F72228-50D1-4479-ACF0-A7AA8B235549}"/>
              </a:ext>
            </a:extLst>
          </p:cNvPr>
          <p:cNvSpPr txBox="1"/>
          <p:nvPr/>
        </p:nvSpPr>
        <p:spPr>
          <a:xfrm>
            <a:off x="5370707" y="3547855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『ROOKIES』</a:t>
            </a:r>
            <a:endParaRPr kumimoji="1"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5" name="矢印: 右 94">
            <a:extLst>
              <a:ext uri="{FF2B5EF4-FFF2-40B4-BE49-F238E27FC236}">
                <a16:creationId xmlns:a16="http://schemas.microsoft.com/office/drawing/2014/main" id="{DA701DE4-16DB-416C-AED5-663EA98F9442}"/>
              </a:ext>
            </a:extLst>
          </p:cNvPr>
          <p:cNvSpPr/>
          <p:nvPr/>
        </p:nvSpPr>
        <p:spPr>
          <a:xfrm>
            <a:off x="5929467" y="2583765"/>
            <a:ext cx="992845" cy="33303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BCC73F8-6D3F-4CF3-842A-DBD07A264DA8}"/>
              </a:ext>
            </a:extLst>
          </p:cNvPr>
          <p:cNvSpPr txBox="1"/>
          <p:nvPr/>
        </p:nvSpPr>
        <p:spPr>
          <a:xfrm>
            <a:off x="5733063" y="2287965"/>
            <a:ext cx="135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全国学力・学習</a:t>
            </a:r>
            <a:endParaRPr kumimoji="1" lang="en-US" altLang="ja-JP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状況調査</a:t>
            </a:r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0F399B9C-BD8F-4791-821F-120ECEBA0CB6}"/>
              </a:ext>
            </a:extLst>
          </p:cNvPr>
          <p:cNvSpPr txBox="1"/>
          <p:nvPr/>
        </p:nvSpPr>
        <p:spPr>
          <a:xfrm>
            <a:off x="6020071" y="2613779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2007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年～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AD89910D-7D64-4BEE-B71D-E82389428B00}"/>
              </a:ext>
            </a:extLst>
          </p:cNvPr>
          <p:cNvSpPr txBox="1"/>
          <p:nvPr/>
        </p:nvSpPr>
        <p:spPr>
          <a:xfrm>
            <a:off x="2048332" y="2455709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1955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BECCAC3F-41BF-4545-BEBA-EE2CF7676BCF}"/>
              </a:ext>
            </a:extLst>
          </p:cNvPr>
          <p:cNvSpPr txBox="1"/>
          <p:nvPr/>
        </p:nvSpPr>
        <p:spPr>
          <a:xfrm>
            <a:off x="3492526" y="217733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1975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C5B16C10-ADF8-41F5-8137-F34143A1A94D}"/>
              </a:ext>
            </a:extLst>
          </p:cNvPr>
          <p:cNvSpPr txBox="1"/>
          <p:nvPr/>
        </p:nvSpPr>
        <p:spPr>
          <a:xfrm>
            <a:off x="3607637" y="235845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1980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7DA2142-34F0-40BA-8987-E6FE40E2A231}"/>
              </a:ext>
            </a:extLst>
          </p:cNvPr>
          <p:cNvSpPr txBox="1"/>
          <p:nvPr/>
        </p:nvSpPr>
        <p:spPr>
          <a:xfrm>
            <a:off x="5229784" y="2447678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2000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</a:p>
        </p:txBody>
      </p:sp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id="{44091A14-5CA3-491D-B54C-DEC27394071E}"/>
              </a:ext>
            </a:extLst>
          </p:cNvPr>
          <p:cNvSpPr/>
          <p:nvPr/>
        </p:nvSpPr>
        <p:spPr>
          <a:xfrm>
            <a:off x="5334922" y="2371834"/>
            <a:ext cx="350968" cy="153893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03" name="四角形: 角を丸くする 102">
            <a:extLst>
              <a:ext uri="{FF2B5EF4-FFF2-40B4-BE49-F238E27FC236}">
                <a16:creationId xmlns:a16="http://schemas.microsoft.com/office/drawing/2014/main" id="{80D26317-D185-458C-A730-319773436CF1}"/>
              </a:ext>
            </a:extLst>
          </p:cNvPr>
          <p:cNvSpPr/>
          <p:nvPr/>
        </p:nvSpPr>
        <p:spPr>
          <a:xfrm>
            <a:off x="6544614" y="1902984"/>
            <a:ext cx="354422" cy="158747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id="{732FDCF1-2E2D-4350-AB44-EC3ABEDA8995}"/>
              </a:ext>
            </a:extLst>
          </p:cNvPr>
          <p:cNvSpPr/>
          <p:nvPr/>
        </p:nvSpPr>
        <p:spPr>
          <a:xfrm>
            <a:off x="2123156" y="2676880"/>
            <a:ext cx="371977" cy="1633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05" name="四角形: 角を丸くする 104">
            <a:extLst>
              <a:ext uri="{FF2B5EF4-FFF2-40B4-BE49-F238E27FC236}">
                <a16:creationId xmlns:a16="http://schemas.microsoft.com/office/drawing/2014/main" id="{56172996-D240-4225-9B75-A6C4332F8A33}"/>
              </a:ext>
            </a:extLst>
          </p:cNvPr>
          <p:cNvSpPr/>
          <p:nvPr/>
        </p:nvSpPr>
        <p:spPr>
          <a:xfrm>
            <a:off x="2163940" y="3245488"/>
            <a:ext cx="378820" cy="154568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06" name="四角形: 角を丸くする 105">
            <a:extLst>
              <a:ext uri="{FF2B5EF4-FFF2-40B4-BE49-F238E27FC236}">
                <a16:creationId xmlns:a16="http://schemas.microsoft.com/office/drawing/2014/main" id="{0D7DFC9E-76D5-43B3-9C55-ADCC76B097CF}"/>
              </a:ext>
            </a:extLst>
          </p:cNvPr>
          <p:cNvSpPr/>
          <p:nvPr/>
        </p:nvSpPr>
        <p:spPr>
          <a:xfrm>
            <a:off x="5262130" y="1930350"/>
            <a:ext cx="340694" cy="13331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D4B065E6-6727-4BD3-96AA-A9BA721F6809}"/>
              </a:ext>
            </a:extLst>
          </p:cNvPr>
          <p:cNvSpPr txBox="1"/>
          <p:nvPr/>
        </p:nvSpPr>
        <p:spPr>
          <a:xfrm>
            <a:off x="2022252" y="3054772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1955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CF8AA017-684B-4124-94B5-B676C9D99DFF}"/>
              </a:ext>
            </a:extLst>
          </p:cNvPr>
          <p:cNvSpPr txBox="1"/>
          <p:nvPr/>
        </p:nvSpPr>
        <p:spPr>
          <a:xfrm>
            <a:off x="5941085" y="1946310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2018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19C38B37-BB1D-43E0-9B20-9A220C6079A6}"/>
              </a:ext>
            </a:extLst>
          </p:cNvPr>
          <p:cNvSpPr txBox="1"/>
          <p:nvPr/>
        </p:nvSpPr>
        <p:spPr>
          <a:xfrm>
            <a:off x="5181050" y="1860760"/>
            <a:ext cx="5212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97.0</a:t>
            </a:r>
            <a:r>
              <a:rPr kumimoji="1" lang="en-US" altLang="ja-JP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</a:t>
            </a:r>
            <a:endParaRPr kumimoji="1" lang="ja-JP" altLang="en-US" sz="105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526FC00C-4831-4CFA-A0B8-76FAF6618AED}"/>
              </a:ext>
            </a:extLst>
          </p:cNvPr>
          <p:cNvSpPr txBox="1"/>
          <p:nvPr/>
        </p:nvSpPr>
        <p:spPr>
          <a:xfrm>
            <a:off x="5152678" y="2005210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2000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</a:p>
        </p:txBody>
      </p:sp>
      <p:sp>
        <p:nvSpPr>
          <p:cNvPr id="111" name="四角形: 角を丸くする 110">
            <a:extLst>
              <a:ext uri="{FF2B5EF4-FFF2-40B4-BE49-F238E27FC236}">
                <a16:creationId xmlns:a16="http://schemas.microsoft.com/office/drawing/2014/main" id="{615C53D8-42B3-410C-9176-CF9C41D38FE4}"/>
              </a:ext>
            </a:extLst>
          </p:cNvPr>
          <p:cNvSpPr/>
          <p:nvPr/>
        </p:nvSpPr>
        <p:spPr>
          <a:xfrm>
            <a:off x="6542829" y="2180825"/>
            <a:ext cx="356207" cy="165132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12" name="吹き出し: 四角形 111">
            <a:extLst>
              <a:ext uri="{FF2B5EF4-FFF2-40B4-BE49-F238E27FC236}">
                <a16:creationId xmlns:a16="http://schemas.microsoft.com/office/drawing/2014/main" id="{08E89C2C-8982-4630-9855-5C87E2011C77}"/>
              </a:ext>
            </a:extLst>
          </p:cNvPr>
          <p:cNvSpPr/>
          <p:nvPr/>
        </p:nvSpPr>
        <p:spPr>
          <a:xfrm>
            <a:off x="2153190" y="2123791"/>
            <a:ext cx="998985" cy="215444"/>
          </a:xfrm>
          <a:prstGeom prst="wedgeRectCallout">
            <a:avLst>
              <a:gd name="adj1" fmla="val 18583"/>
              <a:gd name="adj2" fmla="val 111914"/>
            </a:avLst>
          </a:prstGeom>
          <a:noFill/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73D853B5-2096-4CE9-B000-3201E73736D7}"/>
              </a:ext>
            </a:extLst>
          </p:cNvPr>
          <p:cNvSpPr txBox="1"/>
          <p:nvPr/>
        </p:nvSpPr>
        <p:spPr>
          <a:xfrm>
            <a:off x="2165256" y="2135547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高等学校進学率</a:t>
            </a:r>
            <a:endParaRPr kumimoji="1" lang="ja-JP" altLang="en-US" b="1" dirty="0"/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F402DE27-CCA2-4CAC-9B42-3CAD143B81ED}"/>
              </a:ext>
            </a:extLst>
          </p:cNvPr>
          <p:cNvSpPr txBox="1"/>
          <p:nvPr/>
        </p:nvSpPr>
        <p:spPr>
          <a:xfrm>
            <a:off x="2443169" y="2836593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高等教育進学率</a:t>
            </a:r>
          </a:p>
        </p:txBody>
      </p:sp>
      <p:sp>
        <p:nvSpPr>
          <p:cNvPr id="115" name="吹き出し: 四角形 114">
            <a:extLst>
              <a:ext uri="{FF2B5EF4-FFF2-40B4-BE49-F238E27FC236}">
                <a16:creationId xmlns:a16="http://schemas.microsoft.com/office/drawing/2014/main" id="{04545393-4837-4D36-B977-84CBB44DCDD9}"/>
              </a:ext>
            </a:extLst>
          </p:cNvPr>
          <p:cNvSpPr/>
          <p:nvPr/>
        </p:nvSpPr>
        <p:spPr>
          <a:xfrm>
            <a:off x="2474532" y="2861227"/>
            <a:ext cx="968362" cy="215444"/>
          </a:xfrm>
          <a:prstGeom prst="wedgeRectCallout">
            <a:avLst>
              <a:gd name="adj1" fmla="val 21098"/>
              <a:gd name="adj2" fmla="val 93258"/>
            </a:avLst>
          </a:prstGeom>
          <a:noFill/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B8DF71E-2C13-4FF8-AFAE-84C2C1A534FB}"/>
              </a:ext>
            </a:extLst>
          </p:cNvPr>
          <p:cNvSpPr txBox="1"/>
          <p:nvPr/>
        </p:nvSpPr>
        <p:spPr>
          <a:xfrm>
            <a:off x="2503445" y="3443502"/>
            <a:ext cx="101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1976</a:t>
            </a:r>
            <a:r>
              <a:rPr kumimoji="1" lang="ja-JP" altLang="en-US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年専修学校制度創設</a:t>
            </a:r>
          </a:p>
        </p:txBody>
      </p:sp>
      <p:sp>
        <p:nvSpPr>
          <p:cNvPr id="117" name="吹き出し: 角を丸めた四角形 116">
            <a:extLst>
              <a:ext uri="{FF2B5EF4-FFF2-40B4-BE49-F238E27FC236}">
                <a16:creationId xmlns:a16="http://schemas.microsoft.com/office/drawing/2014/main" id="{874DD849-7304-4FC0-A0B0-E197E1E4B837}"/>
              </a:ext>
            </a:extLst>
          </p:cNvPr>
          <p:cNvSpPr/>
          <p:nvPr/>
        </p:nvSpPr>
        <p:spPr>
          <a:xfrm>
            <a:off x="2599942" y="3459835"/>
            <a:ext cx="746579" cy="360573"/>
          </a:xfrm>
          <a:prstGeom prst="wedgeRoundRectCallout">
            <a:avLst>
              <a:gd name="adj1" fmla="val 112113"/>
              <a:gd name="adj2" fmla="val -205583"/>
              <a:gd name="adj3" fmla="val 16667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502F083F-36B3-4215-8A44-BCFEC3D8D773}"/>
              </a:ext>
            </a:extLst>
          </p:cNvPr>
          <p:cNvSpPr/>
          <p:nvPr/>
        </p:nvSpPr>
        <p:spPr>
          <a:xfrm>
            <a:off x="1769071" y="1158921"/>
            <a:ext cx="5186254" cy="27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207FD57A-4EE2-437E-832E-CE514457A09F}"/>
              </a:ext>
            </a:extLst>
          </p:cNvPr>
          <p:cNvSpPr txBox="1"/>
          <p:nvPr/>
        </p:nvSpPr>
        <p:spPr>
          <a:xfrm>
            <a:off x="2052455" y="2624435"/>
            <a:ext cx="5354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51.5%</a:t>
            </a:r>
            <a:endParaRPr kumimoji="1" lang="ja-JP" altLang="en-US" sz="105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4521A0C6-0DCB-46DC-B487-DA2D747CA76C}"/>
              </a:ext>
            </a:extLst>
          </p:cNvPr>
          <p:cNvSpPr txBox="1"/>
          <p:nvPr/>
        </p:nvSpPr>
        <p:spPr>
          <a:xfrm>
            <a:off x="6490754" y="1851703"/>
            <a:ext cx="5354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98.8%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8130B0A-5225-4F50-91BA-AA3E1B03B697}"/>
              </a:ext>
            </a:extLst>
          </p:cNvPr>
          <p:cNvSpPr txBox="1"/>
          <p:nvPr/>
        </p:nvSpPr>
        <p:spPr>
          <a:xfrm>
            <a:off x="2108945" y="3190380"/>
            <a:ext cx="531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10.1%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D2079707-3CB2-43DD-9F04-C842862CE322}"/>
              </a:ext>
            </a:extLst>
          </p:cNvPr>
          <p:cNvSpPr txBox="1"/>
          <p:nvPr/>
        </p:nvSpPr>
        <p:spPr>
          <a:xfrm>
            <a:off x="3648815" y="2489357"/>
            <a:ext cx="5354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50.0%</a:t>
            </a:r>
            <a:endParaRPr kumimoji="1" lang="ja-JP" altLang="en-US" sz="105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D6682A82-2725-49FD-A3DA-021B5D8E0FE9}"/>
              </a:ext>
            </a:extLst>
          </p:cNvPr>
          <p:cNvSpPr txBox="1"/>
          <p:nvPr/>
        </p:nvSpPr>
        <p:spPr>
          <a:xfrm>
            <a:off x="5236417" y="2319071"/>
            <a:ext cx="569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70.5%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3AEF6621-DBA1-4F30-9C80-5CE4B12692F5}"/>
              </a:ext>
            </a:extLst>
          </p:cNvPr>
          <p:cNvSpPr txBox="1"/>
          <p:nvPr/>
        </p:nvSpPr>
        <p:spPr>
          <a:xfrm>
            <a:off x="6490669" y="2136524"/>
            <a:ext cx="5979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81.5%</a:t>
            </a:r>
            <a:endParaRPr kumimoji="1" lang="ja-JP" altLang="en-US" sz="105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5" name="四角形: 角を丸くする 124">
            <a:extLst>
              <a:ext uri="{FF2B5EF4-FFF2-40B4-BE49-F238E27FC236}">
                <a16:creationId xmlns:a16="http://schemas.microsoft.com/office/drawing/2014/main" id="{2E5CFF27-64E3-4BD8-BB26-E6ED35CA1ED3}"/>
              </a:ext>
            </a:extLst>
          </p:cNvPr>
          <p:cNvSpPr/>
          <p:nvPr/>
        </p:nvSpPr>
        <p:spPr>
          <a:xfrm>
            <a:off x="3659168" y="2055096"/>
            <a:ext cx="330670" cy="183287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DE886643-ACB5-43E8-B824-F8E13D5C644F}"/>
              </a:ext>
            </a:extLst>
          </p:cNvPr>
          <p:cNvSpPr txBox="1"/>
          <p:nvPr/>
        </p:nvSpPr>
        <p:spPr>
          <a:xfrm>
            <a:off x="3585183" y="2038327"/>
            <a:ext cx="5354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91.9%</a:t>
            </a:r>
            <a:endParaRPr kumimoji="1" lang="ja-JP" altLang="en-US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FAD41E68-89DD-45C0-9A25-B774B9E00CD1}"/>
              </a:ext>
            </a:extLst>
          </p:cNvPr>
          <p:cNvSpPr txBox="1"/>
          <p:nvPr/>
        </p:nvSpPr>
        <p:spPr>
          <a:xfrm>
            <a:off x="2017573" y="1140046"/>
            <a:ext cx="307777" cy="916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53</a:t>
            </a:r>
            <a:r>
              <a:rPr kumimoji="1"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テレビ放送開始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A96E99CB-FA4D-4F03-AD7E-EBF79029FA36}"/>
              </a:ext>
            </a:extLst>
          </p:cNvPr>
          <p:cNvSpPr txBox="1"/>
          <p:nvPr/>
        </p:nvSpPr>
        <p:spPr>
          <a:xfrm>
            <a:off x="3923257" y="1162112"/>
            <a:ext cx="307777" cy="803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80</a:t>
            </a:r>
            <a:r>
              <a:rPr kumimoji="1"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中学校内暴力</a:t>
            </a:r>
          </a:p>
        </p:txBody>
      </p: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806269B5-FFC1-4421-95A5-106F80B52E9C}"/>
              </a:ext>
            </a:extLst>
          </p:cNvPr>
          <p:cNvCxnSpPr>
            <a:cxnSpLocks/>
          </p:cNvCxnSpPr>
          <p:nvPr/>
        </p:nvCxnSpPr>
        <p:spPr>
          <a:xfrm>
            <a:off x="4161508" y="1965665"/>
            <a:ext cx="0" cy="27381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44073D82-3FA2-44E4-A30D-F4ACAC5C8B02}"/>
              </a:ext>
            </a:extLst>
          </p:cNvPr>
          <p:cNvSpPr txBox="1"/>
          <p:nvPr/>
        </p:nvSpPr>
        <p:spPr>
          <a:xfrm>
            <a:off x="2289109" y="1136834"/>
            <a:ext cx="430887" cy="92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kumimoji="1" lang="en-US" altLang="ja-JP" sz="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59</a:t>
            </a:r>
            <a:r>
              <a:rPr lang="ja-JP" altLang="ja-JP" sz="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少年マガジン</a:t>
            </a:r>
            <a:r>
              <a:rPr lang="ja-JP" altLang="en-US" sz="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endParaRPr lang="en-US" altLang="ja-JP" sz="8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サンデー</a:t>
            </a:r>
            <a:r>
              <a:rPr lang="ja-JP" altLang="ja-JP" sz="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創刊</a:t>
            </a:r>
            <a:endParaRPr kumimoji="1" lang="ja-JP" altLang="en-US" sz="8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CCE5C1CA-78EA-4F25-8C89-E7A321AE2712}"/>
              </a:ext>
            </a:extLst>
          </p:cNvPr>
          <p:cNvSpPr txBox="1"/>
          <p:nvPr/>
        </p:nvSpPr>
        <p:spPr>
          <a:xfrm>
            <a:off x="2673981" y="1155729"/>
            <a:ext cx="430887" cy="8117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64</a:t>
            </a:r>
            <a:r>
              <a:rPr kumimoji="1"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東京</a:t>
            </a:r>
            <a:endParaRPr kumimoji="1"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オリンピック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D2A44CB0-14F6-4A7C-9102-A7784EB810DD}"/>
              </a:ext>
            </a:extLst>
          </p:cNvPr>
          <p:cNvSpPr txBox="1"/>
          <p:nvPr/>
        </p:nvSpPr>
        <p:spPr>
          <a:xfrm>
            <a:off x="3082546" y="1125353"/>
            <a:ext cx="307777" cy="1049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68</a:t>
            </a:r>
            <a:r>
              <a:rPr kumimoji="1"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少年ジャンプ創刊</a:t>
            </a: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04F9A820-6509-4719-982D-7C00F634B6E1}"/>
              </a:ext>
            </a:extLst>
          </p:cNvPr>
          <p:cNvSpPr txBox="1"/>
          <p:nvPr/>
        </p:nvSpPr>
        <p:spPr>
          <a:xfrm>
            <a:off x="4239549" y="1700574"/>
            <a:ext cx="917086" cy="2154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いじめ・不登校</a:t>
            </a:r>
          </a:p>
        </p:txBody>
      </p:sp>
      <p:sp>
        <p:nvSpPr>
          <p:cNvPr id="134" name="四角形: 角を丸くする 133">
            <a:extLst>
              <a:ext uri="{FF2B5EF4-FFF2-40B4-BE49-F238E27FC236}">
                <a16:creationId xmlns:a16="http://schemas.microsoft.com/office/drawing/2014/main" id="{11B2C1AF-CDB5-408B-A655-F2C591CBBA29}"/>
              </a:ext>
            </a:extLst>
          </p:cNvPr>
          <p:cNvSpPr/>
          <p:nvPr/>
        </p:nvSpPr>
        <p:spPr>
          <a:xfrm>
            <a:off x="3995657" y="1198511"/>
            <a:ext cx="173755" cy="71681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0D46F0CB-FB02-4028-A587-F34907313122}"/>
              </a:ext>
            </a:extLst>
          </p:cNvPr>
          <p:cNvSpPr txBox="1"/>
          <p:nvPr/>
        </p:nvSpPr>
        <p:spPr>
          <a:xfrm>
            <a:off x="4503542" y="1173118"/>
            <a:ext cx="24416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89</a:t>
            </a:r>
            <a:r>
              <a:rPr kumimoji="1"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1.57</a:t>
            </a:r>
            <a:r>
              <a:rPr kumimoji="1"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ショック→少子化→生産年齢減→人口減</a:t>
            </a:r>
          </a:p>
        </p:txBody>
      </p:sp>
      <p:sp>
        <p:nvSpPr>
          <p:cNvPr id="136" name="矢印: 五方向 135">
            <a:extLst>
              <a:ext uri="{FF2B5EF4-FFF2-40B4-BE49-F238E27FC236}">
                <a16:creationId xmlns:a16="http://schemas.microsoft.com/office/drawing/2014/main" id="{296D9103-1152-4435-BF1B-A5C3378DFBE9}"/>
              </a:ext>
            </a:extLst>
          </p:cNvPr>
          <p:cNvSpPr/>
          <p:nvPr/>
        </p:nvSpPr>
        <p:spPr>
          <a:xfrm>
            <a:off x="4557572" y="1202430"/>
            <a:ext cx="2369565" cy="166274"/>
          </a:xfrm>
          <a:prstGeom prst="homePlat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37" name="矢印: 五方向 136">
            <a:extLst>
              <a:ext uri="{FF2B5EF4-FFF2-40B4-BE49-F238E27FC236}">
                <a16:creationId xmlns:a16="http://schemas.microsoft.com/office/drawing/2014/main" id="{111DB394-91CD-4A4A-947B-10296A2978C4}"/>
              </a:ext>
            </a:extLst>
          </p:cNvPr>
          <p:cNvSpPr/>
          <p:nvPr/>
        </p:nvSpPr>
        <p:spPr>
          <a:xfrm>
            <a:off x="4301032" y="1724458"/>
            <a:ext cx="897662" cy="142477"/>
          </a:xfrm>
          <a:prstGeom prst="homePlat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AF97A200-8370-4551-8291-D9913F0DC3C0}"/>
              </a:ext>
            </a:extLst>
          </p:cNvPr>
          <p:cNvSpPr txBox="1"/>
          <p:nvPr/>
        </p:nvSpPr>
        <p:spPr>
          <a:xfrm>
            <a:off x="4611647" y="1383157"/>
            <a:ext cx="7232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/>
              <a:t>生活科・総合</a:t>
            </a: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7CDBC3D4-08FC-4D6D-A1FC-A5B1F47BCB24}"/>
              </a:ext>
            </a:extLst>
          </p:cNvPr>
          <p:cNvSpPr txBox="1"/>
          <p:nvPr/>
        </p:nvSpPr>
        <p:spPr>
          <a:xfrm>
            <a:off x="5253688" y="1385821"/>
            <a:ext cx="723275" cy="20005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700" b="1" dirty="0"/>
              <a:t>学力低下批判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0E3196AF-5D8A-4C71-9F83-8938156AE8C7}"/>
              </a:ext>
            </a:extLst>
          </p:cNvPr>
          <p:cNvSpPr txBox="1"/>
          <p:nvPr/>
        </p:nvSpPr>
        <p:spPr>
          <a:xfrm>
            <a:off x="5951714" y="1363105"/>
            <a:ext cx="8629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/>
              <a:t>ICT</a:t>
            </a:r>
            <a:r>
              <a:rPr kumimoji="1" lang="ja-JP" altLang="en-US" sz="900" b="1" dirty="0"/>
              <a:t>・</a:t>
            </a:r>
            <a:r>
              <a:rPr kumimoji="1" lang="en-US" altLang="ja-JP" sz="900" b="1" dirty="0"/>
              <a:t>SNS</a:t>
            </a:r>
            <a:r>
              <a:rPr kumimoji="1" lang="ja-JP" altLang="en-US" sz="900" b="1" dirty="0"/>
              <a:t>・</a:t>
            </a:r>
            <a:r>
              <a:rPr kumimoji="1" lang="en-US" altLang="ja-JP" sz="900" b="1" dirty="0"/>
              <a:t>AI</a:t>
            </a:r>
            <a:endParaRPr kumimoji="1" lang="ja-JP" altLang="en-US" sz="900" b="1" dirty="0"/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52D5C835-533E-466C-B49B-BFE5BC80EB53}"/>
              </a:ext>
            </a:extLst>
          </p:cNvPr>
          <p:cNvSpPr txBox="1"/>
          <p:nvPr/>
        </p:nvSpPr>
        <p:spPr>
          <a:xfrm>
            <a:off x="5170883" y="1558188"/>
            <a:ext cx="66556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50" b="1" dirty="0"/>
              <a:t>教科の学力</a:t>
            </a: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3B1C4ACC-198E-4874-8B2D-53C9695A090F}"/>
              </a:ext>
            </a:extLst>
          </p:cNvPr>
          <p:cNvSpPr txBox="1"/>
          <p:nvPr/>
        </p:nvSpPr>
        <p:spPr>
          <a:xfrm>
            <a:off x="5780732" y="1559070"/>
            <a:ext cx="11464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50" b="1" dirty="0"/>
              <a:t>一人一人の資質・能力</a:t>
            </a: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C827DF0F-580C-4895-A5F1-00AB3B0159CD}"/>
              </a:ext>
            </a:extLst>
          </p:cNvPr>
          <p:cNvSpPr txBox="1"/>
          <p:nvPr/>
        </p:nvSpPr>
        <p:spPr>
          <a:xfrm>
            <a:off x="3222685" y="1140629"/>
            <a:ext cx="307777" cy="8309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70</a:t>
            </a:r>
            <a:r>
              <a:rPr kumimoji="1"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大阪万国博　</a:t>
            </a:r>
          </a:p>
        </p:txBody>
      </p:sp>
      <p:sp>
        <p:nvSpPr>
          <p:cNvPr id="144" name="矢印: 五方向 143">
            <a:extLst>
              <a:ext uri="{FF2B5EF4-FFF2-40B4-BE49-F238E27FC236}">
                <a16:creationId xmlns:a16="http://schemas.microsoft.com/office/drawing/2014/main" id="{C17BAA92-A6F0-4CCD-B4AC-70AC9819D5F8}"/>
              </a:ext>
            </a:extLst>
          </p:cNvPr>
          <p:cNvSpPr/>
          <p:nvPr/>
        </p:nvSpPr>
        <p:spPr>
          <a:xfrm>
            <a:off x="4677449" y="1404116"/>
            <a:ext cx="597078" cy="136403"/>
          </a:xfrm>
          <a:prstGeom prst="homePlat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45" name="矢印: 五方向 144">
            <a:extLst>
              <a:ext uri="{FF2B5EF4-FFF2-40B4-BE49-F238E27FC236}">
                <a16:creationId xmlns:a16="http://schemas.microsoft.com/office/drawing/2014/main" id="{496411BB-1CDC-435D-9908-668E4DED704A}"/>
              </a:ext>
            </a:extLst>
          </p:cNvPr>
          <p:cNvSpPr/>
          <p:nvPr/>
        </p:nvSpPr>
        <p:spPr>
          <a:xfrm>
            <a:off x="5351616" y="1416772"/>
            <a:ext cx="597078" cy="125577"/>
          </a:xfrm>
          <a:prstGeom prst="homePlat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46" name="矢印: 五方向 145">
            <a:extLst>
              <a:ext uri="{FF2B5EF4-FFF2-40B4-BE49-F238E27FC236}">
                <a16:creationId xmlns:a16="http://schemas.microsoft.com/office/drawing/2014/main" id="{F15B6DFA-6B14-445D-ACDC-332FC10189FC}"/>
              </a:ext>
            </a:extLst>
          </p:cNvPr>
          <p:cNvSpPr/>
          <p:nvPr/>
        </p:nvSpPr>
        <p:spPr>
          <a:xfrm>
            <a:off x="6025783" y="1402437"/>
            <a:ext cx="797358" cy="146127"/>
          </a:xfrm>
          <a:prstGeom prst="homePlat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47" name="矢印: 五方向 146">
            <a:extLst>
              <a:ext uri="{FF2B5EF4-FFF2-40B4-BE49-F238E27FC236}">
                <a16:creationId xmlns:a16="http://schemas.microsoft.com/office/drawing/2014/main" id="{2B1AB819-9370-4F19-9C3E-07E1FC8137DC}"/>
              </a:ext>
            </a:extLst>
          </p:cNvPr>
          <p:cNvSpPr/>
          <p:nvPr/>
        </p:nvSpPr>
        <p:spPr>
          <a:xfrm>
            <a:off x="5224026" y="1587911"/>
            <a:ext cx="597078" cy="136403"/>
          </a:xfrm>
          <a:prstGeom prst="homePlat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48" name="矢印: 五方向 147">
            <a:extLst>
              <a:ext uri="{FF2B5EF4-FFF2-40B4-BE49-F238E27FC236}">
                <a16:creationId xmlns:a16="http://schemas.microsoft.com/office/drawing/2014/main" id="{101A2B4F-FB5B-4AAF-A37B-7FE3BD4EA003}"/>
              </a:ext>
            </a:extLst>
          </p:cNvPr>
          <p:cNvSpPr/>
          <p:nvPr/>
        </p:nvSpPr>
        <p:spPr>
          <a:xfrm>
            <a:off x="5861839" y="1581352"/>
            <a:ext cx="1016625" cy="146127"/>
          </a:xfrm>
          <a:prstGeom prst="homePlat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cxnSp>
        <p:nvCxnSpPr>
          <p:cNvPr id="149" name="直線矢印コネクタ 148">
            <a:extLst>
              <a:ext uri="{FF2B5EF4-FFF2-40B4-BE49-F238E27FC236}">
                <a16:creationId xmlns:a16="http://schemas.microsoft.com/office/drawing/2014/main" id="{7DAD2778-8813-4E22-AC45-E75FDD42BA80}"/>
              </a:ext>
            </a:extLst>
          </p:cNvPr>
          <p:cNvCxnSpPr>
            <a:cxnSpLocks/>
          </p:cNvCxnSpPr>
          <p:nvPr/>
        </p:nvCxnSpPr>
        <p:spPr>
          <a:xfrm>
            <a:off x="6368884" y="2077591"/>
            <a:ext cx="190843" cy="535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矢印コネクタ 149">
            <a:extLst>
              <a:ext uri="{FF2B5EF4-FFF2-40B4-BE49-F238E27FC236}">
                <a16:creationId xmlns:a16="http://schemas.microsoft.com/office/drawing/2014/main" id="{13B74880-0CEA-493D-9ABF-94B098AD7DE1}"/>
              </a:ext>
            </a:extLst>
          </p:cNvPr>
          <p:cNvCxnSpPr>
            <a:cxnSpLocks/>
          </p:cNvCxnSpPr>
          <p:nvPr/>
        </p:nvCxnSpPr>
        <p:spPr>
          <a:xfrm flipV="1">
            <a:off x="6356787" y="1981147"/>
            <a:ext cx="183499" cy="313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E55F2C08-DAA8-46A1-A19A-2682411C2823}"/>
              </a:ext>
            </a:extLst>
          </p:cNvPr>
          <p:cNvSpPr txBox="1"/>
          <p:nvPr/>
        </p:nvSpPr>
        <p:spPr>
          <a:xfrm>
            <a:off x="3480992" y="1155963"/>
            <a:ext cx="307777" cy="90454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73</a:t>
            </a:r>
            <a:r>
              <a:rPr kumimoji="1"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オイルショック</a:t>
            </a: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B997CACF-4E6B-4769-8C18-D549928B5CC2}"/>
              </a:ext>
            </a:extLst>
          </p:cNvPr>
          <p:cNvSpPr txBox="1"/>
          <p:nvPr/>
        </p:nvSpPr>
        <p:spPr>
          <a:xfrm>
            <a:off x="6031949" y="2980023"/>
            <a:ext cx="9570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/>
              <a:t>『</a:t>
            </a:r>
            <a:r>
              <a:rPr kumimoji="1" lang="ja-JP" altLang="en-US" sz="1000" b="1" dirty="0"/>
              <a:t>鈴木先生</a:t>
            </a:r>
            <a:r>
              <a:rPr kumimoji="1" lang="en-US" altLang="ja-JP" sz="1000" b="1" dirty="0"/>
              <a:t>』</a:t>
            </a:r>
            <a:endParaRPr kumimoji="1" lang="ja-JP" altLang="en-US" sz="1000" b="1" dirty="0"/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111331D2-500D-4D54-A563-84F651E7D408}"/>
              </a:ext>
            </a:extLst>
          </p:cNvPr>
          <p:cNvSpPr txBox="1"/>
          <p:nvPr/>
        </p:nvSpPr>
        <p:spPr>
          <a:xfrm>
            <a:off x="6013645" y="3110074"/>
            <a:ext cx="1151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(2011.4</a:t>
            </a:r>
            <a:r>
              <a:rPr kumimoji="1"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1" lang="en-US" altLang="ja-JP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kumimoji="1"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劇場版</a:t>
            </a:r>
            <a:r>
              <a:rPr kumimoji="1" lang="en-US" altLang="ja-JP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2011.1)</a:t>
            </a:r>
            <a:endParaRPr kumimoji="1" lang="ja-JP" altLang="en-US" sz="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6181641B-D2E5-4F44-8AAC-3B313D6E3054}"/>
              </a:ext>
            </a:extLst>
          </p:cNvPr>
          <p:cNvSpPr txBox="1"/>
          <p:nvPr/>
        </p:nvSpPr>
        <p:spPr>
          <a:xfrm>
            <a:off x="6025421" y="3412595"/>
            <a:ext cx="1007206" cy="32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kumimoji="1" lang="en-US" altLang="ja-JP" sz="900" b="1" dirty="0"/>
              <a:t>『</a:t>
            </a:r>
            <a:r>
              <a:rPr kumimoji="1" lang="ja-JP" altLang="en-US" sz="900" b="1" dirty="0"/>
              <a:t>女王の教室</a:t>
            </a:r>
            <a:r>
              <a:rPr kumimoji="1" lang="en-US" altLang="ja-JP" sz="900" b="1" dirty="0"/>
              <a:t>』</a:t>
            </a:r>
          </a:p>
          <a:p>
            <a:pPr>
              <a:lnSpc>
                <a:spcPts val="900"/>
              </a:lnSpc>
            </a:pPr>
            <a:r>
              <a:rPr kumimoji="1" lang="ja-JP" altLang="en-US" sz="900" b="1" dirty="0"/>
              <a:t>　　</a:t>
            </a:r>
            <a:r>
              <a:rPr kumimoji="1" lang="en-US" altLang="ja-JP" sz="800" b="1" dirty="0"/>
              <a:t>2005</a:t>
            </a:r>
            <a:r>
              <a:rPr kumimoji="1" lang="ja-JP" altLang="en-US" sz="800" b="1" dirty="0"/>
              <a:t>年</a:t>
            </a:r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48138915-6112-41E9-A3A3-4E367B0B6135}"/>
              </a:ext>
            </a:extLst>
          </p:cNvPr>
          <p:cNvSpPr/>
          <p:nvPr/>
        </p:nvSpPr>
        <p:spPr>
          <a:xfrm>
            <a:off x="4573762" y="3621577"/>
            <a:ext cx="992579" cy="32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ja-JP" sz="900" b="1" dirty="0"/>
              <a:t>『</a:t>
            </a:r>
            <a:r>
              <a:rPr lang="ja-JP" altLang="en-US" sz="900" b="1" dirty="0"/>
              <a:t>伝説の教師</a:t>
            </a:r>
            <a:r>
              <a:rPr lang="en-US" altLang="ja-JP" sz="900" b="1" dirty="0"/>
              <a:t>』</a:t>
            </a:r>
          </a:p>
          <a:p>
            <a:pPr>
              <a:lnSpc>
                <a:spcPts val="900"/>
              </a:lnSpc>
            </a:pPr>
            <a:r>
              <a:rPr lang="ja-JP" altLang="en-US" sz="900" b="1" dirty="0"/>
              <a:t>　　　</a:t>
            </a:r>
            <a:r>
              <a:rPr lang="en-US" altLang="ja-JP" sz="900" b="1" dirty="0"/>
              <a:t>2000</a:t>
            </a:r>
            <a:r>
              <a:rPr lang="ja-JP" altLang="en-US" sz="900" b="1" dirty="0"/>
              <a:t>年</a:t>
            </a:r>
          </a:p>
        </p:txBody>
      </p:sp>
      <p:sp>
        <p:nvSpPr>
          <p:cNvPr id="156" name="四角形: 角を丸くする 155">
            <a:extLst>
              <a:ext uri="{FF2B5EF4-FFF2-40B4-BE49-F238E27FC236}">
                <a16:creationId xmlns:a16="http://schemas.microsoft.com/office/drawing/2014/main" id="{FBBA006F-1C88-4B55-85B0-2A62C6BDDF80}"/>
              </a:ext>
            </a:extLst>
          </p:cNvPr>
          <p:cNvSpPr/>
          <p:nvPr/>
        </p:nvSpPr>
        <p:spPr>
          <a:xfrm>
            <a:off x="6152723" y="2980025"/>
            <a:ext cx="746313" cy="729296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四角形: 角を丸くする 156">
            <a:extLst>
              <a:ext uri="{FF2B5EF4-FFF2-40B4-BE49-F238E27FC236}">
                <a16:creationId xmlns:a16="http://schemas.microsoft.com/office/drawing/2014/main" id="{B019AA91-A5D8-4C24-9B38-B547D4971B16}"/>
              </a:ext>
            </a:extLst>
          </p:cNvPr>
          <p:cNvSpPr/>
          <p:nvPr/>
        </p:nvSpPr>
        <p:spPr>
          <a:xfrm>
            <a:off x="4685984" y="3607414"/>
            <a:ext cx="718375" cy="27741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024BCCFD-FFE2-46B7-8C9D-9AE305F47310}"/>
              </a:ext>
            </a:extLst>
          </p:cNvPr>
          <p:cNvCxnSpPr>
            <a:cxnSpLocks/>
          </p:cNvCxnSpPr>
          <p:nvPr/>
        </p:nvCxnSpPr>
        <p:spPr>
          <a:xfrm>
            <a:off x="5442243" y="1135265"/>
            <a:ext cx="9221" cy="44568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図 158">
            <a:extLst>
              <a:ext uri="{FF2B5EF4-FFF2-40B4-BE49-F238E27FC236}">
                <a16:creationId xmlns:a16="http://schemas.microsoft.com/office/drawing/2014/main" id="{C3A16907-2CF5-4AC8-996D-C164E7266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080" y="4138416"/>
            <a:ext cx="4083643" cy="7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47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2059</TotalTime>
  <Words>4975</Words>
  <Application>Microsoft Office PowerPoint</Application>
  <PresentationFormat>画面に合わせる (4:3)</PresentationFormat>
  <Paragraphs>1461</Paragraphs>
  <Slides>42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6" baseType="lpstr">
      <vt:lpstr>ＤＦＧ太丸ゴシック体N</vt:lpstr>
      <vt:lpstr>맑은 고딕</vt:lpstr>
      <vt:lpstr>Meiryo UI</vt:lpstr>
      <vt:lpstr>ＭＳ Ｐゴシック</vt:lpstr>
      <vt:lpstr>ＭＳ ゴシック</vt:lpstr>
      <vt:lpstr>ＭＳ 明朝</vt:lpstr>
      <vt:lpstr>メイリオ</vt:lpstr>
      <vt:lpstr>游ゴシック</vt:lpstr>
      <vt:lpstr>游ゴシック Light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馬 居</dc:creator>
  <cp:lastModifiedBy>居 馬</cp:lastModifiedBy>
  <cp:revision>165</cp:revision>
  <cp:lastPrinted>2021-06-07T10:35:09Z</cp:lastPrinted>
  <dcterms:created xsi:type="dcterms:W3CDTF">2021-05-24T11:26:33Z</dcterms:created>
  <dcterms:modified xsi:type="dcterms:W3CDTF">2023-12-01T15:33:04Z</dcterms:modified>
</cp:coreProperties>
</file>