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68"/>
  </p:notesMasterIdLst>
  <p:handoutMasterIdLst>
    <p:handoutMasterId r:id="rId169"/>
  </p:handoutMasterIdLst>
  <p:sldIdLst>
    <p:sldId id="278" r:id="rId2"/>
    <p:sldId id="582" r:id="rId3"/>
    <p:sldId id="583" r:id="rId4"/>
    <p:sldId id="584" r:id="rId5"/>
    <p:sldId id="615" r:id="rId6"/>
    <p:sldId id="421" r:id="rId7"/>
    <p:sldId id="422" r:id="rId8"/>
    <p:sldId id="420" r:id="rId9"/>
    <p:sldId id="586" r:id="rId10"/>
    <p:sldId id="617" r:id="rId11"/>
    <p:sldId id="309" r:id="rId12"/>
    <p:sldId id="500" r:id="rId13"/>
    <p:sldId id="501" r:id="rId14"/>
    <p:sldId id="502" r:id="rId15"/>
    <p:sldId id="503" r:id="rId16"/>
    <p:sldId id="504" r:id="rId17"/>
    <p:sldId id="505" r:id="rId18"/>
    <p:sldId id="506" r:id="rId19"/>
    <p:sldId id="507" r:id="rId20"/>
    <p:sldId id="508" r:id="rId21"/>
    <p:sldId id="509" r:id="rId22"/>
    <p:sldId id="623" r:id="rId23"/>
    <p:sldId id="591" r:id="rId24"/>
    <p:sldId id="618" r:id="rId25"/>
    <p:sldId id="471" r:id="rId26"/>
    <p:sldId id="472" r:id="rId27"/>
    <p:sldId id="474" r:id="rId28"/>
    <p:sldId id="476" r:id="rId29"/>
    <p:sldId id="477" r:id="rId30"/>
    <p:sldId id="478" r:id="rId31"/>
    <p:sldId id="481" r:id="rId32"/>
    <p:sldId id="483" r:id="rId33"/>
    <p:sldId id="484" r:id="rId34"/>
    <p:sldId id="487" r:id="rId35"/>
    <p:sldId id="488" r:id="rId36"/>
    <p:sldId id="485" r:id="rId37"/>
    <p:sldId id="486" r:id="rId38"/>
    <p:sldId id="489" r:id="rId39"/>
    <p:sldId id="490" r:id="rId40"/>
    <p:sldId id="491" r:id="rId41"/>
    <p:sldId id="492" r:id="rId42"/>
    <p:sldId id="493" r:id="rId43"/>
    <p:sldId id="494" r:id="rId44"/>
    <p:sldId id="495" r:id="rId45"/>
    <p:sldId id="624" r:id="rId46"/>
    <p:sldId id="532" r:id="rId47"/>
    <p:sldId id="510" r:id="rId48"/>
    <p:sldId id="511" r:id="rId49"/>
    <p:sldId id="512" r:id="rId50"/>
    <p:sldId id="513" r:id="rId51"/>
    <p:sldId id="514" r:id="rId52"/>
    <p:sldId id="515" r:id="rId53"/>
    <p:sldId id="516" r:id="rId54"/>
    <p:sldId id="326" r:id="rId55"/>
    <p:sldId id="327" r:id="rId56"/>
    <p:sldId id="328" r:id="rId57"/>
    <p:sldId id="547" r:id="rId58"/>
    <p:sldId id="548" r:id="rId59"/>
    <p:sldId id="550" r:id="rId60"/>
    <p:sldId id="607" r:id="rId61"/>
    <p:sldId id="592" r:id="rId62"/>
    <p:sldId id="593" r:id="rId63"/>
    <p:sldId id="616" r:id="rId64"/>
    <p:sldId id="315" r:id="rId65"/>
    <p:sldId id="579" r:id="rId66"/>
    <p:sldId id="316" r:id="rId67"/>
    <p:sldId id="580" r:id="rId68"/>
    <p:sldId id="574" r:id="rId69"/>
    <p:sldId id="575" r:id="rId70"/>
    <p:sldId id="576" r:id="rId71"/>
    <p:sldId id="577" r:id="rId72"/>
    <p:sldId id="581" r:id="rId73"/>
    <p:sldId id="462" r:id="rId74"/>
    <p:sldId id="318" r:id="rId75"/>
    <p:sldId id="463" r:id="rId76"/>
    <p:sldId id="517" r:id="rId77"/>
    <p:sldId id="321" r:id="rId78"/>
    <p:sldId id="464" r:id="rId79"/>
    <p:sldId id="465" r:id="rId80"/>
    <p:sldId id="323" r:id="rId81"/>
    <p:sldId id="322" r:id="rId82"/>
    <p:sldId id="329" r:id="rId83"/>
    <p:sldId id="466" r:id="rId84"/>
    <p:sldId id="366" r:id="rId85"/>
    <p:sldId id="330" r:id="rId86"/>
    <p:sldId id="367" r:id="rId87"/>
    <p:sldId id="331" r:id="rId88"/>
    <p:sldId id="467" r:id="rId89"/>
    <p:sldId id="365" r:id="rId90"/>
    <p:sldId id="596" r:id="rId91"/>
    <p:sldId id="619" r:id="rId92"/>
    <p:sldId id="621" r:id="rId93"/>
    <p:sldId id="370" r:id="rId94"/>
    <p:sldId id="372" r:id="rId95"/>
    <p:sldId id="371" r:id="rId96"/>
    <p:sldId id="518" r:id="rId97"/>
    <p:sldId id="519" r:id="rId98"/>
    <p:sldId id="520" r:id="rId99"/>
    <p:sldId id="521" r:id="rId100"/>
    <p:sldId id="522" r:id="rId101"/>
    <p:sldId id="452" r:id="rId102"/>
    <p:sldId id="453" r:id="rId103"/>
    <p:sldId id="597" r:id="rId104"/>
    <p:sldId id="286" r:id="rId105"/>
    <p:sldId id="282" r:id="rId106"/>
    <p:sldId id="310" r:id="rId107"/>
    <p:sldId id="379" r:id="rId108"/>
    <p:sldId id="380" r:id="rId109"/>
    <p:sldId id="381" r:id="rId110"/>
    <p:sldId id="382" r:id="rId111"/>
    <p:sldId id="383" r:id="rId112"/>
    <p:sldId id="571" r:id="rId113"/>
    <p:sldId id="572" r:id="rId114"/>
    <p:sldId id="573" r:id="rId115"/>
    <p:sldId id="496" r:id="rId116"/>
    <p:sldId id="386" r:id="rId117"/>
    <p:sldId id="290" r:id="rId118"/>
    <p:sldId id="387" r:id="rId119"/>
    <p:sldId id="388" r:id="rId120"/>
    <p:sldId id="389" r:id="rId121"/>
    <p:sldId id="291" r:id="rId122"/>
    <p:sldId id="390" r:id="rId123"/>
    <p:sldId id="391" r:id="rId124"/>
    <p:sldId id="392" r:id="rId125"/>
    <p:sldId id="393" r:id="rId126"/>
    <p:sldId id="312" r:id="rId127"/>
    <p:sldId id="394" r:id="rId128"/>
    <p:sldId id="395" r:id="rId129"/>
    <p:sldId id="396" r:id="rId130"/>
    <p:sldId id="397" r:id="rId131"/>
    <p:sldId id="527" r:id="rId132"/>
    <p:sldId id="599" r:id="rId133"/>
    <p:sldId id="601" r:id="rId134"/>
    <p:sldId id="604" r:id="rId135"/>
    <p:sldId id="534" r:id="rId136"/>
    <p:sldId id="536" r:id="rId137"/>
    <p:sldId id="537" r:id="rId138"/>
    <p:sldId id="538" r:id="rId139"/>
    <p:sldId id="539" r:id="rId140"/>
    <p:sldId id="540" r:id="rId141"/>
    <p:sldId id="564" r:id="rId142"/>
    <p:sldId id="541" r:id="rId143"/>
    <p:sldId id="408" r:id="rId144"/>
    <p:sldId id="409" r:id="rId145"/>
    <p:sldId id="410" r:id="rId146"/>
    <p:sldId id="298" r:id="rId147"/>
    <p:sldId id="411" r:id="rId148"/>
    <p:sldId id="412" r:id="rId149"/>
    <p:sldId id="413" r:id="rId150"/>
    <p:sldId id="414" r:id="rId151"/>
    <p:sldId id="415" r:id="rId152"/>
    <p:sldId id="416" r:id="rId153"/>
    <p:sldId id="608" r:id="rId154"/>
    <p:sldId id="324" r:id="rId155"/>
    <p:sldId id="437" r:id="rId156"/>
    <p:sldId id="578" r:id="rId157"/>
    <p:sldId id="425" r:id="rId158"/>
    <p:sldId id="523" r:id="rId159"/>
    <p:sldId id="524" r:id="rId160"/>
    <p:sldId id="525" r:id="rId161"/>
    <p:sldId id="526" r:id="rId162"/>
    <p:sldId id="610" r:id="rId163"/>
    <p:sldId id="611" r:id="rId164"/>
    <p:sldId id="613" r:id="rId165"/>
    <p:sldId id="609" r:id="rId166"/>
    <p:sldId id="614" r:id="rId167"/>
  </p:sldIdLst>
  <p:sldSz cx="12192000" cy="6858000"/>
  <p:notesSz cx="13716000" cy="24384000"/>
  <p:defaultTextStyle>
    <a:defPPr rtl="0">
      <a:defRPr lang="ja-JP"/>
    </a:defPPr>
    <a:lvl1pPr marL="0" algn="l" defTabSz="457200" rtl="0" eaLnBrk="1" latinLnBrk="0" hangingPunct="1">
      <a:defRPr lang="ja-JP" sz="1800" kern="1200">
        <a:solidFill>
          <a:schemeClr val="tx1"/>
        </a:solidFill>
        <a:latin typeface="+mn-lt"/>
        <a:ea typeface="+mn-ea"/>
        <a:cs typeface="+mn-cs"/>
      </a:defRPr>
    </a:lvl1pPr>
    <a:lvl2pPr marL="457200" algn="l" defTabSz="457200" rtl="0" eaLnBrk="1" latinLnBrk="0" hangingPunct="1">
      <a:defRPr lang="ja-JP" sz="1800" kern="1200">
        <a:solidFill>
          <a:schemeClr val="tx1"/>
        </a:solidFill>
        <a:latin typeface="+mn-lt"/>
        <a:ea typeface="+mn-ea"/>
        <a:cs typeface="+mn-cs"/>
      </a:defRPr>
    </a:lvl2pPr>
    <a:lvl3pPr marL="914400" algn="l" defTabSz="457200" rtl="0" eaLnBrk="1" latinLnBrk="0" hangingPunct="1">
      <a:defRPr lang="ja-JP" sz="1800" kern="1200">
        <a:solidFill>
          <a:schemeClr val="tx1"/>
        </a:solidFill>
        <a:latin typeface="+mn-lt"/>
        <a:ea typeface="+mn-ea"/>
        <a:cs typeface="+mn-cs"/>
      </a:defRPr>
    </a:lvl3pPr>
    <a:lvl4pPr marL="1371600" algn="l" defTabSz="457200" rtl="0" eaLnBrk="1" latinLnBrk="0" hangingPunct="1">
      <a:defRPr lang="ja-JP" sz="1800" kern="1200">
        <a:solidFill>
          <a:schemeClr val="tx1"/>
        </a:solidFill>
        <a:latin typeface="+mn-lt"/>
        <a:ea typeface="+mn-ea"/>
        <a:cs typeface="+mn-cs"/>
      </a:defRPr>
    </a:lvl4pPr>
    <a:lvl5pPr marL="1828800" algn="l" defTabSz="457200" rtl="0" eaLnBrk="1" latinLnBrk="0" hangingPunct="1">
      <a:defRPr lang="ja-JP" sz="1800" kern="1200">
        <a:solidFill>
          <a:schemeClr val="tx1"/>
        </a:solidFill>
        <a:latin typeface="+mn-lt"/>
        <a:ea typeface="+mn-ea"/>
        <a:cs typeface="+mn-cs"/>
      </a:defRPr>
    </a:lvl5pPr>
    <a:lvl6pPr marL="2286000" algn="l" defTabSz="457200" rtl="0" eaLnBrk="1" latinLnBrk="0" hangingPunct="1">
      <a:defRPr lang="ja-JP" sz="1800" kern="1200">
        <a:solidFill>
          <a:schemeClr val="tx1"/>
        </a:solidFill>
        <a:latin typeface="+mn-lt"/>
        <a:ea typeface="+mn-ea"/>
        <a:cs typeface="+mn-cs"/>
      </a:defRPr>
    </a:lvl6pPr>
    <a:lvl7pPr marL="2743200" algn="l" defTabSz="457200" rtl="0" eaLnBrk="1" latinLnBrk="0" hangingPunct="1">
      <a:defRPr lang="ja-JP" sz="1800" kern="1200">
        <a:solidFill>
          <a:schemeClr val="tx1"/>
        </a:solidFill>
        <a:latin typeface="+mn-lt"/>
        <a:ea typeface="+mn-ea"/>
        <a:cs typeface="+mn-cs"/>
      </a:defRPr>
    </a:lvl7pPr>
    <a:lvl8pPr marL="3200400" algn="l" defTabSz="457200" rtl="0" eaLnBrk="1" latinLnBrk="0" hangingPunct="1">
      <a:defRPr lang="ja-JP" sz="1800" kern="1200">
        <a:solidFill>
          <a:schemeClr val="tx1"/>
        </a:solidFill>
        <a:latin typeface="+mn-lt"/>
        <a:ea typeface="+mn-ea"/>
        <a:cs typeface="+mn-cs"/>
      </a:defRPr>
    </a:lvl8pPr>
    <a:lvl9pPr marL="3657600" algn="l" defTabSz="457200" rtl="0" eaLnBrk="1" latinLnBrk="0" hangingPunct="1">
      <a:defRPr lang="ja-JP"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BF6"/>
    <a:srgbClr val="FDFBF6"/>
    <a:srgbClr val="AAC4E9"/>
    <a:srgbClr val="DF8C8C"/>
    <a:srgbClr val="202C8F"/>
    <a:srgbClr val="F5CDCE"/>
    <a:srgbClr val="D4D593"/>
    <a:srgbClr val="E6F0FE"/>
    <a:srgbClr val="CDBE8A"/>
    <a:srgbClr val="F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721" autoAdjust="0"/>
    <p:restoredTop sz="76600" autoAdjust="0"/>
  </p:normalViewPr>
  <p:slideViewPr>
    <p:cSldViewPr snapToGrid="0" snapToObjects="1">
      <p:cViewPr varScale="1">
        <p:scale>
          <a:sx n="56" d="100"/>
          <a:sy n="56" d="100"/>
        </p:scale>
        <p:origin x="804" y="72"/>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outlineViewPr>
    <p:cViewPr>
      <p:scale>
        <a:sx n="33" d="100"/>
        <a:sy n="33" d="100"/>
      </p:scale>
      <p:origin x="0" y="-10867"/>
    </p:cViewPr>
  </p:outlineViewPr>
  <p:notesTextViewPr>
    <p:cViewPr>
      <p:scale>
        <a:sx n="1" d="1"/>
        <a:sy n="1" d="1"/>
      </p:scale>
      <p:origin x="0" y="0"/>
    </p:cViewPr>
  </p:notesTextViewPr>
  <p:sorterViewPr>
    <p:cViewPr>
      <p:scale>
        <a:sx n="76" d="100"/>
        <a:sy n="76" d="100"/>
      </p:scale>
      <p:origin x="0" y="-11280"/>
    </p:cViewPr>
  </p:sorterViewPr>
  <p:notesViewPr>
    <p:cSldViewPr snapToGrid="0" snapToObjects="1">
      <p:cViewPr varScale="1">
        <p:scale>
          <a:sx n="32" d="100"/>
          <a:sy n="32" d="100"/>
        </p:scale>
        <p:origin x="4278" y="1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microsoft.com/office/2018/10/relationships/authors" Targe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8D6F3-4EA2-454A-B32E-3B04D77FB8BD}" type="doc">
      <dgm:prSet loTypeId="urn:microsoft.com/office/officeart/2005/8/layout/hProcess11" loCatId="process" qsTypeId="urn:microsoft.com/office/officeart/2005/8/quickstyle/simple2" qsCatId="simple" csTypeId="urn:microsoft.com/office/officeart/2005/8/colors/accent2_2" csCatId="accent2" phldr="1"/>
      <dgm:spPr/>
    </dgm:pt>
    <dgm:pt modelId="{160EA076-014B-4C19-850D-58EE0EC59D5C}">
      <dgm:prSet phldrT="[テキスト]" custT="1"/>
      <dgm:spPr/>
      <dgm:t>
        <a:bodyPr/>
        <a:lstStyle/>
        <a:p>
          <a:pPr marL="347472" indent="-347472" algn="l" defTabSz="914400" rtl="0" eaLnBrk="1" latinLnBrk="0" hangingPunct="1">
            <a:lnSpc>
              <a:spcPct val="100000"/>
            </a:lnSpc>
            <a:spcBef>
              <a:spcPts val="360"/>
            </a:spcBef>
            <a:buFont typeface="Arial" panose="020B0604020202020204" pitchFamily="34" charset="0"/>
            <a:buChar char="•"/>
          </a:pPr>
          <a:r>
            <a:rPr kumimoji="1" lang="ja-JP" altLang="en-US" sz="2400" kern="1200" dirty="0">
              <a:latin typeface="+mn-ea"/>
              <a:ea typeface="+mn-ea"/>
              <a:cs typeface="+mn-cs"/>
            </a:rPr>
            <a:t>昭和中期</a:t>
          </a:r>
        </a:p>
      </dgm:t>
    </dgm:pt>
    <dgm:pt modelId="{38B01AB2-153D-4D52-8D33-D42E56C5DFA4}" type="parTrans" cxnId="{7C8DAEE8-129F-47DA-960D-4B9D27AE88EB}">
      <dgm:prSet/>
      <dgm:spPr/>
      <dgm:t>
        <a:bodyPr/>
        <a:lstStyle/>
        <a:p>
          <a:endParaRPr kumimoji="1" lang="ja-JP" altLang="en-US" sz="2400"/>
        </a:p>
      </dgm:t>
    </dgm:pt>
    <dgm:pt modelId="{CEE6BA53-553E-4F26-9B95-84887023B12F}" type="sibTrans" cxnId="{7C8DAEE8-129F-47DA-960D-4B9D27AE88EB}">
      <dgm:prSet/>
      <dgm:spPr/>
      <dgm:t>
        <a:bodyPr/>
        <a:lstStyle/>
        <a:p>
          <a:endParaRPr kumimoji="1" lang="ja-JP" altLang="en-US" sz="2400"/>
        </a:p>
      </dgm:t>
    </dgm:pt>
    <dgm:pt modelId="{B17096A8-FC68-4CBE-A47B-210E48E874E8}">
      <dgm:prSet phldrT="[テキスト]" custT="1"/>
      <dgm:spPr/>
      <dgm:t>
        <a:bodyPr/>
        <a:lstStyle/>
        <a:p>
          <a:pPr marL="347472" lvl="0" indent="-347472" algn="l" defTabSz="914400" rtl="0" eaLnBrk="1" latinLnBrk="0" hangingPunct="1">
            <a:lnSpc>
              <a:spcPts val="1400"/>
            </a:lnSpc>
            <a:spcBef>
              <a:spcPct val="0"/>
            </a:spcBef>
            <a:spcAft>
              <a:spcPct val="35000"/>
            </a:spcAft>
            <a:buFont typeface="Arial" panose="020B0604020202020204" pitchFamily="34" charset="0"/>
            <a:buNone/>
          </a:pPr>
          <a:r>
            <a:rPr kumimoji="1" lang="en-US" altLang="ja-JP" sz="2400" kern="1200" dirty="0">
              <a:latin typeface="Meiryo UI"/>
              <a:ea typeface="Meiryo UI"/>
              <a:cs typeface="+mn-cs"/>
            </a:rPr>
            <a:t>1995</a:t>
          </a:r>
          <a:r>
            <a:rPr kumimoji="1" lang="ja-JP" altLang="en-US" sz="2400" kern="1200" dirty="0">
              <a:latin typeface="Meiryo UI"/>
              <a:ea typeface="Meiryo UI"/>
              <a:cs typeface="+mn-cs"/>
            </a:rPr>
            <a:t>年</a:t>
          </a:r>
          <a:r>
            <a:rPr kumimoji="1" lang="en-US" altLang="ja-JP" sz="2400" kern="1200" dirty="0">
              <a:latin typeface="Meiryo UI"/>
              <a:ea typeface="Meiryo UI"/>
              <a:cs typeface="+mn-cs"/>
            </a:rPr>
            <a:t>1</a:t>
          </a:r>
          <a:r>
            <a:rPr kumimoji="1" lang="ja-JP" altLang="en-US" sz="2400" kern="1200" dirty="0">
              <a:latin typeface="Meiryo UI"/>
              <a:ea typeface="Meiryo UI"/>
              <a:cs typeface="+mn-cs"/>
            </a:rPr>
            <a:t>月</a:t>
          </a:r>
          <a:r>
            <a:rPr kumimoji="1" lang="en-US" altLang="ja-JP" sz="2400" kern="1200" dirty="0">
              <a:latin typeface="Meiryo UI"/>
              <a:ea typeface="Meiryo UI"/>
              <a:cs typeface="+mn-cs"/>
            </a:rPr>
            <a:t>17</a:t>
          </a:r>
          <a:r>
            <a:rPr kumimoji="1" lang="ja-JP" altLang="en-US" sz="2400" kern="1200" dirty="0">
              <a:latin typeface="Meiryo UI"/>
              <a:ea typeface="Meiryo UI"/>
              <a:cs typeface="+mn-cs"/>
            </a:rPr>
            <a:t>日</a:t>
          </a:r>
          <a:endParaRPr kumimoji="1" lang="en-US" altLang="ja-JP" sz="2400" kern="1200" dirty="0">
            <a:latin typeface="Meiryo UI"/>
            <a:ea typeface="Meiryo UI"/>
            <a:cs typeface="+mn-cs"/>
          </a:endParaRPr>
        </a:p>
        <a:p>
          <a:pPr marL="347472" lvl="0" indent="-347472" algn="l" defTabSz="914400" rtl="0" eaLnBrk="1" latinLnBrk="0" hangingPunct="1">
            <a:lnSpc>
              <a:spcPts val="1400"/>
            </a:lnSpc>
            <a:spcBef>
              <a:spcPct val="0"/>
            </a:spcBef>
            <a:spcAft>
              <a:spcPct val="35000"/>
            </a:spcAft>
            <a:buFont typeface="Arial" panose="020B0604020202020204" pitchFamily="34" charset="0"/>
            <a:buNone/>
          </a:pPr>
          <a:r>
            <a:rPr kumimoji="1" lang="ja-JP" altLang="en-US" sz="2400" kern="1200" dirty="0">
              <a:latin typeface="Meiryo UI"/>
              <a:ea typeface="Meiryo UI"/>
              <a:cs typeface="+mn-cs"/>
            </a:rPr>
            <a:t>阪神・淡路大震災</a:t>
          </a:r>
        </a:p>
      </dgm:t>
    </dgm:pt>
    <dgm:pt modelId="{96E38692-43F1-4D7C-92C1-C7F4AC4A6DC3}" type="parTrans" cxnId="{51C19FAE-5BEF-4DB5-A5CC-8DFD590751DF}">
      <dgm:prSet/>
      <dgm:spPr/>
      <dgm:t>
        <a:bodyPr/>
        <a:lstStyle/>
        <a:p>
          <a:endParaRPr kumimoji="1" lang="ja-JP" altLang="en-US" sz="2400"/>
        </a:p>
      </dgm:t>
    </dgm:pt>
    <dgm:pt modelId="{D475E2E7-B19D-4BFB-9F9C-74F442E4D0D1}" type="sibTrans" cxnId="{51C19FAE-5BEF-4DB5-A5CC-8DFD590751DF}">
      <dgm:prSet/>
      <dgm:spPr/>
      <dgm:t>
        <a:bodyPr/>
        <a:lstStyle/>
        <a:p>
          <a:endParaRPr kumimoji="1" lang="ja-JP" altLang="en-US" sz="2400"/>
        </a:p>
      </dgm:t>
    </dgm:pt>
    <dgm:pt modelId="{7E2E962B-5ECC-4239-91A9-3C61740192B1}">
      <dgm:prSet phldrT="[テキスト]" custT="1"/>
      <dgm:spPr/>
      <dgm:t>
        <a:bodyPr/>
        <a:lstStyle/>
        <a:p>
          <a:pPr marL="347472" lvl="0" indent="-347472" algn="l" defTabSz="914400" rtl="0" eaLnBrk="1" latinLnBrk="0" hangingPunct="1">
            <a:lnSpc>
              <a:spcPts val="1400"/>
            </a:lnSpc>
            <a:spcBef>
              <a:spcPct val="0"/>
            </a:spcBef>
            <a:spcAft>
              <a:spcPct val="35000"/>
            </a:spcAft>
            <a:buFont typeface="Arial" panose="020B0604020202020204" pitchFamily="34" charset="0"/>
            <a:buNone/>
          </a:pPr>
          <a:r>
            <a:rPr kumimoji="1" lang="en-US" altLang="ja-JP" sz="2400" kern="1200" dirty="0">
              <a:latin typeface="Meiryo UI"/>
              <a:ea typeface="Meiryo UI"/>
              <a:cs typeface="+mn-cs"/>
            </a:rPr>
            <a:t>2011</a:t>
          </a:r>
          <a:r>
            <a:rPr kumimoji="1" lang="ja-JP" altLang="en-US" sz="2400" kern="1200" dirty="0">
              <a:latin typeface="Meiryo UI"/>
              <a:ea typeface="Meiryo UI"/>
              <a:cs typeface="+mn-cs"/>
            </a:rPr>
            <a:t>年</a:t>
          </a:r>
          <a:r>
            <a:rPr kumimoji="1" lang="en-US" altLang="ja-JP" sz="2400" kern="1200" dirty="0">
              <a:latin typeface="Meiryo UI"/>
              <a:ea typeface="Meiryo UI"/>
              <a:cs typeface="+mn-cs"/>
            </a:rPr>
            <a:t>3</a:t>
          </a:r>
          <a:r>
            <a:rPr kumimoji="1" lang="ja-JP" altLang="en-US" sz="2400" kern="1200" dirty="0">
              <a:latin typeface="Meiryo UI"/>
              <a:ea typeface="Meiryo UI"/>
              <a:cs typeface="+mn-cs"/>
            </a:rPr>
            <a:t>月</a:t>
          </a:r>
          <a:r>
            <a:rPr kumimoji="1" lang="en-US" altLang="ja-JP" sz="2400" kern="1200" dirty="0">
              <a:latin typeface="Meiryo UI"/>
              <a:ea typeface="Meiryo UI"/>
              <a:cs typeface="+mn-cs"/>
            </a:rPr>
            <a:t>11</a:t>
          </a:r>
          <a:r>
            <a:rPr kumimoji="1" lang="ja-JP" altLang="en-US" sz="2400" kern="1200" dirty="0">
              <a:latin typeface="Meiryo UI"/>
              <a:ea typeface="Meiryo UI"/>
              <a:cs typeface="+mn-cs"/>
            </a:rPr>
            <a:t>日</a:t>
          </a:r>
          <a:endParaRPr kumimoji="1" lang="en-US" altLang="ja-JP" sz="2400" kern="1200" dirty="0">
            <a:latin typeface="Meiryo UI"/>
            <a:ea typeface="Meiryo UI"/>
            <a:cs typeface="+mn-cs"/>
          </a:endParaRPr>
        </a:p>
        <a:p>
          <a:pPr marL="347472" lvl="0" indent="-347472" algn="l" defTabSz="914400" rtl="0" eaLnBrk="1" latinLnBrk="0" hangingPunct="1">
            <a:lnSpc>
              <a:spcPts val="1400"/>
            </a:lnSpc>
            <a:spcBef>
              <a:spcPct val="0"/>
            </a:spcBef>
            <a:spcAft>
              <a:spcPct val="35000"/>
            </a:spcAft>
            <a:buFont typeface="Arial" panose="020B0604020202020204" pitchFamily="34" charset="0"/>
            <a:buNone/>
          </a:pPr>
          <a:r>
            <a:rPr kumimoji="1" lang="ja-JP" altLang="en-US" sz="2400" kern="1200" dirty="0">
              <a:latin typeface="Meiryo UI"/>
              <a:ea typeface="Meiryo UI"/>
              <a:cs typeface="+mn-cs"/>
            </a:rPr>
            <a:t>東日本大震災</a:t>
          </a:r>
        </a:p>
      </dgm:t>
    </dgm:pt>
    <dgm:pt modelId="{45B64E25-8666-43BF-B8D8-42F0C216547A}" type="parTrans" cxnId="{533285DA-B008-4EB6-BAC9-43E4140E4BE4}">
      <dgm:prSet/>
      <dgm:spPr/>
      <dgm:t>
        <a:bodyPr/>
        <a:lstStyle/>
        <a:p>
          <a:endParaRPr kumimoji="1" lang="ja-JP" altLang="en-US" sz="2400"/>
        </a:p>
      </dgm:t>
    </dgm:pt>
    <dgm:pt modelId="{EF0AE9CF-D0CD-402B-8195-2258689244F4}" type="sibTrans" cxnId="{533285DA-B008-4EB6-BAC9-43E4140E4BE4}">
      <dgm:prSet/>
      <dgm:spPr/>
      <dgm:t>
        <a:bodyPr/>
        <a:lstStyle/>
        <a:p>
          <a:endParaRPr kumimoji="1" lang="ja-JP" altLang="en-US" sz="2400"/>
        </a:p>
      </dgm:t>
    </dgm:pt>
    <dgm:pt modelId="{656BF024-F7CC-4C87-BB64-95D59F2DB2F9}" type="pres">
      <dgm:prSet presAssocID="{C948D6F3-4EA2-454A-B32E-3B04D77FB8BD}" presName="Name0" presStyleCnt="0">
        <dgm:presLayoutVars>
          <dgm:dir/>
          <dgm:resizeHandles val="exact"/>
        </dgm:presLayoutVars>
      </dgm:prSet>
      <dgm:spPr/>
    </dgm:pt>
    <dgm:pt modelId="{4F62B697-6120-44B2-A837-AB6F0137D41C}" type="pres">
      <dgm:prSet presAssocID="{C948D6F3-4EA2-454A-B32E-3B04D77FB8BD}" presName="arrow" presStyleLbl="bgShp" presStyleIdx="0" presStyleCnt="1" custLinFactNeighborY="3205"/>
      <dgm:spPr>
        <a:ln w="28575">
          <a:solidFill>
            <a:schemeClr val="accent1">
              <a:lumMod val="75000"/>
            </a:schemeClr>
          </a:solidFill>
        </a:ln>
      </dgm:spPr>
    </dgm:pt>
    <dgm:pt modelId="{AAF98417-8C7B-4FD8-BC80-5DBA37EF7CCA}" type="pres">
      <dgm:prSet presAssocID="{C948D6F3-4EA2-454A-B32E-3B04D77FB8BD}" presName="points" presStyleCnt="0"/>
      <dgm:spPr/>
    </dgm:pt>
    <dgm:pt modelId="{088F0917-32E7-49A5-BFD7-E739CF4C58EA}" type="pres">
      <dgm:prSet presAssocID="{160EA076-014B-4C19-850D-58EE0EC59D5C}" presName="compositeA" presStyleCnt="0"/>
      <dgm:spPr/>
    </dgm:pt>
    <dgm:pt modelId="{D376A832-D2F6-47E7-9984-5763AB24BABE}" type="pres">
      <dgm:prSet presAssocID="{160EA076-014B-4C19-850D-58EE0EC59D5C}" presName="textA" presStyleLbl="revTx" presStyleIdx="0" presStyleCnt="3" custScaleX="202090" custScaleY="18108" custLinFactNeighborX="47874" custLinFactNeighborY="51643">
        <dgm:presLayoutVars>
          <dgm:bulletEnabled val="1"/>
        </dgm:presLayoutVars>
      </dgm:prSet>
      <dgm:spPr/>
    </dgm:pt>
    <dgm:pt modelId="{E07F2010-6F4A-42B2-885F-32806AAAF2F7}" type="pres">
      <dgm:prSet presAssocID="{160EA076-014B-4C19-850D-58EE0EC59D5C}" presName="circleA" presStyleLbl="node1" presStyleIdx="0" presStyleCnt="3" custLinFactX="-24350" custLinFactNeighborX="-100000" custLinFactNeighborY="81892"/>
      <dgm:spPr/>
    </dgm:pt>
    <dgm:pt modelId="{D878A4D3-4432-4CD6-96F6-9897A532D452}" type="pres">
      <dgm:prSet presAssocID="{160EA076-014B-4C19-850D-58EE0EC59D5C}" presName="spaceA" presStyleCnt="0"/>
      <dgm:spPr/>
    </dgm:pt>
    <dgm:pt modelId="{EBD6B1B8-2ABD-4E4A-8731-D327751DC0E4}" type="pres">
      <dgm:prSet presAssocID="{CEE6BA53-553E-4F26-9B95-84887023B12F}" presName="space" presStyleCnt="0"/>
      <dgm:spPr/>
    </dgm:pt>
    <dgm:pt modelId="{C4874670-9A98-485E-A85C-D9278A04E150}" type="pres">
      <dgm:prSet presAssocID="{B17096A8-FC68-4CBE-A47B-210E48E874E8}" presName="compositeB" presStyleCnt="0"/>
      <dgm:spPr/>
    </dgm:pt>
    <dgm:pt modelId="{1638902F-A255-421D-A867-319C3B6C0A2F}" type="pres">
      <dgm:prSet presAssocID="{B17096A8-FC68-4CBE-A47B-210E48E874E8}" presName="textB" presStyleLbl="revTx" presStyleIdx="1" presStyleCnt="3" custScaleX="177586" custScaleY="181647" custLinFactY="-56239" custLinFactNeighborX="9339" custLinFactNeighborY="-100000">
        <dgm:presLayoutVars>
          <dgm:bulletEnabled val="1"/>
        </dgm:presLayoutVars>
      </dgm:prSet>
      <dgm:spPr/>
    </dgm:pt>
    <dgm:pt modelId="{06E7C388-F168-4FE1-B89E-754CAE7A10A0}" type="pres">
      <dgm:prSet presAssocID="{B17096A8-FC68-4CBE-A47B-210E48E874E8}" presName="circleB" presStyleLbl="node1" presStyleIdx="1" presStyleCnt="3" custLinFactX="-40187" custLinFactNeighborX="-100000" custLinFactNeighborY="85252"/>
      <dgm:spPr/>
    </dgm:pt>
    <dgm:pt modelId="{2F4FC2C7-E075-429B-A72F-49D70F3F5FE7}" type="pres">
      <dgm:prSet presAssocID="{B17096A8-FC68-4CBE-A47B-210E48E874E8}" presName="spaceB" presStyleCnt="0"/>
      <dgm:spPr/>
    </dgm:pt>
    <dgm:pt modelId="{B43AB0C4-180E-4E48-B132-BBB2DF0D8728}" type="pres">
      <dgm:prSet presAssocID="{D475E2E7-B19D-4BFB-9F9C-74F442E4D0D1}" presName="space" presStyleCnt="0"/>
      <dgm:spPr/>
    </dgm:pt>
    <dgm:pt modelId="{188CE062-99BB-4F52-90D0-1545DFD3678A}" type="pres">
      <dgm:prSet presAssocID="{7E2E962B-5ECC-4239-91A9-3C61740192B1}" presName="compositeA" presStyleCnt="0"/>
      <dgm:spPr/>
    </dgm:pt>
    <dgm:pt modelId="{26348EC7-7371-45FD-B919-FE6A20C54C13}" type="pres">
      <dgm:prSet presAssocID="{7E2E962B-5ECC-4239-91A9-3C61740192B1}" presName="textA" presStyleLbl="revTx" presStyleIdx="2" presStyleCnt="3" custScaleX="201323" custScaleY="93050" custLinFactNeighborX="60284" custLinFactNeighborY="8766">
        <dgm:presLayoutVars>
          <dgm:bulletEnabled val="1"/>
        </dgm:presLayoutVars>
      </dgm:prSet>
      <dgm:spPr/>
    </dgm:pt>
    <dgm:pt modelId="{1632DF26-4864-4258-81A9-80F127DDDA41}" type="pres">
      <dgm:prSet presAssocID="{7E2E962B-5ECC-4239-91A9-3C61740192B1}" presName="circleA" presStyleLbl="node1" presStyleIdx="2" presStyleCnt="3" custLinFactX="68053" custLinFactNeighborX="100000" custLinFactNeighborY="26920"/>
      <dgm:spPr/>
    </dgm:pt>
    <dgm:pt modelId="{92F4CBDB-E0D6-4815-81D2-B12AB0F958F0}" type="pres">
      <dgm:prSet presAssocID="{7E2E962B-5ECC-4239-91A9-3C61740192B1}" presName="spaceA" presStyleCnt="0"/>
      <dgm:spPr/>
    </dgm:pt>
  </dgm:ptLst>
  <dgm:cxnLst>
    <dgm:cxn modelId="{42ABD204-42BC-450F-AE9E-22563F14A14B}" type="presOf" srcId="{160EA076-014B-4C19-850D-58EE0EC59D5C}" destId="{D376A832-D2F6-47E7-9984-5763AB24BABE}" srcOrd="0" destOrd="0" presId="urn:microsoft.com/office/officeart/2005/8/layout/hProcess11"/>
    <dgm:cxn modelId="{B1885335-8200-4823-96C2-D547BD50CE77}" type="presOf" srcId="{C948D6F3-4EA2-454A-B32E-3B04D77FB8BD}" destId="{656BF024-F7CC-4C87-BB64-95D59F2DB2F9}" srcOrd="0" destOrd="0" presId="urn:microsoft.com/office/officeart/2005/8/layout/hProcess11"/>
    <dgm:cxn modelId="{44DAB274-86A2-4F2A-BE53-7D79985737EC}" type="presOf" srcId="{B17096A8-FC68-4CBE-A47B-210E48E874E8}" destId="{1638902F-A255-421D-A867-319C3B6C0A2F}" srcOrd="0" destOrd="0" presId="urn:microsoft.com/office/officeart/2005/8/layout/hProcess11"/>
    <dgm:cxn modelId="{51C19FAE-5BEF-4DB5-A5CC-8DFD590751DF}" srcId="{C948D6F3-4EA2-454A-B32E-3B04D77FB8BD}" destId="{B17096A8-FC68-4CBE-A47B-210E48E874E8}" srcOrd="1" destOrd="0" parTransId="{96E38692-43F1-4D7C-92C1-C7F4AC4A6DC3}" sibTransId="{D475E2E7-B19D-4BFB-9F9C-74F442E4D0D1}"/>
    <dgm:cxn modelId="{109F75C3-7498-4FCB-AD7D-822EFBDC1F2C}" type="presOf" srcId="{7E2E962B-5ECC-4239-91A9-3C61740192B1}" destId="{26348EC7-7371-45FD-B919-FE6A20C54C13}" srcOrd="0" destOrd="0" presId="urn:microsoft.com/office/officeart/2005/8/layout/hProcess11"/>
    <dgm:cxn modelId="{533285DA-B008-4EB6-BAC9-43E4140E4BE4}" srcId="{C948D6F3-4EA2-454A-B32E-3B04D77FB8BD}" destId="{7E2E962B-5ECC-4239-91A9-3C61740192B1}" srcOrd="2" destOrd="0" parTransId="{45B64E25-8666-43BF-B8D8-42F0C216547A}" sibTransId="{EF0AE9CF-D0CD-402B-8195-2258689244F4}"/>
    <dgm:cxn modelId="{7C8DAEE8-129F-47DA-960D-4B9D27AE88EB}" srcId="{C948D6F3-4EA2-454A-B32E-3B04D77FB8BD}" destId="{160EA076-014B-4C19-850D-58EE0EC59D5C}" srcOrd="0" destOrd="0" parTransId="{38B01AB2-153D-4D52-8D33-D42E56C5DFA4}" sibTransId="{CEE6BA53-553E-4F26-9B95-84887023B12F}"/>
    <dgm:cxn modelId="{357877FC-9F08-4E5C-9671-214C59E5E37D}" type="presParOf" srcId="{656BF024-F7CC-4C87-BB64-95D59F2DB2F9}" destId="{4F62B697-6120-44B2-A837-AB6F0137D41C}" srcOrd="0" destOrd="0" presId="urn:microsoft.com/office/officeart/2005/8/layout/hProcess11"/>
    <dgm:cxn modelId="{CF02B5D0-33FA-46D6-96BD-D83244AC6E41}" type="presParOf" srcId="{656BF024-F7CC-4C87-BB64-95D59F2DB2F9}" destId="{AAF98417-8C7B-4FD8-BC80-5DBA37EF7CCA}" srcOrd="1" destOrd="0" presId="urn:microsoft.com/office/officeart/2005/8/layout/hProcess11"/>
    <dgm:cxn modelId="{39408766-EA94-4390-ABD0-8B414AAA17CC}" type="presParOf" srcId="{AAF98417-8C7B-4FD8-BC80-5DBA37EF7CCA}" destId="{088F0917-32E7-49A5-BFD7-E739CF4C58EA}" srcOrd="0" destOrd="0" presId="urn:microsoft.com/office/officeart/2005/8/layout/hProcess11"/>
    <dgm:cxn modelId="{705B7EC7-618A-4F2F-B0F5-1B2BDADFD747}" type="presParOf" srcId="{088F0917-32E7-49A5-BFD7-E739CF4C58EA}" destId="{D376A832-D2F6-47E7-9984-5763AB24BABE}" srcOrd="0" destOrd="0" presId="urn:microsoft.com/office/officeart/2005/8/layout/hProcess11"/>
    <dgm:cxn modelId="{35BF19ED-4DAF-4EB9-8115-AF5171505EBE}" type="presParOf" srcId="{088F0917-32E7-49A5-BFD7-E739CF4C58EA}" destId="{E07F2010-6F4A-42B2-885F-32806AAAF2F7}" srcOrd="1" destOrd="0" presId="urn:microsoft.com/office/officeart/2005/8/layout/hProcess11"/>
    <dgm:cxn modelId="{8CEB7AF8-D1A3-4060-8166-B3B24DF16CD6}" type="presParOf" srcId="{088F0917-32E7-49A5-BFD7-E739CF4C58EA}" destId="{D878A4D3-4432-4CD6-96F6-9897A532D452}" srcOrd="2" destOrd="0" presId="urn:microsoft.com/office/officeart/2005/8/layout/hProcess11"/>
    <dgm:cxn modelId="{1915BE93-2DB9-4268-A324-7B3F8FDCDFCD}" type="presParOf" srcId="{AAF98417-8C7B-4FD8-BC80-5DBA37EF7CCA}" destId="{EBD6B1B8-2ABD-4E4A-8731-D327751DC0E4}" srcOrd="1" destOrd="0" presId="urn:microsoft.com/office/officeart/2005/8/layout/hProcess11"/>
    <dgm:cxn modelId="{5524CD4E-6EA2-48B1-B1F2-A3456B9AD45B}" type="presParOf" srcId="{AAF98417-8C7B-4FD8-BC80-5DBA37EF7CCA}" destId="{C4874670-9A98-485E-A85C-D9278A04E150}" srcOrd="2" destOrd="0" presId="urn:microsoft.com/office/officeart/2005/8/layout/hProcess11"/>
    <dgm:cxn modelId="{A38E0872-9BF1-493D-8163-47D84E14B414}" type="presParOf" srcId="{C4874670-9A98-485E-A85C-D9278A04E150}" destId="{1638902F-A255-421D-A867-319C3B6C0A2F}" srcOrd="0" destOrd="0" presId="urn:microsoft.com/office/officeart/2005/8/layout/hProcess11"/>
    <dgm:cxn modelId="{7253F0B9-4BAF-443C-849B-585B4BE1F772}" type="presParOf" srcId="{C4874670-9A98-485E-A85C-D9278A04E150}" destId="{06E7C388-F168-4FE1-B89E-754CAE7A10A0}" srcOrd="1" destOrd="0" presId="urn:microsoft.com/office/officeart/2005/8/layout/hProcess11"/>
    <dgm:cxn modelId="{00A833D4-156D-4961-9E00-0E30FE68244D}" type="presParOf" srcId="{C4874670-9A98-485E-A85C-D9278A04E150}" destId="{2F4FC2C7-E075-429B-A72F-49D70F3F5FE7}" srcOrd="2" destOrd="0" presId="urn:microsoft.com/office/officeart/2005/8/layout/hProcess11"/>
    <dgm:cxn modelId="{CBCD6E8A-912D-45BB-A6E1-F2EE4006A666}" type="presParOf" srcId="{AAF98417-8C7B-4FD8-BC80-5DBA37EF7CCA}" destId="{B43AB0C4-180E-4E48-B132-BBB2DF0D8728}" srcOrd="3" destOrd="0" presId="urn:microsoft.com/office/officeart/2005/8/layout/hProcess11"/>
    <dgm:cxn modelId="{82361730-95B6-43AA-A5B5-1D0FDF8F7D0F}" type="presParOf" srcId="{AAF98417-8C7B-4FD8-BC80-5DBA37EF7CCA}" destId="{188CE062-99BB-4F52-90D0-1545DFD3678A}" srcOrd="4" destOrd="0" presId="urn:microsoft.com/office/officeart/2005/8/layout/hProcess11"/>
    <dgm:cxn modelId="{477A3CA6-0160-432B-A1CD-12C6FBFB963B}" type="presParOf" srcId="{188CE062-99BB-4F52-90D0-1545DFD3678A}" destId="{26348EC7-7371-45FD-B919-FE6A20C54C13}" srcOrd="0" destOrd="0" presId="urn:microsoft.com/office/officeart/2005/8/layout/hProcess11"/>
    <dgm:cxn modelId="{A8C7B827-3218-4899-A6F0-05DF0652A10B}" type="presParOf" srcId="{188CE062-99BB-4F52-90D0-1545DFD3678A}" destId="{1632DF26-4864-4258-81A9-80F127DDDA41}" srcOrd="1" destOrd="0" presId="urn:microsoft.com/office/officeart/2005/8/layout/hProcess11"/>
    <dgm:cxn modelId="{0C911874-8C05-4710-859F-9C4A2896A358}" type="presParOf" srcId="{188CE062-99BB-4F52-90D0-1545DFD3678A}" destId="{92F4CBDB-E0D6-4815-81D2-B12AB0F958F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7B2F42-EA38-4BFA-BFC0-6EFF2E91536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1834BC79-6A24-47CB-9210-AC66BCD7E531}">
      <dgm:prSet phldrT="[テキスト]" custT="1"/>
      <dgm:spPr>
        <a:ln w="28575">
          <a:solidFill>
            <a:schemeClr val="accent1">
              <a:lumMod val="50000"/>
            </a:schemeClr>
          </a:solidFill>
        </a:ln>
      </dgm:spPr>
      <dgm:t>
        <a:bodyPr/>
        <a:lstStyle/>
        <a:p>
          <a:r>
            <a:rPr kumimoji="1" lang="ja-JP" altLang="en-US" sz="2400" dirty="0">
              <a:solidFill>
                <a:schemeClr val="tx1"/>
              </a:solidFill>
            </a:rPr>
            <a:t>備蓄品を備える</a:t>
          </a:r>
        </a:p>
      </dgm:t>
    </dgm:pt>
    <dgm:pt modelId="{5085B996-C45C-4CEA-A8C1-D1D437F548A3}" type="parTrans" cxnId="{57866598-6096-4320-A986-4767198C0B2D}">
      <dgm:prSet/>
      <dgm:spPr/>
      <dgm:t>
        <a:bodyPr/>
        <a:lstStyle/>
        <a:p>
          <a:endParaRPr kumimoji="1" lang="ja-JP" altLang="en-US"/>
        </a:p>
      </dgm:t>
    </dgm:pt>
    <dgm:pt modelId="{600F4721-E73C-4907-9F7F-FAACBA1A056C}" type="sibTrans" cxnId="{57866598-6096-4320-A986-4767198C0B2D}">
      <dgm:prSet/>
      <dgm:spPr>
        <a:ln w="28575">
          <a:solidFill>
            <a:schemeClr val="accent1">
              <a:lumMod val="50000"/>
            </a:schemeClr>
          </a:solidFill>
        </a:ln>
      </dgm:spPr>
      <dgm:t>
        <a:bodyPr/>
        <a:lstStyle/>
        <a:p>
          <a:endParaRPr kumimoji="1" lang="ja-JP" altLang="en-US"/>
        </a:p>
      </dgm:t>
    </dgm:pt>
    <dgm:pt modelId="{4AA962B9-22BC-4D7F-ABA7-9146C8323923}">
      <dgm:prSet phldrT="[テキスト]" custT="1"/>
      <dgm:spPr>
        <a:ln w="28575">
          <a:solidFill>
            <a:schemeClr val="accent1">
              <a:lumMod val="50000"/>
            </a:schemeClr>
          </a:solidFill>
        </a:ln>
      </dgm:spPr>
      <dgm:t>
        <a:bodyPr/>
        <a:lstStyle/>
        <a:p>
          <a:pPr>
            <a:lnSpc>
              <a:spcPts val="2580"/>
            </a:lnSpc>
          </a:pPr>
          <a:r>
            <a:rPr kumimoji="1" lang="ja-JP" altLang="en-US" sz="2400" dirty="0">
              <a:solidFill>
                <a:schemeClr val="tx1"/>
              </a:solidFill>
            </a:rPr>
            <a:t>住民に無料</a:t>
          </a:r>
          <a:endParaRPr kumimoji="1" lang="en-US" altLang="ja-JP" sz="2400" dirty="0">
            <a:solidFill>
              <a:schemeClr val="tx1"/>
            </a:solidFill>
          </a:endParaRPr>
        </a:p>
        <a:p>
          <a:pPr>
            <a:lnSpc>
              <a:spcPts val="2580"/>
            </a:lnSpc>
          </a:pPr>
          <a:r>
            <a:rPr kumimoji="1" lang="ja-JP" altLang="en-US" sz="2400" dirty="0">
              <a:solidFill>
                <a:schemeClr val="tx1"/>
              </a:solidFill>
            </a:rPr>
            <a:t>配布</a:t>
          </a:r>
        </a:p>
      </dgm:t>
    </dgm:pt>
    <dgm:pt modelId="{D3931672-62E1-46C2-B828-0B2CD57CA475}" type="parTrans" cxnId="{7D2376CF-4121-4E17-8455-BEB7C69AC0BA}">
      <dgm:prSet/>
      <dgm:spPr/>
      <dgm:t>
        <a:bodyPr/>
        <a:lstStyle/>
        <a:p>
          <a:endParaRPr kumimoji="1" lang="ja-JP" altLang="en-US"/>
        </a:p>
      </dgm:t>
    </dgm:pt>
    <dgm:pt modelId="{122197A8-063B-4580-8A00-A3B7C9E468D7}" type="sibTrans" cxnId="{7D2376CF-4121-4E17-8455-BEB7C69AC0BA}">
      <dgm:prSet/>
      <dgm:spPr>
        <a:ln w="28575">
          <a:solidFill>
            <a:schemeClr val="accent1">
              <a:lumMod val="50000"/>
            </a:schemeClr>
          </a:solidFill>
        </a:ln>
      </dgm:spPr>
      <dgm:t>
        <a:bodyPr/>
        <a:lstStyle/>
        <a:p>
          <a:endParaRPr kumimoji="1" lang="ja-JP" altLang="en-US"/>
        </a:p>
      </dgm:t>
    </dgm:pt>
    <dgm:pt modelId="{B5ED7267-58DB-449C-B87A-950D56401B20}">
      <dgm:prSet phldrT="[テキスト]" custT="1"/>
      <dgm:spPr>
        <a:ln w="28575">
          <a:solidFill>
            <a:schemeClr val="accent1">
              <a:lumMod val="50000"/>
            </a:schemeClr>
          </a:solidFill>
        </a:ln>
      </dgm:spPr>
      <dgm:t>
        <a:bodyPr/>
        <a:lstStyle/>
        <a:p>
          <a:r>
            <a:rPr kumimoji="1" lang="ja-JP" altLang="en-US" sz="2400" dirty="0">
              <a:solidFill>
                <a:schemeClr val="tx1"/>
              </a:solidFill>
            </a:rPr>
            <a:t>新しい備蓄品を補充</a:t>
          </a:r>
        </a:p>
      </dgm:t>
    </dgm:pt>
    <dgm:pt modelId="{D4FEA932-8A50-4177-97FA-56061BF09FF4}" type="parTrans" cxnId="{C2E94356-21A2-4DA7-A654-90EB13A542A2}">
      <dgm:prSet/>
      <dgm:spPr/>
      <dgm:t>
        <a:bodyPr/>
        <a:lstStyle/>
        <a:p>
          <a:endParaRPr kumimoji="1" lang="ja-JP" altLang="en-US"/>
        </a:p>
      </dgm:t>
    </dgm:pt>
    <dgm:pt modelId="{C8E64976-BD29-42F6-BB38-A85F749C1DC8}" type="sibTrans" cxnId="{C2E94356-21A2-4DA7-A654-90EB13A542A2}">
      <dgm:prSet/>
      <dgm:spPr>
        <a:ln w="28575">
          <a:solidFill>
            <a:schemeClr val="accent1">
              <a:lumMod val="50000"/>
            </a:schemeClr>
          </a:solidFill>
        </a:ln>
      </dgm:spPr>
      <dgm:t>
        <a:bodyPr/>
        <a:lstStyle/>
        <a:p>
          <a:endParaRPr kumimoji="1" lang="ja-JP" altLang="en-US"/>
        </a:p>
      </dgm:t>
    </dgm:pt>
    <dgm:pt modelId="{8CA03FBF-2B8B-4950-8965-4E10D1A61517}" type="pres">
      <dgm:prSet presAssocID="{797B2F42-EA38-4BFA-BFC0-6EFF2E915361}" presName="cycle" presStyleCnt="0">
        <dgm:presLayoutVars>
          <dgm:dir/>
          <dgm:resizeHandles val="exact"/>
        </dgm:presLayoutVars>
      </dgm:prSet>
      <dgm:spPr/>
    </dgm:pt>
    <dgm:pt modelId="{1600F701-7EB3-4482-A618-E3573474CD93}" type="pres">
      <dgm:prSet presAssocID="{1834BC79-6A24-47CB-9210-AC66BCD7E531}" presName="node" presStyleLbl="node1" presStyleIdx="0" presStyleCnt="3">
        <dgm:presLayoutVars>
          <dgm:bulletEnabled val="1"/>
        </dgm:presLayoutVars>
      </dgm:prSet>
      <dgm:spPr/>
    </dgm:pt>
    <dgm:pt modelId="{E361664F-FE8B-428B-A2EC-70587A9CD7EB}" type="pres">
      <dgm:prSet presAssocID="{600F4721-E73C-4907-9F7F-FAACBA1A056C}" presName="sibTrans" presStyleLbl="sibTrans2D1" presStyleIdx="0" presStyleCnt="3"/>
      <dgm:spPr/>
    </dgm:pt>
    <dgm:pt modelId="{66815D5E-56C7-4BC2-9796-30919DC99492}" type="pres">
      <dgm:prSet presAssocID="{600F4721-E73C-4907-9F7F-FAACBA1A056C}" presName="connectorText" presStyleLbl="sibTrans2D1" presStyleIdx="0" presStyleCnt="3"/>
      <dgm:spPr/>
    </dgm:pt>
    <dgm:pt modelId="{B5D487A4-59DE-448B-AA96-18568E7AAE7D}" type="pres">
      <dgm:prSet presAssocID="{4AA962B9-22BC-4D7F-ABA7-9146C8323923}" presName="node" presStyleLbl="node1" presStyleIdx="1" presStyleCnt="3">
        <dgm:presLayoutVars>
          <dgm:bulletEnabled val="1"/>
        </dgm:presLayoutVars>
      </dgm:prSet>
      <dgm:spPr/>
    </dgm:pt>
    <dgm:pt modelId="{CFF87FAA-3923-48E7-B4DD-5DA05CF49C31}" type="pres">
      <dgm:prSet presAssocID="{122197A8-063B-4580-8A00-A3B7C9E468D7}" presName="sibTrans" presStyleLbl="sibTrans2D1" presStyleIdx="1" presStyleCnt="3"/>
      <dgm:spPr/>
    </dgm:pt>
    <dgm:pt modelId="{A77070EE-4B46-4774-BC15-319A8AAF5572}" type="pres">
      <dgm:prSet presAssocID="{122197A8-063B-4580-8A00-A3B7C9E468D7}" presName="connectorText" presStyleLbl="sibTrans2D1" presStyleIdx="1" presStyleCnt="3"/>
      <dgm:spPr/>
    </dgm:pt>
    <dgm:pt modelId="{62FCE759-07BD-47F1-B3CB-22B160649EE0}" type="pres">
      <dgm:prSet presAssocID="{B5ED7267-58DB-449C-B87A-950D56401B20}" presName="node" presStyleLbl="node1" presStyleIdx="2" presStyleCnt="3">
        <dgm:presLayoutVars>
          <dgm:bulletEnabled val="1"/>
        </dgm:presLayoutVars>
      </dgm:prSet>
      <dgm:spPr/>
    </dgm:pt>
    <dgm:pt modelId="{2F104245-A53A-4CCA-9C21-F956B71BFC23}" type="pres">
      <dgm:prSet presAssocID="{C8E64976-BD29-42F6-BB38-A85F749C1DC8}" presName="sibTrans" presStyleLbl="sibTrans2D1" presStyleIdx="2" presStyleCnt="3"/>
      <dgm:spPr/>
    </dgm:pt>
    <dgm:pt modelId="{0B78E834-FCE6-4EFC-94D3-895B8E57EC4F}" type="pres">
      <dgm:prSet presAssocID="{C8E64976-BD29-42F6-BB38-A85F749C1DC8}" presName="connectorText" presStyleLbl="sibTrans2D1" presStyleIdx="2" presStyleCnt="3"/>
      <dgm:spPr/>
    </dgm:pt>
  </dgm:ptLst>
  <dgm:cxnLst>
    <dgm:cxn modelId="{FBFFCE0A-63BC-44B3-A00D-85617042894E}" type="presOf" srcId="{122197A8-063B-4580-8A00-A3B7C9E468D7}" destId="{CFF87FAA-3923-48E7-B4DD-5DA05CF49C31}" srcOrd="0" destOrd="0" presId="urn:microsoft.com/office/officeart/2005/8/layout/cycle2"/>
    <dgm:cxn modelId="{780A5237-070F-47DF-AEF3-3C5B9A679205}" type="presOf" srcId="{797B2F42-EA38-4BFA-BFC0-6EFF2E915361}" destId="{8CA03FBF-2B8B-4950-8965-4E10D1A61517}" srcOrd="0" destOrd="0" presId="urn:microsoft.com/office/officeart/2005/8/layout/cycle2"/>
    <dgm:cxn modelId="{B46FB53B-88EA-4FA7-A08C-BE84D9C14DEB}" type="presOf" srcId="{C8E64976-BD29-42F6-BB38-A85F749C1DC8}" destId="{0B78E834-FCE6-4EFC-94D3-895B8E57EC4F}" srcOrd="1" destOrd="0" presId="urn:microsoft.com/office/officeart/2005/8/layout/cycle2"/>
    <dgm:cxn modelId="{E7285E68-EDCF-4198-9BF6-0D0C1ABEB2D8}" type="presOf" srcId="{600F4721-E73C-4907-9F7F-FAACBA1A056C}" destId="{E361664F-FE8B-428B-A2EC-70587A9CD7EB}" srcOrd="0" destOrd="0" presId="urn:microsoft.com/office/officeart/2005/8/layout/cycle2"/>
    <dgm:cxn modelId="{53998E73-0177-4C6F-8322-0727B7EBF24B}" type="presOf" srcId="{4AA962B9-22BC-4D7F-ABA7-9146C8323923}" destId="{B5D487A4-59DE-448B-AA96-18568E7AAE7D}" srcOrd="0" destOrd="0" presId="urn:microsoft.com/office/officeart/2005/8/layout/cycle2"/>
    <dgm:cxn modelId="{C2E94356-21A2-4DA7-A654-90EB13A542A2}" srcId="{797B2F42-EA38-4BFA-BFC0-6EFF2E915361}" destId="{B5ED7267-58DB-449C-B87A-950D56401B20}" srcOrd="2" destOrd="0" parTransId="{D4FEA932-8A50-4177-97FA-56061BF09FF4}" sibTransId="{C8E64976-BD29-42F6-BB38-A85F749C1DC8}"/>
    <dgm:cxn modelId="{81F65B7E-4EB2-47A2-BDB4-CD13A5BE3FE3}" type="presOf" srcId="{B5ED7267-58DB-449C-B87A-950D56401B20}" destId="{62FCE759-07BD-47F1-B3CB-22B160649EE0}" srcOrd="0" destOrd="0" presId="urn:microsoft.com/office/officeart/2005/8/layout/cycle2"/>
    <dgm:cxn modelId="{57866598-6096-4320-A986-4767198C0B2D}" srcId="{797B2F42-EA38-4BFA-BFC0-6EFF2E915361}" destId="{1834BC79-6A24-47CB-9210-AC66BCD7E531}" srcOrd="0" destOrd="0" parTransId="{5085B996-C45C-4CEA-A8C1-D1D437F548A3}" sibTransId="{600F4721-E73C-4907-9F7F-FAACBA1A056C}"/>
    <dgm:cxn modelId="{B0DBEA9E-D827-42D4-B19C-6D71E6839A07}" type="presOf" srcId="{C8E64976-BD29-42F6-BB38-A85F749C1DC8}" destId="{2F104245-A53A-4CCA-9C21-F956B71BFC23}" srcOrd="0" destOrd="0" presId="urn:microsoft.com/office/officeart/2005/8/layout/cycle2"/>
    <dgm:cxn modelId="{E9C19FA4-F559-4ECE-B1B4-CCFF2CF14F4A}" type="presOf" srcId="{1834BC79-6A24-47CB-9210-AC66BCD7E531}" destId="{1600F701-7EB3-4482-A618-E3573474CD93}" srcOrd="0" destOrd="0" presId="urn:microsoft.com/office/officeart/2005/8/layout/cycle2"/>
    <dgm:cxn modelId="{CAF6ADB6-6DF3-4FA7-8012-245783791798}" type="presOf" srcId="{600F4721-E73C-4907-9F7F-FAACBA1A056C}" destId="{66815D5E-56C7-4BC2-9796-30919DC99492}" srcOrd="1" destOrd="0" presId="urn:microsoft.com/office/officeart/2005/8/layout/cycle2"/>
    <dgm:cxn modelId="{3CFC53CA-A09C-4243-B800-910A29145EC6}" type="presOf" srcId="{122197A8-063B-4580-8A00-A3B7C9E468D7}" destId="{A77070EE-4B46-4774-BC15-319A8AAF5572}" srcOrd="1" destOrd="0" presId="urn:microsoft.com/office/officeart/2005/8/layout/cycle2"/>
    <dgm:cxn modelId="{7D2376CF-4121-4E17-8455-BEB7C69AC0BA}" srcId="{797B2F42-EA38-4BFA-BFC0-6EFF2E915361}" destId="{4AA962B9-22BC-4D7F-ABA7-9146C8323923}" srcOrd="1" destOrd="0" parTransId="{D3931672-62E1-46C2-B828-0B2CD57CA475}" sibTransId="{122197A8-063B-4580-8A00-A3B7C9E468D7}"/>
    <dgm:cxn modelId="{B1FA2BD6-41C5-4758-B5C1-E359F6DE8AE1}" type="presParOf" srcId="{8CA03FBF-2B8B-4950-8965-4E10D1A61517}" destId="{1600F701-7EB3-4482-A618-E3573474CD93}" srcOrd="0" destOrd="0" presId="urn:microsoft.com/office/officeart/2005/8/layout/cycle2"/>
    <dgm:cxn modelId="{842E3290-DA4E-4A7C-8B2D-38E5BBDD5131}" type="presParOf" srcId="{8CA03FBF-2B8B-4950-8965-4E10D1A61517}" destId="{E361664F-FE8B-428B-A2EC-70587A9CD7EB}" srcOrd="1" destOrd="0" presId="urn:microsoft.com/office/officeart/2005/8/layout/cycle2"/>
    <dgm:cxn modelId="{A71C6201-1444-43D5-A902-DE196E967657}" type="presParOf" srcId="{E361664F-FE8B-428B-A2EC-70587A9CD7EB}" destId="{66815D5E-56C7-4BC2-9796-30919DC99492}" srcOrd="0" destOrd="0" presId="urn:microsoft.com/office/officeart/2005/8/layout/cycle2"/>
    <dgm:cxn modelId="{2144F1C4-F553-493A-A88C-CD8A8CD24414}" type="presParOf" srcId="{8CA03FBF-2B8B-4950-8965-4E10D1A61517}" destId="{B5D487A4-59DE-448B-AA96-18568E7AAE7D}" srcOrd="2" destOrd="0" presId="urn:microsoft.com/office/officeart/2005/8/layout/cycle2"/>
    <dgm:cxn modelId="{3ECDFD86-68AC-4FC9-B8DD-C5F20CAE7325}" type="presParOf" srcId="{8CA03FBF-2B8B-4950-8965-4E10D1A61517}" destId="{CFF87FAA-3923-48E7-B4DD-5DA05CF49C31}" srcOrd="3" destOrd="0" presId="urn:microsoft.com/office/officeart/2005/8/layout/cycle2"/>
    <dgm:cxn modelId="{32687D53-5F6B-4A9A-82BC-22A1D12DA93B}" type="presParOf" srcId="{CFF87FAA-3923-48E7-B4DD-5DA05CF49C31}" destId="{A77070EE-4B46-4774-BC15-319A8AAF5572}" srcOrd="0" destOrd="0" presId="urn:microsoft.com/office/officeart/2005/8/layout/cycle2"/>
    <dgm:cxn modelId="{B5F8EB99-8DA1-4EA9-B278-5F4E11BC1AF0}" type="presParOf" srcId="{8CA03FBF-2B8B-4950-8965-4E10D1A61517}" destId="{62FCE759-07BD-47F1-B3CB-22B160649EE0}" srcOrd="4" destOrd="0" presId="urn:microsoft.com/office/officeart/2005/8/layout/cycle2"/>
    <dgm:cxn modelId="{B42BF94E-7CEF-41E0-9E73-18C5E9A2ECF7}" type="presParOf" srcId="{8CA03FBF-2B8B-4950-8965-4E10D1A61517}" destId="{2F104245-A53A-4CCA-9C21-F956B71BFC23}" srcOrd="5" destOrd="0" presId="urn:microsoft.com/office/officeart/2005/8/layout/cycle2"/>
    <dgm:cxn modelId="{4FF52A8E-02D7-4FA5-9A1E-825E15698A45}" type="presParOf" srcId="{2F104245-A53A-4CCA-9C21-F956B71BFC23}" destId="{0B78E834-FCE6-4EFC-94D3-895B8E57EC4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2B697-6120-44B2-A837-AB6F0137D41C}">
      <dsp:nvSpPr>
        <dsp:cNvPr id="0" name=""/>
        <dsp:cNvSpPr/>
      </dsp:nvSpPr>
      <dsp:spPr>
        <a:xfrm>
          <a:off x="0" y="734572"/>
          <a:ext cx="10577459" cy="939290"/>
        </a:xfrm>
        <a:prstGeom prst="notchedRightArrow">
          <a:avLst/>
        </a:prstGeom>
        <a:solidFill>
          <a:schemeClr val="accent2">
            <a:tint val="40000"/>
            <a:hueOff val="0"/>
            <a:satOff val="0"/>
            <a:lumOff val="0"/>
            <a:alphaOff val="0"/>
          </a:schemeClr>
        </a:solidFill>
        <a:ln w="28575">
          <a:solidFill>
            <a:schemeClr val="accent1">
              <a:lumMod val="75000"/>
            </a:schemeClr>
          </a:solidFill>
        </a:ln>
        <a:effectLst/>
      </dsp:spPr>
      <dsp:style>
        <a:lnRef idx="0">
          <a:scrgbClr r="0" g="0" b="0"/>
        </a:lnRef>
        <a:fillRef idx="1">
          <a:scrgbClr r="0" g="0" b="0"/>
        </a:fillRef>
        <a:effectRef idx="0">
          <a:scrgbClr r="0" g="0" b="0"/>
        </a:effectRef>
        <a:fontRef idx="minor"/>
      </dsp:style>
    </dsp:sp>
    <dsp:sp modelId="{D376A832-D2F6-47E7-9984-5763AB24BABE}">
      <dsp:nvSpPr>
        <dsp:cNvPr id="0" name=""/>
        <dsp:cNvSpPr/>
      </dsp:nvSpPr>
      <dsp:spPr>
        <a:xfrm>
          <a:off x="775408" y="677378"/>
          <a:ext cx="3251753" cy="17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347472" lvl="0" indent="-347472" algn="l" defTabSz="914400" rtl="0" eaLnBrk="1" latinLnBrk="0" hangingPunct="1">
            <a:lnSpc>
              <a:spcPct val="100000"/>
            </a:lnSpc>
            <a:spcBef>
              <a:spcPct val="0"/>
            </a:spcBef>
            <a:spcAft>
              <a:spcPct val="35000"/>
            </a:spcAft>
            <a:buFont typeface="Arial" panose="020B0604020202020204" pitchFamily="34" charset="0"/>
            <a:buNone/>
          </a:pPr>
          <a:r>
            <a:rPr kumimoji="1" lang="ja-JP" altLang="en-US" sz="2400" kern="1200" dirty="0">
              <a:latin typeface="+mn-ea"/>
              <a:ea typeface="+mn-ea"/>
              <a:cs typeface="+mn-cs"/>
            </a:rPr>
            <a:t>昭和中期</a:t>
          </a:r>
        </a:p>
      </dsp:txBody>
      <dsp:txXfrm>
        <a:off x="775408" y="677378"/>
        <a:ext cx="3251753" cy="170086"/>
      </dsp:txXfrm>
    </dsp:sp>
    <dsp:sp modelId="{E07F2010-6F4A-42B2-885F-32806AAAF2F7}">
      <dsp:nvSpPr>
        <dsp:cNvPr id="0" name=""/>
        <dsp:cNvSpPr/>
      </dsp:nvSpPr>
      <dsp:spPr>
        <a:xfrm>
          <a:off x="1221549" y="1056701"/>
          <a:ext cx="234822" cy="23482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638902F-A255-421D-A867-319C3B6C0A2F}">
      <dsp:nvSpPr>
        <dsp:cNvPr id="0" name=""/>
        <dsp:cNvSpPr/>
      </dsp:nvSpPr>
      <dsp:spPr>
        <a:xfrm>
          <a:off x="3487563" y="0"/>
          <a:ext cx="2857469" cy="170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347472" lvl="0" indent="-347472" algn="l" defTabSz="914400" rtl="0" eaLnBrk="1" latinLnBrk="0" hangingPunct="1">
            <a:lnSpc>
              <a:spcPts val="1400"/>
            </a:lnSpc>
            <a:spcBef>
              <a:spcPct val="0"/>
            </a:spcBef>
            <a:spcAft>
              <a:spcPct val="35000"/>
            </a:spcAft>
            <a:buFont typeface="Arial" panose="020B0604020202020204" pitchFamily="34" charset="0"/>
            <a:buNone/>
          </a:pPr>
          <a:r>
            <a:rPr kumimoji="1" lang="en-US" altLang="ja-JP" sz="2400" kern="1200" dirty="0">
              <a:latin typeface="Meiryo UI"/>
              <a:ea typeface="Meiryo UI"/>
              <a:cs typeface="+mn-cs"/>
            </a:rPr>
            <a:t>1995</a:t>
          </a:r>
          <a:r>
            <a:rPr kumimoji="1" lang="ja-JP" altLang="en-US" sz="2400" kern="1200" dirty="0">
              <a:latin typeface="Meiryo UI"/>
              <a:ea typeface="Meiryo UI"/>
              <a:cs typeface="+mn-cs"/>
            </a:rPr>
            <a:t>年</a:t>
          </a:r>
          <a:r>
            <a:rPr kumimoji="1" lang="en-US" altLang="ja-JP" sz="2400" kern="1200" dirty="0">
              <a:latin typeface="Meiryo UI"/>
              <a:ea typeface="Meiryo UI"/>
              <a:cs typeface="+mn-cs"/>
            </a:rPr>
            <a:t>1</a:t>
          </a:r>
          <a:r>
            <a:rPr kumimoji="1" lang="ja-JP" altLang="en-US" sz="2400" kern="1200" dirty="0">
              <a:latin typeface="Meiryo UI"/>
              <a:ea typeface="Meiryo UI"/>
              <a:cs typeface="+mn-cs"/>
            </a:rPr>
            <a:t>月</a:t>
          </a:r>
          <a:r>
            <a:rPr kumimoji="1" lang="en-US" altLang="ja-JP" sz="2400" kern="1200" dirty="0">
              <a:latin typeface="Meiryo UI"/>
              <a:ea typeface="Meiryo UI"/>
              <a:cs typeface="+mn-cs"/>
            </a:rPr>
            <a:t>17</a:t>
          </a:r>
          <a:r>
            <a:rPr kumimoji="1" lang="ja-JP" altLang="en-US" sz="2400" kern="1200" dirty="0">
              <a:latin typeface="Meiryo UI"/>
              <a:ea typeface="Meiryo UI"/>
              <a:cs typeface="+mn-cs"/>
            </a:rPr>
            <a:t>日</a:t>
          </a:r>
          <a:endParaRPr kumimoji="1" lang="en-US" altLang="ja-JP" sz="2400" kern="1200" dirty="0">
            <a:latin typeface="Meiryo UI"/>
            <a:ea typeface="Meiryo UI"/>
            <a:cs typeface="+mn-cs"/>
          </a:endParaRPr>
        </a:p>
        <a:p>
          <a:pPr marL="347472" lvl="0" indent="-347472" algn="l" defTabSz="914400" rtl="0" eaLnBrk="1" latinLnBrk="0" hangingPunct="1">
            <a:lnSpc>
              <a:spcPts val="1400"/>
            </a:lnSpc>
            <a:spcBef>
              <a:spcPct val="0"/>
            </a:spcBef>
            <a:spcAft>
              <a:spcPct val="35000"/>
            </a:spcAft>
            <a:buFont typeface="Arial" panose="020B0604020202020204" pitchFamily="34" charset="0"/>
            <a:buNone/>
          </a:pPr>
          <a:r>
            <a:rPr kumimoji="1" lang="ja-JP" altLang="en-US" sz="2400" kern="1200" dirty="0">
              <a:latin typeface="Meiryo UI"/>
              <a:ea typeface="Meiryo UI"/>
              <a:cs typeface="+mn-cs"/>
            </a:rPr>
            <a:t>阪神・淡路大震災</a:t>
          </a:r>
        </a:p>
      </dsp:txBody>
      <dsp:txXfrm>
        <a:off x="3487563" y="0"/>
        <a:ext cx="2857469" cy="1706192"/>
      </dsp:txXfrm>
    </dsp:sp>
    <dsp:sp modelId="{06E7C388-F168-4FE1-B89E-754CAE7A10A0}">
      <dsp:nvSpPr>
        <dsp:cNvPr id="0" name=""/>
        <dsp:cNvSpPr/>
      </dsp:nvSpPr>
      <dsp:spPr>
        <a:xfrm>
          <a:off x="4319425" y="1065167"/>
          <a:ext cx="234822" cy="23482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6348EC7-7371-45FD-B919-FE6A20C54C13}">
      <dsp:nvSpPr>
        <dsp:cNvPr id="0" name=""/>
        <dsp:cNvSpPr/>
      </dsp:nvSpPr>
      <dsp:spPr>
        <a:xfrm>
          <a:off x="7245222" y="98658"/>
          <a:ext cx="3239412" cy="87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347472" lvl="0" indent="-347472" algn="l" defTabSz="914400" rtl="0" eaLnBrk="1" latinLnBrk="0" hangingPunct="1">
            <a:lnSpc>
              <a:spcPts val="1400"/>
            </a:lnSpc>
            <a:spcBef>
              <a:spcPct val="0"/>
            </a:spcBef>
            <a:spcAft>
              <a:spcPct val="35000"/>
            </a:spcAft>
            <a:buFont typeface="Arial" panose="020B0604020202020204" pitchFamily="34" charset="0"/>
            <a:buNone/>
          </a:pPr>
          <a:r>
            <a:rPr kumimoji="1" lang="en-US" altLang="ja-JP" sz="2400" kern="1200" dirty="0">
              <a:latin typeface="Meiryo UI"/>
              <a:ea typeface="Meiryo UI"/>
              <a:cs typeface="+mn-cs"/>
            </a:rPr>
            <a:t>2011</a:t>
          </a:r>
          <a:r>
            <a:rPr kumimoji="1" lang="ja-JP" altLang="en-US" sz="2400" kern="1200" dirty="0">
              <a:latin typeface="Meiryo UI"/>
              <a:ea typeface="Meiryo UI"/>
              <a:cs typeface="+mn-cs"/>
            </a:rPr>
            <a:t>年</a:t>
          </a:r>
          <a:r>
            <a:rPr kumimoji="1" lang="en-US" altLang="ja-JP" sz="2400" kern="1200" dirty="0">
              <a:latin typeface="Meiryo UI"/>
              <a:ea typeface="Meiryo UI"/>
              <a:cs typeface="+mn-cs"/>
            </a:rPr>
            <a:t>3</a:t>
          </a:r>
          <a:r>
            <a:rPr kumimoji="1" lang="ja-JP" altLang="en-US" sz="2400" kern="1200" dirty="0">
              <a:latin typeface="Meiryo UI"/>
              <a:ea typeface="Meiryo UI"/>
              <a:cs typeface="+mn-cs"/>
            </a:rPr>
            <a:t>月</a:t>
          </a:r>
          <a:r>
            <a:rPr kumimoji="1" lang="en-US" altLang="ja-JP" sz="2400" kern="1200" dirty="0">
              <a:latin typeface="Meiryo UI"/>
              <a:ea typeface="Meiryo UI"/>
              <a:cs typeface="+mn-cs"/>
            </a:rPr>
            <a:t>11</a:t>
          </a:r>
          <a:r>
            <a:rPr kumimoji="1" lang="ja-JP" altLang="en-US" sz="2400" kern="1200" dirty="0">
              <a:latin typeface="Meiryo UI"/>
              <a:ea typeface="Meiryo UI"/>
              <a:cs typeface="+mn-cs"/>
            </a:rPr>
            <a:t>日</a:t>
          </a:r>
          <a:endParaRPr kumimoji="1" lang="en-US" altLang="ja-JP" sz="2400" kern="1200" dirty="0">
            <a:latin typeface="Meiryo UI"/>
            <a:ea typeface="Meiryo UI"/>
            <a:cs typeface="+mn-cs"/>
          </a:endParaRPr>
        </a:p>
        <a:p>
          <a:pPr marL="347472" lvl="0" indent="-347472" algn="l" defTabSz="914400" rtl="0" eaLnBrk="1" latinLnBrk="0" hangingPunct="1">
            <a:lnSpc>
              <a:spcPts val="1400"/>
            </a:lnSpc>
            <a:spcBef>
              <a:spcPct val="0"/>
            </a:spcBef>
            <a:spcAft>
              <a:spcPct val="35000"/>
            </a:spcAft>
            <a:buFont typeface="Arial" panose="020B0604020202020204" pitchFamily="34" charset="0"/>
            <a:buNone/>
          </a:pPr>
          <a:r>
            <a:rPr kumimoji="1" lang="ja-JP" altLang="en-US" sz="2400" kern="1200" dirty="0">
              <a:latin typeface="Meiryo UI"/>
              <a:ea typeface="Meiryo UI"/>
              <a:cs typeface="+mn-cs"/>
            </a:rPr>
            <a:t>東日本大震災</a:t>
          </a:r>
        </a:p>
      </dsp:txBody>
      <dsp:txXfrm>
        <a:off x="7245222" y="98658"/>
        <a:ext cx="3239412" cy="874009"/>
      </dsp:txXfrm>
    </dsp:sp>
    <dsp:sp modelId="{1632DF26-4864-4258-81A9-80F127DDDA41}">
      <dsp:nvSpPr>
        <dsp:cNvPr id="0" name=""/>
        <dsp:cNvSpPr/>
      </dsp:nvSpPr>
      <dsp:spPr>
        <a:xfrm>
          <a:off x="8172136" y="1103595"/>
          <a:ext cx="234822" cy="23482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0F701-7EB3-4482-A618-E3573474CD93}">
      <dsp:nvSpPr>
        <dsp:cNvPr id="0" name=""/>
        <dsp:cNvSpPr/>
      </dsp:nvSpPr>
      <dsp:spPr>
        <a:xfrm>
          <a:off x="2035445" y="7"/>
          <a:ext cx="1532055" cy="1532055"/>
        </a:xfrm>
        <a:prstGeom prst="ellipse">
          <a:avLst/>
        </a:prstGeom>
        <a:solidFill>
          <a:schemeClr val="accent1">
            <a:hueOff val="0"/>
            <a:satOff val="0"/>
            <a:lumOff val="0"/>
            <a:alphaOff val="0"/>
          </a:schemeClr>
        </a:solidFill>
        <a:ln w="28575"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chemeClr val="tx1"/>
              </a:solidFill>
            </a:rPr>
            <a:t>備蓄品を備える</a:t>
          </a:r>
        </a:p>
      </dsp:txBody>
      <dsp:txXfrm>
        <a:off x="2259809" y="224371"/>
        <a:ext cx="1083327" cy="1083327"/>
      </dsp:txXfrm>
    </dsp:sp>
    <dsp:sp modelId="{E361664F-FE8B-428B-A2EC-70587A9CD7EB}">
      <dsp:nvSpPr>
        <dsp:cNvPr id="0" name=""/>
        <dsp:cNvSpPr/>
      </dsp:nvSpPr>
      <dsp:spPr>
        <a:xfrm rot="3600000">
          <a:off x="3167125" y="1494989"/>
          <a:ext cx="408948" cy="517068"/>
        </a:xfrm>
        <a:prstGeom prst="rightArrow">
          <a:avLst>
            <a:gd name="adj1" fmla="val 60000"/>
            <a:gd name="adj2" fmla="val 50000"/>
          </a:avLst>
        </a:prstGeom>
        <a:solidFill>
          <a:schemeClr val="accent1">
            <a:tint val="60000"/>
            <a:hueOff val="0"/>
            <a:satOff val="0"/>
            <a:lumOff val="0"/>
            <a:alphaOff val="0"/>
          </a:schemeClr>
        </a:solidFill>
        <a:ln w="28575">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3197796" y="1545279"/>
        <a:ext cx="286264" cy="310240"/>
      </dsp:txXfrm>
    </dsp:sp>
    <dsp:sp modelId="{B5D487A4-59DE-448B-AA96-18568E7AAE7D}">
      <dsp:nvSpPr>
        <dsp:cNvPr id="0" name=""/>
        <dsp:cNvSpPr/>
      </dsp:nvSpPr>
      <dsp:spPr>
        <a:xfrm>
          <a:off x="3187273" y="1995032"/>
          <a:ext cx="1532055" cy="1532055"/>
        </a:xfrm>
        <a:prstGeom prst="ellipse">
          <a:avLst/>
        </a:prstGeom>
        <a:solidFill>
          <a:schemeClr val="accent1">
            <a:hueOff val="0"/>
            <a:satOff val="0"/>
            <a:lumOff val="0"/>
            <a:alphaOff val="0"/>
          </a:schemeClr>
        </a:solidFill>
        <a:ln w="28575"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ts val="2580"/>
            </a:lnSpc>
            <a:spcBef>
              <a:spcPct val="0"/>
            </a:spcBef>
            <a:spcAft>
              <a:spcPct val="35000"/>
            </a:spcAft>
            <a:buNone/>
          </a:pPr>
          <a:r>
            <a:rPr kumimoji="1" lang="ja-JP" altLang="en-US" sz="2400" kern="1200" dirty="0">
              <a:solidFill>
                <a:schemeClr val="tx1"/>
              </a:solidFill>
            </a:rPr>
            <a:t>住民に無料</a:t>
          </a:r>
          <a:endParaRPr kumimoji="1" lang="en-US" altLang="ja-JP" sz="2400" kern="1200" dirty="0">
            <a:solidFill>
              <a:schemeClr val="tx1"/>
            </a:solidFill>
          </a:endParaRPr>
        </a:p>
        <a:p>
          <a:pPr marL="0" lvl="0" indent="0" algn="ctr" defTabSz="1066800">
            <a:lnSpc>
              <a:spcPts val="2580"/>
            </a:lnSpc>
            <a:spcBef>
              <a:spcPct val="0"/>
            </a:spcBef>
            <a:spcAft>
              <a:spcPct val="35000"/>
            </a:spcAft>
            <a:buNone/>
          </a:pPr>
          <a:r>
            <a:rPr kumimoji="1" lang="ja-JP" altLang="en-US" sz="2400" kern="1200" dirty="0">
              <a:solidFill>
                <a:schemeClr val="tx1"/>
              </a:solidFill>
            </a:rPr>
            <a:t>配布</a:t>
          </a:r>
        </a:p>
      </dsp:txBody>
      <dsp:txXfrm>
        <a:off x="3411637" y="2219396"/>
        <a:ext cx="1083327" cy="1083327"/>
      </dsp:txXfrm>
    </dsp:sp>
    <dsp:sp modelId="{CFF87FAA-3923-48E7-B4DD-5DA05CF49C31}">
      <dsp:nvSpPr>
        <dsp:cNvPr id="0" name=""/>
        <dsp:cNvSpPr/>
      </dsp:nvSpPr>
      <dsp:spPr>
        <a:xfrm rot="10800000">
          <a:off x="2608572" y="2502525"/>
          <a:ext cx="408948" cy="517068"/>
        </a:xfrm>
        <a:prstGeom prst="rightArrow">
          <a:avLst>
            <a:gd name="adj1" fmla="val 60000"/>
            <a:gd name="adj2" fmla="val 50000"/>
          </a:avLst>
        </a:prstGeom>
        <a:solidFill>
          <a:schemeClr val="accent1">
            <a:tint val="60000"/>
            <a:hueOff val="0"/>
            <a:satOff val="0"/>
            <a:lumOff val="0"/>
            <a:alphaOff val="0"/>
          </a:schemeClr>
        </a:solidFill>
        <a:ln w="28575">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rot="10800000">
        <a:off x="2731256" y="2605939"/>
        <a:ext cx="286264" cy="310240"/>
      </dsp:txXfrm>
    </dsp:sp>
    <dsp:sp modelId="{62FCE759-07BD-47F1-B3CB-22B160649EE0}">
      <dsp:nvSpPr>
        <dsp:cNvPr id="0" name=""/>
        <dsp:cNvSpPr/>
      </dsp:nvSpPr>
      <dsp:spPr>
        <a:xfrm>
          <a:off x="883617" y="1995032"/>
          <a:ext cx="1532055" cy="1532055"/>
        </a:xfrm>
        <a:prstGeom prst="ellipse">
          <a:avLst/>
        </a:prstGeom>
        <a:solidFill>
          <a:schemeClr val="accent1">
            <a:hueOff val="0"/>
            <a:satOff val="0"/>
            <a:lumOff val="0"/>
            <a:alphaOff val="0"/>
          </a:schemeClr>
        </a:solidFill>
        <a:ln w="28575"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chemeClr val="tx1"/>
              </a:solidFill>
            </a:rPr>
            <a:t>新しい備蓄品を補充</a:t>
          </a:r>
        </a:p>
      </dsp:txBody>
      <dsp:txXfrm>
        <a:off x="1107981" y="2219396"/>
        <a:ext cx="1083327" cy="1083327"/>
      </dsp:txXfrm>
    </dsp:sp>
    <dsp:sp modelId="{2F104245-A53A-4CCA-9C21-F956B71BFC23}">
      <dsp:nvSpPr>
        <dsp:cNvPr id="0" name=""/>
        <dsp:cNvSpPr/>
      </dsp:nvSpPr>
      <dsp:spPr>
        <a:xfrm rot="18000000">
          <a:off x="2015297" y="1515036"/>
          <a:ext cx="408948" cy="517068"/>
        </a:xfrm>
        <a:prstGeom prst="rightArrow">
          <a:avLst>
            <a:gd name="adj1" fmla="val 60000"/>
            <a:gd name="adj2" fmla="val 50000"/>
          </a:avLst>
        </a:prstGeom>
        <a:solidFill>
          <a:schemeClr val="accent1">
            <a:tint val="60000"/>
            <a:hueOff val="0"/>
            <a:satOff val="0"/>
            <a:lumOff val="0"/>
            <a:alphaOff val="0"/>
          </a:schemeClr>
        </a:solidFill>
        <a:ln w="28575">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2045968" y="1671574"/>
        <a:ext cx="286264" cy="3102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96DA1C2-BE8B-1EA9-5766-C6FA20FFD7B9}"/>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kumimoji="1"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79AF8333-5D46-67EE-4A23-AB230EB218E3}"/>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36B47289-5DB9-4D3A-A921-3E382113DA30}" type="datetime1">
              <a:rPr kumimoji="1" lang="ja-JP" altLang="en-US" smtClean="0">
                <a:latin typeface="Meiryo UI" panose="020B0604030504040204" pitchFamily="50" charset="-128"/>
                <a:ea typeface="Meiryo UI" panose="020B0604030504040204" pitchFamily="50" charset="-128"/>
              </a:rPr>
              <a:t>2024/3/29</a:t>
            </a:fld>
            <a:endParaRPr kumimoji="1"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2003BA4B-E89F-4257-F1FE-41F2E681CAEF}"/>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kumimoji="1"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9852319-C09F-93E8-2299-4160EDB86F4C}"/>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B6C66728-942C-47B5-8E9A-68F71B5531D3}" type="slidenum">
              <a:rPr kumimoji="1" lang="en-US" altLang="ja-JP" smtClean="0">
                <a:latin typeface="Meiryo UI" panose="020B0604030504040204" pitchFamily="50" charset="-128"/>
                <a:ea typeface="Meiryo UI" panose="020B0604030504040204" pitchFamily="50" charset="-128"/>
              </a:rPr>
              <a:t>‹#›</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6683634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5T14:01:30.364"/>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lang="ja-JP" sz="600" kern="1200">
        <a:solidFill>
          <a:schemeClr val="tx1"/>
        </a:solidFill>
        <a:latin typeface="+mn-ea"/>
        <a:ea typeface="+mn-ea"/>
        <a:cs typeface="+mn-cs"/>
      </a:defRPr>
    </a:lvl1pPr>
    <a:lvl2pPr marL="228600" algn="l" defTabSz="457200" rtl="0" eaLnBrk="1" latinLnBrk="0" hangingPunct="1">
      <a:defRPr lang="ja-JP" sz="600" kern="1200">
        <a:solidFill>
          <a:schemeClr val="tx1"/>
        </a:solidFill>
        <a:latin typeface="+mn-ea"/>
        <a:ea typeface="+mn-ea"/>
        <a:cs typeface="+mn-cs"/>
      </a:defRPr>
    </a:lvl2pPr>
    <a:lvl3pPr marL="457200" algn="l" defTabSz="457200" rtl="0" eaLnBrk="1" latinLnBrk="0" hangingPunct="1">
      <a:defRPr lang="ja-JP" sz="600" kern="1200">
        <a:solidFill>
          <a:schemeClr val="tx1"/>
        </a:solidFill>
        <a:latin typeface="+mn-ea"/>
        <a:ea typeface="+mn-ea"/>
        <a:cs typeface="+mn-cs"/>
      </a:defRPr>
    </a:lvl3pPr>
    <a:lvl4pPr marL="685800" algn="l" defTabSz="457200" rtl="0" eaLnBrk="1" latinLnBrk="0" hangingPunct="1">
      <a:defRPr lang="ja-JP" sz="600" kern="1200">
        <a:solidFill>
          <a:schemeClr val="tx1"/>
        </a:solidFill>
        <a:latin typeface="+mn-ea"/>
        <a:ea typeface="+mn-ea"/>
        <a:cs typeface="+mn-cs"/>
      </a:defRPr>
    </a:lvl4pPr>
    <a:lvl5pPr marL="914400" algn="l" defTabSz="457200" rtl="0" eaLnBrk="1" latinLnBrk="0" hangingPunct="1">
      <a:defRPr lang="ja-JP" sz="600" kern="1200">
        <a:solidFill>
          <a:schemeClr val="tx1"/>
        </a:solidFill>
        <a:latin typeface="+mn-ea"/>
        <a:ea typeface="+mn-ea"/>
        <a:cs typeface="+mn-cs"/>
      </a:defRPr>
    </a:lvl5pPr>
    <a:lvl6pPr marL="1143000" algn="l" defTabSz="457200" rtl="0" eaLnBrk="1" latinLnBrk="0" hangingPunct="1">
      <a:defRPr lang="ja-JP" sz="600" kern="1200">
        <a:solidFill>
          <a:schemeClr val="tx1"/>
        </a:solidFill>
        <a:latin typeface="+mn-ea"/>
        <a:ea typeface="+mn-ea"/>
        <a:cs typeface="+mn-cs"/>
      </a:defRPr>
    </a:lvl6pPr>
    <a:lvl7pPr marL="1371600" algn="l" defTabSz="457200" rtl="0" eaLnBrk="1" latinLnBrk="0" hangingPunct="1">
      <a:defRPr lang="ja-JP" sz="600" kern="1200">
        <a:solidFill>
          <a:schemeClr val="tx1"/>
        </a:solidFill>
        <a:latin typeface="+mn-ea"/>
        <a:ea typeface="+mn-ea"/>
        <a:cs typeface="+mn-cs"/>
      </a:defRPr>
    </a:lvl7pPr>
    <a:lvl8pPr marL="1600200" algn="l" defTabSz="457200" rtl="0" eaLnBrk="1" latinLnBrk="0" hangingPunct="1">
      <a:defRPr lang="ja-JP" sz="600" kern="1200">
        <a:solidFill>
          <a:schemeClr val="tx1"/>
        </a:solidFill>
        <a:latin typeface="+mn-ea"/>
        <a:ea typeface="+mn-ea"/>
        <a:cs typeface="+mn-cs"/>
      </a:defRPr>
    </a:lvl8pPr>
    <a:lvl9pPr marL="1828800" algn="l" defTabSz="457200" rtl="0" eaLnBrk="1" latinLnBrk="0" hangingPunct="1">
      <a:defRPr lang="ja-JP" sz="600" kern="1200">
        <a:solidFill>
          <a:schemeClr val="tx1"/>
        </a:solidFill>
        <a:latin typeface="+mn-ea"/>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3748322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r>
              <a:rPr kumimoji="1" lang="ja-JP" altLang="en-US" dirty="0"/>
              <a:t>模造紙を作る過程で見つけた課題を書き込む</a:t>
            </a:r>
            <a:endParaRPr kumimoji="1" lang="en-US" altLang="ja-JP" dirty="0"/>
          </a:p>
          <a:p>
            <a:r>
              <a:rPr kumimoji="1" lang="ja-JP" altLang="en-US" dirty="0"/>
              <a:t>調査を行うことにしたということを書く</a:t>
            </a:r>
          </a:p>
        </p:txBody>
      </p:sp>
    </p:spTree>
    <p:extLst>
      <p:ext uri="{BB962C8B-B14F-4D97-AF65-F5344CB8AC3E}">
        <p14:creationId xmlns:p14="http://schemas.microsoft.com/office/powerpoint/2010/main" val="359569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485555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528251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r>
              <a:rPr kumimoji="1" lang="ja-JP" altLang="en-US" dirty="0"/>
              <a:t>学習指導要領</a:t>
            </a:r>
          </a:p>
        </p:txBody>
      </p:sp>
    </p:spTree>
    <p:extLst>
      <p:ext uri="{BB962C8B-B14F-4D97-AF65-F5344CB8AC3E}">
        <p14:creationId xmlns:p14="http://schemas.microsoft.com/office/powerpoint/2010/main" val="993681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r>
              <a:rPr kumimoji="1" lang="ja-JP" altLang="en-US" dirty="0"/>
              <a:t>学習指導要領の構造</a:t>
            </a:r>
          </a:p>
        </p:txBody>
      </p:sp>
    </p:spTree>
    <p:extLst>
      <p:ext uri="{BB962C8B-B14F-4D97-AF65-F5344CB8AC3E}">
        <p14:creationId xmlns:p14="http://schemas.microsoft.com/office/powerpoint/2010/main" val="2813161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359886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2994964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373330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1025526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236898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FD42E-48BA-3E9B-F3E0-81FB9088AA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9D0D2A-EBF0-11DF-2F37-0E39514C10DA}"/>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8587CF56-88FE-0F72-46AD-AF42A1710C67}"/>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2502945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2478048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681059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7E083-2CFC-2A9E-D5D7-38FF3A57E0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E158F4A-6945-9175-88F3-77D9FFDA5BC2}"/>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C21E9E74-08D5-6304-E59A-010CB8ABC7CA}"/>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2292905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r>
              <a:rPr kumimoji="1" lang="ja-JP" altLang="en-US" dirty="0"/>
              <a:t>本・アプリ</a:t>
            </a:r>
          </a:p>
          <a:p>
            <a:r>
              <a:rPr kumimoji="1" lang="ja-JP" altLang="en-US" dirty="0"/>
              <a:t>食料備蓄の目標量と現状</a:t>
            </a:r>
          </a:p>
          <a:p>
            <a:r>
              <a:rPr kumimoji="1" lang="ja-JP" altLang="en-US" dirty="0"/>
              <a:t>南海トラフ巨大地震を想定したシュミレーション</a:t>
            </a:r>
          </a:p>
          <a:p>
            <a:r>
              <a:rPr kumimoji="1" lang="ja-JP" altLang="en-US" dirty="0"/>
              <a:t>非常食に求める条件の変化、今後求められる非常食の条件</a:t>
            </a:r>
          </a:p>
          <a:p>
            <a:r>
              <a:rPr kumimoji="1" lang="ja-JP" altLang="en-US" dirty="0"/>
              <a:t>学校給食</a:t>
            </a:r>
          </a:p>
          <a:p>
            <a:r>
              <a:rPr kumimoji="1" lang="ja-JP" altLang="en-US" dirty="0"/>
              <a:t>レシピ</a:t>
            </a:r>
          </a:p>
          <a:p>
            <a:endParaRPr kumimoji="1" lang="ja-JP" altLang="en-US" dirty="0"/>
          </a:p>
          <a:p>
            <a:r>
              <a:rPr kumimoji="1" lang="ja-JP" altLang="en-US" dirty="0"/>
              <a:t>緊急輸送道路</a:t>
            </a:r>
          </a:p>
          <a:p>
            <a:r>
              <a:rPr kumimoji="1" lang="ja-JP" altLang="en-US" dirty="0"/>
              <a:t>栄養士会との連携</a:t>
            </a:r>
          </a:p>
          <a:p>
            <a:endParaRPr kumimoji="1" lang="ja-JP" altLang="en-US" dirty="0"/>
          </a:p>
          <a:p>
            <a:endParaRPr kumimoji="1" lang="ja-JP" altLang="en-US" dirty="0"/>
          </a:p>
          <a:p>
            <a:r>
              <a:rPr kumimoji="1" lang="ja-JP" altLang="en-US" dirty="0"/>
              <a:t>静岡県防災教育基本方針</a:t>
            </a:r>
          </a:p>
          <a:p>
            <a:r>
              <a:rPr kumimoji="1" lang="ja-JP" altLang="en-US" dirty="0"/>
              <a:t>備蓄食品の自販機</a:t>
            </a:r>
          </a:p>
          <a:p>
            <a:r>
              <a:rPr kumimoji="1" lang="ja-JP" altLang="en-US" dirty="0"/>
              <a:t>備蓄食品の配達サービス</a:t>
            </a:r>
          </a:p>
          <a:p>
            <a:endParaRPr kumimoji="1" lang="ja-JP" altLang="en-US" dirty="0"/>
          </a:p>
          <a:p>
            <a:r>
              <a:rPr kumimoji="1" lang="ja-JP" altLang="en-US" dirty="0"/>
              <a:t>食品ロス削減の取り組み</a:t>
            </a:r>
          </a:p>
          <a:p>
            <a:r>
              <a:rPr kumimoji="1" lang="ja-JP" altLang="en-US" dirty="0"/>
              <a:t>賞味期限が近い備蓄食品の配布</a:t>
            </a:r>
          </a:p>
          <a:p>
            <a:endParaRPr kumimoji="1" lang="ja-JP" altLang="en-US" dirty="0"/>
          </a:p>
          <a:p>
            <a:r>
              <a:rPr kumimoji="1" lang="ja-JP" altLang="en-US" dirty="0"/>
              <a:t>被災地における食生活改善活動</a:t>
            </a:r>
          </a:p>
          <a:p>
            <a:r>
              <a:rPr kumimoji="1" lang="ja-JP" altLang="en-US" dirty="0"/>
              <a:t>兵庫県給食協議会</a:t>
            </a:r>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64</a:t>
            </a:fld>
            <a:endParaRPr kumimoji="1" lang="ja-JP" altLang="en-US"/>
          </a:p>
        </p:txBody>
      </p:sp>
    </p:spTree>
    <p:extLst>
      <p:ext uri="{BB962C8B-B14F-4D97-AF65-F5344CB8AC3E}">
        <p14:creationId xmlns:p14="http://schemas.microsoft.com/office/powerpoint/2010/main" val="1630127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66</a:t>
            </a:fld>
            <a:endParaRPr kumimoji="1" lang="ja-JP" altLang="en-US"/>
          </a:p>
        </p:txBody>
      </p:sp>
    </p:spTree>
    <p:extLst>
      <p:ext uri="{BB962C8B-B14F-4D97-AF65-F5344CB8AC3E}">
        <p14:creationId xmlns:p14="http://schemas.microsoft.com/office/powerpoint/2010/main" val="4269840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4321E-E0FC-F3C4-9ED7-90A1D3F09E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B4795C-3C6B-8E9C-1D5D-4ADC08DD5286}"/>
              </a:ext>
            </a:extLst>
          </p:cNvPr>
          <p:cNvSpPr>
            <a:spLocks noGrp="1" noRot="1" noChangeAspect="1"/>
          </p:cNvSpPr>
          <p:nvPr>
            <p:ph type="sldImg"/>
          </p:nvPr>
        </p:nvSpPr>
        <p:spPr>
          <a:xfrm>
            <a:off x="685800" y="1143000"/>
            <a:ext cx="5486400" cy="3086100"/>
          </a:xfrm>
          <a:prstGeom prst="rect">
            <a:avLst/>
          </a:prstGeom>
        </p:spPr>
      </p:sp>
      <p:sp>
        <p:nvSpPr>
          <p:cNvPr id="3" name="ノート プレースホルダー 2">
            <a:extLst>
              <a:ext uri="{FF2B5EF4-FFF2-40B4-BE49-F238E27FC236}">
                <a16:creationId xmlns:a16="http://schemas.microsoft.com/office/drawing/2014/main" id="{43C46EDD-7DAE-2366-68E1-BF306A4085B6}"/>
              </a:ext>
            </a:extLst>
          </p:cNvPr>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5A494EA-8E34-0288-E488-820F7FA757FE}"/>
              </a:ext>
            </a:extLst>
          </p:cNvPr>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67</a:t>
            </a:fld>
            <a:endParaRPr kumimoji="1" lang="ja-JP" altLang="en-US"/>
          </a:p>
        </p:txBody>
      </p:sp>
    </p:spTree>
    <p:extLst>
      <p:ext uri="{BB962C8B-B14F-4D97-AF65-F5344CB8AC3E}">
        <p14:creationId xmlns:p14="http://schemas.microsoft.com/office/powerpoint/2010/main" val="661425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68</a:t>
            </a:fld>
            <a:endParaRPr kumimoji="1" lang="ja-JP" altLang="en-US"/>
          </a:p>
        </p:txBody>
      </p:sp>
    </p:spTree>
    <p:extLst>
      <p:ext uri="{BB962C8B-B14F-4D97-AF65-F5344CB8AC3E}">
        <p14:creationId xmlns:p14="http://schemas.microsoft.com/office/powerpoint/2010/main" val="1578746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69</a:t>
            </a:fld>
            <a:endParaRPr kumimoji="1" lang="ja-JP" altLang="en-US"/>
          </a:p>
        </p:txBody>
      </p:sp>
    </p:spTree>
    <p:extLst>
      <p:ext uri="{BB962C8B-B14F-4D97-AF65-F5344CB8AC3E}">
        <p14:creationId xmlns:p14="http://schemas.microsoft.com/office/powerpoint/2010/main" val="199240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70</a:t>
            </a:fld>
            <a:endParaRPr kumimoji="1" lang="ja-JP" altLang="en-US"/>
          </a:p>
        </p:txBody>
      </p:sp>
    </p:spTree>
    <p:extLst>
      <p:ext uri="{BB962C8B-B14F-4D97-AF65-F5344CB8AC3E}">
        <p14:creationId xmlns:p14="http://schemas.microsoft.com/office/powerpoint/2010/main" val="2609941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71</a:t>
            </a:fld>
            <a:endParaRPr kumimoji="1" lang="ja-JP" altLang="en-US"/>
          </a:p>
        </p:txBody>
      </p:sp>
    </p:spTree>
    <p:extLst>
      <p:ext uri="{BB962C8B-B14F-4D97-AF65-F5344CB8AC3E}">
        <p14:creationId xmlns:p14="http://schemas.microsoft.com/office/powerpoint/2010/main" val="277393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5CC4D-9AF6-3B9D-2B29-B61F03E26A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47242D-982B-CA7A-E4C6-20E78BE73D27}"/>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ED855D07-C5FC-61AE-52A8-8703E3AF2CD2}"/>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639185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en-US" altLang="ja-JP"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73</a:t>
            </a:fld>
            <a:endParaRPr kumimoji="1" lang="ja-JP" altLang="en-US"/>
          </a:p>
        </p:txBody>
      </p:sp>
    </p:spTree>
    <p:extLst>
      <p:ext uri="{BB962C8B-B14F-4D97-AF65-F5344CB8AC3E}">
        <p14:creationId xmlns:p14="http://schemas.microsoft.com/office/powerpoint/2010/main" val="2631944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en-US" altLang="ja-JP"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74</a:t>
            </a:fld>
            <a:endParaRPr kumimoji="1" lang="ja-JP" altLang="en-US"/>
          </a:p>
        </p:txBody>
      </p:sp>
    </p:spTree>
    <p:extLst>
      <p:ext uri="{BB962C8B-B14F-4D97-AF65-F5344CB8AC3E}">
        <p14:creationId xmlns:p14="http://schemas.microsoft.com/office/powerpoint/2010/main" val="1544935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75</a:t>
            </a:fld>
            <a:endParaRPr kumimoji="1" lang="ja-JP" altLang="en-US"/>
          </a:p>
        </p:txBody>
      </p:sp>
    </p:spTree>
    <p:extLst>
      <p:ext uri="{BB962C8B-B14F-4D97-AF65-F5344CB8AC3E}">
        <p14:creationId xmlns:p14="http://schemas.microsoft.com/office/powerpoint/2010/main" val="3516136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D20C1-B385-B066-04D3-59F617B3A7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FE4292-CEE5-8724-0AAA-E4C94E0878B0}"/>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7C77F058-1522-24A3-BE51-82C10C35B92F}"/>
              </a:ext>
            </a:extLst>
          </p:cNvPr>
          <p:cNvSpPr>
            <a:spLocks noGrp="1"/>
          </p:cNvSpPr>
          <p:nvPr>
            <p:ph type="body" idx="1"/>
          </p:nvPr>
        </p:nvSpPr>
        <p:spPr>
          <a:xfrm>
            <a:off x="1371600" y="11734800"/>
            <a:ext cx="10972800" cy="9601200"/>
          </a:xfrm>
          <a:prstGeom prst="rect">
            <a:avLst/>
          </a:prstGeom>
        </p:spPr>
        <p:txBody>
          <a:bodyPr/>
          <a:lstStyle/>
          <a:p>
            <a:r>
              <a:rPr kumimoji="1" lang="ja-JP" altLang="en-US" dirty="0"/>
              <a:t>国民健康栄養調査</a:t>
            </a:r>
            <a:endParaRPr kumimoji="1" lang="en-US" altLang="ja-JP" dirty="0"/>
          </a:p>
          <a:p>
            <a:r>
              <a:rPr kumimoji="1" lang="ja-JP" altLang="en-US" dirty="0"/>
              <a:t>静岡　南海トラフ</a:t>
            </a:r>
            <a:endParaRPr kumimoji="1" lang="en-US" altLang="ja-JP" dirty="0"/>
          </a:p>
          <a:p>
            <a:r>
              <a:rPr kumimoji="1" lang="ja-JP" altLang="en-US" dirty="0"/>
              <a:t>兵庫　阪神・淡路</a:t>
            </a:r>
            <a:endParaRPr kumimoji="1" lang="en-US" altLang="ja-JP" dirty="0"/>
          </a:p>
          <a:p>
            <a:endParaRPr kumimoji="1" lang="en-US" altLang="ja-JP" dirty="0"/>
          </a:p>
          <a:p>
            <a:r>
              <a:rPr kumimoji="1" lang="ja-JP" altLang="en-US" dirty="0"/>
              <a:t>計画　先生の事例</a:t>
            </a:r>
            <a:endParaRPr kumimoji="1" lang="en-US" altLang="ja-JP" dirty="0"/>
          </a:p>
          <a:p>
            <a:r>
              <a:rPr kumimoji="1" lang="ja-JP" altLang="en-US" dirty="0"/>
              <a:t>食育のアンケート防災関連あり</a:t>
            </a:r>
            <a:endParaRPr kumimoji="1" lang="en-US" altLang="ja-JP" dirty="0"/>
          </a:p>
          <a:p>
            <a:endParaRPr kumimoji="1" lang="en-US" altLang="ja-JP" dirty="0"/>
          </a:p>
          <a:p>
            <a:r>
              <a:rPr kumimoji="1" lang="ja-JP" altLang="en-US" dirty="0"/>
              <a:t>東京　給食　授業？</a:t>
            </a:r>
          </a:p>
        </p:txBody>
      </p:sp>
    </p:spTree>
    <p:extLst>
      <p:ext uri="{BB962C8B-B14F-4D97-AF65-F5344CB8AC3E}">
        <p14:creationId xmlns:p14="http://schemas.microsoft.com/office/powerpoint/2010/main" val="3458588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77</a:t>
            </a:fld>
            <a:endParaRPr kumimoji="1" lang="ja-JP" altLang="en-US"/>
          </a:p>
        </p:txBody>
      </p:sp>
    </p:spTree>
    <p:extLst>
      <p:ext uri="{BB962C8B-B14F-4D97-AF65-F5344CB8AC3E}">
        <p14:creationId xmlns:p14="http://schemas.microsoft.com/office/powerpoint/2010/main" val="4072375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en-US" altLang="ja-JP"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78</a:t>
            </a:fld>
            <a:endParaRPr kumimoji="1" lang="ja-JP" altLang="en-US"/>
          </a:p>
        </p:txBody>
      </p:sp>
    </p:spTree>
    <p:extLst>
      <p:ext uri="{BB962C8B-B14F-4D97-AF65-F5344CB8AC3E}">
        <p14:creationId xmlns:p14="http://schemas.microsoft.com/office/powerpoint/2010/main" val="2190959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79</a:t>
            </a:fld>
            <a:endParaRPr kumimoji="1" lang="ja-JP" altLang="en-US"/>
          </a:p>
        </p:txBody>
      </p:sp>
    </p:spTree>
    <p:extLst>
      <p:ext uri="{BB962C8B-B14F-4D97-AF65-F5344CB8AC3E}">
        <p14:creationId xmlns:p14="http://schemas.microsoft.com/office/powerpoint/2010/main" val="3039447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80</a:t>
            </a:fld>
            <a:endParaRPr kumimoji="1" lang="ja-JP" altLang="en-US"/>
          </a:p>
        </p:txBody>
      </p:sp>
    </p:spTree>
    <p:extLst>
      <p:ext uri="{BB962C8B-B14F-4D97-AF65-F5344CB8AC3E}">
        <p14:creationId xmlns:p14="http://schemas.microsoft.com/office/powerpoint/2010/main" val="305322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070E755B-AC63-4FA1-9F76-42C5667682FD}" type="slidenum">
              <a:rPr kumimoji="1" lang="ja-JP" altLang="en-US" smtClean="0"/>
              <a:t>81</a:t>
            </a:fld>
            <a:endParaRPr kumimoji="1" lang="ja-JP" altLang="en-US"/>
          </a:p>
        </p:txBody>
      </p:sp>
    </p:spTree>
    <p:extLst>
      <p:ext uri="{BB962C8B-B14F-4D97-AF65-F5344CB8AC3E}">
        <p14:creationId xmlns:p14="http://schemas.microsoft.com/office/powerpoint/2010/main" val="2201411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93242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3E07-9637-7CBE-A2D0-6AFF7F689A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05C41B-7B6E-9323-379C-9A3DC40D55B4}"/>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324D386C-A86A-7E6D-056D-8E2D3DED93F8}"/>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2917701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1239390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3753693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r>
              <a:rPr kumimoji="1" lang="en-US" altLang="ja-JP" dirty="0"/>
              <a:t>1</a:t>
            </a:r>
            <a:r>
              <a:rPr kumimoji="1" lang="ja-JP" altLang="en-US" dirty="0"/>
              <a:t>：</a:t>
            </a:r>
            <a:r>
              <a:rPr kumimoji="1" lang="en-US" altLang="ja-JP" dirty="0"/>
              <a:t>https://web.pref.hyogo.lg.jp/kf17/documents/r3kainogaiyou_0501_2.pdf</a:t>
            </a:r>
          </a:p>
          <a:p>
            <a:r>
              <a:rPr kumimoji="1" lang="en-US" altLang="ja-JP" dirty="0"/>
              <a:t>2</a:t>
            </a:r>
            <a:r>
              <a:rPr kumimoji="1" lang="ja-JP" altLang="en-US" dirty="0"/>
              <a:t>：</a:t>
            </a:r>
            <a:r>
              <a:rPr kumimoji="1" lang="en-US" altLang="ja-JP" dirty="0"/>
              <a:t>https://tanba.jp/2023/09/%e3%80%8c%e6%95%91%e7%b5%a6%e3%82%ab%e3%83%ac%e3%83%bc%e3%80%8d%e3%80%80%e9%98%b2%e7%81%bd%e6%9c%88%e9%96%93%e3%81%a7%e7%b5%a6%e9%a3%9f%e3%81%ab%e9%9d%9e%e5%b8%b8%e9%a3%9f%e3%80%80%e5%85%90%e7%ab%a5/</a:t>
            </a:r>
          </a:p>
          <a:p>
            <a:endParaRPr kumimoji="1" lang="en-US" altLang="ja-JP" dirty="0"/>
          </a:p>
          <a:p>
            <a:r>
              <a:rPr lang="ja-JP" altLang="en-US" dirty="0"/>
              <a:t>救給カレー：「給食を救う」という意味が込められたカレーは、公益社団法人「全国学校栄養士協議会」が開発。袋を開けてすぐに食べることができ、賞味期限も</a:t>
            </a:r>
            <a:r>
              <a:rPr lang="en-US" altLang="ja-JP" dirty="0"/>
              <a:t>3</a:t>
            </a:r>
            <a:r>
              <a:rPr lang="ja-JP" altLang="en-US" dirty="0"/>
              <a:t>年</a:t>
            </a:r>
            <a:r>
              <a:rPr lang="en-US" altLang="ja-JP" dirty="0"/>
              <a:t>6</a:t>
            </a:r>
            <a:r>
              <a:rPr lang="ja-JP" altLang="en-US" dirty="0"/>
              <a:t>カ月と長い。誰でも食べられるようにと、アレルギーの原因になる</a:t>
            </a:r>
            <a:r>
              <a:rPr lang="en-US" altLang="ja-JP" dirty="0"/>
              <a:t>28</a:t>
            </a:r>
            <a:r>
              <a:rPr lang="ja-JP" altLang="en-US" dirty="0"/>
              <a:t>品目を使っていない。同市学校給食センターでは、災害などで調理できない場合への備えにと、</a:t>
            </a:r>
            <a:r>
              <a:rPr lang="en-US" altLang="ja-JP" dirty="0"/>
              <a:t>2</a:t>
            </a:r>
            <a:r>
              <a:rPr lang="ja-JP" altLang="en-US" dirty="0"/>
              <a:t>日分の約</a:t>
            </a:r>
            <a:r>
              <a:rPr lang="en-US" altLang="ja-JP" dirty="0"/>
              <a:t>8000</a:t>
            </a:r>
            <a:r>
              <a:rPr lang="ja-JP" altLang="en-US" dirty="0"/>
              <a:t>食を備蓄</a:t>
            </a:r>
            <a:r>
              <a:rPr lang="en-US" altLang="ja-JP" dirty="0"/>
              <a:t>²</a:t>
            </a:r>
            <a:r>
              <a:rPr lang="ja-JP" altLang="en-US" dirty="0"/>
              <a:t> 。</a:t>
            </a:r>
            <a:endParaRPr kumimoji="1" lang="ja-JP" altLang="en-US" dirty="0"/>
          </a:p>
        </p:txBody>
      </p:sp>
    </p:spTree>
    <p:extLst>
      <p:ext uri="{BB962C8B-B14F-4D97-AF65-F5344CB8AC3E}">
        <p14:creationId xmlns:p14="http://schemas.microsoft.com/office/powerpoint/2010/main" val="2532863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r>
              <a:rPr kumimoji="1" lang="en-US" altLang="ja-JP" dirty="0"/>
              <a:t>1</a:t>
            </a:r>
            <a:r>
              <a:rPr kumimoji="1" lang="ja-JP" altLang="en-US" dirty="0"/>
              <a:t>：</a:t>
            </a:r>
            <a:r>
              <a:rPr kumimoji="1" lang="en-US" altLang="ja-JP" dirty="0"/>
              <a:t>https://web.pref.hyogo.lg.jp/kf17/documents/r3kainogaiyou_0501_2.pdf</a:t>
            </a:r>
          </a:p>
          <a:p>
            <a:r>
              <a:rPr kumimoji="1" lang="en-US" altLang="ja-JP" dirty="0"/>
              <a:t>2</a:t>
            </a:r>
            <a:r>
              <a:rPr kumimoji="1" lang="ja-JP" altLang="en-US" dirty="0"/>
              <a:t>：</a:t>
            </a:r>
            <a:r>
              <a:rPr kumimoji="1" lang="en-US" altLang="ja-JP" dirty="0"/>
              <a:t>https://tanba.jp/2023/09/%e3%80%8c%e6%95%91%e7%b5%a6%e3%82%ab%e3%83%ac%e3%83%bc%e3%80%8d%e3%80%80%e9%98%b2%e7%81%bd%e6%9c%88%e9%96%93%e3%81%a7%e7%b5%a6%e9%a3%9f%e3%81%ab%e9%9d%9e%e5%b8%b8%e9%a3%9f%e3%80%80%e5%85%90%e7%ab%a5/</a:t>
            </a:r>
            <a:endParaRPr kumimoji="1" lang="ja-JP" altLang="en-US" dirty="0"/>
          </a:p>
        </p:txBody>
      </p:sp>
    </p:spTree>
    <p:extLst>
      <p:ext uri="{BB962C8B-B14F-4D97-AF65-F5344CB8AC3E}">
        <p14:creationId xmlns:p14="http://schemas.microsoft.com/office/powerpoint/2010/main" val="369549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r>
              <a:rPr kumimoji="1" lang="en-US" altLang="ja-JP" dirty="0"/>
              <a:t>1</a:t>
            </a:r>
            <a:r>
              <a:rPr kumimoji="1" lang="ja-JP" altLang="en-US" dirty="0"/>
              <a:t>：</a:t>
            </a:r>
            <a:r>
              <a:rPr kumimoji="1" lang="en-US" altLang="ja-JP" dirty="0"/>
              <a:t>https://web.pref.hyogo.lg.jp/kf17/documents/r3kainogaiyou_0501_2.pdf</a:t>
            </a:r>
          </a:p>
          <a:p>
            <a:r>
              <a:rPr kumimoji="1" lang="en-US" altLang="ja-JP" dirty="0"/>
              <a:t>2</a:t>
            </a:r>
            <a:r>
              <a:rPr kumimoji="1" lang="ja-JP" altLang="en-US" dirty="0"/>
              <a:t>：</a:t>
            </a:r>
            <a:r>
              <a:rPr kumimoji="1" lang="en-US" altLang="ja-JP" dirty="0"/>
              <a:t>https://tanba.jp/2023/09/%e3%80%8c%e6%95%91%e7%b5%a6%e3%82%ab%e3%83%ac%e3%83%bc%e3%80%8d%e3%80%80%e9%98%b2%e7%81%bd%e6%9c%88%e9%96%93%e3%81%a7%e7%b5%a6%e9%a3%9f%e3%81%ab%e9%9d%9e%e5%b8%b8%e9%a3%9f%e3%80%80%e5%85%90%e7%ab%a5/</a:t>
            </a:r>
            <a:endParaRPr kumimoji="1" lang="ja-JP" altLang="en-US" dirty="0"/>
          </a:p>
        </p:txBody>
      </p:sp>
    </p:spTree>
    <p:extLst>
      <p:ext uri="{BB962C8B-B14F-4D97-AF65-F5344CB8AC3E}">
        <p14:creationId xmlns:p14="http://schemas.microsoft.com/office/powerpoint/2010/main" val="380862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r>
              <a:rPr kumimoji="1" lang="en-US" altLang="ja-JP" dirty="0"/>
              <a:t>1</a:t>
            </a:r>
            <a:r>
              <a:rPr kumimoji="1" lang="ja-JP" altLang="en-US" dirty="0"/>
              <a:t>：</a:t>
            </a:r>
            <a:r>
              <a:rPr kumimoji="1" lang="en-US" altLang="ja-JP" dirty="0"/>
              <a:t>https://web.pref.hyogo.lg.jp/kf17/documents/r3kainogaiyou_0501_2.pdf</a:t>
            </a:r>
          </a:p>
          <a:p>
            <a:r>
              <a:rPr kumimoji="1" lang="en-US" altLang="ja-JP" dirty="0"/>
              <a:t>2</a:t>
            </a:r>
            <a:r>
              <a:rPr kumimoji="1" lang="ja-JP" altLang="en-US" dirty="0"/>
              <a:t>：</a:t>
            </a:r>
            <a:r>
              <a:rPr kumimoji="1" lang="en-US" altLang="ja-JP" dirty="0"/>
              <a:t>https://tanba.jp/2023/09/%e3%80%8c%e6%95%91%e7%b5%a6%e3%82%ab%e3%83%ac%e3%83%bc%e3%80%8d%e3%80%80%e9%98%b2%e7%81%bd%e6%9c%88%e9%96%93%e3%81%a7%e7%b5%a6%e9%a3%9f%e3%81%ab%e9%9d%9e%e5%b8%b8%e9%a3%9f%e3%80%80%e5%85%90%e7%ab%a5/</a:t>
            </a:r>
            <a:endParaRPr kumimoji="1" lang="ja-JP" altLang="en-US" dirty="0"/>
          </a:p>
        </p:txBody>
      </p:sp>
    </p:spTree>
    <p:extLst>
      <p:ext uri="{BB962C8B-B14F-4D97-AF65-F5344CB8AC3E}">
        <p14:creationId xmlns:p14="http://schemas.microsoft.com/office/powerpoint/2010/main" val="732328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231135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EB781-E401-B027-72CB-EF001338B3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DD2B48-C9A8-0F6D-D1CD-9C4B6B3C6442}"/>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7D7A8C07-4EB9-B03F-0565-F9966858BA6C}"/>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382068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3601597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05CCE-EEB8-C409-70F4-63C95501A5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7303B9-5CED-E97E-E2C2-C0952C11ED73}"/>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D7AFBC1E-7F89-8AB5-B00C-C502FFCBB9A1}"/>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1771085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5AD82-BDCC-96B8-8BBE-B8D4C1FF79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024989-67B9-C1EC-59C2-0596588961FE}"/>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3FBFEB73-888F-3086-C0FC-64EC725ACEB3}"/>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2495582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154</a:t>
            </a:fld>
            <a:endParaRPr kumimoji="1" lang="ja-JP" altLang="en-US"/>
          </a:p>
        </p:txBody>
      </p:sp>
    </p:spTree>
    <p:extLst>
      <p:ext uri="{BB962C8B-B14F-4D97-AF65-F5344CB8AC3E}">
        <p14:creationId xmlns:p14="http://schemas.microsoft.com/office/powerpoint/2010/main" val="2974604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155</a:t>
            </a:fld>
            <a:endParaRPr kumimoji="1" lang="ja-JP" altLang="en-US"/>
          </a:p>
        </p:txBody>
      </p:sp>
    </p:spTree>
    <p:extLst>
      <p:ext uri="{BB962C8B-B14F-4D97-AF65-F5344CB8AC3E}">
        <p14:creationId xmlns:p14="http://schemas.microsoft.com/office/powerpoint/2010/main" val="3924094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156</a:t>
            </a:fld>
            <a:endParaRPr kumimoji="1" lang="ja-JP" altLang="en-US"/>
          </a:p>
        </p:txBody>
      </p:sp>
    </p:spTree>
    <p:extLst>
      <p:ext uri="{BB962C8B-B14F-4D97-AF65-F5344CB8AC3E}">
        <p14:creationId xmlns:p14="http://schemas.microsoft.com/office/powerpoint/2010/main" val="275934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157</a:t>
            </a:fld>
            <a:endParaRPr kumimoji="1" lang="ja-JP" altLang="en-US"/>
          </a:p>
        </p:txBody>
      </p:sp>
    </p:spTree>
    <p:extLst>
      <p:ext uri="{BB962C8B-B14F-4D97-AF65-F5344CB8AC3E}">
        <p14:creationId xmlns:p14="http://schemas.microsoft.com/office/powerpoint/2010/main" val="3108821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158</a:t>
            </a:fld>
            <a:endParaRPr kumimoji="1" lang="ja-JP" altLang="en-US"/>
          </a:p>
        </p:txBody>
      </p:sp>
    </p:spTree>
    <p:extLst>
      <p:ext uri="{BB962C8B-B14F-4D97-AF65-F5344CB8AC3E}">
        <p14:creationId xmlns:p14="http://schemas.microsoft.com/office/powerpoint/2010/main" val="3200507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159</a:t>
            </a:fld>
            <a:endParaRPr kumimoji="1" lang="ja-JP" altLang="en-US"/>
          </a:p>
        </p:txBody>
      </p:sp>
    </p:spTree>
    <p:extLst>
      <p:ext uri="{BB962C8B-B14F-4D97-AF65-F5344CB8AC3E}">
        <p14:creationId xmlns:p14="http://schemas.microsoft.com/office/powerpoint/2010/main" val="2148296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160</a:t>
            </a:fld>
            <a:endParaRPr kumimoji="1" lang="ja-JP" altLang="en-US"/>
          </a:p>
        </p:txBody>
      </p:sp>
    </p:spTree>
    <p:extLst>
      <p:ext uri="{BB962C8B-B14F-4D97-AF65-F5344CB8AC3E}">
        <p14:creationId xmlns:p14="http://schemas.microsoft.com/office/powerpoint/2010/main" val="5195791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en-US" altLang="ja-JP" dirty="0"/>
          </a:p>
          <a:p>
            <a:r>
              <a:rPr kumimoji="1" lang="ja-JP" altLang="en-US" dirty="0"/>
              <a:t>栄養教諭として、インクルーシブ教育等の視点を取り入れた総合的な学習への関わり方については今後の課題であると考えます。</a:t>
            </a:r>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161</a:t>
            </a:fld>
            <a:endParaRPr kumimoji="1" lang="ja-JP" altLang="en-US"/>
          </a:p>
        </p:txBody>
      </p:sp>
    </p:spTree>
    <p:extLst>
      <p:ext uri="{BB962C8B-B14F-4D97-AF65-F5344CB8AC3E}">
        <p14:creationId xmlns:p14="http://schemas.microsoft.com/office/powerpoint/2010/main" val="13317274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31D75-D677-18C7-2BA5-E295D0E042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A77291-F811-0354-B00A-B03F3D66B78A}"/>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436E93EB-8A4A-8B3A-8894-774849B167FD}"/>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3743411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1A0D-CBE9-4608-844F-9B1E6631A0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37AF88-F37B-39DB-6229-12C8186495E6}"/>
              </a:ext>
            </a:extLst>
          </p:cNvPr>
          <p:cNvSpPr>
            <a:spLocks noGrp="1" noRot="1" noChangeAspect="1"/>
          </p:cNvSpPr>
          <p:nvPr>
            <p:ph type="sldImg"/>
          </p:nvPr>
        </p:nvSpPr>
        <p:spPr>
          <a:xfrm>
            <a:off x="685800" y="1143000"/>
            <a:ext cx="5486400" cy="3086100"/>
          </a:xfrm>
          <a:prstGeom prst="rect">
            <a:avLst/>
          </a:prstGeom>
        </p:spPr>
      </p:sp>
      <p:sp>
        <p:nvSpPr>
          <p:cNvPr id="3" name="ノート プレースホルダー 2">
            <a:extLst>
              <a:ext uri="{FF2B5EF4-FFF2-40B4-BE49-F238E27FC236}">
                <a16:creationId xmlns:a16="http://schemas.microsoft.com/office/drawing/2014/main" id="{3002DB64-7EE1-AC88-4977-0A62778188CE}"/>
              </a:ext>
            </a:extLst>
          </p:cNvPr>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3E0F016-12ED-A7C6-E9E8-A7FAD4E6B6E1}"/>
              </a:ext>
            </a:extLst>
          </p:cNvPr>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164</a:t>
            </a:fld>
            <a:endParaRPr kumimoji="1" lang="ja-JP" altLang="en-US"/>
          </a:p>
        </p:txBody>
      </p:sp>
    </p:spTree>
    <p:extLst>
      <p:ext uri="{BB962C8B-B14F-4D97-AF65-F5344CB8AC3E}">
        <p14:creationId xmlns:p14="http://schemas.microsoft.com/office/powerpoint/2010/main" val="4189711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590E1-CE95-DF7F-ED92-47DE1101CD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F94B59-C216-5873-0074-2F220F6CB58E}"/>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41F07AFD-DB5A-8D1E-1148-6294EA635D9D}"/>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16593916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a:prstGeom prst="rect">
            <a:avLst/>
          </a:prstGeom>
        </p:spPr>
      </p:sp>
      <p:sp>
        <p:nvSpPr>
          <p:cNvPr id="3" name="ノート プレースホルダー 2"/>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165</a:t>
            </a:fld>
            <a:endParaRPr kumimoji="1" lang="ja-JP" altLang="en-US"/>
          </a:p>
        </p:txBody>
      </p:sp>
    </p:spTree>
    <p:extLst>
      <p:ext uri="{BB962C8B-B14F-4D97-AF65-F5344CB8AC3E}">
        <p14:creationId xmlns:p14="http://schemas.microsoft.com/office/powerpoint/2010/main" val="2759347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8AB89-FF2E-DDF5-F5DB-9337927720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C674F3-9484-888A-BC66-B799D330D3B3}"/>
              </a:ext>
            </a:extLst>
          </p:cNvPr>
          <p:cNvSpPr>
            <a:spLocks noGrp="1" noRot="1" noChangeAspect="1"/>
          </p:cNvSpPr>
          <p:nvPr>
            <p:ph type="sldImg"/>
          </p:nvPr>
        </p:nvSpPr>
        <p:spPr>
          <a:xfrm>
            <a:off x="685800" y="1143000"/>
            <a:ext cx="5486400" cy="3086100"/>
          </a:xfrm>
          <a:prstGeom prst="rect">
            <a:avLst/>
          </a:prstGeom>
        </p:spPr>
      </p:sp>
      <p:sp>
        <p:nvSpPr>
          <p:cNvPr id="3" name="ノート プレースホルダー 2">
            <a:extLst>
              <a:ext uri="{FF2B5EF4-FFF2-40B4-BE49-F238E27FC236}">
                <a16:creationId xmlns:a16="http://schemas.microsoft.com/office/drawing/2014/main" id="{F341239D-56B3-CD13-64D6-048D57A0A20C}"/>
              </a:ext>
            </a:extLst>
          </p:cNvPr>
          <p:cNvSpPr>
            <a:spLocks noGrp="1"/>
          </p:cNvSpPr>
          <p:nvPr>
            <p:ph type="body" idx="1"/>
          </p:nvPr>
        </p:nvSpPr>
        <p:spPr>
          <a:xfrm>
            <a:off x="685800" y="4400550"/>
            <a:ext cx="5486400" cy="3600450"/>
          </a:xfrm>
          <a:prstGeom prst="rect">
            <a:avLst/>
          </a:prstGeom>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C14C27E-D9C2-B8FB-73ED-5594A58EF142}"/>
              </a:ext>
            </a:extLst>
          </p:cNvPr>
          <p:cNvSpPr>
            <a:spLocks noGrp="1"/>
          </p:cNvSpPr>
          <p:nvPr>
            <p:ph type="sldNum" sz="quarter" idx="5"/>
          </p:nvPr>
        </p:nvSpPr>
        <p:spPr>
          <a:xfrm>
            <a:off x="3884613" y="8685213"/>
            <a:ext cx="2971800" cy="458787"/>
          </a:xfrm>
          <a:prstGeom prst="rect">
            <a:avLst/>
          </a:prstGeom>
        </p:spPr>
        <p:txBody>
          <a:bodyPr/>
          <a:lstStyle/>
          <a:p>
            <a:fld id="{F1399403-6B15-474D-9B67-E738FF891005}" type="slidenum">
              <a:rPr kumimoji="1" lang="ja-JP" altLang="en-US" smtClean="0"/>
              <a:t>166</a:t>
            </a:fld>
            <a:endParaRPr kumimoji="1" lang="ja-JP" altLang="en-US"/>
          </a:p>
        </p:txBody>
      </p:sp>
    </p:spTree>
    <p:extLst>
      <p:ext uri="{BB962C8B-B14F-4D97-AF65-F5344CB8AC3E}">
        <p14:creationId xmlns:p14="http://schemas.microsoft.com/office/powerpoint/2010/main" val="1433020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AF57A-73DE-6E99-251E-214D83F1A7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2B531A-7787-C4A9-1D2D-648C4CBF764B}"/>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773F236E-2DD3-1089-3840-BFD8F8A1C190}"/>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1754294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148D-C12C-F476-B3B7-D94961DCDA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AB92CD-BAC3-B15D-E5EA-D15F875D9FC1}"/>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46893EE5-7C3C-5B08-4C6C-F63ED33C4FFE}"/>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10454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103C2-9D39-DADF-604C-024F9D5092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3AE4EA-090B-6C27-3BDA-761EEBCB7A8F}"/>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ノート プレースホルダー 2">
            <a:extLst>
              <a:ext uri="{FF2B5EF4-FFF2-40B4-BE49-F238E27FC236}">
                <a16:creationId xmlns:a16="http://schemas.microsoft.com/office/drawing/2014/main" id="{586D767F-A652-2560-AAEF-1DC51A735065}"/>
              </a:ext>
            </a:extLst>
          </p:cNvPr>
          <p:cNvSpPr>
            <a:spLocks noGrp="1"/>
          </p:cNvSpPr>
          <p:nvPr>
            <p:ph type="body" idx="1"/>
          </p:nvPr>
        </p:nvSpPr>
        <p:spPr>
          <a:xfrm>
            <a:off x="1371600" y="11734800"/>
            <a:ext cx="10972800" cy="9601200"/>
          </a:xfrm>
          <a:prstGeom prst="rect">
            <a:avLst/>
          </a:prstGeom>
        </p:spPr>
        <p:txBody>
          <a:bodyPr/>
          <a:lstStyle/>
          <a:p>
            <a:endParaRPr kumimoji="1" lang="ja-JP" altLang="en-US" dirty="0"/>
          </a:p>
        </p:txBody>
      </p:sp>
    </p:spTree>
    <p:extLst>
      <p:ext uri="{BB962C8B-B14F-4D97-AF65-F5344CB8AC3E}">
        <p14:creationId xmlns:p14="http://schemas.microsoft.com/office/powerpoint/2010/main" val="3805420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5" name="画像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defPPr>
              <a:defRPr lang="ja-JP"/>
            </a:defPPr>
          </a:lstStyle>
          <a:p>
            <a:pPr rtl="0"/>
            <a:endParaRPr lang="ja-JP" dirty="0"/>
          </a:p>
        </p:txBody>
      </p:sp>
      <p:sp>
        <p:nvSpPr>
          <p:cNvPr id="20" name="フリーフォーム:図形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18" name="フリーフォーム:図形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2" name="タイトル 1"/>
          <p:cNvSpPr>
            <a:spLocks noGrp="1"/>
          </p:cNvSpPr>
          <p:nvPr>
            <p:ph type="ctrTitle"/>
          </p:nvPr>
        </p:nvSpPr>
        <p:spPr>
          <a:xfrm>
            <a:off x="3403092" y="1984248"/>
            <a:ext cx="5385816" cy="1225296"/>
          </a:xfrm>
        </p:spPr>
        <p:txBody>
          <a:bodyPr tIns="0" rtlCol="0" anchor="t">
            <a:noAutofit/>
          </a:bodyPr>
          <a:lstStyle>
            <a:lvl1pPr algn="ctr">
              <a:defRPr lang="ja-JP" sz="4400"/>
            </a:lvl1pPr>
          </a:lstStyle>
          <a:p>
            <a:pPr rtl="0"/>
            <a:r>
              <a:rPr lang="ja-JP" altLang="en-US" b="1"/>
              <a:t>マスター タイトルの書式設定</a:t>
            </a:r>
            <a:endParaRPr lang="ja-JP" b="1" dirty="0"/>
          </a:p>
        </p:txBody>
      </p:sp>
      <p:sp>
        <p:nvSpPr>
          <p:cNvPr id="3" name="サブタイトル 2"/>
          <p:cNvSpPr>
            <a:spLocks noGrp="1"/>
          </p:cNvSpPr>
          <p:nvPr>
            <p:ph type="subTitle" idx="1"/>
          </p:nvPr>
        </p:nvSpPr>
        <p:spPr>
          <a:xfrm>
            <a:off x="4349496" y="3483864"/>
            <a:ext cx="3493008" cy="878908"/>
          </a:xfrm>
        </p:spPr>
        <p:txBody>
          <a:bodyPr lIns="0" tIns="0" rIns="0" bIns="0" rtlCol="0">
            <a:noAutofit/>
          </a:bodyPr>
          <a:lstStyle>
            <a:lvl1pPr marL="0" indent="0" algn="ctr">
              <a:buNone/>
              <a:defRPr lang="ja-JP" sz="2400"/>
            </a:lvl1pPr>
            <a:lvl2pPr marL="457200" indent="0" algn="ctr">
              <a:buNone/>
              <a:defRPr lang="ja-JP" sz="2000"/>
            </a:lvl2pPr>
            <a:lvl3pPr marL="914400" indent="0" algn="ctr">
              <a:buNone/>
              <a:defRPr lang="ja-JP" sz="1800"/>
            </a:lvl3pPr>
            <a:lvl4pPr marL="1371600" indent="0" algn="ctr">
              <a:buNone/>
              <a:defRPr lang="ja-JP" sz="1600"/>
            </a:lvl4pPr>
            <a:lvl5pPr marL="1828800" indent="0" algn="ctr">
              <a:buNone/>
              <a:defRPr lang="ja-JP" sz="1600"/>
            </a:lvl5pPr>
            <a:lvl6pPr marL="2286000" indent="0" algn="ctr">
              <a:buNone/>
              <a:defRPr lang="ja-JP" sz="1600"/>
            </a:lvl6pPr>
            <a:lvl7pPr marL="2743200" indent="0" algn="ctr">
              <a:buNone/>
              <a:defRPr lang="ja-JP" sz="1600"/>
            </a:lvl7pPr>
            <a:lvl8pPr marL="3200400" indent="0" algn="ctr">
              <a:buNone/>
              <a:defRPr lang="ja-JP" sz="1600"/>
            </a:lvl8pPr>
            <a:lvl9pPr marL="3657600" indent="0" algn="ctr">
              <a:buNone/>
              <a:defRPr lang="ja-JP" sz="1600"/>
            </a:lvl9pPr>
          </a:lstStyle>
          <a:p>
            <a:pPr rtl="0"/>
            <a:r>
              <a:rPr lang="ja-JP" altLang="en-US"/>
              <a:t>マスター サブタイトルの書式設定</a:t>
            </a:r>
            <a:endParaRPr lang="ja-JP"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列">
    <p:spTree>
      <p:nvGrpSpPr>
        <p:cNvPr id="1" name=""/>
        <p:cNvGrpSpPr/>
        <p:nvPr/>
      </p:nvGrpSpPr>
      <p:grpSpPr>
        <a:xfrm>
          <a:off x="0" y="0"/>
          <a:ext cx="0" cy="0"/>
          <a:chOff x="0" y="0"/>
          <a:chExt cx="0" cy="0"/>
        </a:xfrm>
      </p:grpSpPr>
      <p:sp>
        <p:nvSpPr>
          <p:cNvPr id="16" name="長方形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p>
        </p:txBody>
      </p:sp>
      <p:sp>
        <p:nvSpPr>
          <p:cNvPr id="18" name="長方形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p>
        </p:txBody>
      </p:sp>
      <p:sp>
        <p:nvSpPr>
          <p:cNvPr id="20" name="長方形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p>
        </p:txBody>
      </p:sp>
      <p:sp>
        <p:nvSpPr>
          <p:cNvPr id="22" name="長方形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p>
        </p:txBody>
      </p:sp>
      <p:sp>
        <p:nvSpPr>
          <p:cNvPr id="24" name="長方形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p>
        </p:txBody>
      </p:sp>
      <p:sp>
        <p:nvSpPr>
          <p:cNvPr id="2" name="タイトル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rtlCol="0">
            <a:noAutofit/>
          </a:bodyPr>
          <a:lstStyle>
            <a:lvl1pPr>
              <a:lnSpc>
                <a:spcPct val="100000"/>
              </a:lnSpc>
              <a:defRPr lang="ja-JP"/>
            </a:lvl1pPr>
          </a:lstStyle>
          <a:p>
            <a:pPr rtl="0"/>
            <a:r>
              <a:rPr lang="ja-JP" altLang="en-US" b="1"/>
              <a:t>マスター タイトルの書式設定</a:t>
            </a:r>
            <a:endParaRPr lang="ja-JP" b="1" dirty="0"/>
          </a:p>
        </p:txBody>
      </p:sp>
      <p:sp>
        <p:nvSpPr>
          <p:cNvPr id="4" name="フッター プレースホルダー 3">
            <a:extLst>
              <a:ext uri="{FF2B5EF4-FFF2-40B4-BE49-F238E27FC236}">
                <a16:creationId xmlns:a16="http://schemas.microsoft.com/office/drawing/2014/main" id="{317B5E29-6335-83BC-FA01-FAE422D2658B}"/>
              </a:ext>
            </a:extLst>
          </p:cNvPr>
          <p:cNvSpPr>
            <a:spLocks noGrp="1"/>
          </p:cNvSpPr>
          <p:nvPr>
            <p:ph type="ftr" sz="quarter" idx="11"/>
          </p:nvPr>
        </p:nvSpPr>
        <p:spPr/>
        <p:txBody>
          <a:bodyPr rtlCol="0">
            <a:noAutofit/>
          </a:bodyPr>
          <a:lstStyle>
            <a:defPPr>
              <a:defRPr lang="ja-JP"/>
            </a:defPPr>
          </a:lstStyle>
          <a:p>
            <a:pPr rtl="0"/>
            <a:r>
              <a:rPr lang="ja-JP" dirty="0"/>
              <a:t>プレゼンテーションのタイトル</a:t>
            </a:r>
          </a:p>
        </p:txBody>
      </p:sp>
      <p:sp>
        <p:nvSpPr>
          <p:cNvPr id="5" name="スライド番号プレースホルダー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rtlCol="0">
            <a:noAutofit/>
          </a:bodyPr>
          <a:lstStyle>
            <a:defPPr>
              <a:defRPr lang="ja-JP"/>
            </a:defPPr>
          </a:lstStyle>
          <a:p>
            <a:pPr rtl="0"/>
            <a:fld id="{48F63A3B-78C7-47BE-AE5E-E10140E04643}" type="slidenum">
              <a:rPr lang="ja-JP" smtClean="0"/>
              <a:pPr/>
              <a:t>‹#›</a:t>
            </a:fld>
            <a:endParaRPr lang="ja-JP" dirty="0"/>
          </a:p>
        </p:txBody>
      </p:sp>
      <p:sp>
        <p:nvSpPr>
          <p:cNvPr id="46" name="テキスト プレースホルダー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rtlCol="0" anchor="t">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4" name="図プレースホルダー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rtlCol="0" anchor="ctr">
            <a:noAutofit/>
          </a:bodyPr>
          <a:lstStyle>
            <a:lvl1pPr marL="0" indent="0" algn="ctr">
              <a:buNone/>
              <a:defRPr lang="ja-JP" sz="900"/>
            </a:lvl1pPr>
          </a:lstStyle>
          <a:p>
            <a:pPr rtl="0"/>
            <a:r>
              <a:rPr lang="ja-JP" altLang="en-US"/>
              <a:t>アイコンをクリックして図を追加</a:t>
            </a:r>
            <a:endParaRPr lang="ja-JP" dirty="0"/>
          </a:p>
        </p:txBody>
      </p:sp>
      <p:sp>
        <p:nvSpPr>
          <p:cNvPr id="52" name="テキスト プレースホルダー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rtlCol="0" anchor="ctr">
            <a:noAutofit/>
          </a:bodyPr>
          <a:lstStyle>
            <a:lvl1pPr marL="0" indent="0" algn="ctr">
              <a:spcBef>
                <a:spcPts val="0"/>
              </a:spcBef>
              <a:buNone/>
              <a:defRPr lang="ja-JP" sz="1500"/>
            </a:lvl1pPr>
          </a:lstStyle>
          <a:p>
            <a:pPr lvl="0" rtl="0"/>
            <a:r>
              <a:rPr lang="ja-JP" altLang="en-US"/>
              <a:t>マスター テキストの書式設定</a:t>
            </a:r>
          </a:p>
        </p:txBody>
      </p:sp>
      <p:sp>
        <p:nvSpPr>
          <p:cNvPr id="47" name="テキスト プレースホルダー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rtlCol="0" anchor="t">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8" name="図プレースホルダー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rtlCol="0" anchor="ctr">
            <a:noAutofit/>
          </a:bodyPr>
          <a:lstStyle>
            <a:lvl1pPr marL="0" indent="0" algn="ctr">
              <a:buNone/>
              <a:defRPr lang="ja-JP" sz="900"/>
            </a:lvl1pPr>
          </a:lstStyle>
          <a:p>
            <a:pPr rtl="0"/>
            <a:r>
              <a:rPr lang="ja-JP" altLang="en-US"/>
              <a:t>アイコンをクリックして図を追加</a:t>
            </a:r>
            <a:endParaRPr lang="ja-JP" dirty="0"/>
          </a:p>
        </p:txBody>
      </p:sp>
      <p:sp>
        <p:nvSpPr>
          <p:cNvPr id="58" name="テキスト プレースホルダー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rtlCol="0" anchor="ctr">
            <a:noAutofit/>
          </a:bodyPr>
          <a:lstStyle>
            <a:lvl1pPr marL="0" indent="0" algn="ctr">
              <a:spcBef>
                <a:spcPts val="0"/>
              </a:spcBef>
              <a:buNone/>
              <a:defRPr lang="ja-JP" sz="1500"/>
            </a:lvl1pPr>
          </a:lstStyle>
          <a:p>
            <a:pPr lvl="0" rtl="0"/>
            <a:r>
              <a:rPr lang="ja-JP" altLang="en-US"/>
              <a:t>マスター テキストの書式設定</a:t>
            </a:r>
          </a:p>
        </p:txBody>
      </p:sp>
      <p:sp>
        <p:nvSpPr>
          <p:cNvPr id="48" name="テキスト プレースホルダー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rtlCol="0" anchor="t">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7" name="図プレースホルダー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rtlCol="0" anchor="ctr">
            <a:noAutofit/>
          </a:bodyPr>
          <a:lstStyle>
            <a:lvl1pPr marL="0" indent="0" algn="ctr">
              <a:buNone/>
              <a:defRPr lang="ja-JP" sz="900"/>
            </a:lvl1pPr>
          </a:lstStyle>
          <a:p>
            <a:pPr rtl="0"/>
            <a:r>
              <a:rPr lang="ja-JP" altLang="en-US"/>
              <a:t>アイコンをクリックして図を追加</a:t>
            </a:r>
            <a:endParaRPr lang="ja-JP" dirty="0"/>
          </a:p>
        </p:txBody>
      </p:sp>
      <p:sp>
        <p:nvSpPr>
          <p:cNvPr id="59" name="テキスト プレースホルダー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rtlCol="0" anchor="ctr">
            <a:noAutofit/>
          </a:bodyPr>
          <a:lstStyle>
            <a:lvl1pPr marL="0" indent="0" algn="ctr">
              <a:spcBef>
                <a:spcPts val="0"/>
              </a:spcBef>
              <a:buNone/>
              <a:defRPr lang="ja-JP" sz="1500"/>
            </a:lvl1pPr>
          </a:lstStyle>
          <a:p>
            <a:pPr lvl="0" rtl="0"/>
            <a:r>
              <a:rPr lang="ja-JP" altLang="en-US"/>
              <a:t>マスター テキストの書式設定</a:t>
            </a:r>
          </a:p>
        </p:txBody>
      </p:sp>
      <p:sp>
        <p:nvSpPr>
          <p:cNvPr id="49" name="テキスト プレースホルダー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rtlCol="0" anchor="t">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6" name="図プレースホルダー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rtlCol="0" anchor="ctr">
            <a:noAutofit/>
          </a:bodyPr>
          <a:lstStyle>
            <a:lvl1pPr marL="0" indent="0" algn="ctr">
              <a:buNone/>
              <a:defRPr lang="ja-JP" sz="900"/>
            </a:lvl1pPr>
          </a:lstStyle>
          <a:p>
            <a:pPr rtl="0"/>
            <a:r>
              <a:rPr lang="ja-JP" altLang="en-US"/>
              <a:t>アイコンをクリックして図を追加</a:t>
            </a:r>
            <a:endParaRPr lang="ja-JP" dirty="0"/>
          </a:p>
        </p:txBody>
      </p:sp>
      <p:sp>
        <p:nvSpPr>
          <p:cNvPr id="60" name="テキスト プレースホルダー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rtlCol="0" anchor="ctr">
            <a:noAutofit/>
          </a:bodyPr>
          <a:lstStyle>
            <a:lvl1pPr marL="0" indent="0" algn="ctr">
              <a:spcBef>
                <a:spcPts val="0"/>
              </a:spcBef>
              <a:buNone/>
              <a:defRPr lang="ja-JP" sz="1500"/>
            </a:lvl1pPr>
          </a:lstStyle>
          <a:p>
            <a:pPr lvl="0" rtl="0"/>
            <a:r>
              <a:rPr lang="ja-JP" altLang="en-US"/>
              <a:t>マスター テキストの書式設定</a:t>
            </a:r>
          </a:p>
        </p:txBody>
      </p:sp>
      <p:sp>
        <p:nvSpPr>
          <p:cNvPr id="50" name="テキスト プレースホルダー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rtlCol="0" anchor="t">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5" name="図プレースホルダー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rtlCol="0" anchor="ctr">
            <a:noAutofit/>
          </a:bodyPr>
          <a:lstStyle>
            <a:lvl1pPr marL="0" indent="0" algn="ctr">
              <a:buNone/>
              <a:defRPr lang="ja-JP" sz="900"/>
            </a:lvl1pPr>
          </a:lstStyle>
          <a:p>
            <a:pPr rtl="0"/>
            <a:r>
              <a:rPr lang="ja-JP" altLang="en-US"/>
              <a:t>アイコンをクリックして図を追加</a:t>
            </a:r>
            <a:endParaRPr lang="ja-JP" dirty="0"/>
          </a:p>
        </p:txBody>
      </p:sp>
      <p:sp>
        <p:nvSpPr>
          <p:cNvPr id="61" name="テキスト プレースホルダー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rtlCol="0" anchor="ctr">
            <a:noAutofit/>
          </a:bodyPr>
          <a:lstStyle>
            <a:lvl1pPr marL="0" indent="0" algn="ctr">
              <a:spcBef>
                <a:spcPts val="0"/>
              </a:spcBef>
              <a:buNone/>
              <a:defRPr lang="ja-JP" sz="1500"/>
            </a:lvl1pPr>
          </a:lstStyle>
          <a:p>
            <a:pPr lvl="0" rtl="0"/>
            <a:r>
              <a:rPr lang="ja-JP" altLang="en-US"/>
              <a:t>マスター テキストの書式設定</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ムライン">
    <p:spTree>
      <p:nvGrpSpPr>
        <p:cNvPr id="1" name=""/>
        <p:cNvGrpSpPr/>
        <p:nvPr/>
      </p:nvGrpSpPr>
      <p:grpSpPr>
        <a:xfrm>
          <a:off x="0" y="0"/>
          <a:ext cx="0" cy="0"/>
          <a:chOff x="0" y="0"/>
          <a:chExt cx="0" cy="0"/>
        </a:xfrm>
      </p:grpSpPr>
      <p:sp>
        <p:nvSpPr>
          <p:cNvPr id="29" name="フリーフォーム:図形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p>
        </p:txBody>
      </p:sp>
      <p:sp>
        <p:nvSpPr>
          <p:cNvPr id="26" name="フリーフォーム:図形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16" name="フリーフォーム:図形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2" name="タイトル 1">
            <a:extLst>
              <a:ext uri="{FF2B5EF4-FFF2-40B4-BE49-F238E27FC236}">
                <a16:creationId xmlns:a16="http://schemas.microsoft.com/office/drawing/2014/main" id="{A65C6DDD-D2BB-0153-0F53-9F7C17BDFD2B}"/>
              </a:ext>
            </a:extLst>
          </p:cNvPr>
          <p:cNvSpPr>
            <a:spLocks noGrp="1"/>
          </p:cNvSpPr>
          <p:nvPr>
            <p:ph type="title"/>
          </p:nvPr>
        </p:nvSpPr>
        <p:spPr/>
        <p:txBody>
          <a:bodyPr rtlCol="0"/>
          <a:lstStyle>
            <a:lvl1pPr>
              <a:lnSpc>
                <a:spcPct val="100000"/>
              </a:lnSpc>
              <a:defRPr lang="ja-JP">
                <a:solidFill>
                  <a:schemeClr val="accent6"/>
                </a:solidFill>
              </a:defRPr>
            </a:lvl1pPr>
          </a:lstStyle>
          <a:p>
            <a:pPr rtl="0"/>
            <a:r>
              <a:rPr lang="ja-JP" altLang="en-US" b="1"/>
              <a:t>マスター タイトルの書式設定</a:t>
            </a:r>
            <a:endParaRPr lang="ja-JP" b="1" dirty="0"/>
          </a:p>
        </p:txBody>
      </p:sp>
      <p:sp>
        <p:nvSpPr>
          <p:cNvPr id="5" name="スライド番号プレースホルダー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rtlCol="0"/>
          <a:lstStyle>
            <a:defPPr>
              <a:defRPr lang="ja-JP"/>
            </a:defPPr>
          </a:lstStyle>
          <a:p>
            <a:pPr rtl="0"/>
            <a:fld id="{48F63A3B-78C7-47BE-AE5E-E10140E04643}" type="slidenum">
              <a:rPr lang="ja-JP" smtClean="0"/>
              <a:pPr/>
              <a:t>‹#›</a:t>
            </a:fld>
            <a:endParaRPr lang="ja-JP" dirty="0"/>
          </a:p>
        </p:txBody>
      </p:sp>
      <p:sp>
        <p:nvSpPr>
          <p:cNvPr id="30" name="画像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ja-JP"/>
            </a:defPPr>
          </a:lstStyle>
          <a:p>
            <a:pPr rtl="0"/>
            <a:endParaRPr lang="ja-JP" dirty="0"/>
          </a:p>
        </p:txBody>
      </p:sp>
      <p:sp>
        <p:nvSpPr>
          <p:cNvPr id="31" name="テキスト プレースホルダー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rtlCol="0" anchor="ctr">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dirty="0"/>
              <a:t>MMM YYYY</a:t>
            </a:r>
          </a:p>
        </p:txBody>
      </p:sp>
      <p:sp>
        <p:nvSpPr>
          <p:cNvPr id="32" name="テキスト プレースホルダー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rtlCol="0" anchor="ctr">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t>MMM YYYY</a:t>
            </a:r>
          </a:p>
        </p:txBody>
      </p:sp>
      <p:sp>
        <p:nvSpPr>
          <p:cNvPr id="33" name="テキスト プレースホルダー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rtlCol="0" anchor="ctr">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t>MMM YYYY</a:t>
            </a:r>
          </a:p>
        </p:txBody>
      </p:sp>
      <p:sp>
        <p:nvSpPr>
          <p:cNvPr id="34" name="テキスト プレースホルダー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rtlCol="0" anchor="ctr">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t>MMM YYYY</a:t>
            </a:r>
          </a:p>
        </p:txBody>
      </p:sp>
      <p:sp>
        <p:nvSpPr>
          <p:cNvPr id="35" name="テキスト プレースホルダー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rtlCol="0" anchor="ctr">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t>MMM YYYY</a:t>
            </a:r>
          </a:p>
        </p:txBody>
      </p:sp>
      <p:sp>
        <p:nvSpPr>
          <p:cNvPr id="36" name="テキスト プレースホルダー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rtlCol="0" anchor="t" anchorCtr="0">
            <a:noAutofit/>
          </a:bodyPr>
          <a:lstStyle>
            <a:lvl1pPr marL="0" indent="0" algn="ctr">
              <a:spcBef>
                <a:spcPts val="0"/>
              </a:spcBef>
              <a:buNone/>
              <a:defRPr lang="ja-JP" sz="1500"/>
            </a:lvl1pPr>
          </a:lstStyle>
          <a:p>
            <a:pPr lvl="0" rtl="0"/>
            <a:r>
              <a:rPr lang="ja-JP" altLang="en-US"/>
              <a:t>マスター テキストの書式設定</a:t>
            </a:r>
          </a:p>
        </p:txBody>
      </p:sp>
      <p:sp>
        <p:nvSpPr>
          <p:cNvPr id="37" name="テキスト プレースホルダー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rtlCol="0" anchor="t" anchorCtr="0">
            <a:noAutofit/>
          </a:bodyPr>
          <a:lstStyle>
            <a:lvl1pPr marL="0" indent="0" algn="ctr">
              <a:spcBef>
                <a:spcPts val="0"/>
              </a:spcBef>
              <a:buNone/>
              <a:defRPr lang="ja-JP" sz="1500"/>
            </a:lvl1pPr>
          </a:lstStyle>
          <a:p>
            <a:pPr lvl="0" rtl="0"/>
            <a:r>
              <a:rPr lang="ja-JP" altLang="en-US"/>
              <a:t>マスター テキストの書式設定</a:t>
            </a:r>
          </a:p>
        </p:txBody>
      </p:sp>
      <p:sp>
        <p:nvSpPr>
          <p:cNvPr id="38" name="テキスト プレースホルダー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rtlCol="0" anchor="t" anchorCtr="0">
            <a:noAutofit/>
          </a:bodyPr>
          <a:lstStyle>
            <a:lvl1pPr marL="0" indent="0" algn="ctr">
              <a:spcBef>
                <a:spcPts val="0"/>
              </a:spcBef>
              <a:buNone/>
              <a:defRPr lang="ja-JP" sz="1500"/>
            </a:lvl1pPr>
          </a:lstStyle>
          <a:p>
            <a:pPr lvl="0" rtl="0"/>
            <a:r>
              <a:rPr lang="ja-JP" altLang="en-US"/>
              <a:t>マスター テキストの書式設定</a:t>
            </a:r>
          </a:p>
        </p:txBody>
      </p:sp>
      <p:sp>
        <p:nvSpPr>
          <p:cNvPr id="39" name="テキスト プレースホルダー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rtlCol="0" anchor="t" anchorCtr="0">
            <a:noAutofit/>
          </a:bodyPr>
          <a:lstStyle>
            <a:lvl1pPr marL="0" indent="0" algn="ctr">
              <a:spcBef>
                <a:spcPts val="0"/>
              </a:spcBef>
              <a:buNone/>
              <a:defRPr lang="ja-JP" sz="1500"/>
            </a:lvl1pPr>
          </a:lstStyle>
          <a:p>
            <a:pPr lvl="0" rtl="0"/>
            <a:r>
              <a:rPr lang="ja-JP" altLang="en-US"/>
              <a:t>マスター テキストの書式設定</a:t>
            </a:r>
          </a:p>
        </p:txBody>
      </p:sp>
      <p:sp>
        <p:nvSpPr>
          <p:cNvPr id="40" name="テキスト プレースホルダー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rtlCol="0" anchor="t" anchorCtr="0">
            <a:noAutofit/>
          </a:bodyPr>
          <a:lstStyle>
            <a:lvl1pPr marL="0" indent="0" algn="ctr">
              <a:spcBef>
                <a:spcPts val="0"/>
              </a:spcBef>
              <a:buNone/>
              <a:defRPr lang="ja-JP" sz="1500"/>
            </a:lvl1pPr>
          </a:lstStyle>
          <a:p>
            <a:pPr lvl="0" rtl="0"/>
            <a:r>
              <a:rPr lang="ja-JP" altLang="en-US"/>
              <a:t>マスター テキストの書式設定</a:t>
            </a:r>
          </a:p>
        </p:txBody>
      </p:sp>
      <p:cxnSp>
        <p:nvCxnSpPr>
          <p:cNvPr id="42" name="直線​​コネクタ(S)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20" name="タイトル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rtlCol="0">
            <a:noAutofit/>
          </a:bodyPr>
          <a:lstStyle>
            <a:lvl1pPr algn="l">
              <a:lnSpc>
                <a:spcPct val="100000"/>
              </a:lnSpc>
              <a:defRPr lang="ja-JP"/>
            </a:lvl1pPr>
          </a:lstStyle>
          <a:p>
            <a:pPr rtl="0"/>
            <a:r>
              <a:rPr lang="ja-JP" altLang="en-US" b="1"/>
              <a:t>マスター タイトルの書式設定</a:t>
            </a:r>
            <a:endParaRPr lang="ja-JP" b="1" dirty="0"/>
          </a:p>
        </p:txBody>
      </p:sp>
      <p:sp>
        <p:nvSpPr>
          <p:cNvPr id="11" name="画像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defPPr>
              <a:defRPr lang="ja-JP"/>
            </a:defPPr>
          </a:lstStyle>
          <a:p>
            <a:pPr rtl="0"/>
            <a:endParaRPr lang="ja-JP" dirty="0"/>
          </a:p>
        </p:txBody>
      </p:sp>
      <p:pic>
        <p:nvPicPr>
          <p:cNvPr id="13" name="画像​​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フリーフォーム:図形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defPPr>
              <a:defRPr lang="ja-JP"/>
            </a:defPPr>
          </a:lstStyle>
          <a:p>
            <a:pPr rtl="0"/>
            <a:endParaRPr lang="ja-JP" dirty="0"/>
          </a:p>
        </p:txBody>
      </p:sp>
      <p:sp>
        <p:nvSpPr>
          <p:cNvPr id="17" name="画像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defPPr>
              <a:defRPr lang="ja-JP"/>
            </a:defPPr>
          </a:lstStyle>
          <a:p>
            <a:pPr rtl="0"/>
            <a:endParaRPr lang="ja-JP" dirty="0"/>
          </a:p>
        </p:txBody>
      </p:sp>
      <p:pic>
        <p:nvPicPr>
          <p:cNvPr id="19" name="画像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テキスト プレースホルダー 2"/>
          <p:cNvSpPr>
            <a:spLocks noGrp="1"/>
          </p:cNvSpPr>
          <p:nvPr>
            <p:ph type="body" idx="1"/>
          </p:nvPr>
        </p:nvSpPr>
        <p:spPr>
          <a:xfrm>
            <a:off x="3977640" y="2330704"/>
            <a:ext cx="3822192" cy="411480"/>
          </a:xfrm>
        </p:spPr>
        <p:txBody>
          <a:bodyPr rtlCol="0" anchor="t">
            <a:noAutofit/>
          </a:bodyPr>
          <a:lstStyle>
            <a:lvl1pPr marL="0" indent="0">
              <a:spcBef>
                <a:spcPts val="0"/>
              </a:spcBef>
              <a:buNone/>
              <a:defRPr lang="ja-JP" sz="1800" b="1" cap="all" baseline="0">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3685032" y="2877312"/>
            <a:ext cx="3741928" cy="3684588"/>
          </a:xfrm>
        </p:spPr>
        <p:txBody>
          <a:bodyPr lIns="45720" rIns="45720" bIns="45720" rtlCol="0">
            <a:noAutofit/>
          </a:bodyPr>
          <a:lstStyle>
            <a:lvl1pPr>
              <a:defRPr lang="ja-JP" sz="1500"/>
            </a:lvl1pPr>
            <a:lvl2pPr>
              <a:defRPr lang="ja-JP" sz="1300"/>
            </a:lvl2pPr>
            <a:lvl3pPr>
              <a:defRPr lang="ja-JP" sz="1200"/>
            </a:lvl3pPr>
            <a:lvl4pPr>
              <a:defRPr lang="ja-JP" sz="1200"/>
            </a:lvl4pPr>
            <a:lvl5pPr>
              <a:defRPr lang="ja-JP" sz="1200"/>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
        <p:nvSpPr>
          <p:cNvPr id="5" name="テキスト プレースホルダー 4"/>
          <p:cNvSpPr>
            <a:spLocks noGrp="1"/>
          </p:cNvSpPr>
          <p:nvPr>
            <p:ph type="body" sz="quarter" idx="3"/>
          </p:nvPr>
        </p:nvSpPr>
        <p:spPr>
          <a:xfrm>
            <a:off x="8046720" y="2330704"/>
            <a:ext cx="3822192" cy="411480"/>
          </a:xfrm>
        </p:spPr>
        <p:txBody>
          <a:bodyPr rtlCol="0" anchor="t">
            <a:noAutofit/>
          </a:bodyPr>
          <a:lstStyle>
            <a:lvl1pPr marL="0" indent="0">
              <a:spcBef>
                <a:spcPts val="0"/>
              </a:spcBef>
              <a:buNone/>
              <a:defRPr lang="ja-JP" sz="1800" b="1" cap="all" baseline="0">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 name="コンテンツ プレースホルダー 5"/>
          <p:cNvSpPr>
            <a:spLocks noGrp="1"/>
          </p:cNvSpPr>
          <p:nvPr>
            <p:ph sz="quarter" idx="4"/>
          </p:nvPr>
        </p:nvSpPr>
        <p:spPr>
          <a:xfrm>
            <a:off x="7754112" y="2877312"/>
            <a:ext cx="3741928" cy="3684588"/>
          </a:xfrm>
        </p:spPr>
        <p:txBody>
          <a:bodyPr lIns="45720" rIns="45720" bIns="45720" rtlCol="0">
            <a:noAutofit/>
          </a:bodyPr>
          <a:lstStyle>
            <a:lvl1pPr>
              <a:defRPr lang="ja-JP" sz="1500"/>
            </a:lvl1pPr>
            <a:lvl2pPr>
              <a:defRPr lang="ja-JP" sz="1300"/>
            </a:lvl2pPr>
            <a:lvl3pPr>
              <a:defRPr lang="ja-JP" sz="1200"/>
            </a:lvl3pPr>
            <a:lvl4pPr>
              <a:defRPr lang="ja-JP" sz="1200"/>
            </a:lvl4pPr>
            <a:lvl5pPr>
              <a:defRPr lang="ja-JP" sz="1200"/>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
        <p:nvSpPr>
          <p:cNvPr id="9" name="スライド番号プレースホルダー 8"/>
          <p:cNvSpPr>
            <a:spLocks noGrp="1"/>
          </p:cNvSpPr>
          <p:nvPr>
            <p:ph type="sldNum" sz="quarter" idx="12"/>
          </p:nvPr>
        </p:nvSpPr>
        <p:spPr/>
        <p:txBody>
          <a:bodyPr rtlCol="0">
            <a:noAutofit/>
          </a:bodyPr>
          <a:lstStyle>
            <a:defPPr>
              <a:defRPr lang="ja-JP"/>
            </a:defPPr>
          </a:lstStyle>
          <a:p>
            <a:pPr rtl="0"/>
            <a:fld id="{48F63A3B-78C7-47BE-AE5E-E10140E04643}" type="slidenum">
              <a:rPr lang="ja-JP" dirty="0"/>
              <a:t>‹#›</a:t>
            </a:fld>
            <a:endParaRPr lang="ja-JP"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rtlCol="0">
            <a:noAutofit/>
          </a:bodyPr>
          <a:lstStyle>
            <a:lvl1pPr>
              <a:lnSpc>
                <a:spcPct val="100000"/>
              </a:lnSpc>
              <a:defRPr lang="ja-JP"/>
            </a:lvl1pPr>
          </a:lstStyle>
          <a:p>
            <a:pPr rtl="0"/>
            <a:r>
              <a:rPr lang="ja-JP" altLang="en-US" b="1"/>
              <a:t>マスター タイトルの書式設定</a:t>
            </a:r>
            <a:endParaRPr lang="ja-JP" b="1" dirty="0"/>
          </a:p>
        </p:txBody>
      </p:sp>
      <p:sp>
        <p:nvSpPr>
          <p:cNvPr id="4" name="フッター プレースホルダー 3">
            <a:extLst>
              <a:ext uri="{FF2B5EF4-FFF2-40B4-BE49-F238E27FC236}">
                <a16:creationId xmlns:a16="http://schemas.microsoft.com/office/drawing/2014/main" id="{317B5E29-6335-83BC-FA01-FAE422D2658B}"/>
              </a:ext>
            </a:extLst>
          </p:cNvPr>
          <p:cNvSpPr>
            <a:spLocks noGrp="1"/>
          </p:cNvSpPr>
          <p:nvPr>
            <p:ph type="ftr" sz="quarter" idx="11"/>
          </p:nvPr>
        </p:nvSpPr>
        <p:spPr/>
        <p:txBody>
          <a:bodyPr rtlCol="0">
            <a:noAutofit/>
          </a:bodyPr>
          <a:lstStyle>
            <a:defPPr>
              <a:defRPr lang="ja-JP"/>
            </a:defPPr>
          </a:lstStyle>
          <a:p>
            <a:pPr rtl="0"/>
            <a:r>
              <a:rPr lang="ja-JP" dirty="0"/>
              <a:t>プレゼンテーションのタイトル</a:t>
            </a:r>
          </a:p>
        </p:txBody>
      </p:sp>
      <p:sp>
        <p:nvSpPr>
          <p:cNvPr id="5" name="スライド番号プレースホルダー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rtlCol="0">
            <a:noAutofit/>
          </a:bodyPr>
          <a:lstStyle>
            <a:defPPr>
              <a:defRPr lang="ja-JP"/>
            </a:defPPr>
          </a:lstStyle>
          <a:p>
            <a:pPr rtl="0"/>
            <a:fld id="{48F63A3B-78C7-47BE-AE5E-E10140E04643}" type="slidenum">
              <a:rPr lang="ja-JP" smtClean="0"/>
              <a:pPr/>
              <a:t>‹#›</a:t>
            </a:fld>
            <a:endParaRPr lang="ja-JP" dirty="0"/>
          </a:p>
        </p:txBody>
      </p:sp>
      <p:sp>
        <p:nvSpPr>
          <p:cNvPr id="46" name="テキスト プレースホルダー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rtlCol="0" anchor="t">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4" name="図プレースホルダー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rtlCol="0" anchor="ctr">
            <a:noAutofit/>
          </a:bodyPr>
          <a:lstStyle>
            <a:lvl1pPr marL="0" indent="0" algn="ctr">
              <a:buNone/>
              <a:defRPr lang="ja-JP" sz="900"/>
            </a:lvl1pPr>
          </a:lstStyle>
          <a:p>
            <a:pPr rtl="0"/>
            <a:r>
              <a:rPr lang="ja-JP" altLang="en-US"/>
              <a:t>アイコンをクリックして図を追加</a:t>
            </a:r>
            <a:endParaRPr lang="ja-JP" dirty="0"/>
          </a:p>
        </p:txBody>
      </p:sp>
      <p:sp>
        <p:nvSpPr>
          <p:cNvPr id="52" name="テキスト プレースホルダー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rtlCol="0" anchor="t">
            <a:noAutofit/>
          </a:bodyPr>
          <a:lstStyle>
            <a:lvl1pPr marL="347472" indent="-347472" algn="l">
              <a:spcBef>
                <a:spcPts val="360"/>
              </a:spcBef>
              <a:buFont typeface="Arial" panose="020B0604020202020204" pitchFamily="34" charset="0"/>
              <a:buChar char="•"/>
              <a:defRPr lang="ja-JP" sz="1500"/>
            </a:lvl1pPr>
          </a:lstStyle>
          <a:p>
            <a:pPr lvl="0" rtl="0"/>
            <a:r>
              <a:rPr lang="ja-JP" altLang="en-US"/>
              <a:t>マスター テキストの書式設定</a:t>
            </a:r>
          </a:p>
        </p:txBody>
      </p:sp>
      <p:sp>
        <p:nvSpPr>
          <p:cNvPr id="49" name="テキスト プレースホルダー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rtlCol="0" anchor="t">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6" name="図プレースホルダー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rtlCol="0" anchor="ctr">
            <a:noAutofit/>
          </a:bodyPr>
          <a:lstStyle>
            <a:lvl1pPr marL="0" indent="0" algn="ctr">
              <a:buNone/>
              <a:defRPr lang="ja-JP" sz="900"/>
            </a:lvl1pPr>
          </a:lstStyle>
          <a:p>
            <a:pPr rtl="0"/>
            <a:r>
              <a:rPr lang="ja-JP" altLang="en-US"/>
              <a:t>アイコンをクリックして図を追加</a:t>
            </a:r>
            <a:endParaRPr lang="ja-JP" dirty="0"/>
          </a:p>
        </p:txBody>
      </p:sp>
      <p:sp>
        <p:nvSpPr>
          <p:cNvPr id="60" name="テキスト プレースホルダー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rtlCol="0" anchor="t">
            <a:noAutofit/>
          </a:bodyPr>
          <a:lstStyle>
            <a:lvl1pPr marL="347472" indent="-347472" algn="l">
              <a:spcBef>
                <a:spcPts val="360"/>
              </a:spcBef>
              <a:buFont typeface="Arial" panose="020B0604020202020204" pitchFamily="34" charset="0"/>
              <a:buChar char="•"/>
              <a:defRPr lang="ja-JP" sz="1500"/>
            </a:lvl1pPr>
          </a:lstStyle>
          <a:p>
            <a:pPr lvl="0" rtl="0"/>
            <a:r>
              <a:rPr lang="ja-JP" altLang="en-US"/>
              <a:t>マスター テキストの書式設定</a:t>
            </a:r>
          </a:p>
        </p:txBody>
      </p:sp>
      <p:sp>
        <p:nvSpPr>
          <p:cNvPr id="50" name="テキスト プレースホルダー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rtlCol="0" anchor="t">
            <a:noAutofit/>
          </a:bodyPr>
          <a:lstStyle>
            <a:lvl1pPr marL="0" indent="0" algn="ctr">
              <a:lnSpc>
                <a:spcPct val="100000"/>
              </a:lnSpc>
              <a:spcBef>
                <a:spcPts val="0"/>
              </a:spcBef>
              <a:buNone/>
              <a:defRPr lang="ja-JP" sz="1800" b="1" cap="all" spc="0" baseline="0">
                <a:solidFill>
                  <a:schemeClr val="accent6"/>
                </a:solidFill>
                <a:latin typeface="Meiryo UI" panose="020B0604020202020204" pitchFamily="34" charset="0"/>
                <a:ea typeface="Meiryo UI"/>
                <a:cs typeface="Arial" panose="020B0604020202020204" pitchFamily="34" charset="0"/>
              </a:defRPr>
            </a:lvl1pPr>
            <a:lvl2pPr marL="457200" indent="0">
              <a:buNone/>
              <a:defRPr lang="ja-JP" sz="2000" b="1"/>
            </a:lvl2pPr>
            <a:lvl3pPr marL="914400" indent="0">
              <a:buNone/>
              <a:defRPr lang="ja-JP" sz="1800" b="1"/>
            </a:lvl3pPr>
            <a:lvl4pPr marL="1371600" indent="0">
              <a:buNone/>
              <a:defRPr lang="ja-JP" sz="1600" b="1"/>
            </a:lvl4pPr>
            <a:lvl5pPr marL="1828800" indent="0">
              <a:buNone/>
              <a:defRPr lang="ja-JP" sz="1600" b="1"/>
            </a:lvl5pPr>
            <a:lvl6pPr marL="2286000" indent="0">
              <a:buNone/>
              <a:defRPr lang="ja-JP" sz="1600" b="1"/>
            </a:lvl6pPr>
            <a:lvl7pPr marL="2743200" indent="0">
              <a:buNone/>
              <a:defRPr lang="ja-JP" sz="1600" b="1"/>
            </a:lvl7pPr>
            <a:lvl8pPr marL="3200400" indent="0">
              <a:buNone/>
              <a:defRPr lang="ja-JP" sz="1600" b="1"/>
            </a:lvl8pPr>
            <a:lvl9pPr marL="3657600" indent="0">
              <a:buNone/>
              <a:defRPr lang="ja-JP" sz="1600" b="1"/>
            </a:lvl9pPr>
          </a:lstStyle>
          <a:p>
            <a:pPr lvl="0" rtl="0"/>
            <a:r>
              <a:rPr lang="ja-JP" altLang="en-US"/>
              <a:t>マスター テキストの書式設定</a:t>
            </a:r>
          </a:p>
        </p:txBody>
      </p:sp>
      <p:sp>
        <p:nvSpPr>
          <p:cNvPr id="65" name="図プレースホルダー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rtlCol="0" anchor="ctr">
            <a:noAutofit/>
          </a:bodyPr>
          <a:lstStyle>
            <a:lvl1pPr marL="0" indent="0" algn="ctr">
              <a:buNone/>
              <a:defRPr lang="ja-JP" sz="900"/>
            </a:lvl1pPr>
          </a:lstStyle>
          <a:p>
            <a:pPr rtl="0"/>
            <a:r>
              <a:rPr lang="ja-JP" altLang="en-US"/>
              <a:t>アイコンをクリックして図を追加</a:t>
            </a:r>
            <a:endParaRPr lang="ja-JP" dirty="0"/>
          </a:p>
        </p:txBody>
      </p:sp>
      <p:sp>
        <p:nvSpPr>
          <p:cNvPr id="61" name="テキスト プレースホルダー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rtlCol="0" anchor="t">
            <a:noAutofit/>
          </a:bodyPr>
          <a:lstStyle>
            <a:lvl1pPr marL="347472" indent="-347472" algn="l">
              <a:spcBef>
                <a:spcPts val="360"/>
              </a:spcBef>
              <a:buFont typeface="Arial" panose="020B0604020202020204" pitchFamily="34" charset="0"/>
              <a:buChar char="•"/>
              <a:defRPr lang="ja-JP" sz="1500"/>
            </a:lvl1pPr>
          </a:lstStyle>
          <a:p>
            <a:pPr lvl="0" rtl="0"/>
            <a:r>
              <a:rPr lang="ja-JP" altLang="en-US"/>
              <a:t>マスター テキストの書式設定</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要約">
    <p:spTree>
      <p:nvGrpSpPr>
        <p:cNvPr id="1" name=""/>
        <p:cNvGrpSpPr/>
        <p:nvPr/>
      </p:nvGrpSpPr>
      <p:grpSpPr>
        <a:xfrm>
          <a:off x="0" y="0"/>
          <a:ext cx="0" cy="0"/>
          <a:chOff x="0" y="0"/>
          <a:chExt cx="0" cy="0"/>
        </a:xfrm>
      </p:grpSpPr>
      <p:sp>
        <p:nvSpPr>
          <p:cNvPr id="24" name="画像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defPPr>
              <a:defRPr lang="ja-JP"/>
            </a:defPPr>
          </a:lstStyle>
          <a:p>
            <a:pPr rtl="0"/>
            <a:endParaRPr lang="ja-JP" dirty="0"/>
          </a:p>
        </p:txBody>
      </p:sp>
      <p:sp>
        <p:nvSpPr>
          <p:cNvPr id="25" name="画像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defPPr>
              <a:defRPr lang="ja-JP"/>
            </a:defPPr>
          </a:lstStyle>
          <a:p>
            <a:pPr rtl="0"/>
            <a:endParaRPr lang="ja-JP" dirty="0"/>
          </a:p>
        </p:txBody>
      </p:sp>
      <p:sp>
        <p:nvSpPr>
          <p:cNvPr id="26" name="画像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defPPr>
              <a:defRPr lang="ja-JP"/>
            </a:defPPr>
          </a:lstStyle>
          <a:p>
            <a:pPr rtl="0"/>
            <a:endParaRPr lang="ja-JP" dirty="0"/>
          </a:p>
        </p:txBody>
      </p:sp>
      <p:sp>
        <p:nvSpPr>
          <p:cNvPr id="53" name="画像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defPPr>
              <a:defRPr lang="ja-JP"/>
            </a:defPPr>
          </a:lstStyle>
          <a:p>
            <a:pPr rtl="0"/>
            <a:endParaRPr lang="ja-JP" dirty="0"/>
          </a:p>
        </p:txBody>
      </p:sp>
      <p:pic>
        <p:nvPicPr>
          <p:cNvPr id="21" name="画像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画像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ja-JP"/>
            </a:defPPr>
          </a:lstStyle>
          <a:p>
            <a:pPr rtl="0"/>
            <a:endParaRPr lang="ja-JP" dirty="0"/>
          </a:p>
        </p:txBody>
      </p:sp>
      <p:sp>
        <p:nvSpPr>
          <p:cNvPr id="2" name="タイトル 1"/>
          <p:cNvSpPr>
            <a:spLocks noGrp="1"/>
          </p:cNvSpPr>
          <p:nvPr>
            <p:ph type="title"/>
          </p:nvPr>
        </p:nvSpPr>
        <p:spPr>
          <a:xfrm>
            <a:off x="1508760" y="1883664"/>
            <a:ext cx="6766560" cy="768096"/>
          </a:xfrm>
        </p:spPr>
        <p:txBody>
          <a:bodyPr rtlCol="0">
            <a:noAutofit/>
          </a:bodyPr>
          <a:lstStyle>
            <a:lvl1pPr algn="l">
              <a:lnSpc>
                <a:spcPct val="100000"/>
              </a:lnSpc>
              <a:defRPr lang="ja-JP" b="1"/>
            </a:lvl1pPr>
          </a:lstStyle>
          <a:p>
            <a:pPr rtl="0"/>
            <a:r>
              <a:rPr lang="ja-JP" altLang="en-US" b="1"/>
              <a:t>マスター タイトルの書式設定</a:t>
            </a:r>
            <a:endParaRPr lang="ja-JP" b="1" dirty="0"/>
          </a:p>
        </p:txBody>
      </p:sp>
      <p:sp>
        <p:nvSpPr>
          <p:cNvPr id="3" name="コンテンツ プレースホルダー 2"/>
          <p:cNvSpPr>
            <a:spLocks noGrp="1"/>
          </p:cNvSpPr>
          <p:nvPr>
            <p:ph idx="1"/>
          </p:nvPr>
        </p:nvSpPr>
        <p:spPr>
          <a:xfrm>
            <a:off x="1508760" y="2837688"/>
            <a:ext cx="5879592" cy="2700528"/>
          </a:xfrm>
        </p:spPr>
        <p:txBody>
          <a:bodyPr rtlCol="0">
            <a:noAutofit/>
          </a:bodyPr>
          <a:lstStyle>
            <a:lvl1pPr marL="0" indent="0">
              <a:buNone/>
              <a:defRPr lang="ja-JP" sz="1500"/>
            </a:lvl1pPr>
            <a:lvl2pPr>
              <a:defRPr lang="ja-JP" sz="1500"/>
            </a:lvl2pPr>
            <a:lvl3pPr>
              <a:defRPr lang="ja-JP" sz="1500"/>
            </a:lvl3pPr>
            <a:lvl4pPr>
              <a:defRPr lang="ja-JP" sz="1500"/>
            </a:lvl4pPr>
            <a:lvl5pPr>
              <a:defRPr lang="ja-JP" sz="1500"/>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
        <p:nvSpPr>
          <p:cNvPr id="6" name="スライド番号プレースホルダー 5"/>
          <p:cNvSpPr>
            <a:spLocks noGrp="1"/>
          </p:cNvSpPr>
          <p:nvPr>
            <p:ph type="sldNum" sz="quarter" idx="12"/>
          </p:nvPr>
        </p:nvSpPr>
        <p:spPr/>
        <p:txBody>
          <a:bodyPr rtlCol="0">
            <a:noAutofit/>
          </a:bodyPr>
          <a:lstStyle>
            <a:defPPr>
              <a:defRPr lang="ja-JP"/>
            </a:defPPr>
          </a:lstStyle>
          <a:p>
            <a:pPr rtl="0"/>
            <a:fld id="{48F63A3B-78C7-47BE-AE5E-E10140E04643}" type="slidenum">
              <a:rPr lang="ja-JP" dirty="0"/>
              <a:t>‹#›</a:t>
            </a:fld>
            <a:endParaRPr lang="ja-JP" dirty="0"/>
          </a:p>
        </p:txBody>
      </p:sp>
      <p:sp>
        <p:nvSpPr>
          <p:cNvPr id="4" name="フッター プレースホルダー 3">
            <a:extLst>
              <a:ext uri="{FF2B5EF4-FFF2-40B4-BE49-F238E27FC236}">
                <a16:creationId xmlns:a16="http://schemas.microsoft.com/office/drawing/2014/main" id="{E1F9FD95-086F-282B-820C-8CDAD4A6EEB6}"/>
              </a:ext>
            </a:extLst>
          </p:cNvPr>
          <p:cNvSpPr>
            <a:spLocks noGrp="1"/>
          </p:cNvSpPr>
          <p:nvPr>
            <p:ph type="ftr" sz="quarter" idx="13"/>
          </p:nvPr>
        </p:nvSpPr>
        <p:spPr/>
        <p:txBody>
          <a:bodyPr rtlCol="0"/>
          <a:lstStyle>
            <a:defPPr>
              <a:defRPr lang="ja-JP"/>
            </a:defPPr>
          </a:lstStyle>
          <a:p>
            <a:pPr rtl="0"/>
            <a:r>
              <a:rPr lang="ja-JP"/>
              <a:t>プレゼンテーションのタイトル</a:t>
            </a:r>
            <a:endParaRPr lang="ja-JP"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結び">
    <p:bg>
      <p:bgPr>
        <a:solidFill>
          <a:schemeClr val="accent6"/>
        </a:solidFill>
        <a:effectLst/>
      </p:bgPr>
    </p:bg>
    <p:spTree>
      <p:nvGrpSpPr>
        <p:cNvPr id="1" name=""/>
        <p:cNvGrpSpPr/>
        <p:nvPr/>
      </p:nvGrpSpPr>
      <p:grpSpPr>
        <a:xfrm>
          <a:off x="0" y="0"/>
          <a:ext cx="0" cy="0"/>
          <a:chOff x="0" y="0"/>
          <a:chExt cx="0" cy="0"/>
        </a:xfrm>
      </p:grpSpPr>
      <p:sp>
        <p:nvSpPr>
          <p:cNvPr id="13" name="フリーフォーム:図形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19" name="フリーフォーム:図形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defPPr>
              <a:defRPr lang="ja-JP"/>
            </a:defPPr>
          </a:lstStyle>
          <a:p>
            <a:pPr rtl="0"/>
            <a:endParaRPr lang="ja-JP" dirty="0"/>
          </a:p>
        </p:txBody>
      </p:sp>
      <p:pic>
        <p:nvPicPr>
          <p:cNvPr id="9" name="画像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タイトル 1"/>
          <p:cNvSpPr>
            <a:spLocks noGrp="1"/>
          </p:cNvSpPr>
          <p:nvPr>
            <p:ph type="ctrTitle"/>
          </p:nvPr>
        </p:nvSpPr>
        <p:spPr>
          <a:xfrm>
            <a:off x="1527048" y="1975104"/>
            <a:ext cx="4169664" cy="667512"/>
          </a:xfrm>
        </p:spPr>
        <p:txBody>
          <a:bodyPr tIns="0" rtlCol="0" anchor="ctr">
            <a:noAutofit/>
          </a:bodyPr>
          <a:lstStyle>
            <a:lvl1pPr algn="l">
              <a:defRPr lang="ja-JP" sz="4400"/>
            </a:lvl1pPr>
          </a:lstStyle>
          <a:p>
            <a:pPr rtl="0"/>
            <a:r>
              <a:rPr lang="ja-JP" altLang="en-US" b="1"/>
              <a:t>マスター タイトルの書式設定</a:t>
            </a:r>
            <a:endParaRPr lang="ja-JP" b="1" dirty="0"/>
          </a:p>
        </p:txBody>
      </p:sp>
      <p:sp>
        <p:nvSpPr>
          <p:cNvPr id="3" name="サブタイトル 2"/>
          <p:cNvSpPr>
            <a:spLocks noGrp="1"/>
          </p:cNvSpPr>
          <p:nvPr>
            <p:ph type="subTitle" idx="1"/>
          </p:nvPr>
        </p:nvSpPr>
        <p:spPr>
          <a:xfrm>
            <a:off x="1545336" y="2846832"/>
            <a:ext cx="4169664" cy="2176272"/>
          </a:xfrm>
        </p:spPr>
        <p:txBody>
          <a:bodyPr lIns="91440" tIns="0" rIns="91440" bIns="0" rtlCol="0">
            <a:noAutofit/>
          </a:bodyPr>
          <a:lstStyle>
            <a:lvl1pPr marL="0" indent="0" algn="l">
              <a:spcBef>
                <a:spcPts val="576"/>
              </a:spcBef>
              <a:buNone/>
              <a:defRPr lang="ja-JP" sz="2400"/>
            </a:lvl1pPr>
            <a:lvl2pPr marL="457200" indent="0" algn="ctr">
              <a:buNone/>
              <a:defRPr lang="ja-JP" sz="2000"/>
            </a:lvl2pPr>
            <a:lvl3pPr marL="914400" indent="0" algn="ctr">
              <a:buNone/>
              <a:defRPr lang="ja-JP" sz="1800"/>
            </a:lvl3pPr>
            <a:lvl4pPr marL="1371600" indent="0" algn="ctr">
              <a:buNone/>
              <a:defRPr lang="ja-JP" sz="1600"/>
            </a:lvl4pPr>
            <a:lvl5pPr marL="1828800" indent="0" algn="ctr">
              <a:buNone/>
              <a:defRPr lang="ja-JP" sz="1600"/>
            </a:lvl5pPr>
            <a:lvl6pPr marL="2286000" indent="0" algn="ctr">
              <a:buNone/>
              <a:defRPr lang="ja-JP" sz="1600"/>
            </a:lvl6pPr>
            <a:lvl7pPr marL="2743200" indent="0" algn="ctr">
              <a:buNone/>
              <a:defRPr lang="ja-JP" sz="1600"/>
            </a:lvl7pPr>
            <a:lvl8pPr marL="3200400" indent="0" algn="ctr">
              <a:buNone/>
              <a:defRPr lang="ja-JP" sz="1600"/>
            </a:lvl8pPr>
            <a:lvl9pPr marL="3657600" indent="0" algn="ctr">
              <a:buNone/>
              <a:defRPr lang="ja-JP" sz="1600"/>
            </a:lvl9pPr>
          </a:lstStyle>
          <a:p>
            <a:pPr rtl="0"/>
            <a:r>
              <a:rPr lang="ja-JP" altLang="en-US"/>
              <a:t>マスター サブタイトルの書式設定</a:t>
            </a:r>
            <a:endParaRPr lang="ja-JP"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9" name="画像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defPPr>
              <a:defRPr lang="ja-JP"/>
            </a:defPPr>
          </a:lstStyle>
          <a:p>
            <a:pPr rtl="0"/>
            <a:endParaRPr lang="ja-JP" dirty="0"/>
          </a:p>
        </p:txBody>
      </p:sp>
      <p:pic>
        <p:nvPicPr>
          <p:cNvPr id="11" name="画像​​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フリーフォーム:図形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defPPr>
              <a:defRPr lang="ja-JP"/>
            </a:defPPr>
          </a:lstStyle>
          <a:p>
            <a:pPr rtl="0"/>
            <a:endParaRPr lang="ja-JP" dirty="0"/>
          </a:p>
        </p:txBody>
      </p:sp>
      <p:sp>
        <p:nvSpPr>
          <p:cNvPr id="15" name="画像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defPPr>
              <a:defRPr lang="ja-JP"/>
            </a:defPPr>
          </a:lstStyle>
          <a:p>
            <a:pPr rtl="0"/>
            <a:endParaRPr lang="ja-JP" dirty="0"/>
          </a:p>
        </p:txBody>
      </p:sp>
      <p:pic>
        <p:nvPicPr>
          <p:cNvPr id="17" name="画像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フッター プレースホルダー 5"/>
          <p:cNvSpPr>
            <a:spLocks noGrp="1"/>
          </p:cNvSpPr>
          <p:nvPr>
            <p:ph type="ftr" sz="quarter" idx="11"/>
          </p:nvPr>
        </p:nvSpPr>
        <p:spPr/>
        <p:txBody>
          <a:bodyPr rtlCol="0"/>
          <a:lstStyle>
            <a:defPPr>
              <a:defRPr lang="ja-JP"/>
            </a:defPPr>
          </a:lstStyle>
          <a:p>
            <a:pPr rtl="0"/>
            <a:r>
              <a:rPr lang="ja-JP" dirty="0"/>
              <a:t>プレゼンテーションのタイトル</a:t>
            </a:r>
          </a:p>
        </p:txBody>
      </p:sp>
      <p:sp>
        <p:nvSpPr>
          <p:cNvPr id="7" name="スライド番号プレースホルダー 6"/>
          <p:cNvSpPr>
            <a:spLocks noGrp="1"/>
          </p:cNvSpPr>
          <p:nvPr>
            <p:ph type="sldNum" sz="quarter" idx="12"/>
          </p:nvPr>
        </p:nvSpPr>
        <p:spPr/>
        <p:txBody>
          <a:bodyPr rtlCol="0"/>
          <a:lstStyle>
            <a:defPPr>
              <a:defRPr lang="ja-JP"/>
            </a:defPPr>
          </a:lstStyle>
          <a:p>
            <a:pPr rtl="0"/>
            <a:fld id="{48F63A3B-78C7-47BE-AE5E-E10140E04643}" type="slidenum">
              <a:rPr lang="ja-JP" dirty="0"/>
              <a:t>‹#›</a:t>
            </a:fld>
            <a:endParaRPr lang="ja-JP" dirty="0"/>
          </a:p>
        </p:txBody>
      </p:sp>
      <p:sp>
        <p:nvSpPr>
          <p:cNvPr id="18" name="タイトル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rtlCol="0">
            <a:noAutofit/>
          </a:bodyPr>
          <a:lstStyle>
            <a:lvl1pPr algn="l">
              <a:lnSpc>
                <a:spcPct val="100000"/>
              </a:lnSpc>
              <a:defRPr lang="ja-JP"/>
            </a:lvl1pPr>
          </a:lstStyle>
          <a:p>
            <a:pPr rtl="0"/>
            <a:r>
              <a:rPr lang="ja-JP" altLang="en-US" b="1"/>
              <a:t>マスター タイトルの書式設定</a:t>
            </a:r>
            <a:endParaRPr lang="ja-JP" b="1" dirty="0"/>
          </a:p>
        </p:txBody>
      </p:sp>
      <p:sp>
        <p:nvSpPr>
          <p:cNvPr id="19" name="コンテンツ プレースホルダー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rtlCol="0">
            <a:noAutofit/>
          </a:bodyPr>
          <a:lstStyle>
            <a:lvl1pPr>
              <a:defRPr lang="ja-JP" sz="1500"/>
            </a:lvl1pPr>
            <a:lvl2pPr>
              <a:defRPr lang="ja-JP" sz="1300"/>
            </a:lvl2pPr>
            <a:lvl3pPr>
              <a:defRPr lang="ja-JP" sz="1200"/>
            </a:lvl3pPr>
            <a:lvl4pPr>
              <a:defRPr lang="ja-JP" sz="1200"/>
            </a:lvl4pPr>
            <a:lvl5pPr>
              <a:defRPr lang="ja-JP" sz="1200"/>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
        <p:nvSpPr>
          <p:cNvPr id="20" name="コンテンツ プレースホルダー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rtlCol="0">
            <a:noAutofit/>
          </a:bodyPr>
          <a:lstStyle>
            <a:lvl1pPr>
              <a:defRPr lang="ja-JP" sz="1500"/>
            </a:lvl1pPr>
            <a:lvl2pPr>
              <a:defRPr lang="ja-JP" sz="1300"/>
            </a:lvl2pPr>
            <a:lvl3pPr>
              <a:defRPr lang="ja-JP" sz="1200"/>
            </a:lvl3pPr>
            <a:lvl4pPr>
              <a:defRPr lang="ja-JP" sz="1200"/>
            </a:lvl4pPr>
            <a:lvl5pPr>
              <a:defRPr lang="ja-JP" sz="1200"/>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7" name="フリーフォーム:図形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9" name="フリーフォーム:図形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2" name="タイトル 1"/>
          <p:cNvSpPr>
            <a:spLocks noGrp="1"/>
          </p:cNvSpPr>
          <p:nvPr>
            <p:ph type="title"/>
          </p:nvPr>
        </p:nvSpPr>
        <p:spPr/>
        <p:txBody>
          <a:bodyPr rtlCol="0"/>
          <a:lstStyle>
            <a:defPPr>
              <a:defRPr lang="ja-JP"/>
            </a:defPPr>
          </a:lstStyle>
          <a:p>
            <a:pPr rtl="0"/>
            <a:r>
              <a:rPr lang="ja-JP" altLang="en-US" b="1"/>
              <a:t>マスター タイトルの書式設定</a:t>
            </a:r>
            <a:endParaRPr lang="ja-JP" b="1" dirty="0"/>
          </a:p>
        </p:txBody>
      </p:sp>
      <p:sp>
        <p:nvSpPr>
          <p:cNvPr id="4" name="フッター プレースホルダー 3"/>
          <p:cNvSpPr>
            <a:spLocks noGrp="1"/>
          </p:cNvSpPr>
          <p:nvPr>
            <p:ph type="ftr" sz="quarter" idx="11"/>
          </p:nvPr>
        </p:nvSpPr>
        <p:spPr/>
        <p:txBody>
          <a:bodyPr rtlCol="0"/>
          <a:lstStyle>
            <a:defPPr>
              <a:defRPr lang="ja-JP"/>
            </a:defPPr>
          </a:lstStyle>
          <a:p>
            <a:pPr rtl="0"/>
            <a:r>
              <a:rPr lang="ja-JP" dirty="0"/>
              <a:t>プレゼンテーションのタイトル</a:t>
            </a:r>
          </a:p>
        </p:txBody>
      </p:sp>
      <p:sp>
        <p:nvSpPr>
          <p:cNvPr id="5" name="スライド番号プレースホルダー 4"/>
          <p:cNvSpPr>
            <a:spLocks noGrp="1"/>
          </p:cNvSpPr>
          <p:nvPr>
            <p:ph type="sldNum" sz="quarter" idx="12"/>
          </p:nvPr>
        </p:nvSpPr>
        <p:spPr/>
        <p:txBody>
          <a:bodyPr rtlCol="0"/>
          <a:lstStyle>
            <a:defPPr>
              <a:defRPr lang="ja-JP"/>
            </a:defPPr>
          </a:lstStyle>
          <a:p>
            <a:pPr rtl="0"/>
            <a:fld id="{48F63A3B-78C7-47BE-AE5E-E10140E04643}" type="slidenum">
              <a:rPr lang="ja-JP" dirty="0"/>
              <a:t>‹#›</a:t>
            </a:fld>
            <a:endParaRPr lang="ja-JP"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フリーフォーム:図形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8" name="フリーフォーム:図形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3" name="フッター プレースホルダー 2"/>
          <p:cNvSpPr>
            <a:spLocks noGrp="1"/>
          </p:cNvSpPr>
          <p:nvPr>
            <p:ph type="ftr" sz="quarter" idx="11"/>
          </p:nvPr>
        </p:nvSpPr>
        <p:spPr/>
        <p:txBody>
          <a:bodyPr rtlCol="0"/>
          <a:lstStyle>
            <a:defPPr>
              <a:defRPr lang="ja-JP"/>
            </a:defPPr>
          </a:lstStyle>
          <a:p>
            <a:pPr rtl="0"/>
            <a:r>
              <a:rPr lang="ja-JP" dirty="0"/>
              <a:t>プレゼンテーションのタイトル</a:t>
            </a:r>
          </a:p>
        </p:txBody>
      </p:sp>
      <p:sp>
        <p:nvSpPr>
          <p:cNvPr id="4" name="スライド番号プレースホルダー 3"/>
          <p:cNvSpPr>
            <a:spLocks noGrp="1"/>
          </p:cNvSpPr>
          <p:nvPr>
            <p:ph type="sldNum" sz="quarter" idx="12"/>
          </p:nvPr>
        </p:nvSpPr>
        <p:spPr/>
        <p:txBody>
          <a:bodyPr rtlCol="0"/>
          <a:lstStyle>
            <a:defPPr>
              <a:defRPr lang="ja-JP"/>
            </a:defPPr>
          </a:lstStyle>
          <a:p>
            <a:pPr rtl="0"/>
            <a:fld id="{48F63A3B-78C7-47BE-AE5E-E10140E04643}" type="slidenum">
              <a:rPr lang="ja-JP" dirty="0"/>
              <a:t>‹#›</a:t>
            </a:fld>
            <a:endParaRPr lang="ja-JP"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11" name="フリーフォーム:図形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2" name="タイトル 1"/>
          <p:cNvSpPr>
            <a:spLocks noGrp="1"/>
          </p:cNvSpPr>
          <p:nvPr>
            <p:ph type="title"/>
          </p:nvPr>
        </p:nvSpPr>
        <p:spPr>
          <a:xfrm>
            <a:off x="839788" y="457200"/>
            <a:ext cx="3932237" cy="1600200"/>
          </a:xfrm>
        </p:spPr>
        <p:txBody>
          <a:bodyPr rtlCol="0" anchor="b"/>
          <a:lstStyle>
            <a:lvl1pPr>
              <a:defRPr lang="ja-JP" sz="3200"/>
            </a:lvl1pPr>
          </a:lstStyle>
          <a:p>
            <a:pPr rtl="0"/>
            <a:r>
              <a:rPr lang="ja-JP" altLang="en-US" b="1"/>
              <a:t>マスター タイトルの書式設定</a:t>
            </a:r>
            <a:endParaRPr lang="ja-JP" b="1" dirty="0"/>
          </a:p>
        </p:txBody>
      </p:sp>
      <p:sp>
        <p:nvSpPr>
          <p:cNvPr id="3" name="コンテンツ プレースホルダー 2"/>
          <p:cNvSpPr>
            <a:spLocks noGrp="1"/>
          </p:cNvSpPr>
          <p:nvPr>
            <p:ph idx="1"/>
          </p:nvPr>
        </p:nvSpPr>
        <p:spPr>
          <a:xfrm>
            <a:off x="5183188" y="987425"/>
            <a:ext cx="6172200" cy="4873625"/>
          </a:xfrm>
        </p:spPr>
        <p:txBody>
          <a:bodyPr rtlCol="0"/>
          <a:lstStyle>
            <a:lvl1pPr>
              <a:defRPr lang="ja-JP" sz="3200"/>
            </a:lvl1pPr>
            <a:lvl2pPr>
              <a:defRPr lang="ja-JP" sz="2800"/>
            </a:lvl2pPr>
            <a:lvl3pPr>
              <a:defRPr lang="ja-JP" sz="2400"/>
            </a:lvl3pPr>
            <a:lvl4pPr>
              <a:defRPr lang="ja-JP" sz="2000"/>
            </a:lvl4pPr>
            <a:lvl5pPr>
              <a:defRPr lang="ja-JP" sz="2000"/>
            </a:lvl5pPr>
            <a:lvl6pPr>
              <a:defRPr lang="ja-JP" sz="2000"/>
            </a:lvl6pPr>
            <a:lvl7pPr>
              <a:defRPr lang="ja-JP" sz="2000"/>
            </a:lvl7pPr>
            <a:lvl8pPr>
              <a:defRPr lang="ja-JP" sz="2000"/>
            </a:lvl8pPr>
            <a:lvl9pPr>
              <a:defRPr lang="ja-JP" sz="20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
        <p:nvSpPr>
          <p:cNvPr id="4" name="テキスト プレースホルダー 3"/>
          <p:cNvSpPr>
            <a:spLocks noGrp="1"/>
          </p:cNvSpPr>
          <p:nvPr>
            <p:ph type="body" sz="half" idx="2"/>
          </p:nvPr>
        </p:nvSpPr>
        <p:spPr>
          <a:xfrm>
            <a:off x="839788" y="2057400"/>
            <a:ext cx="3932237" cy="3811588"/>
          </a:xfrm>
        </p:spPr>
        <p:txBody>
          <a:bodyPr rtlCol="0"/>
          <a:lstStyle>
            <a:lvl1pPr marL="0" indent="0">
              <a:buNone/>
              <a:defRPr lang="ja-JP" sz="1600"/>
            </a:lvl1pPr>
            <a:lvl2pPr marL="457200" indent="0">
              <a:buNone/>
              <a:defRPr lang="ja-JP" sz="1400"/>
            </a:lvl2pPr>
            <a:lvl3pPr marL="914400" indent="0">
              <a:buNone/>
              <a:defRPr lang="ja-JP" sz="1200"/>
            </a:lvl3pPr>
            <a:lvl4pPr marL="1371600" indent="0">
              <a:buNone/>
              <a:defRPr lang="ja-JP" sz="1000"/>
            </a:lvl4pPr>
            <a:lvl5pPr marL="1828800" indent="0">
              <a:buNone/>
              <a:defRPr lang="ja-JP" sz="1000"/>
            </a:lvl5pPr>
            <a:lvl6pPr marL="2286000" indent="0">
              <a:buNone/>
              <a:defRPr lang="ja-JP" sz="1000"/>
            </a:lvl6pPr>
            <a:lvl7pPr marL="2743200" indent="0">
              <a:buNone/>
              <a:defRPr lang="ja-JP" sz="1000"/>
            </a:lvl7pPr>
            <a:lvl8pPr marL="3200400" indent="0">
              <a:buNone/>
              <a:defRPr lang="ja-JP" sz="1000"/>
            </a:lvl8pPr>
            <a:lvl9pPr marL="3657600" indent="0">
              <a:buNone/>
              <a:defRPr lang="ja-JP" sz="1000"/>
            </a:lvl9pPr>
          </a:lstStyle>
          <a:p>
            <a:pPr lvl="0" rtl="0"/>
            <a:r>
              <a:rPr lang="ja-JP" altLang="en-US"/>
              <a:t>マスター テキストの書式設定</a:t>
            </a:r>
          </a:p>
        </p:txBody>
      </p:sp>
      <p:sp>
        <p:nvSpPr>
          <p:cNvPr id="6" name="フッター プレースホルダー 5"/>
          <p:cNvSpPr>
            <a:spLocks noGrp="1"/>
          </p:cNvSpPr>
          <p:nvPr>
            <p:ph type="ftr" sz="quarter" idx="11"/>
          </p:nvPr>
        </p:nvSpPr>
        <p:spPr/>
        <p:txBody>
          <a:bodyPr rtlCol="0"/>
          <a:lstStyle>
            <a:defPPr>
              <a:defRPr lang="ja-JP"/>
            </a:defPPr>
          </a:lstStyle>
          <a:p>
            <a:pPr rtl="0"/>
            <a:r>
              <a:rPr lang="ja-JP"/>
              <a:t>プレゼンテーションのタイトル</a:t>
            </a:r>
            <a:endParaRPr lang="ja-JP" dirty="0"/>
          </a:p>
        </p:txBody>
      </p:sp>
      <p:sp>
        <p:nvSpPr>
          <p:cNvPr id="7" name="スライド番号プレースホルダー 6"/>
          <p:cNvSpPr>
            <a:spLocks noGrp="1"/>
          </p:cNvSpPr>
          <p:nvPr>
            <p:ph type="sldNum" sz="quarter" idx="12"/>
          </p:nvPr>
        </p:nvSpPr>
        <p:spPr/>
        <p:txBody>
          <a:bodyPr rtlCol="0"/>
          <a:lstStyle>
            <a:defPPr>
              <a:defRPr lang="ja-JP"/>
            </a:defPPr>
          </a:lstStyle>
          <a:p>
            <a:pPr rtl="0"/>
            <a:fld id="{48F63A3B-78C7-47BE-AE5E-E10140E04643}" type="slidenum">
              <a:rPr lang="ja-JP" dirty="0"/>
              <a:t>‹#›</a:t>
            </a:fld>
            <a:endParaRPr lang="ja-JP"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議題">
    <p:spTree>
      <p:nvGrpSpPr>
        <p:cNvPr id="1" name=""/>
        <p:cNvGrpSpPr/>
        <p:nvPr/>
      </p:nvGrpSpPr>
      <p:grpSpPr>
        <a:xfrm>
          <a:off x="0" y="0"/>
          <a:ext cx="0" cy="0"/>
          <a:chOff x="0" y="0"/>
          <a:chExt cx="0" cy="0"/>
        </a:xfrm>
      </p:grpSpPr>
      <p:grpSp>
        <p:nvGrpSpPr>
          <p:cNvPr id="6" name="グループ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フリーフォーム(F)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rtl="0"/>
              <a:endParaRPr lang="ja-JP" dirty="0"/>
            </a:p>
          </p:txBody>
        </p:sp>
        <p:sp>
          <p:nvSpPr>
            <p:cNvPr id="8" name="フリーフォーム(F)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rtl="0"/>
              <a:endParaRPr lang="ja-JP" dirty="0"/>
            </a:p>
          </p:txBody>
        </p:sp>
      </p:grpSp>
      <p:grpSp>
        <p:nvGrpSpPr>
          <p:cNvPr id="9" name="グループ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フリーフォーム(F)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rtl="0"/>
              <a:endParaRPr lang="ja-JP" dirty="0"/>
            </a:p>
          </p:txBody>
        </p:sp>
        <p:sp>
          <p:nvSpPr>
            <p:cNvPr id="11" name="フリーフォーム(F)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rtl="0"/>
              <a:endParaRPr lang="ja-JP" dirty="0"/>
            </a:p>
          </p:txBody>
        </p:sp>
      </p:grpSp>
      <p:sp>
        <p:nvSpPr>
          <p:cNvPr id="14" name="画像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defPPr>
              <a:defRPr lang="ja-JP"/>
            </a:defPPr>
          </a:lstStyle>
          <a:p>
            <a:pPr rtl="0"/>
            <a:endParaRPr lang="ja-JP" dirty="0"/>
          </a:p>
        </p:txBody>
      </p:sp>
      <p:sp>
        <p:nvSpPr>
          <p:cNvPr id="2" name="タイトル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rtlCol="0">
            <a:noAutofit/>
          </a:bodyPr>
          <a:lstStyle>
            <a:lvl1pPr algn="l">
              <a:lnSpc>
                <a:spcPct val="100000"/>
              </a:lnSpc>
              <a:defRPr lang="ja-JP"/>
            </a:lvl1pPr>
          </a:lstStyle>
          <a:p>
            <a:pPr rtl="0"/>
            <a:r>
              <a:rPr lang="ja-JP" altLang="en-US" b="1"/>
              <a:t>マスター タイトルの書式設定</a:t>
            </a:r>
            <a:endParaRPr lang="ja-JP" b="1" dirty="0"/>
          </a:p>
        </p:txBody>
      </p:sp>
      <p:sp>
        <p:nvSpPr>
          <p:cNvPr id="13" name="コンテンツ プレースホルダー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rtlCol="0">
            <a:noAutofit/>
          </a:bodyPr>
          <a:lstStyle>
            <a:lvl1pPr marL="0" indent="0">
              <a:lnSpc>
                <a:spcPct val="150000"/>
              </a:lnSpc>
              <a:spcBef>
                <a:spcPts val="0"/>
              </a:spcBef>
              <a:buNone/>
              <a:defRPr lang="ja-JP" sz="2400"/>
            </a:lvl1pPr>
            <a:lvl2pPr marL="347472">
              <a:lnSpc>
                <a:spcPct val="150000"/>
              </a:lnSpc>
              <a:spcBef>
                <a:spcPts val="0"/>
              </a:spcBef>
              <a:defRPr lang="ja-JP" sz="2000"/>
            </a:lvl2pPr>
            <a:lvl3pPr marL="685800">
              <a:lnSpc>
                <a:spcPct val="150000"/>
              </a:lnSpc>
              <a:spcBef>
                <a:spcPts val="0"/>
              </a:spcBef>
              <a:defRPr lang="ja-JP" sz="1800"/>
            </a:lvl3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11" name="フリーフォーム:図形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2" name="タイトル 1"/>
          <p:cNvSpPr>
            <a:spLocks noGrp="1"/>
          </p:cNvSpPr>
          <p:nvPr>
            <p:ph type="title"/>
          </p:nvPr>
        </p:nvSpPr>
        <p:spPr>
          <a:xfrm>
            <a:off x="839788" y="457200"/>
            <a:ext cx="3932237" cy="1600200"/>
          </a:xfrm>
        </p:spPr>
        <p:txBody>
          <a:bodyPr rtlCol="0" anchor="b"/>
          <a:lstStyle>
            <a:lvl1pPr>
              <a:defRPr lang="ja-JP" sz="3200"/>
            </a:lvl1pPr>
          </a:lstStyle>
          <a:p>
            <a:pPr rtl="0"/>
            <a:r>
              <a:rPr lang="ja-JP" altLang="en-US" b="1"/>
              <a:t>マスター タイトルの書式設定</a:t>
            </a:r>
            <a:endParaRPr lang="ja-JP" b="1" dirty="0"/>
          </a:p>
        </p:txBody>
      </p:sp>
      <p:sp>
        <p:nvSpPr>
          <p:cNvPr id="3" name="図プレースホルダー 2"/>
          <p:cNvSpPr>
            <a:spLocks noGrp="1" noChangeAspect="1"/>
          </p:cNvSpPr>
          <p:nvPr>
            <p:ph type="pic" idx="1"/>
          </p:nvPr>
        </p:nvSpPr>
        <p:spPr>
          <a:xfrm>
            <a:off x="5183188" y="987425"/>
            <a:ext cx="6172200" cy="4873625"/>
          </a:xfrm>
        </p:spPr>
        <p:txBody>
          <a:bodyPr rtlCol="0" anchor="t"/>
          <a:lstStyle>
            <a:lvl1pPr marL="0" indent="0">
              <a:buNone/>
              <a:defRPr lang="ja-JP" sz="3200"/>
            </a:lvl1pPr>
            <a:lvl2pPr marL="457200" indent="0">
              <a:buNone/>
              <a:defRPr lang="ja-JP" sz="2800"/>
            </a:lvl2pPr>
            <a:lvl3pPr marL="914400" indent="0">
              <a:buNone/>
              <a:defRPr lang="ja-JP" sz="2400"/>
            </a:lvl3pPr>
            <a:lvl4pPr marL="1371600" indent="0">
              <a:buNone/>
              <a:defRPr lang="ja-JP" sz="2000"/>
            </a:lvl4pPr>
            <a:lvl5pPr marL="1828800" indent="0">
              <a:buNone/>
              <a:defRPr lang="ja-JP" sz="2000"/>
            </a:lvl5pPr>
            <a:lvl6pPr marL="2286000" indent="0">
              <a:buNone/>
              <a:defRPr lang="ja-JP" sz="2000"/>
            </a:lvl6pPr>
            <a:lvl7pPr marL="2743200" indent="0">
              <a:buNone/>
              <a:defRPr lang="ja-JP" sz="2000"/>
            </a:lvl7pPr>
            <a:lvl8pPr marL="3200400" indent="0">
              <a:buNone/>
              <a:defRPr lang="ja-JP" sz="2000"/>
            </a:lvl8pPr>
            <a:lvl9pPr marL="3657600" indent="0">
              <a:buNone/>
              <a:defRPr lang="ja-JP" sz="2000"/>
            </a:lvl9pPr>
          </a:lstStyle>
          <a:p>
            <a:pPr rtl="0"/>
            <a:r>
              <a:rPr lang="ja-JP" altLang="en-US"/>
              <a:t>アイコンをクリックして図を追加</a:t>
            </a:r>
            <a:endParaRPr lang="ja-JP" dirty="0"/>
          </a:p>
        </p:txBody>
      </p:sp>
      <p:sp>
        <p:nvSpPr>
          <p:cNvPr id="4" name="テキスト プレースホルダー 3"/>
          <p:cNvSpPr>
            <a:spLocks noGrp="1"/>
          </p:cNvSpPr>
          <p:nvPr>
            <p:ph type="body" sz="half" idx="2"/>
          </p:nvPr>
        </p:nvSpPr>
        <p:spPr>
          <a:xfrm>
            <a:off x="839788" y="2057400"/>
            <a:ext cx="3932237" cy="3811588"/>
          </a:xfrm>
        </p:spPr>
        <p:txBody>
          <a:bodyPr rtlCol="0"/>
          <a:lstStyle>
            <a:lvl1pPr marL="0" indent="0">
              <a:buNone/>
              <a:defRPr lang="ja-JP" sz="1600"/>
            </a:lvl1pPr>
            <a:lvl2pPr marL="457200" indent="0">
              <a:buNone/>
              <a:defRPr lang="ja-JP" sz="1400"/>
            </a:lvl2pPr>
            <a:lvl3pPr marL="914400" indent="0">
              <a:buNone/>
              <a:defRPr lang="ja-JP" sz="1200"/>
            </a:lvl3pPr>
            <a:lvl4pPr marL="1371600" indent="0">
              <a:buNone/>
              <a:defRPr lang="ja-JP" sz="1000"/>
            </a:lvl4pPr>
            <a:lvl5pPr marL="1828800" indent="0">
              <a:buNone/>
              <a:defRPr lang="ja-JP" sz="1000"/>
            </a:lvl5pPr>
            <a:lvl6pPr marL="2286000" indent="0">
              <a:buNone/>
              <a:defRPr lang="ja-JP" sz="1000"/>
            </a:lvl6pPr>
            <a:lvl7pPr marL="2743200" indent="0">
              <a:buNone/>
              <a:defRPr lang="ja-JP" sz="1000"/>
            </a:lvl7pPr>
            <a:lvl8pPr marL="3200400" indent="0">
              <a:buNone/>
              <a:defRPr lang="ja-JP" sz="1000"/>
            </a:lvl8pPr>
            <a:lvl9pPr marL="3657600" indent="0">
              <a:buNone/>
              <a:defRPr lang="ja-JP" sz="1000"/>
            </a:lvl9pPr>
          </a:lstStyle>
          <a:p>
            <a:pPr lvl="0" rtl="0"/>
            <a:r>
              <a:rPr lang="ja-JP" altLang="en-US"/>
              <a:t>マスター テキストの書式設定</a:t>
            </a:r>
          </a:p>
        </p:txBody>
      </p:sp>
      <p:sp>
        <p:nvSpPr>
          <p:cNvPr id="6" name="フッター プレースホルダー 5"/>
          <p:cNvSpPr>
            <a:spLocks noGrp="1"/>
          </p:cNvSpPr>
          <p:nvPr>
            <p:ph type="ftr" sz="quarter" idx="11"/>
          </p:nvPr>
        </p:nvSpPr>
        <p:spPr/>
        <p:txBody>
          <a:bodyPr rtlCol="0"/>
          <a:lstStyle>
            <a:defPPr>
              <a:defRPr lang="ja-JP"/>
            </a:defPPr>
          </a:lstStyle>
          <a:p>
            <a:pPr rtl="0"/>
            <a:r>
              <a:rPr lang="ja-JP" dirty="0"/>
              <a:t>プレゼンテーションのタイトル</a:t>
            </a:r>
          </a:p>
        </p:txBody>
      </p:sp>
      <p:sp>
        <p:nvSpPr>
          <p:cNvPr id="7" name="スライド番号プレースホルダー 6"/>
          <p:cNvSpPr>
            <a:spLocks noGrp="1"/>
          </p:cNvSpPr>
          <p:nvPr>
            <p:ph type="sldNum" sz="quarter" idx="12"/>
          </p:nvPr>
        </p:nvSpPr>
        <p:spPr/>
        <p:txBody>
          <a:bodyPr rtlCol="0"/>
          <a:lstStyle>
            <a:defPPr>
              <a:defRPr lang="ja-JP"/>
            </a:defPPr>
          </a:lstStyle>
          <a:p>
            <a:pPr rtl="0"/>
            <a:fld id="{48F63A3B-78C7-47BE-AE5E-E10140E04643}" type="slidenum">
              <a:rPr lang="ja-JP" dirty="0"/>
              <a:t>‹#›</a:t>
            </a:fld>
            <a:endParaRPr lang="ja-JP"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概要">
    <p:spTree>
      <p:nvGrpSpPr>
        <p:cNvPr id="1" name=""/>
        <p:cNvGrpSpPr/>
        <p:nvPr/>
      </p:nvGrpSpPr>
      <p:grpSpPr>
        <a:xfrm>
          <a:off x="0" y="0"/>
          <a:ext cx="0" cy="0"/>
          <a:chOff x="0" y="0"/>
          <a:chExt cx="0" cy="0"/>
        </a:xfrm>
      </p:grpSpPr>
      <p:sp>
        <p:nvSpPr>
          <p:cNvPr id="23" name="フリーフォーム:図形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20" name="フリーフォーム:図形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14" name="フリーフォーム:図形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2" name="タイトル 1"/>
          <p:cNvSpPr>
            <a:spLocks noGrp="1"/>
          </p:cNvSpPr>
          <p:nvPr userDrawn="1">
            <p:ph type="title"/>
          </p:nvPr>
        </p:nvSpPr>
        <p:spPr>
          <a:xfrm>
            <a:off x="4224528" y="2276856"/>
            <a:ext cx="6766560" cy="768096"/>
          </a:xfrm>
        </p:spPr>
        <p:txBody>
          <a:bodyPr rtlCol="0">
            <a:noAutofit/>
          </a:bodyPr>
          <a:lstStyle>
            <a:lvl1pPr algn="l">
              <a:lnSpc>
                <a:spcPct val="100000"/>
              </a:lnSpc>
              <a:defRPr lang="ja-JP" b="1"/>
            </a:lvl1pPr>
          </a:lstStyle>
          <a:p>
            <a:pPr rtl="0"/>
            <a:r>
              <a:rPr lang="ja-JP" altLang="en-US" b="1"/>
              <a:t>マスター タイトルの書式設定</a:t>
            </a:r>
            <a:endParaRPr lang="ja-JP" b="1" dirty="0"/>
          </a:p>
        </p:txBody>
      </p:sp>
      <p:sp>
        <p:nvSpPr>
          <p:cNvPr id="3" name="コンテンツ プレースホルダー 2"/>
          <p:cNvSpPr>
            <a:spLocks noGrp="1"/>
          </p:cNvSpPr>
          <p:nvPr userDrawn="1">
            <p:ph idx="1"/>
          </p:nvPr>
        </p:nvSpPr>
        <p:spPr>
          <a:xfrm>
            <a:off x="4224528" y="3222752"/>
            <a:ext cx="6766560" cy="2700528"/>
          </a:xfrm>
        </p:spPr>
        <p:txBody>
          <a:bodyPr rtlCol="0">
            <a:noAutofit/>
          </a:bodyPr>
          <a:lstStyle>
            <a:lvl1pPr marL="0" indent="0">
              <a:buNone/>
              <a:defRPr lang="ja-JP" sz="1500"/>
            </a:lvl1pPr>
            <a:lvl2pPr>
              <a:defRPr lang="ja-JP" sz="1500"/>
            </a:lvl2pPr>
            <a:lvl3pPr>
              <a:defRPr lang="ja-JP" sz="1500"/>
            </a:lvl3pPr>
            <a:lvl4pPr>
              <a:defRPr lang="ja-JP" sz="1500"/>
            </a:lvl4pPr>
            <a:lvl5pPr>
              <a:defRPr lang="ja-JP" sz="1500"/>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
        <p:nvSpPr>
          <p:cNvPr id="5" name="フッター プレースホルダー 4"/>
          <p:cNvSpPr>
            <a:spLocks noGrp="1"/>
          </p:cNvSpPr>
          <p:nvPr userDrawn="1">
            <p:ph type="ftr" sz="quarter" idx="11"/>
          </p:nvPr>
        </p:nvSpPr>
        <p:spPr>
          <a:xfrm>
            <a:off x="4224528" y="457200"/>
            <a:ext cx="3200400" cy="274320"/>
          </a:xfrm>
        </p:spPr>
        <p:txBody>
          <a:bodyPr rtlCol="0">
            <a:noAutofit/>
          </a:bodyPr>
          <a:lstStyle>
            <a:defPPr>
              <a:defRPr lang="ja-JP"/>
            </a:defPPr>
          </a:lstStyle>
          <a:p>
            <a:pPr rtl="0"/>
            <a:r>
              <a:rPr lang="ja-JP"/>
              <a:t>プレゼンテーションのタイトル</a:t>
            </a:r>
            <a:endParaRPr lang="ja-JP" dirty="0"/>
          </a:p>
        </p:txBody>
      </p:sp>
      <p:sp>
        <p:nvSpPr>
          <p:cNvPr id="6" name="スライド番号プレースホルダー 5"/>
          <p:cNvSpPr>
            <a:spLocks noGrp="1"/>
          </p:cNvSpPr>
          <p:nvPr userDrawn="1">
            <p:ph type="sldNum" sz="quarter" idx="12"/>
          </p:nvPr>
        </p:nvSpPr>
        <p:spPr/>
        <p:txBody>
          <a:bodyPr rtlCol="0">
            <a:noAutofit/>
          </a:bodyPr>
          <a:lstStyle>
            <a:defPPr>
              <a:defRPr lang="ja-JP"/>
            </a:defPPr>
          </a:lstStyle>
          <a:p>
            <a:pPr rtl="0"/>
            <a:fld id="{48F63A3B-78C7-47BE-AE5E-E10140E04643}" type="slidenum">
              <a:rPr lang="ja-JP" dirty="0"/>
              <a:t>‹#›</a:t>
            </a:fld>
            <a:endParaRPr lang="ja-JP" dirty="0"/>
          </a:p>
        </p:txBody>
      </p:sp>
      <p:sp>
        <p:nvSpPr>
          <p:cNvPr id="17" name="フリーフォーム:図形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34" name="フリーフォーム:図形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46" name="フリーフォーム:図形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43" name="フリーフォーム:図形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49" name="フリーフォーム:図形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40" name="フリーフォーム:図形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lvl="0" rtl="0"/>
            <a:endParaRPr lang="ja-JP" dirty="0">
              <a:solidFill>
                <a:schemeClr val="tx1"/>
              </a:solidFill>
            </a:endParaRPr>
          </a:p>
        </p:txBody>
      </p:sp>
      <p:sp>
        <p:nvSpPr>
          <p:cNvPr id="37" name="フリーフォーム:図形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stStyle>
          <a:p>
            <a:pPr lvl="0" algn="ctr" rtl="0"/>
            <a:endParaRPr lang="ja-JP" dirty="0"/>
          </a:p>
        </p:txBody>
      </p:sp>
      <p:sp>
        <p:nvSpPr>
          <p:cNvPr id="2" name="タイトル 1"/>
          <p:cNvSpPr>
            <a:spLocks noGrp="1"/>
          </p:cNvSpPr>
          <p:nvPr>
            <p:ph type="title"/>
          </p:nvPr>
        </p:nvSpPr>
        <p:spPr>
          <a:xfrm>
            <a:off x="2895600" y="3776472"/>
            <a:ext cx="6400800" cy="768096"/>
          </a:xfrm>
        </p:spPr>
        <p:txBody>
          <a:bodyPr rtlCol="0" anchor="t">
            <a:noAutofit/>
          </a:bodyPr>
          <a:lstStyle>
            <a:lvl1pPr>
              <a:lnSpc>
                <a:spcPct val="100000"/>
              </a:lnSpc>
              <a:defRPr lang="ja-JP" sz="4400"/>
            </a:lvl1pPr>
          </a:lstStyle>
          <a:p>
            <a:pPr rtl="0"/>
            <a:r>
              <a:rPr lang="ja-JP" altLang="en-US" b="1"/>
              <a:t>マスター タイトルの書式設定</a:t>
            </a:r>
            <a:endParaRPr lang="ja-JP" b="1" dirty="0"/>
          </a:p>
        </p:txBody>
      </p:sp>
      <p:sp>
        <p:nvSpPr>
          <p:cNvPr id="3" name="テキスト プレースホルダー 2"/>
          <p:cNvSpPr>
            <a:spLocks noGrp="1"/>
          </p:cNvSpPr>
          <p:nvPr>
            <p:ph type="body" idx="1"/>
          </p:nvPr>
        </p:nvSpPr>
        <p:spPr>
          <a:xfrm>
            <a:off x="2895600" y="4718304"/>
            <a:ext cx="6400800" cy="512064"/>
          </a:xfrm>
        </p:spPr>
        <p:txBody>
          <a:bodyPr lIns="0" tIns="0" rIns="0" bIns="0" rtlCol="0">
            <a:noAutofit/>
          </a:bodyPr>
          <a:lstStyle>
            <a:lvl1pPr marL="0" indent="0" algn="ctr">
              <a:spcBef>
                <a:spcPts val="0"/>
              </a:spcBef>
              <a:buNone/>
              <a:defRPr lang="ja-JP" sz="2400">
                <a:solidFill>
                  <a:schemeClr val="accent6"/>
                </a:solidFill>
              </a:defRPr>
            </a:lvl1pPr>
            <a:lvl2pPr marL="457200" indent="0">
              <a:buNone/>
              <a:defRPr lang="ja-JP" sz="2000">
                <a:solidFill>
                  <a:schemeClr val="tx1">
                    <a:tint val="75000"/>
                  </a:schemeClr>
                </a:solidFill>
              </a:defRPr>
            </a:lvl2pPr>
            <a:lvl3pPr marL="914400" indent="0">
              <a:buNone/>
              <a:defRPr lang="ja-JP" sz="1800">
                <a:solidFill>
                  <a:schemeClr val="tx1">
                    <a:tint val="75000"/>
                  </a:schemeClr>
                </a:solidFill>
              </a:defRPr>
            </a:lvl3pPr>
            <a:lvl4pPr marL="1371600" indent="0">
              <a:buNone/>
              <a:defRPr lang="ja-JP" sz="1600">
                <a:solidFill>
                  <a:schemeClr val="tx1">
                    <a:tint val="75000"/>
                  </a:schemeClr>
                </a:solidFill>
              </a:defRPr>
            </a:lvl4pPr>
            <a:lvl5pPr marL="1828800" indent="0">
              <a:buNone/>
              <a:defRPr lang="ja-JP" sz="1600">
                <a:solidFill>
                  <a:schemeClr val="tx1">
                    <a:tint val="75000"/>
                  </a:schemeClr>
                </a:solidFill>
              </a:defRPr>
            </a:lvl5pPr>
            <a:lvl6pPr marL="2286000" indent="0">
              <a:buNone/>
              <a:defRPr lang="ja-JP" sz="1600">
                <a:solidFill>
                  <a:schemeClr val="tx1">
                    <a:tint val="75000"/>
                  </a:schemeClr>
                </a:solidFill>
              </a:defRPr>
            </a:lvl6pPr>
            <a:lvl7pPr marL="2743200" indent="0">
              <a:buNone/>
              <a:defRPr lang="ja-JP" sz="1600">
                <a:solidFill>
                  <a:schemeClr val="tx1">
                    <a:tint val="75000"/>
                  </a:schemeClr>
                </a:solidFill>
              </a:defRPr>
            </a:lvl7pPr>
            <a:lvl8pPr marL="3200400" indent="0">
              <a:buNone/>
              <a:defRPr lang="ja-JP" sz="1600">
                <a:solidFill>
                  <a:schemeClr val="tx1">
                    <a:tint val="75000"/>
                  </a:schemeClr>
                </a:solidFill>
              </a:defRPr>
            </a:lvl8pPr>
            <a:lvl9pPr marL="3657600" indent="0">
              <a:buNone/>
              <a:defRPr lang="ja-JP" sz="1600">
                <a:solidFill>
                  <a:schemeClr val="tx1">
                    <a:tint val="75000"/>
                  </a:schemeClr>
                </a:solidFill>
              </a:defRPr>
            </a:lvl9pPr>
          </a:lstStyle>
          <a:p>
            <a:pPr lvl="0" rtl="0"/>
            <a:r>
              <a:rPr lang="ja-JP" altLang="en-US"/>
              <a:t>マスター テキストの書式設定</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30" name="フリーフォーム:図形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2" name="タイトル 1"/>
          <p:cNvSpPr>
            <a:spLocks noGrp="1"/>
          </p:cNvSpPr>
          <p:nvPr>
            <p:ph type="title"/>
          </p:nvPr>
        </p:nvSpPr>
        <p:spPr/>
        <p:txBody>
          <a:bodyPr rtlCol="0">
            <a:noAutofit/>
          </a:bodyPr>
          <a:lstStyle>
            <a:lvl1pPr>
              <a:lnSpc>
                <a:spcPct val="100000"/>
              </a:lnSpc>
              <a:defRPr lang="ja-JP"/>
            </a:lvl1pPr>
          </a:lstStyle>
          <a:p>
            <a:pPr rtl="0"/>
            <a:r>
              <a:rPr lang="ja-JP" altLang="en-US" b="1"/>
              <a:t>マスター タイトルの書式設定</a:t>
            </a:r>
            <a:endParaRPr lang="ja-JP" b="1" dirty="0"/>
          </a:p>
        </p:txBody>
      </p:sp>
      <p:sp>
        <p:nvSpPr>
          <p:cNvPr id="3" name="コンテンツ プレースホルダー 2"/>
          <p:cNvSpPr>
            <a:spLocks noGrp="1"/>
          </p:cNvSpPr>
          <p:nvPr>
            <p:ph sz="half" idx="1"/>
          </p:nvPr>
        </p:nvSpPr>
        <p:spPr>
          <a:xfrm>
            <a:off x="539496" y="2103120"/>
            <a:ext cx="11119104" cy="4434840"/>
          </a:xfrm>
        </p:spPr>
        <p:txBody>
          <a:bodyPr rtlCol="0">
            <a:noAutofit/>
          </a:bodyPr>
          <a:lstStyle>
            <a:lvl1pPr>
              <a:defRPr lang="ja-JP" sz="1800"/>
            </a:lvl1pPr>
            <a:lvl2pPr>
              <a:defRPr lang="ja-JP" sz="1600"/>
            </a:lvl2pPr>
            <a:lvl3pPr>
              <a:defRPr lang="ja-JP" sz="1400"/>
            </a:lvl3pPr>
            <a:lvl4pPr>
              <a:defRPr lang="ja-JP" sz="1200"/>
            </a:lvl4pPr>
            <a:lvl5pPr>
              <a:defRPr lang="ja-JP" sz="1200"/>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
        <p:nvSpPr>
          <p:cNvPr id="6" name="フッター プレースホルダー 5"/>
          <p:cNvSpPr>
            <a:spLocks noGrp="1"/>
          </p:cNvSpPr>
          <p:nvPr>
            <p:ph type="ftr" sz="quarter" idx="11"/>
          </p:nvPr>
        </p:nvSpPr>
        <p:spPr/>
        <p:txBody>
          <a:bodyPr rtlCol="0">
            <a:noAutofit/>
          </a:bodyPr>
          <a:lstStyle>
            <a:defPPr>
              <a:defRPr lang="ja-JP"/>
            </a:defPPr>
          </a:lstStyle>
          <a:p>
            <a:pPr rtl="0"/>
            <a:r>
              <a:rPr lang="ja-JP" dirty="0"/>
              <a:t>プレゼンテーションのタイトル</a:t>
            </a:r>
          </a:p>
        </p:txBody>
      </p:sp>
      <p:sp>
        <p:nvSpPr>
          <p:cNvPr id="7" name="スライド番号プレースホルダー 6"/>
          <p:cNvSpPr>
            <a:spLocks noGrp="1"/>
          </p:cNvSpPr>
          <p:nvPr>
            <p:ph type="sldNum" sz="quarter" idx="12"/>
          </p:nvPr>
        </p:nvSpPr>
        <p:spPr/>
        <p:txBody>
          <a:bodyPr rtlCol="0">
            <a:noAutofit/>
          </a:bodyPr>
          <a:lstStyle>
            <a:defPPr>
              <a:defRPr lang="ja-JP"/>
            </a:defPPr>
          </a:lstStyle>
          <a:p>
            <a:pPr rtl="0"/>
            <a:fld id="{48F63A3B-78C7-47BE-AE5E-E10140E04643}" type="slidenum">
              <a:rPr lang="ja-JP" dirty="0"/>
              <a:t>‹#›</a:t>
            </a:fld>
            <a:endParaRPr lang="ja-JP"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表">
    <p:spTree>
      <p:nvGrpSpPr>
        <p:cNvPr id="1" name=""/>
        <p:cNvGrpSpPr/>
        <p:nvPr/>
      </p:nvGrpSpPr>
      <p:grpSpPr>
        <a:xfrm>
          <a:off x="0" y="0"/>
          <a:ext cx="0" cy="0"/>
          <a:chOff x="0" y="0"/>
          <a:chExt cx="0" cy="0"/>
        </a:xfrm>
      </p:grpSpPr>
      <p:sp>
        <p:nvSpPr>
          <p:cNvPr id="28" name="フリーフォーム:図形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stStyle>
          <a:p>
            <a:pPr lvl="0" rtl="0"/>
            <a:endParaRPr lang="ja-JP" dirty="0">
              <a:solidFill>
                <a:schemeClr val="tx1"/>
              </a:solidFill>
            </a:endParaRPr>
          </a:p>
        </p:txBody>
      </p:sp>
      <p:sp>
        <p:nvSpPr>
          <p:cNvPr id="2" name="タイトル 1"/>
          <p:cNvSpPr>
            <a:spLocks noGrp="1"/>
          </p:cNvSpPr>
          <p:nvPr>
            <p:ph type="title"/>
          </p:nvPr>
        </p:nvSpPr>
        <p:spPr/>
        <p:txBody>
          <a:bodyPr rtlCol="0">
            <a:noAutofit/>
          </a:bodyPr>
          <a:lstStyle>
            <a:lvl1pPr>
              <a:lnSpc>
                <a:spcPct val="100000"/>
              </a:lnSpc>
              <a:defRPr lang="ja-JP"/>
            </a:lvl1pPr>
          </a:lstStyle>
          <a:p>
            <a:pPr rtl="0"/>
            <a:r>
              <a:rPr lang="ja-JP" altLang="en-US" b="1"/>
              <a:t>マスター タイトルの書式設定</a:t>
            </a:r>
            <a:endParaRPr lang="ja-JP" b="1" dirty="0"/>
          </a:p>
        </p:txBody>
      </p:sp>
      <p:sp>
        <p:nvSpPr>
          <p:cNvPr id="3" name="コンテンツ プレースホルダー 2"/>
          <p:cNvSpPr>
            <a:spLocks noGrp="1"/>
          </p:cNvSpPr>
          <p:nvPr>
            <p:ph sz="half" idx="1"/>
          </p:nvPr>
        </p:nvSpPr>
        <p:spPr>
          <a:xfrm>
            <a:off x="755904" y="2825496"/>
            <a:ext cx="10680192" cy="2834640"/>
          </a:xfrm>
        </p:spPr>
        <p:txBody>
          <a:bodyPr rtlCol="0">
            <a:noAutofit/>
          </a:bodyPr>
          <a:lstStyle>
            <a:lvl1pPr>
              <a:defRPr lang="ja-JP" sz="1800"/>
            </a:lvl1pPr>
            <a:lvl2pPr>
              <a:defRPr lang="ja-JP" sz="1600"/>
            </a:lvl2pPr>
            <a:lvl3pPr>
              <a:defRPr lang="ja-JP" sz="1400"/>
            </a:lvl3pPr>
            <a:lvl4pPr>
              <a:defRPr lang="ja-JP" sz="1200"/>
            </a:lvl4pPr>
            <a:lvl5pPr>
              <a:defRPr lang="ja-JP" sz="1200"/>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dirty="0"/>
          </a:p>
        </p:txBody>
      </p:sp>
      <p:sp>
        <p:nvSpPr>
          <p:cNvPr id="6" name="フッター プレースホルダー 5"/>
          <p:cNvSpPr>
            <a:spLocks noGrp="1"/>
          </p:cNvSpPr>
          <p:nvPr>
            <p:ph type="ftr" sz="quarter" idx="11"/>
          </p:nvPr>
        </p:nvSpPr>
        <p:spPr/>
        <p:txBody>
          <a:bodyPr rtlCol="0">
            <a:noAutofit/>
          </a:bodyPr>
          <a:lstStyle>
            <a:defPPr>
              <a:defRPr lang="ja-JP"/>
            </a:defPPr>
          </a:lstStyle>
          <a:p>
            <a:pPr rtl="0"/>
            <a:r>
              <a:rPr lang="ja-JP" dirty="0"/>
              <a:t>プレゼンテーションのタイトル</a:t>
            </a:r>
          </a:p>
        </p:txBody>
      </p:sp>
      <p:sp>
        <p:nvSpPr>
          <p:cNvPr id="7" name="スライド番号プレースホルダー 6"/>
          <p:cNvSpPr>
            <a:spLocks noGrp="1"/>
          </p:cNvSpPr>
          <p:nvPr>
            <p:ph type="sldNum" sz="quarter" idx="12"/>
          </p:nvPr>
        </p:nvSpPr>
        <p:spPr/>
        <p:txBody>
          <a:bodyPr rtlCol="0">
            <a:noAutofit/>
          </a:bodyPr>
          <a:lstStyle>
            <a:defPPr>
              <a:defRPr lang="ja-JP"/>
            </a:defPPr>
          </a:lstStyle>
          <a:p>
            <a:pPr rtl="0"/>
            <a:fld id="{48F63A3B-78C7-47BE-AE5E-E10140E04643}" type="slidenum">
              <a:rPr lang="ja-JP" dirty="0"/>
              <a:t>‹#›</a:t>
            </a:fld>
            <a:endParaRPr lang="ja-JP"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引用文">
    <p:spTree>
      <p:nvGrpSpPr>
        <p:cNvPr id="1" name=""/>
        <p:cNvGrpSpPr/>
        <p:nvPr/>
      </p:nvGrpSpPr>
      <p:grpSpPr>
        <a:xfrm>
          <a:off x="0" y="0"/>
          <a:ext cx="0" cy="0"/>
          <a:chOff x="0" y="0"/>
          <a:chExt cx="0" cy="0"/>
        </a:xfrm>
      </p:grpSpPr>
      <p:sp>
        <p:nvSpPr>
          <p:cNvPr id="2" name="タイトル 1"/>
          <p:cNvSpPr>
            <a:spLocks noGrp="1"/>
          </p:cNvSpPr>
          <p:nvPr>
            <p:ph type="title"/>
          </p:nvPr>
        </p:nvSpPr>
        <p:spPr>
          <a:xfrm>
            <a:off x="4389120" y="2395728"/>
            <a:ext cx="7013448" cy="1627632"/>
          </a:xfrm>
        </p:spPr>
        <p:txBody>
          <a:bodyPr lIns="0" tIns="0" rIns="0" bIns="0" rtlCol="0">
            <a:noAutofit/>
          </a:bodyPr>
          <a:lstStyle>
            <a:lvl1pPr algn="l">
              <a:lnSpc>
                <a:spcPct val="100000"/>
              </a:lnSpc>
              <a:defRPr lang="ja-JP" sz="3300" b="1">
                <a:latin typeface="Meiryo UI" panose="020B0604020202020204" pitchFamily="34" charset="0"/>
                <a:ea typeface="Meiryo UI"/>
                <a:cs typeface="Arial" panose="020B0604020202020204" pitchFamily="34" charset="0"/>
              </a:defRPr>
            </a:lvl1pPr>
          </a:lstStyle>
          <a:p>
            <a:pPr rtl="0"/>
            <a:r>
              <a:rPr lang="ja-JP" altLang="en-US" b="1"/>
              <a:t>マスター タイトルの書式設定</a:t>
            </a:r>
            <a:endParaRPr lang="ja-JP" b="1"/>
          </a:p>
        </p:txBody>
      </p:sp>
      <p:sp>
        <p:nvSpPr>
          <p:cNvPr id="57" name="テキスト プレースホルダー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rtlCol="0">
            <a:noAutofit/>
          </a:bodyPr>
          <a:lstStyle>
            <a:lvl1pPr marL="0" indent="0">
              <a:buNone/>
              <a:defRPr lang="ja-JP" sz="10000" b="1"/>
            </a:lvl1pPr>
          </a:lstStyle>
          <a:p>
            <a:pPr lvl="0" rtl="0"/>
            <a:r>
              <a:rPr lang="ja-JP"/>
              <a:t>“</a:t>
            </a:r>
          </a:p>
        </p:txBody>
      </p:sp>
      <p:sp>
        <p:nvSpPr>
          <p:cNvPr id="55" name="テキスト プレースホルダー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rtlCol="0">
            <a:noAutofit/>
          </a:bodyPr>
          <a:lstStyle>
            <a:lvl1pPr marL="0" indent="0">
              <a:buNone/>
              <a:defRPr lang="ja-JP" sz="2400"/>
            </a:lvl1pPr>
          </a:lstStyle>
          <a:p>
            <a:pPr lvl="0" rtl="0"/>
            <a:r>
              <a:rPr lang="ja-JP" altLang="en-US"/>
              <a:t>マスター テキストの書式設定</a:t>
            </a:r>
          </a:p>
        </p:txBody>
      </p:sp>
      <p:sp>
        <p:nvSpPr>
          <p:cNvPr id="56" name="テキスト プレースホルダー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rtlCol="0">
            <a:noAutofit/>
          </a:bodyPr>
          <a:lstStyle>
            <a:lvl1pPr marL="0" indent="0">
              <a:buNone/>
              <a:defRPr lang="ja-JP" sz="10000" b="1"/>
            </a:lvl1pPr>
          </a:lstStyle>
          <a:p>
            <a:pPr lvl="0" rtl="0"/>
            <a:r>
              <a:rPr lang="ja-JP"/>
              <a:t>”</a:t>
            </a:r>
          </a:p>
        </p:txBody>
      </p:sp>
      <p:sp>
        <p:nvSpPr>
          <p:cNvPr id="32" name="画像​​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defPPr>
              <a:defRPr lang="ja-JP"/>
            </a:defPPr>
          </a:lstStyle>
          <a:p>
            <a:pPr rtl="0"/>
            <a:endParaRPr lang="ja-JP" dirty="0"/>
          </a:p>
        </p:txBody>
      </p:sp>
      <p:sp>
        <p:nvSpPr>
          <p:cNvPr id="53" name="フリーフォーム:図形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defPPr>
              <a:defRPr lang="ja-JP"/>
            </a:defPPr>
          </a:lstStyle>
          <a:p>
            <a:pPr rtl="0"/>
            <a:endParaRPr lang="ja-JP" dirty="0"/>
          </a:p>
        </p:txBody>
      </p:sp>
      <p:sp>
        <p:nvSpPr>
          <p:cNvPr id="33" name="画像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defPPr>
              <a:defRPr lang="ja-JP"/>
            </a:defPPr>
          </a:lstStyle>
          <a:p>
            <a:pPr rtl="0"/>
            <a:endParaRPr lang="ja-JP" dirty="0"/>
          </a:p>
        </p:txBody>
      </p:sp>
      <p:sp>
        <p:nvSpPr>
          <p:cNvPr id="29" name="フリーフォーム(F)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rtl="0"/>
            <a:endParaRPr lang="ja-JP" dirty="0"/>
          </a:p>
        </p:txBody>
      </p:sp>
      <p:sp>
        <p:nvSpPr>
          <p:cNvPr id="31" name="フリーフォーム(F)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ja-JP"/>
            </a:defPPr>
          </a:lstStyle>
          <a:p>
            <a:pPr rtl="0"/>
            <a:endParaRPr lang="ja-JP" dirty="0"/>
          </a:p>
        </p:txBody>
      </p:sp>
      <p:sp>
        <p:nvSpPr>
          <p:cNvPr id="6" name="スライド番号プレースホルダー 5"/>
          <p:cNvSpPr>
            <a:spLocks noGrp="1"/>
          </p:cNvSpPr>
          <p:nvPr>
            <p:ph type="sldNum" sz="quarter" idx="12"/>
          </p:nvPr>
        </p:nvSpPr>
        <p:spPr/>
        <p:txBody>
          <a:bodyPr rtlCol="0">
            <a:noAutofit/>
          </a:bodyPr>
          <a:lstStyle>
            <a:defPPr>
              <a:defRPr lang="ja-JP"/>
            </a:defPPr>
          </a:lstStyle>
          <a:p>
            <a:pPr rtl="0"/>
            <a:fld id="{48F63A3B-78C7-47BE-AE5E-E10140E04643}" type="slidenum">
              <a:rPr lang="ja-JP" dirty="0"/>
              <a:t>‹#›</a:t>
            </a:fld>
            <a:endParaRPr lang="ja-JP"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チーム x4">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ja-JP"/>
            </a:defPPr>
          </a:lstStyle>
          <a:p>
            <a:pPr algn="ctr" rtl="0"/>
            <a:endParaRPr lang="ja-JP" sz="450" dirty="0"/>
          </a:p>
        </p:txBody>
      </p:sp>
      <p:sp>
        <p:nvSpPr>
          <p:cNvPr id="2" name="タイトル 1">
            <a:extLst>
              <a:ext uri="{FF2B5EF4-FFF2-40B4-BE49-F238E27FC236}">
                <a16:creationId xmlns:a16="http://schemas.microsoft.com/office/drawing/2014/main" id="{EA04E8AF-9DFE-7077-DB36-941F6490BAD8}"/>
              </a:ext>
            </a:extLst>
          </p:cNvPr>
          <p:cNvSpPr>
            <a:spLocks noGrp="1"/>
          </p:cNvSpPr>
          <p:nvPr>
            <p:ph type="title"/>
          </p:nvPr>
        </p:nvSpPr>
        <p:spPr/>
        <p:txBody>
          <a:bodyPr rtlCol="0">
            <a:noAutofit/>
          </a:bodyPr>
          <a:lstStyle>
            <a:lvl1pPr>
              <a:lnSpc>
                <a:spcPct val="100000"/>
              </a:lnSpc>
              <a:defRPr lang="ja-JP"/>
            </a:lvl1pPr>
          </a:lstStyle>
          <a:p>
            <a:pPr rtl="0"/>
            <a:r>
              <a:rPr lang="ja-JP" altLang="en-US" b="1"/>
              <a:t>マスター タイトルの書式設定</a:t>
            </a:r>
            <a:endParaRPr lang="ja-JP" b="1" dirty="0"/>
          </a:p>
        </p:txBody>
      </p:sp>
      <p:sp>
        <p:nvSpPr>
          <p:cNvPr id="4" name="フッター プレースホルダー 3">
            <a:extLst>
              <a:ext uri="{FF2B5EF4-FFF2-40B4-BE49-F238E27FC236}">
                <a16:creationId xmlns:a16="http://schemas.microsoft.com/office/drawing/2014/main" id="{43B58B80-D2DB-A0A1-0362-1157E9087574}"/>
              </a:ext>
            </a:extLst>
          </p:cNvPr>
          <p:cNvSpPr>
            <a:spLocks noGrp="1"/>
          </p:cNvSpPr>
          <p:nvPr>
            <p:ph type="ftr" sz="quarter" idx="11"/>
          </p:nvPr>
        </p:nvSpPr>
        <p:spPr/>
        <p:txBody>
          <a:bodyPr rtlCol="0">
            <a:noAutofit/>
          </a:bodyPr>
          <a:lstStyle>
            <a:defPPr>
              <a:defRPr lang="ja-JP"/>
            </a:defPPr>
          </a:lstStyle>
          <a:p>
            <a:pPr rtl="0"/>
            <a:r>
              <a:rPr lang="ja-JP" dirty="0"/>
              <a:t>プレゼンテーションのタイトル</a:t>
            </a:r>
          </a:p>
        </p:txBody>
      </p:sp>
      <p:sp>
        <p:nvSpPr>
          <p:cNvPr id="5" name="スライド番号プレースホルダー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rtlCol="0">
            <a:noAutofit/>
          </a:bodyPr>
          <a:lstStyle>
            <a:defPPr>
              <a:defRPr lang="ja-JP"/>
            </a:defPPr>
          </a:lstStyle>
          <a:p>
            <a:pPr rtl="0"/>
            <a:fld id="{48F63A3B-78C7-47BE-AE5E-E10140E04643}" type="slidenum">
              <a:rPr lang="ja-JP" smtClean="0"/>
              <a:pPr/>
              <a:t>‹#›</a:t>
            </a:fld>
            <a:endParaRPr lang="ja-JP" dirty="0"/>
          </a:p>
        </p:txBody>
      </p:sp>
      <p:sp>
        <p:nvSpPr>
          <p:cNvPr id="17" name="図プレースホルダー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19" name="テキスト プレースホルダー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rtlCol="0" anchor="t">
            <a:noAutofit/>
          </a:bodyPr>
          <a:lstStyle>
            <a:lvl1pPr marL="0" indent="0" algn="ctr">
              <a:spcBef>
                <a:spcPts val="0"/>
              </a:spcBef>
              <a:buNone/>
              <a:defRPr lang="ja-JP" sz="1800" b="1" cap="all"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dirty="0"/>
              <a:t>名前</a:t>
            </a:r>
          </a:p>
        </p:txBody>
      </p:sp>
      <p:sp>
        <p:nvSpPr>
          <p:cNvPr id="21" name="テキスト プレースホルダー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rtlCol="0" anchor="ctr">
            <a:noAutofit/>
          </a:bodyPr>
          <a:lstStyle>
            <a:lvl1pPr marL="0" indent="0" algn="ctr">
              <a:buNone/>
              <a:defRPr lang="ja-JP" sz="1400"/>
            </a:lvl1pPr>
          </a:lstStyle>
          <a:p>
            <a:pPr lvl="0" rtl="0"/>
            <a:r>
              <a:rPr lang="ja-JP" dirty="0"/>
              <a:t>タイトル​​</a:t>
            </a:r>
          </a:p>
        </p:txBody>
      </p:sp>
      <p:sp>
        <p:nvSpPr>
          <p:cNvPr id="23" name="図プレースホルダー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22" name="テキスト プレースホルダー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rtlCol="0" anchor="t">
            <a:noAutofit/>
          </a:bodyPr>
          <a:lstStyle>
            <a:lvl1pPr marL="0" indent="0" algn="ctr">
              <a:spcBef>
                <a:spcPts val="0"/>
              </a:spcBef>
              <a:buNone/>
              <a:defRPr lang="ja-JP" sz="1800" b="1" cap="all"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dirty="0"/>
              <a:t>名前</a:t>
            </a:r>
          </a:p>
        </p:txBody>
      </p:sp>
      <p:sp>
        <p:nvSpPr>
          <p:cNvPr id="24" name="テキスト プレースホルダー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rtlCol="0" anchor="ctr">
            <a:noAutofit/>
          </a:bodyPr>
          <a:lstStyle>
            <a:lvl1pPr marL="0" indent="0" algn="ctr">
              <a:buNone/>
              <a:defRPr lang="ja-JP" sz="1400"/>
            </a:lvl1pPr>
          </a:lstStyle>
          <a:p>
            <a:pPr lvl="0" rtl="0"/>
            <a:r>
              <a:rPr lang="ja-JP" dirty="0"/>
              <a:t>タイトル​​</a:t>
            </a:r>
          </a:p>
        </p:txBody>
      </p:sp>
      <p:sp>
        <p:nvSpPr>
          <p:cNvPr id="26" name="図プレースホルダー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25" name="テキスト プレースホルダー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rtlCol="0" anchor="t">
            <a:noAutofit/>
          </a:bodyPr>
          <a:lstStyle>
            <a:lvl1pPr marL="0" indent="0" algn="ctr">
              <a:spcBef>
                <a:spcPts val="0"/>
              </a:spcBef>
              <a:buNone/>
              <a:defRPr lang="ja-JP" sz="1800" b="1" cap="all"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dirty="0"/>
              <a:t>名前</a:t>
            </a:r>
          </a:p>
        </p:txBody>
      </p:sp>
      <p:sp>
        <p:nvSpPr>
          <p:cNvPr id="27" name="テキスト プレースホルダー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rtlCol="0" anchor="ctr">
            <a:noAutofit/>
          </a:bodyPr>
          <a:lstStyle>
            <a:lvl1pPr marL="0" indent="0" algn="ctr">
              <a:buNone/>
              <a:defRPr lang="ja-JP" sz="1400"/>
            </a:lvl1pPr>
          </a:lstStyle>
          <a:p>
            <a:pPr lvl="0" rtl="0"/>
            <a:r>
              <a:rPr lang="ja-JP" dirty="0"/>
              <a:t>タイトル​​</a:t>
            </a:r>
          </a:p>
        </p:txBody>
      </p:sp>
      <p:sp>
        <p:nvSpPr>
          <p:cNvPr id="29" name="図プレースホルダー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28" name="テキスト プレースホルダー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rtlCol="0" anchor="t">
            <a:noAutofit/>
          </a:bodyPr>
          <a:lstStyle>
            <a:lvl1pPr marL="0" indent="0" algn="ctr">
              <a:spcBef>
                <a:spcPts val="0"/>
              </a:spcBef>
              <a:buNone/>
              <a:defRPr lang="ja-JP" sz="1800" b="1" cap="all"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a:t>名前</a:t>
            </a:r>
          </a:p>
        </p:txBody>
      </p:sp>
      <p:sp>
        <p:nvSpPr>
          <p:cNvPr id="30" name="テキスト プレースホルダー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rtlCol="0" anchor="ctr">
            <a:noAutofit/>
          </a:bodyPr>
          <a:lstStyle>
            <a:lvl1pPr marL="0" indent="0" algn="ctr">
              <a:buNone/>
              <a:defRPr lang="ja-JP" sz="1400"/>
            </a:lvl1pPr>
          </a:lstStyle>
          <a:p>
            <a:pPr lvl="0" rtl="0"/>
            <a:r>
              <a:rPr lang="ja-JP"/>
              <a:t>タイトル</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チーム x8">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rtlCol="0">
            <a:noAutofit/>
          </a:bodyPr>
          <a:lstStyle>
            <a:lvl1pPr>
              <a:lnSpc>
                <a:spcPct val="100000"/>
              </a:lnSpc>
              <a:defRPr lang="ja-JP"/>
            </a:lvl1pPr>
          </a:lstStyle>
          <a:p>
            <a:pPr rtl="0"/>
            <a:r>
              <a:rPr lang="ja-JP" altLang="en-US" b="1"/>
              <a:t>マスター タイトルの書式設定</a:t>
            </a:r>
            <a:endParaRPr lang="ja-JP" b="1" dirty="0"/>
          </a:p>
        </p:txBody>
      </p:sp>
      <p:sp>
        <p:nvSpPr>
          <p:cNvPr id="4" name="フッター プレースホルダー 3">
            <a:extLst>
              <a:ext uri="{FF2B5EF4-FFF2-40B4-BE49-F238E27FC236}">
                <a16:creationId xmlns:a16="http://schemas.microsoft.com/office/drawing/2014/main" id="{43B58B80-D2DB-A0A1-0362-1157E9087574}"/>
              </a:ext>
            </a:extLst>
          </p:cNvPr>
          <p:cNvSpPr>
            <a:spLocks noGrp="1"/>
          </p:cNvSpPr>
          <p:nvPr>
            <p:ph type="ftr" sz="quarter" idx="11"/>
          </p:nvPr>
        </p:nvSpPr>
        <p:spPr/>
        <p:txBody>
          <a:bodyPr rtlCol="0">
            <a:noAutofit/>
          </a:bodyPr>
          <a:lstStyle>
            <a:defPPr>
              <a:defRPr lang="ja-JP"/>
            </a:defPPr>
          </a:lstStyle>
          <a:p>
            <a:pPr rtl="0"/>
            <a:r>
              <a:rPr lang="ja-JP" dirty="0"/>
              <a:t>プレゼンテーションのタイトル</a:t>
            </a:r>
          </a:p>
        </p:txBody>
      </p:sp>
      <p:sp>
        <p:nvSpPr>
          <p:cNvPr id="5" name="スライド番号プレースホルダー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rtlCol="0">
            <a:noAutofit/>
          </a:bodyPr>
          <a:lstStyle>
            <a:defPPr>
              <a:defRPr lang="ja-JP"/>
            </a:defPPr>
          </a:lstStyle>
          <a:p>
            <a:pPr rtl="0"/>
            <a:fld id="{48F63A3B-78C7-47BE-AE5E-E10140E04643}" type="slidenum">
              <a:rPr lang="ja-JP" smtClean="0"/>
              <a:pPr/>
              <a:t>‹#›</a:t>
            </a:fld>
            <a:endParaRPr lang="ja-JP" dirty="0"/>
          </a:p>
        </p:txBody>
      </p:sp>
      <p:sp>
        <p:nvSpPr>
          <p:cNvPr id="17" name="図プレースホルダー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19" name="テキスト プレースホルダー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rtlCol="0" anchor="t">
            <a:noAutofit/>
          </a:bodyPr>
          <a:lstStyle>
            <a:lvl1pPr marL="0" indent="0" algn="ctr">
              <a:spcBef>
                <a:spcPts val="0"/>
              </a:spcBef>
              <a:buNone/>
              <a:defRPr lang="ja-JP" sz="1400" b="1" cap="all" spc="20"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dirty="0"/>
              <a:t>名前</a:t>
            </a:r>
          </a:p>
        </p:txBody>
      </p:sp>
      <p:sp>
        <p:nvSpPr>
          <p:cNvPr id="21" name="テキスト プレースホルダー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rtlCol="0" anchor="ctr">
            <a:noAutofit/>
          </a:bodyPr>
          <a:lstStyle>
            <a:lvl1pPr marL="0" indent="0" algn="ctr">
              <a:buNone/>
              <a:defRPr lang="ja-JP" sz="1200" spc="20" baseline="0"/>
            </a:lvl1pPr>
          </a:lstStyle>
          <a:p>
            <a:pPr lvl="0" rtl="0"/>
            <a:r>
              <a:rPr lang="ja-JP" dirty="0"/>
              <a:t>タイトル​​</a:t>
            </a:r>
          </a:p>
        </p:txBody>
      </p:sp>
      <p:sp>
        <p:nvSpPr>
          <p:cNvPr id="10" name="図プレースホルダー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14" name="テキスト プレースホルダー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rtlCol="0" anchor="t">
            <a:noAutofit/>
          </a:bodyPr>
          <a:lstStyle>
            <a:lvl1pPr marL="0" indent="0" algn="ctr">
              <a:spcBef>
                <a:spcPts val="0"/>
              </a:spcBef>
              <a:buNone/>
              <a:defRPr lang="ja-JP" sz="1400" b="1" cap="all" spc="20"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a:t>名前</a:t>
            </a:r>
          </a:p>
        </p:txBody>
      </p:sp>
      <p:sp>
        <p:nvSpPr>
          <p:cNvPr id="15" name="テキスト プレースホルダー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rtlCol="0" anchor="ctr">
            <a:noAutofit/>
          </a:bodyPr>
          <a:lstStyle>
            <a:lvl1pPr marL="0" indent="0" algn="ctr">
              <a:buNone/>
              <a:defRPr lang="ja-JP" sz="1200" spc="20" baseline="0"/>
            </a:lvl1pPr>
          </a:lstStyle>
          <a:p>
            <a:pPr lvl="0" rtl="0"/>
            <a:r>
              <a:rPr lang="ja-JP"/>
              <a:t>タイトル​​</a:t>
            </a:r>
          </a:p>
        </p:txBody>
      </p:sp>
      <p:sp>
        <p:nvSpPr>
          <p:cNvPr id="23" name="図プレースホルダー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22" name="テキスト プレースホルダー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rtlCol="0" anchor="t">
            <a:noAutofit/>
          </a:bodyPr>
          <a:lstStyle>
            <a:lvl1pPr marL="0" indent="0" algn="ctr">
              <a:spcBef>
                <a:spcPts val="0"/>
              </a:spcBef>
              <a:buNone/>
              <a:defRPr lang="ja-JP" sz="1400" b="1" cap="all" spc="20"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a:t>名前</a:t>
            </a:r>
          </a:p>
        </p:txBody>
      </p:sp>
      <p:sp>
        <p:nvSpPr>
          <p:cNvPr id="24" name="テキスト プレースホルダー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rtlCol="0" anchor="ctr">
            <a:noAutofit/>
          </a:bodyPr>
          <a:lstStyle>
            <a:lvl1pPr marL="0" indent="0" algn="ctr">
              <a:buNone/>
              <a:defRPr lang="ja-JP" sz="1200" spc="20" baseline="0"/>
            </a:lvl1pPr>
          </a:lstStyle>
          <a:p>
            <a:pPr lvl="0" rtl="0"/>
            <a:r>
              <a:rPr lang="ja-JP"/>
              <a:t>タイトル​​</a:t>
            </a:r>
          </a:p>
        </p:txBody>
      </p:sp>
      <p:sp>
        <p:nvSpPr>
          <p:cNvPr id="11" name="図プレースホルダー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16" name="テキスト プレースホルダー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rtlCol="0" anchor="t">
            <a:noAutofit/>
          </a:bodyPr>
          <a:lstStyle>
            <a:lvl1pPr marL="0" indent="0" algn="ctr">
              <a:spcBef>
                <a:spcPts val="0"/>
              </a:spcBef>
              <a:buNone/>
              <a:defRPr lang="ja-JP" sz="1400" b="1" cap="all" spc="20"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dirty="0"/>
              <a:t>名前</a:t>
            </a:r>
          </a:p>
        </p:txBody>
      </p:sp>
      <p:sp>
        <p:nvSpPr>
          <p:cNvPr id="18" name="テキスト プレースホルダー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rtlCol="0" anchor="ctr">
            <a:noAutofit/>
          </a:bodyPr>
          <a:lstStyle>
            <a:lvl1pPr marL="0" indent="0" algn="ctr">
              <a:buNone/>
              <a:defRPr lang="ja-JP" sz="1200" spc="20" baseline="0"/>
            </a:lvl1pPr>
          </a:lstStyle>
          <a:p>
            <a:pPr lvl="0" rtl="0"/>
            <a:r>
              <a:rPr lang="ja-JP" dirty="0"/>
              <a:t>タイトル​​</a:t>
            </a:r>
          </a:p>
        </p:txBody>
      </p:sp>
      <p:sp>
        <p:nvSpPr>
          <p:cNvPr id="26" name="図プレースホルダー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25" name="テキスト プレースホルダー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rtlCol="0" anchor="t">
            <a:noAutofit/>
          </a:bodyPr>
          <a:lstStyle>
            <a:lvl1pPr marL="0" indent="0" algn="ctr">
              <a:spcBef>
                <a:spcPts val="0"/>
              </a:spcBef>
              <a:buNone/>
              <a:defRPr lang="ja-JP" sz="1400" b="1" cap="all" spc="20"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a:t>名前</a:t>
            </a:r>
          </a:p>
        </p:txBody>
      </p:sp>
      <p:sp>
        <p:nvSpPr>
          <p:cNvPr id="27" name="テキスト プレースホルダー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rtlCol="0" anchor="ctr">
            <a:noAutofit/>
          </a:bodyPr>
          <a:lstStyle>
            <a:lvl1pPr marL="0" indent="0" algn="ctr">
              <a:buNone/>
              <a:defRPr lang="ja-JP" sz="1200" spc="20" baseline="0"/>
            </a:lvl1pPr>
          </a:lstStyle>
          <a:p>
            <a:pPr lvl="0" rtl="0"/>
            <a:r>
              <a:rPr lang="ja-JP"/>
              <a:t>タイトル​​</a:t>
            </a:r>
          </a:p>
        </p:txBody>
      </p:sp>
      <p:sp>
        <p:nvSpPr>
          <p:cNvPr id="12" name="図プレースホルダー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20" name="テキスト プレースホルダー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rtlCol="0" anchor="t">
            <a:noAutofit/>
          </a:bodyPr>
          <a:lstStyle>
            <a:lvl1pPr marL="0" indent="0" algn="ctr">
              <a:spcBef>
                <a:spcPts val="0"/>
              </a:spcBef>
              <a:buNone/>
              <a:defRPr lang="ja-JP" sz="1400" b="1" cap="all" spc="20"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a:t>名前</a:t>
            </a:r>
          </a:p>
        </p:txBody>
      </p:sp>
      <p:sp>
        <p:nvSpPr>
          <p:cNvPr id="31" name="テキスト プレースホルダー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rtlCol="0" anchor="ctr">
            <a:noAutofit/>
          </a:bodyPr>
          <a:lstStyle>
            <a:lvl1pPr marL="0" indent="0" algn="ctr">
              <a:buNone/>
              <a:defRPr lang="ja-JP" sz="1200" spc="20" baseline="0"/>
            </a:lvl1pPr>
          </a:lstStyle>
          <a:p>
            <a:pPr lvl="0" rtl="0"/>
            <a:r>
              <a:rPr lang="ja-JP"/>
              <a:t>タイトル​​</a:t>
            </a:r>
          </a:p>
        </p:txBody>
      </p:sp>
      <p:sp>
        <p:nvSpPr>
          <p:cNvPr id="29" name="図プレースホルダー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28" name="テキスト プレースホルダー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rtlCol="0" anchor="t">
            <a:noAutofit/>
          </a:bodyPr>
          <a:lstStyle>
            <a:lvl1pPr marL="0" indent="0" algn="ctr">
              <a:spcBef>
                <a:spcPts val="0"/>
              </a:spcBef>
              <a:buNone/>
              <a:defRPr lang="ja-JP" sz="1400" b="1" cap="all" spc="20"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a:t>名前</a:t>
            </a:r>
          </a:p>
        </p:txBody>
      </p:sp>
      <p:sp>
        <p:nvSpPr>
          <p:cNvPr id="30" name="テキスト プレースホルダー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rtlCol="0" anchor="ctr">
            <a:noAutofit/>
          </a:bodyPr>
          <a:lstStyle>
            <a:lvl1pPr marL="0" indent="0" algn="ctr">
              <a:buNone/>
              <a:defRPr lang="ja-JP" sz="1200" spc="20" baseline="0"/>
            </a:lvl1pPr>
          </a:lstStyle>
          <a:p>
            <a:pPr lvl="0" rtl="0"/>
            <a:r>
              <a:rPr lang="ja-JP"/>
              <a:t>タイトル</a:t>
            </a:r>
          </a:p>
        </p:txBody>
      </p:sp>
      <p:sp>
        <p:nvSpPr>
          <p:cNvPr id="13" name="図プレースホルダー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rtlCol="0" anchor="ctr">
            <a:noAutofit/>
          </a:bodyPr>
          <a:lstStyle>
            <a:lvl1pPr marL="0" indent="0" algn="ctr">
              <a:buNone/>
              <a:defRPr lang="ja-JP" sz="1400"/>
            </a:lvl1pPr>
          </a:lstStyle>
          <a:p>
            <a:pPr rtl="0"/>
            <a:r>
              <a:rPr lang="ja-JP" altLang="en-US"/>
              <a:t>アイコンをクリックして図を追加</a:t>
            </a:r>
            <a:endParaRPr lang="ja-JP" dirty="0"/>
          </a:p>
        </p:txBody>
      </p:sp>
      <p:sp>
        <p:nvSpPr>
          <p:cNvPr id="32" name="テキスト プレースホルダー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rtlCol="0" anchor="t">
            <a:noAutofit/>
          </a:bodyPr>
          <a:lstStyle>
            <a:lvl1pPr marL="0" indent="0" algn="ctr">
              <a:spcBef>
                <a:spcPts val="0"/>
              </a:spcBef>
              <a:buNone/>
              <a:defRPr lang="ja-JP" sz="1400" b="1" cap="all" spc="20" baseline="0">
                <a:solidFill>
                  <a:schemeClr val="accent6"/>
                </a:solidFill>
                <a:latin typeface="Meiryo UI" panose="020B0604020202020204" pitchFamily="34" charset="0"/>
                <a:ea typeface="Meiryo UI"/>
                <a:cs typeface="Arial" panose="020B0604020202020204" pitchFamily="34" charset="0"/>
              </a:defRPr>
            </a:lvl1pPr>
          </a:lstStyle>
          <a:p>
            <a:pPr lvl="0" rtl="0"/>
            <a:r>
              <a:rPr lang="ja-JP"/>
              <a:t>名前</a:t>
            </a:r>
          </a:p>
        </p:txBody>
      </p:sp>
      <p:sp>
        <p:nvSpPr>
          <p:cNvPr id="33" name="テキスト プレースホルダー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rtlCol="0" anchor="ctr">
            <a:noAutofit/>
          </a:bodyPr>
          <a:lstStyle>
            <a:lvl1pPr marL="0" indent="0" algn="ctr">
              <a:buNone/>
              <a:defRPr lang="ja-JP" sz="1200" spc="20" baseline="0"/>
            </a:lvl1pPr>
          </a:lstStyle>
          <a:p>
            <a:pPr lvl="0" rtl="0"/>
            <a:r>
              <a:rPr lang="ja-JP"/>
              <a:t>タイトル</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defPPr>
              <a:defRPr lang="ja-JP"/>
            </a:defPPr>
          </a:lstStyle>
          <a:p>
            <a:pPr rtl="0"/>
            <a:r>
              <a:rPr lang="ja-JP" b="1" dirty="0"/>
              <a:t>マスター タイトルの書式設定</a:t>
            </a:r>
          </a:p>
        </p:txBody>
      </p:sp>
      <p:sp>
        <p:nvSpPr>
          <p:cNvPr id="3" name="テキスト プレースホルダー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defPPr>
              <a:defRPr lang="ja-JP"/>
            </a:defPPr>
          </a:lstStyle>
          <a:p>
            <a:pPr lvl="0" rtl="0"/>
            <a:r>
              <a:rPr lang="ja-JP" dirty="0"/>
              <a:t>クリックしてマスター テキストのスタイルを編集</a:t>
            </a:r>
          </a:p>
          <a:p>
            <a:pPr lvl="1" rtl="0"/>
            <a:r>
              <a:rPr lang="ja-JP" dirty="0"/>
              <a:t>第 2 レベル</a:t>
            </a:r>
          </a:p>
          <a:p>
            <a:pPr lvl="2" rtl="0"/>
            <a:r>
              <a:rPr lang="ja-JP" dirty="0"/>
              <a:t>第 3 レベル</a:t>
            </a:r>
          </a:p>
          <a:p>
            <a:pPr lvl="3" rtl="0"/>
            <a:r>
              <a:rPr lang="ja-JP" dirty="0"/>
              <a:t>第 4 レベル</a:t>
            </a:r>
          </a:p>
          <a:p>
            <a:pPr lvl="4" rtl="0"/>
            <a:r>
              <a:rPr lang="ja-JP" dirty="0"/>
              <a:t>第 5 レベル</a:t>
            </a:r>
          </a:p>
        </p:txBody>
      </p:sp>
      <p:sp>
        <p:nvSpPr>
          <p:cNvPr id="5" name="フッター プレースホルダー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lang="ja-JP" sz="1200">
                <a:solidFill>
                  <a:schemeClr val="accent6"/>
                </a:solidFill>
                <a:latin typeface="Meiryo UI" panose="020B0604020202020204" pitchFamily="34" charset="0"/>
                <a:ea typeface="Meiryo UI"/>
                <a:cs typeface="Arial" panose="020B0604020202020204" pitchFamily="34" charset="0"/>
              </a:defRPr>
            </a:lvl1pPr>
          </a:lstStyle>
          <a:p>
            <a:pPr rtl="0"/>
            <a:r>
              <a:rPr lang="ja-JP" dirty="0"/>
              <a:t>プレゼンテーションのタイトル</a:t>
            </a:r>
          </a:p>
        </p:txBody>
      </p:sp>
      <p:sp>
        <p:nvSpPr>
          <p:cNvPr id="6" name="スライド番号プレースホルダー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lang="ja-JP" sz="1200">
                <a:solidFill>
                  <a:schemeClr val="accent6"/>
                </a:solidFill>
                <a:latin typeface="Meiryo UI" panose="020B0604020202020204" pitchFamily="34" charset="0"/>
                <a:ea typeface="Meiryo UI"/>
                <a:cs typeface="Arial" panose="020B0604020202020204" pitchFamily="34" charset="0"/>
              </a:defRPr>
            </a:lvl1pPr>
          </a:lstStyle>
          <a:p>
            <a:pPr rtl="0"/>
            <a:fld id="{48F63A3B-78C7-47BE-AE5E-E10140E04643}" type="slidenum">
              <a:rPr lang="ja-JP" smtClean="0"/>
              <a:pPr/>
              <a:t>‹#›</a:t>
            </a:fld>
            <a:endParaRPr lang="ja-JP"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ftr="0" dt="0"/>
  <p:txStyles>
    <p:titleStyle>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p:bodyStyle>
    <p:otherStyle>
      <a:defPPr>
        <a:defRPr lang="ja-JP"/>
      </a:defPPr>
      <a:lvl1pPr marL="0" algn="l" defTabSz="914400" rtl="0" eaLnBrk="1" latinLnBrk="0" hangingPunct="1">
        <a:defRPr kumimoji="1" lang="ja-JP" sz="1800" kern="1200">
          <a:solidFill>
            <a:schemeClr val="tx1"/>
          </a:solidFill>
          <a:latin typeface="+mn-ea"/>
          <a:ea typeface="+mn-ea"/>
          <a:cs typeface="+mn-cs"/>
        </a:defRPr>
      </a:lvl1pPr>
      <a:lvl2pPr marL="457200" algn="l" defTabSz="914400" rtl="0" eaLnBrk="1" latinLnBrk="0" hangingPunct="1">
        <a:defRPr kumimoji="1" lang="ja-JP" sz="1800" kern="1200">
          <a:solidFill>
            <a:schemeClr val="tx1"/>
          </a:solidFill>
          <a:latin typeface="+mn-ea"/>
          <a:ea typeface="+mn-ea"/>
          <a:cs typeface="+mn-cs"/>
        </a:defRPr>
      </a:lvl2pPr>
      <a:lvl3pPr marL="914400" algn="l" defTabSz="914400" rtl="0" eaLnBrk="1" latinLnBrk="0" hangingPunct="1">
        <a:defRPr kumimoji="1" lang="ja-JP" sz="1800" kern="1200">
          <a:solidFill>
            <a:schemeClr val="tx1"/>
          </a:solidFill>
          <a:latin typeface="+mn-ea"/>
          <a:ea typeface="+mn-ea"/>
          <a:cs typeface="+mn-cs"/>
        </a:defRPr>
      </a:lvl3pPr>
      <a:lvl4pPr marL="1371600" algn="l" defTabSz="914400" rtl="0" eaLnBrk="1" latinLnBrk="0" hangingPunct="1">
        <a:defRPr kumimoji="1" lang="ja-JP" sz="1800" kern="1200">
          <a:solidFill>
            <a:schemeClr val="tx1"/>
          </a:solidFill>
          <a:latin typeface="+mn-ea"/>
          <a:ea typeface="+mn-ea"/>
          <a:cs typeface="+mn-cs"/>
        </a:defRPr>
      </a:lvl4pPr>
      <a:lvl5pPr marL="1828800" algn="l" defTabSz="914400" rtl="0" eaLnBrk="1" latinLnBrk="0" hangingPunct="1">
        <a:defRPr kumimoji="1" lang="ja-JP" sz="1800" kern="1200">
          <a:solidFill>
            <a:schemeClr val="tx1"/>
          </a:solidFill>
          <a:latin typeface="+mn-ea"/>
          <a:ea typeface="+mn-ea"/>
          <a:cs typeface="+mn-cs"/>
        </a:defRPr>
      </a:lvl5pPr>
      <a:lvl6pPr marL="2286000" algn="l" defTabSz="914400" rtl="0" eaLnBrk="1" latinLnBrk="0" hangingPunct="1">
        <a:defRPr kumimoji="1" lang="ja-JP" sz="1800" kern="1200">
          <a:solidFill>
            <a:schemeClr val="tx1"/>
          </a:solidFill>
          <a:latin typeface="+mn-ea"/>
          <a:ea typeface="+mn-ea"/>
          <a:cs typeface="+mn-cs"/>
        </a:defRPr>
      </a:lvl6pPr>
      <a:lvl7pPr marL="2743200" algn="l" defTabSz="914400" rtl="0" eaLnBrk="1" latinLnBrk="0" hangingPunct="1">
        <a:defRPr kumimoji="1" lang="ja-JP" sz="1800" kern="1200">
          <a:solidFill>
            <a:schemeClr val="tx1"/>
          </a:solidFill>
          <a:latin typeface="+mn-ea"/>
          <a:ea typeface="+mn-ea"/>
          <a:cs typeface="+mn-cs"/>
        </a:defRPr>
      </a:lvl7pPr>
      <a:lvl8pPr marL="3200400" algn="l" defTabSz="914400" rtl="0" eaLnBrk="1" latinLnBrk="0" hangingPunct="1">
        <a:defRPr kumimoji="1" lang="ja-JP" sz="1800" kern="1200">
          <a:solidFill>
            <a:schemeClr val="tx1"/>
          </a:solidFill>
          <a:latin typeface="+mn-ea"/>
          <a:ea typeface="+mn-ea"/>
          <a:cs typeface="+mn-cs"/>
        </a:defRPr>
      </a:lvl8pPr>
      <a:lvl9pPr marL="3657600" algn="l" defTabSz="914400" rtl="0" eaLnBrk="1" latinLnBrk="0" hangingPunct="1">
        <a:defRPr kumimoji="1" lang="ja-JP" sz="1800" kern="1200">
          <a:solidFill>
            <a:schemeClr val="tx1"/>
          </a:solidFill>
          <a:latin typeface="+mn-ea"/>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alpha-come.co.jp/park/stock.php" TargetMode="External"/><Relationship Id="rId7" Type="http://schemas.openxmlformats.org/officeDocument/2006/relationships/image" Target="../media/image88.jpe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alpha-come.co.jp/park/stock.php" TargetMode="Externa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91.png"/></Relationships>
</file>

<file path=ppt/slides/_rels/slide114.xml.rels><?xml version="1.0" encoding="UTF-8" standalone="yes"?>
<Relationships xmlns="http://schemas.openxmlformats.org/package/2006/relationships"><Relationship Id="rId3" Type="http://schemas.openxmlformats.org/officeDocument/2006/relationships/hyperlink" Target="https://www.alpha-come.co.jp/park/stock.php" TargetMode="External"/><Relationship Id="rId2" Type="http://schemas.openxmlformats.org/officeDocument/2006/relationships/image" Target="../media/image92.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mhlw.go.jp/content/001066904.pdf" TargetMode="Externa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84.png"/><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12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png"/><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78.png"/></Relationships>
</file>

<file path=ppt/slides/_rels/slide125.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hyperlink" Target="https://www.mhlw.go.jp/content/001066904.pdf" TargetMode="External"/><Relationship Id="rId2" Type="http://schemas.openxmlformats.org/officeDocument/2006/relationships/hyperlink" Target="https://www.maff.go.jp/j/zyukyu/foodstock/attach/pdf/guidebook-3.pdf" TargetMode="External"/><Relationship Id="rId1" Type="http://schemas.openxmlformats.org/officeDocument/2006/relationships/slideLayout" Target="../slideLayouts/slideLayout5.xml"/><Relationship Id="rId4" Type="http://schemas.openxmlformats.org/officeDocument/2006/relationships/hyperlink" Target="https://www.alpha-come.co.jp/park/stock.php"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1.png"/><Relationship Id="rId1" Type="http://schemas.openxmlformats.org/officeDocument/2006/relationships/slideLayout" Target="../slideLayouts/slideLayout5.xml"/><Relationship Id="rId5" Type="http://schemas.microsoft.com/office/2007/relationships/hdphoto" Target="../media/hdphoto10.wdp"/><Relationship Id="rId4" Type="http://schemas.openxmlformats.org/officeDocument/2006/relationships/image" Target="../media/image11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3.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1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8" Type="http://schemas.openxmlformats.org/officeDocument/2006/relationships/image" Target="../media/image122.jpeg"/><Relationship Id="rId13" Type="http://schemas.microsoft.com/office/2007/relationships/hdphoto" Target="../media/hdphoto13.wdp"/><Relationship Id="rId18" Type="http://schemas.openxmlformats.org/officeDocument/2006/relationships/image" Target="../media/image128.png"/><Relationship Id="rId3" Type="http://schemas.openxmlformats.org/officeDocument/2006/relationships/image" Target="../media/image116.png"/><Relationship Id="rId7" Type="http://schemas.openxmlformats.org/officeDocument/2006/relationships/image" Target="../media/image121.png"/><Relationship Id="rId12" Type="http://schemas.openxmlformats.org/officeDocument/2006/relationships/image" Target="../media/image125.png"/><Relationship Id="rId17" Type="http://schemas.microsoft.com/office/2007/relationships/hdphoto" Target="../media/hdphoto15.wdp"/><Relationship Id="rId2" Type="http://schemas.openxmlformats.org/officeDocument/2006/relationships/image" Target="../media/image115.jpeg"/><Relationship Id="rId16" Type="http://schemas.openxmlformats.org/officeDocument/2006/relationships/image" Target="../media/image127.png"/><Relationship Id="rId20" Type="http://schemas.microsoft.com/office/2007/relationships/hdphoto" Target="../media/hdphoto16.wdp"/><Relationship Id="rId1" Type="http://schemas.openxmlformats.org/officeDocument/2006/relationships/slideLayout" Target="../slideLayouts/slideLayout5.xml"/><Relationship Id="rId6" Type="http://schemas.openxmlformats.org/officeDocument/2006/relationships/image" Target="../media/image119.png"/><Relationship Id="rId11" Type="http://schemas.microsoft.com/office/2007/relationships/hdphoto" Target="../media/hdphoto12.wdp"/><Relationship Id="rId5" Type="http://schemas.openxmlformats.org/officeDocument/2006/relationships/image" Target="../media/image118.jpeg"/><Relationship Id="rId15" Type="http://schemas.microsoft.com/office/2007/relationships/hdphoto" Target="../media/hdphoto14.wdp"/><Relationship Id="rId10" Type="http://schemas.openxmlformats.org/officeDocument/2006/relationships/image" Target="../media/image124.png"/><Relationship Id="rId19" Type="http://schemas.openxmlformats.org/officeDocument/2006/relationships/image" Target="../media/image129.png"/><Relationship Id="rId4" Type="http://schemas.openxmlformats.org/officeDocument/2006/relationships/image" Target="../media/image117.jpeg"/><Relationship Id="rId9" Type="http://schemas.openxmlformats.org/officeDocument/2006/relationships/image" Target="../media/image123.jpeg"/><Relationship Id="rId14" Type="http://schemas.openxmlformats.org/officeDocument/2006/relationships/image" Target="../media/image126.png"/></Relationships>
</file>

<file path=ppt/slides/_rels/slide1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130.jpeg"/></Relationships>
</file>

<file path=ppt/slides/_rels/slide14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1.png"/><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78.png"/></Relationships>
</file>

<file path=ppt/slides/_rels/slide1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8.png"/><Relationship Id="rId1" Type="http://schemas.openxmlformats.org/officeDocument/2006/relationships/slideLayout" Target="../slideLayouts/slideLayout5.xml"/><Relationship Id="rId5" Type="http://schemas.microsoft.com/office/2007/relationships/hdphoto" Target="../media/hdphoto18.wdp"/><Relationship Id="rId4" Type="http://schemas.openxmlformats.org/officeDocument/2006/relationships/image" Target="../media/image132.png"/></Relationships>
</file>

<file path=ppt/slides/_rels/slide14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0.png"/><Relationship Id="rId18" Type="http://schemas.openxmlformats.org/officeDocument/2006/relationships/image" Target="../media/image143.png"/><Relationship Id="rId3" Type="http://schemas.openxmlformats.org/officeDocument/2006/relationships/image" Target="../media/image134.png"/><Relationship Id="rId21" Type="http://schemas.microsoft.com/office/2007/relationships/hdphoto" Target="../media/hdphoto6.wdp"/><Relationship Id="rId7" Type="http://schemas.openxmlformats.org/officeDocument/2006/relationships/image" Target="../media/image136.png"/><Relationship Id="rId12" Type="http://schemas.openxmlformats.org/officeDocument/2006/relationships/image" Target="../media/image139.png"/><Relationship Id="rId17" Type="http://schemas.openxmlformats.org/officeDocument/2006/relationships/image" Target="../media/image109.png"/><Relationship Id="rId2" Type="http://schemas.openxmlformats.org/officeDocument/2006/relationships/image" Target="../media/image133.png"/><Relationship Id="rId16" Type="http://schemas.openxmlformats.org/officeDocument/2006/relationships/image" Target="../media/image108.png"/><Relationship Id="rId20" Type="http://schemas.openxmlformats.org/officeDocument/2006/relationships/image" Target="../media/image77.png"/><Relationship Id="rId1" Type="http://schemas.openxmlformats.org/officeDocument/2006/relationships/slideLayout" Target="../slideLayouts/slideLayout5.xml"/><Relationship Id="rId6" Type="http://schemas.microsoft.com/office/2007/relationships/hdphoto" Target="../media/hdphoto20.wdp"/><Relationship Id="rId11" Type="http://schemas.microsoft.com/office/2007/relationships/hdphoto" Target="../media/hdphoto22.wdp"/><Relationship Id="rId24" Type="http://schemas.openxmlformats.org/officeDocument/2006/relationships/image" Target="../media/image114.png"/><Relationship Id="rId5" Type="http://schemas.openxmlformats.org/officeDocument/2006/relationships/image" Target="../media/image135.png"/><Relationship Id="rId15" Type="http://schemas.openxmlformats.org/officeDocument/2006/relationships/image" Target="../media/image142.png"/><Relationship Id="rId23" Type="http://schemas.openxmlformats.org/officeDocument/2006/relationships/image" Target="../media/image64.png"/><Relationship Id="rId10" Type="http://schemas.openxmlformats.org/officeDocument/2006/relationships/image" Target="../media/image138.png"/><Relationship Id="rId19" Type="http://schemas.openxmlformats.org/officeDocument/2006/relationships/image" Target="../media/image144.png"/><Relationship Id="rId4" Type="http://schemas.microsoft.com/office/2007/relationships/hdphoto" Target="../media/hdphoto19.wdp"/><Relationship Id="rId9" Type="http://schemas.microsoft.com/office/2007/relationships/hdphoto" Target="../media/hdphoto21.wdp"/><Relationship Id="rId14" Type="http://schemas.openxmlformats.org/officeDocument/2006/relationships/image" Target="../media/image141.png"/><Relationship Id="rId22" Type="http://schemas.openxmlformats.org/officeDocument/2006/relationships/image" Target="../media/image14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5.xml"/><Relationship Id="rId5" Type="http://schemas.openxmlformats.org/officeDocument/2006/relationships/image" Target="../media/image146.png"/><Relationship Id="rId4" Type="http://schemas.openxmlformats.org/officeDocument/2006/relationships/image" Target="../media/image84.png"/></Relationships>
</file>

<file path=ppt/slides/_rels/slide15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47.png"/><Relationship Id="rId1" Type="http://schemas.openxmlformats.org/officeDocument/2006/relationships/slideLayout" Target="../slideLayouts/slideLayout5.xml"/><Relationship Id="rId5" Type="http://schemas.openxmlformats.org/officeDocument/2006/relationships/image" Target="../media/image84.png"/><Relationship Id="rId4" Type="http://schemas.microsoft.com/office/2007/relationships/hdphoto" Target="../media/hdphoto11.wdp"/></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49.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151.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hlw.go.jp/bunya/kenkou/eiyou-syokuji.html" TargetMode="Externa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tenki.jp/lite/bousai/knowledge/48ae160.html" TargetMode="Externa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6860D9-9D47-C0BB-B2B4-4B6F2B36CFCC}"/>
              </a:ext>
            </a:extLst>
          </p:cNvPr>
          <p:cNvSpPr>
            <a:spLocks noGrp="1"/>
          </p:cNvSpPr>
          <p:nvPr>
            <p:ph type="ctrTitle"/>
          </p:nvPr>
        </p:nvSpPr>
        <p:spPr>
          <a:xfrm>
            <a:off x="3749566" y="1984248"/>
            <a:ext cx="4692868" cy="1225296"/>
          </a:xfrm>
        </p:spPr>
        <p:txBody>
          <a:bodyPr rtlCol="0"/>
          <a:lstStyle>
            <a:defPPr>
              <a:defRPr lang="ja-JP"/>
            </a:defPPr>
          </a:lstStyle>
          <a:p>
            <a:pPr rtl="0"/>
            <a:r>
              <a:rPr lang="ja-JP" altLang="en-US" b="1" dirty="0">
                <a:solidFill>
                  <a:schemeClr val="tx1"/>
                </a:solidFill>
              </a:rPr>
              <a:t>食育と防災</a:t>
            </a:r>
            <a:br>
              <a:rPr lang="ja-JP" b="1" dirty="0">
                <a:solidFill>
                  <a:schemeClr val="tx1"/>
                </a:solidFill>
              </a:rPr>
            </a:br>
            <a:endParaRPr lang="ja-JP" b="1" dirty="0">
              <a:solidFill>
                <a:schemeClr val="tx1"/>
              </a:solidFill>
            </a:endParaRPr>
          </a:p>
        </p:txBody>
      </p:sp>
      <p:sp>
        <p:nvSpPr>
          <p:cNvPr id="3" name="サブタイトル 2">
            <a:extLst>
              <a:ext uri="{FF2B5EF4-FFF2-40B4-BE49-F238E27FC236}">
                <a16:creationId xmlns:a16="http://schemas.microsoft.com/office/drawing/2014/main" id="{86C1060B-300F-3CE3-E5AA-D8E29791C960}"/>
              </a:ext>
            </a:extLst>
          </p:cNvPr>
          <p:cNvSpPr>
            <a:spLocks noGrp="1"/>
          </p:cNvSpPr>
          <p:nvPr>
            <p:ph type="subTitle" idx="1"/>
          </p:nvPr>
        </p:nvSpPr>
        <p:spPr>
          <a:xfrm>
            <a:off x="4349496" y="2769549"/>
            <a:ext cx="3493008" cy="878908"/>
          </a:xfrm>
        </p:spPr>
        <p:txBody>
          <a:bodyPr rtlCol="0"/>
          <a:lstStyle>
            <a:defPPr>
              <a:defRPr lang="ja-JP"/>
            </a:defPPr>
          </a:lstStyle>
          <a:p>
            <a:pPr rtl="0"/>
            <a:r>
              <a:rPr lang="ja-JP" altLang="en-US" dirty="0">
                <a:solidFill>
                  <a:schemeClr val="tx1"/>
                </a:solidFill>
              </a:rPr>
              <a:t>チーム　りんちゃん</a:t>
            </a:r>
            <a:endParaRPr lang="en-US" altLang="ja-JP" dirty="0">
              <a:solidFill>
                <a:schemeClr val="tx1"/>
              </a:solidFill>
            </a:endParaRPr>
          </a:p>
          <a:p>
            <a:pPr rtl="0"/>
            <a:endParaRPr lang="en-US" altLang="ja-JP" dirty="0"/>
          </a:p>
          <a:p>
            <a:pPr rtl="0"/>
            <a:r>
              <a:rPr lang="en-US" altLang="ja-JP" dirty="0">
                <a:solidFill>
                  <a:schemeClr val="tx1"/>
                </a:solidFill>
              </a:rPr>
              <a:t>O</a:t>
            </a:r>
            <a:r>
              <a:rPr lang="ja-JP" altLang="en-US" dirty="0">
                <a:solidFill>
                  <a:schemeClr val="tx1"/>
                </a:solidFill>
              </a:rPr>
              <a:t>、</a:t>
            </a:r>
            <a:r>
              <a:rPr lang="en-US" altLang="ja-JP" dirty="0">
                <a:solidFill>
                  <a:schemeClr val="tx1"/>
                </a:solidFill>
              </a:rPr>
              <a:t>K</a:t>
            </a:r>
            <a:r>
              <a:rPr lang="ja-JP" altLang="en-US" dirty="0">
                <a:solidFill>
                  <a:schemeClr val="tx1"/>
                </a:solidFill>
              </a:rPr>
              <a:t>、</a:t>
            </a:r>
            <a:endParaRPr lang="en-US" altLang="ja-JP" dirty="0">
              <a:solidFill>
                <a:schemeClr val="tx1"/>
              </a:solidFill>
            </a:endParaRPr>
          </a:p>
          <a:p>
            <a:pPr rtl="0"/>
            <a:r>
              <a:rPr lang="en-US" altLang="ja-JP" dirty="0">
                <a:solidFill>
                  <a:schemeClr val="tx1"/>
                </a:solidFill>
              </a:rPr>
              <a:t>S</a:t>
            </a:r>
            <a:r>
              <a:rPr lang="ja-JP" altLang="en-US" dirty="0">
                <a:solidFill>
                  <a:schemeClr val="tx1"/>
                </a:solidFill>
              </a:rPr>
              <a:t>、</a:t>
            </a:r>
            <a:r>
              <a:rPr lang="en-US" altLang="ja-JP" dirty="0">
                <a:solidFill>
                  <a:schemeClr val="tx1"/>
                </a:solidFill>
              </a:rPr>
              <a:t>F</a:t>
            </a:r>
            <a:endParaRPr lang="ja-JP" dirty="0"/>
          </a:p>
          <a:p>
            <a:pPr rtl="0"/>
            <a:endParaRPr lang="ja-JP" dirty="0"/>
          </a:p>
        </p:txBody>
      </p:sp>
      <p:sp>
        <p:nvSpPr>
          <p:cNvPr id="5" name="正方形/長方形 4">
            <a:extLst>
              <a:ext uri="{FF2B5EF4-FFF2-40B4-BE49-F238E27FC236}">
                <a16:creationId xmlns:a16="http://schemas.microsoft.com/office/drawing/2014/main" id="{F6C2EB77-72C2-79D4-08B1-D4D772F54DB6}"/>
              </a:ext>
            </a:extLst>
          </p:cNvPr>
          <p:cNvSpPr/>
          <p:nvPr/>
        </p:nvSpPr>
        <p:spPr>
          <a:xfrm>
            <a:off x="6096000" y="6319520"/>
            <a:ext cx="5974080" cy="369332"/>
          </a:xfrm>
          <a:prstGeom prst="rect">
            <a:avLst/>
          </a:prstGeom>
          <a:solidFill>
            <a:srgbClr val="FCFBF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AC62ADB-9ECA-1656-D096-9623537D820E}"/>
              </a:ext>
            </a:extLst>
          </p:cNvPr>
          <p:cNvSpPr txBox="1"/>
          <p:nvPr/>
        </p:nvSpPr>
        <p:spPr>
          <a:xfrm>
            <a:off x="6096000" y="6319520"/>
            <a:ext cx="5974080" cy="369332"/>
          </a:xfrm>
          <a:prstGeom prst="rect">
            <a:avLst/>
          </a:prstGeom>
          <a:noFill/>
        </p:spPr>
        <p:txBody>
          <a:bodyPr wrap="square" rtlCol="0">
            <a:spAutoFit/>
          </a:bodyPr>
          <a:lstStyle/>
          <a:p>
            <a:r>
              <a:rPr kumimoji="1" lang="en-US" altLang="ja-JP" dirty="0"/>
              <a:t>※</a:t>
            </a:r>
            <a:r>
              <a:rPr kumimoji="1" lang="ja-JP" altLang="en-US" dirty="0"/>
              <a:t>メンバーの名前はすべてイニシャル（</a:t>
            </a:r>
            <a:r>
              <a:rPr kumimoji="1" lang="en-US" altLang="ja-JP" dirty="0"/>
              <a:t>O</a:t>
            </a:r>
            <a:r>
              <a:rPr kumimoji="1" lang="ja-JP" altLang="en-US" dirty="0"/>
              <a:t>、</a:t>
            </a:r>
            <a:r>
              <a:rPr kumimoji="1" lang="en-US" altLang="ja-JP" dirty="0"/>
              <a:t>K</a:t>
            </a:r>
            <a:r>
              <a:rPr kumimoji="1" lang="ja-JP" altLang="en-US" dirty="0"/>
              <a:t>、</a:t>
            </a:r>
            <a:r>
              <a:rPr kumimoji="1" lang="en-US" altLang="ja-JP" dirty="0"/>
              <a:t>S</a:t>
            </a:r>
            <a:r>
              <a:rPr kumimoji="1" lang="ja-JP" altLang="en-US" dirty="0"/>
              <a:t>、</a:t>
            </a:r>
            <a:r>
              <a:rPr kumimoji="1" lang="en-US" altLang="ja-JP" dirty="0"/>
              <a:t>F</a:t>
            </a:r>
            <a:r>
              <a:rPr kumimoji="1" lang="ja-JP" altLang="en-US" dirty="0"/>
              <a:t>）で記載する。</a:t>
            </a:r>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524F2-D13A-1460-9679-73F3D873F7F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84C64A5-BBA3-0E37-FAF4-8D222E379003}"/>
              </a:ext>
            </a:extLst>
          </p:cNvPr>
          <p:cNvSpPr>
            <a:spLocks noGrp="1"/>
          </p:cNvSpPr>
          <p:nvPr>
            <p:ph type="sldNum" sz="quarter" idx="12"/>
          </p:nvPr>
        </p:nvSpPr>
        <p:spPr/>
        <p:txBody>
          <a:bodyPr/>
          <a:lstStyle/>
          <a:p>
            <a:pPr rtl="0"/>
            <a:fld id="{48F63A3B-78C7-47BE-AE5E-E10140E04643}" type="slidenum">
              <a:rPr lang="en-US" altLang="ja-JP" smtClean="0"/>
              <a:t>10</a:t>
            </a:fld>
            <a:endParaRPr lang="ja-JP" dirty="0"/>
          </a:p>
        </p:txBody>
      </p:sp>
      <p:sp>
        <p:nvSpPr>
          <p:cNvPr id="6" name="コンテンツ プレースホルダー 2">
            <a:extLst>
              <a:ext uri="{FF2B5EF4-FFF2-40B4-BE49-F238E27FC236}">
                <a16:creationId xmlns:a16="http://schemas.microsoft.com/office/drawing/2014/main" id="{1EEC030C-5D43-5EA6-AEF7-1FC7DF03FC96}"/>
              </a:ext>
            </a:extLst>
          </p:cNvPr>
          <p:cNvSpPr>
            <a:spLocks noGrp="1"/>
          </p:cNvSpPr>
          <p:nvPr>
            <p:ph idx="1"/>
          </p:nvPr>
        </p:nvSpPr>
        <p:spPr>
          <a:xfrm>
            <a:off x="382872" y="1224815"/>
            <a:ext cx="8446168" cy="4220945"/>
          </a:xfrm>
        </p:spPr>
        <p:txBody>
          <a:bodyPr rtlCol="0"/>
          <a:lstStyle>
            <a:defPPr>
              <a:defRPr lang="ja-JP"/>
            </a:defPPr>
          </a:lstStyle>
          <a:p>
            <a:pPr marL="457200" indent="-457200" rtl="0">
              <a:buAutoNum type="arabicParenR"/>
            </a:pPr>
            <a:r>
              <a:rPr kumimoji="1" lang="ja-JP" altLang="en-US" sz="3200" b="1" dirty="0">
                <a:solidFill>
                  <a:schemeClr val="tx1"/>
                </a:solidFill>
              </a:rPr>
              <a:t>食育と防災に至った経緯</a:t>
            </a:r>
            <a:endParaRPr kumimoji="1" lang="en-US" altLang="ja-JP" sz="3200" b="1" dirty="0">
              <a:solidFill>
                <a:schemeClr val="tx1"/>
              </a:solidFill>
            </a:endParaRPr>
          </a:p>
          <a:p>
            <a:r>
              <a:rPr kumimoji="1" lang="ja-JP" altLang="en-US" sz="2400" dirty="0">
                <a:solidFill>
                  <a:schemeClr val="tx1"/>
                </a:solidFill>
              </a:rPr>
              <a:t>　　本探求を行うにあたり、テーマ「食育と防災」に行きつく前段階</a:t>
            </a:r>
            <a:endParaRPr kumimoji="1" lang="en-US" altLang="ja-JP" sz="2400" dirty="0">
              <a:solidFill>
                <a:schemeClr val="tx1"/>
              </a:solidFill>
            </a:endParaRPr>
          </a:p>
          <a:p>
            <a:r>
              <a:rPr lang="ja-JP" altLang="en-US" sz="2400" dirty="0">
                <a:solidFill>
                  <a:schemeClr val="tx1"/>
                </a:solidFill>
              </a:rPr>
              <a:t>　　</a:t>
            </a:r>
            <a:r>
              <a:rPr kumimoji="1" lang="ja-JP" altLang="en-US" sz="2400" dirty="0">
                <a:solidFill>
                  <a:schemeClr val="tx1"/>
                </a:solidFill>
              </a:rPr>
              <a:t>として、「総合的な学習の時間」への理解を深め、自分たちにどの</a:t>
            </a:r>
            <a:endParaRPr kumimoji="1" lang="en-US" altLang="ja-JP" sz="2400" dirty="0">
              <a:solidFill>
                <a:schemeClr val="tx1"/>
              </a:solidFill>
            </a:endParaRPr>
          </a:p>
          <a:p>
            <a:r>
              <a:rPr lang="ja-JP" altLang="en-US" sz="2400" dirty="0">
                <a:solidFill>
                  <a:schemeClr val="tx1"/>
                </a:solidFill>
              </a:rPr>
              <a:t>　　</a:t>
            </a:r>
            <a:r>
              <a:rPr kumimoji="1" lang="ja-JP" altLang="en-US" sz="2400" dirty="0">
                <a:solidFill>
                  <a:schemeClr val="tx1"/>
                </a:solidFill>
              </a:rPr>
              <a:t>ようなことができるか、試行錯誤しながら考えた。</a:t>
            </a:r>
            <a:endParaRPr kumimoji="1" lang="en-US" altLang="ja-JP" sz="2400" dirty="0">
              <a:solidFill>
                <a:schemeClr val="tx1"/>
              </a:solidFill>
            </a:endParaRPr>
          </a:p>
          <a:p>
            <a:r>
              <a:rPr lang="ja-JP" altLang="en-US" sz="2400" dirty="0">
                <a:solidFill>
                  <a:schemeClr val="tx1"/>
                </a:solidFill>
              </a:rPr>
              <a:t>　　この過程で作成した</a:t>
            </a:r>
            <a:r>
              <a:rPr lang="en-US" altLang="ja-JP" sz="2400" dirty="0">
                <a:solidFill>
                  <a:schemeClr val="tx1"/>
                </a:solidFill>
              </a:rPr>
              <a:t>5</a:t>
            </a:r>
            <a:r>
              <a:rPr lang="ja-JP" altLang="en-US" sz="2400" dirty="0">
                <a:solidFill>
                  <a:schemeClr val="tx1"/>
                </a:solidFill>
              </a:rPr>
              <a:t>つの図について紹介し、関連等を示す。</a:t>
            </a:r>
            <a:endParaRPr lang="en-US" altLang="ja-JP" sz="2400" dirty="0">
              <a:solidFill>
                <a:schemeClr val="tx1"/>
              </a:solidFill>
            </a:endParaRPr>
          </a:p>
          <a:p>
            <a:r>
              <a:rPr kumimoji="1" lang="ja-JP" altLang="en-US" sz="2400" dirty="0">
                <a:solidFill>
                  <a:schemeClr val="tx1"/>
                </a:solidFill>
              </a:rPr>
              <a:t>　　</a:t>
            </a:r>
            <a:r>
              <a:rPr kumimoji="1" lang="en-US" altLang="ja-JP" sz="2400" dirty="0">
                <a:solidFill>
                  <a:schemeClr val="tx1"/>
                </a:solidFill>
              </a:rPr>
              <a:t>5</a:t>
            </a:r>
            <a:r>
              <a:rPr kumimoji="1" lang="ja-JP" altLang="en-US" sz="2400" dirty="0">
                <a:solidFill>
                  <a:schemeClr val="tx1"/>
                </a:solidFill>
              </a:rPr>
              <a:t>つの図はそれぞれ①</a:t>
            </a:r>
            <a:r>
              <a:rPr kumimoji="1" lang="en-US" altLang="ja-JP" sz="2400" dirty="0">
                <a:solidFill>
                  <a:schemeClr val="tx1"/>
                </a:solidFill>
              </a:rPr>
              <a:t>PC</a:t>
            </a:r>
            <a:r>
              <a:rPr kumimoji="1" lang="ja-JP" altLang="en-US" sz="2400" dirty="0">
                <a:solidFill>
                  <a:schemeClr val="tx1"/>
                </a:solidFill>
              </a:rPr>
              <a:t>と②手書きの</a:t>
            </a:r>
            <a:r>
              <a:rPr kumimoji="1" lang="en-US" altLang="ja-JP" sz="2400" dirty="0">
                <a:solidFill>
                  <a:schemeClr val="tx1"/>
                </a:solidFill>
              </a:rPr>
              <a:t>2</a:t>
            </a:r>
            <a:r>
              <a:rPr kumimoji="1" lang="ja-JP" altLang="en-US" sz="2400" dirty="0">
                <a:solidFill>
                  <a:schemeClr val="tx1"/>
                </a:solidFill>
              </a:rPr>
              <a:t>パターンで作成した。</a:t>
            </a:r>
            <a:endParaRPr kumimoji="1" lang="en-US" altLang="ja-JP" sz="2400" dirty="0">
              <a:solidFill>
                <a:schemeClr val="tx1"/>
              </a:solidFill>
            </a:endParaRPr>
          </a:p>
          <a:p>
            <a:endParaRPr kumimoji="1" lang="en-US" altLang="ja-JP" sz="2400" dirty="0">
              <a:solidFill>
                <a:schemeClr val="tx1"/>
              </a:solidFill>
            </a:endParaRPr>
          </a:p>
          <a:p>
            <a:r>
              <a:rPr lang="ja-JP" altLang="en-US" sz="2400" dirty="0">
                <a:solidFill>
                  <a:schemeClr val="tx1"/>
                </a:solidFill>
              </a:rPr>
              <a:t>　　目次</a:t>
            </a:r>
            <a:r>
              <a:rPr lang="ja-JP" altLang="en-US" sz="2400" dirty="0">
                <a:solidFill>
                  <a:schemeClr val="tx1"/>
                </a:solidFill>
                <a:sym typeface="Wingdings" panose="05000000000000000000" pitchFamily="2" charset="2"/>
              </a:rPr>
              <a:t>：（</a:t>
            </a:r>
            <a:r>
              <a:rPr lang="en-US" altLang="ja-JP" sz="2400" dirty="0">
                <a:solidFill>
                  <a:schemeClr val="tx1"/>
                </a:solidFill>
                <a:sym typeface="Wingdings" panose="05000000000000000000" pitchFamily="2" charset="2"/>
              </a:rPr>
              <a:t>1</a:t>
            </a:r>
            <a:r>
              <a:rPr lang="ja-JP" altLang="en-US" sz="2400" dirty="0">
                <a:solidFill>
                  <a:schemeClr val="tx1"/>
                </a:solidFill>
                <a:sym typeface="Wingdings" panose="05000000000000000000" pitchFamily="2" charset="2"/>
              </a:rPr>
              <a:t>）題材決定までの道のり（</a:t>
            </a:r>
            <a:r>
              <a:rPr lang="en-US" altLang="ja-JP" sz="2400" dirty="0">
                <a:solidFill>
                  <a:schemeClr val="tx1"/>
                </a:solidFill>
                <a:sym typeface="Wingdings" panose="05000000000000000000" pitchFamily="2" charset="2"/>
              </a:rPr>
              <a:t>2</a:t>
            </a:r>
            <a:r>
              <a:rPr lang="ja-JP" altLang="en-US" sz="2400" dirty="0">
                <a:solidFill>
                  <a:schemeClr val="tx1"/>
                </a:solidFill>
                <a:sym typeface="Wingdings" panose="05000000000000000000" pitchFamily="2" charset="2"/>
              </a:rPr>
              <a:t>）フードバランスガイド</a:t>
            </a:r>
            <a:endParaRPr lang="en-US" altLang="ja-JP" sz="2400" dirty="0">
              <a:solidFill>
                <a:schemeClr val="tx1"/>
              </a:solidFill>
              <a:sym typeface="Wingdings" panose="05000000000000000000" pitchFamily="2" charset="2"/>
            </a:endParaRPr>
          </a:p>
          <a:p>
            <a:r>
              <a:rPr kumimoji="1" lang="ja-JP" altLang="en-US" sz="2400" dirty="0">
                <a:solidFill>
                  <a:schemeClr val="tx1"/>
                </a:solidFill>
                <a:sym typeface="Wingdings" panose="05000000000000000000" pitchFamily="2" charset="2"/>
              </a:rPr>
              <a:t>　　（</a:t>
            </a:r>
            <a:r>
              <a:rPr kumimoji="1" lang="en-US" altLang="ja-JP" sz="2400" dirty="0">
                <a:solidFill>
                  <a:schemeClr val="tx1"/>
                </a:solidFill>
                <a:sym typeface="Wingdings" panose="05000000000000000000" pitchFamily="2" charset="2"/>
              </a:rPr>
              <a:t>3</a:t>
            </a:r>
            <a:r>
              <a:rPr kumimoji="1" lang="ja-JP" altLang="en-US" sz="2400" dirty="0">
                <a:solidFill>
                  <a:schemeClr val="tx1"/>
                </a:solidFill>
                <a:sym typeface="Wingdings" panose="05000000000000000000" pitchFamily="2" charset="2"/>
              </a:rPr>
              <a:t>）小・中・高の学習の変化（</a:t>
            </a:r>
            <a:r>
              <a:rPr kumimoji="1" lang="en-US" altLang="ja-JP" sz="2400" dirty="0">
                <a:solidFill>
                  <a:schemeClr val="tx1"/>
                </a:solidFill>
                <a:sym typeface="Wingdings" panose="05000000000000000000" pitchFamily="2" charset="2"/>
              </a:rPr>
              <a:t>4</a:t>
            </a:r>
            <a:r>
              <a:rPr kumimoji="1" lang="ja-JP" altLang="en-US" sz="2400" dirty="0">
                <a:solidFill>
                  <a:schemeClr val="tx1"/>
                </a:solidFill>
                <a:sym typeface="Wingdings" panose="05000000000000000000" pitchFamily="2" charset="2"/>
              </a:rPr>
              <a:t>）食育（</a:t>
            </a:r>
            <a:r>
              <a:rPr kumimoji="1" lang="en-US" altLang="ja-JP" sz="2400" dirty="0">
                <a:solidFill>
                  <a:schemeClr val="tx1"/>
                </a:solidFill>
                <a:sym typeface="Wingdings" panose="05000000000000000000" pitchFamily="2" charset="2"/>
              </a:rPr>
              <a:t>5</a:t>
            </a:r>
            <a:r>
              <a:rPr kumimoji="1" lang="ja-JP" altLang="en-US" sz="2400" dirty="0">
                <a:solidFill>
                  <a:schemeClr val="tx1"/>
                </a:solidFill>
                <a:sym typeface="Wingdings" panose="05000000000000000000" pitchFamily="2" charset="2"/>
              </a:rPr>
              <a:t>）いろいろな課題</a:t>
            </a:r>
            <a:endParaRPr kumimoji="1" lang="en-US" altLang="ja-JP" sz="2400" dirty="0">
              <a:solidFill>
                <a:schemeClr val="tx1"/>
              </a:solidFill>
              <a:sym typeface="Wingdings" panose="05000000000000000000" pitchFamily="2" charset="2"/>
            </a:endParaRPr>
          </a:p>
          <a:p>
            <a:r>
              <a:rPr lang="ja-JP" altLang="en-US" sz="2400" dirty="0">
                <a:solidFill>
                  <a:schemeClr val="tx1"/>
                </a:solidFill>
                <a:sym typeface="Wingdings" panose="05000000000000000000" pitchFamily="2" charset="2"/>
              </a:rPr>
              <a:t>　　（</a:t>
            </a:r>
            <a:r>
              <a:rPr kumimoji="1" lang="en-US" altLang="ja-JP" sz="2400" dirty="0">
                <a:solidFill>
                  <a:schemeClr val="tx1"/>
                </a:solidFill>
                <a:sym typeface="Wingdings" panose="05000000000000000000" pitchFamily="2" charset="2"/>
              </a:rPr>
              <a:t>6</a:t>
            </a:r>
            <a:r>
              <a:rPr kumimoji="1" lang="ja-JP" altLang="en-US" sz="2400" dirty="0">
                <a:solidFill>
                  <a:schemeClr val="tx1"/>
                </a:solidFill>
                <a:sym typeface="Wingdings" panose="05000000000000000000" pitchFamily="2" charset="2"/>
              </a:rPr>
              <a:t>）防災（</a:t>
            </a:r>
            <a:r>
              <a:rPr kumimoji="1" lang="en-US" altLang="ja-JP" sz="2400" dirty="0">
                <a:solidFill>
                  <a:schemeClr val="tx1"/>
                </a:solidFill>
                <a:sym typeface="Wingdings" panose="05000000000000000000" pitchFamily="2" charset="2"/>
              </a:rPr>
              <a:t>7</a:t>
            </a:r>
            <a:r>
              <a:rPr kumimoji="1" lang="ja-JP" altLang="en-US" sz="2400" dirty="0">
                <a:solidFill>
                  <a:schemeClr val="tx1"/>
                </a:solidFill>
                <a:sym typeface="Wingdings" panose="05000000000000000000" pitchFamily="2" charset="2"/>
              </a:rPr>
              <a:t>）参考文献</a:t>
            </a:r>
            <a:endParaRPr kumimoji="1" lang="en-US" altLang="ja-JP" sz="2400" dirty="0">
              <a:solidFill>
                <a:schemeClr val="tx1"/>
              </a:solidFill>
            </a:endParaRPr>
          </a:p>
          <a:p>
            <a:endParaRPr kumimoji="1" lang="en-US" altLang="ja-JP" sz="2400" dirty="0">
              <a:solidFill>
                <a:schemeClr val="tx1"/>
              </a:solidFill>
            </a:endParaRPr>
          </a:p>
        </p:txBody>
      </p:sp>
      <p:sp>
        <p:nvSpPr>
          <p:cNvPr id="7" name="テキスト ボックス 6">
            <a:extLst>
              <a:ext uri="{FF2B5EF4-FFF2-40B4-BE49-F238E27FC236}">
                <a16:creationId xmlns:a16="http://schemas.microsoft.com/office/drawing/2014/main" id="{5F469996-BCA0-E948-1C16-CDF004E03D76}"/>
              </a:ext>
            </a:extLst>
          </p:cNvPr>
          <p:cNvSpPr txBox="1"/>
          <p:nvPr/>
        </p:nvSpPr>
        <p:spPr>
          <a:xfrm>
            <a:off x="11063135" y="6523990"/>
            <a:ext cx="987552"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Tree>
    <p:extLst>
      <p:ext uri="{BB962C8B-B14F-4D97-AF65-F5344CB8AC3E}">
        <p14:creationId xmlns:p14="http://schemas.microsoft.com/office/powerpoint/2010/main" val="13166144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9708BC9-061D-A869-2927-FD54FEA2EE01}"/>
              </a:ext>
            </a:extLst>
          </p:cNvPr>
          <p:cNvSpPr>
            <a:spLocks noGrp="1"/>
          </p:cNvSpPr>
          <p:nvPr>
            <p:ph sz="half" idx="1"/>
          </p:nvPr>
        </p:nvSpPr>
        <p:spPr>
          <a:xfrm>
            <a:off x="122936" y="842534"/>
            <a:ext cx="12069064" cy="6015466"/>
          </a:xfrm>
        </p:spPr>
        <p:txBody>
          <a:bodyPr/>
          <a:lstStyle/>
          <a:p>
            <a:pPr marL="0" indent="0">
              <a:buNone/>
            </a:pPr>
            <a:r>
              <a:rPr lang="ja-JP" altLang="en-US" sz="2800" b="1" dirty="0">
                <a:solidFill>
                  <a:schemeClr val="tx1"/>
                </a:solidFill>
              </a:rPr>
              <a:t>　</a:t>
            </a:r>
            <a:r>
              <a:rPr lang="en-US" altLang="ja-JP" sz="2800" b="1" dirty="0">
                <a:solidFill>
                  <a:schemeClr val="tx1"/>
                </a:solidFill>
              </a:rPr>
              <a:t> </a:t>
            </a:r>
            <a:r>
              <a:rPr lang="ja-JP" altLang="en-US" sz="2800" b="1" dirty="0">
                <a:solidFill>
                  <a:schemeClr val="tx1"/>
                </a:solidFill>
              </a:rPr>
              <a:t>（</a:t>
            </a:r>
            <a:r>
              <a:rPr lang="en-US" altLang="ja-JP" sz="2800" b="1" dirty="0">
                <a:solidFill>
                  <a:schemeClr val="tx1"/>
                </a:solidFill>
              </a:rPr>
              <a:t>4</a:t>
            </a:r>
            <a:r>
              <a:rPr lang="ja-JP" altLang="en-US" sz="2800" b="1" dirty="0">
                <a:solidFill>
                  <a:schemeClr val="tx1"/>
                </a:solidFill>
              </a:rPr>
              <a:t>）</a:t>
            </a:r>
            <a:r>
              <a:rPr kumimoji="1" lang="ja-JP" altLang="en-US" sz="2800" b="1" dirty="0">
                <a:solidFill>
                  <a:schemeClr val="tx1"/>
                </a:solidFill>
              </a:rPr>
              <a:t>食料備蓄における今後の展望⑤</a:t>
            </a:r>
            <a:endParaRPr kumimoji="1" lang="en-US" altLang="ja-JP" sz="2800" b="1" dirty="0">
              <a:solidFill>
                <a:schemeClr val="tx1"/>
              </a:solidFill>
            </a:endParaRPr>
          </a:p>
          <a:p>
            <a:pPr marL="0" indent="0">
              <a:buNone/>
            </a:pPr>
            <a:endParaRPr lang="en-US" altLang="ja-JP" sz="2800" b="1" dirty="0">
              <a:solidFill>
                <a:schemeClr val="tx1"/>
              </a:solidFill>
            </a:endParaRPr>
          </a:p>
          <a:p>
            <a:pPr marL="0" indent="0">
              <a:buNone/>
            </a:pPr>
            <a:r>
              <a:rPr lang="ja-JP" altLang="en-US" sz="2800" b="1" dirty="0">
                <a:solidFill>
                  <a:schemeClr val="tx1"/>
                </a:solidFill>
              </a:rPr>
              <a:t>　　　例えば</a:t>
            </a:r>
            <a:r>
              <a:rPr lang="en-US" altLang="ja-JP" sz="2800" b="1" dirty="0">
                <a:solidFill>
                  <a:schemeClr val="tx1"/>
                </a:solidFill>
              </a:rPr>
              <a:t>…</a:t>
            </a:r>
            <a:r>
              <a:rPr lang="ja-JP" altLang="en-US" sz="2800" b="1" dirty="0">
                <a:solidFill>
                  <a:schemeClr val="tx1"/>
                </a:solidFill>
              </a:rPr>
              <a:t>「災害時における配食の拠点」を、「お弁当の工場」とする場合</a:t>
            </a:r>
            <a:endParaRPr lang="en-US" altLang="ja-JP" sz="2800" b="1" dirty="0">
              <a:solidFill>
                <a:schemeClr val="tx1"/>
              </a:solidFill>
            </a:endParaRPr>
          </a:p>
          <a:p>
            <a:pPr marL="0" indent="0">
              <a:buNone/>
            </a:pPr>
            <a:r>
              <a:rPr lang="ja-JP" altLang="en-US" sz="1200" b="1" dirty="0">
                <a:solidFill>
                  <a:schemeClr val="tx1"/>
                </a:solidFill>
              </a:rPr>
              <a:t>　　　　</a:t>
            </a:r>
            <a:endParaRPr lang="en-US" altLang="ja-JP" sz="1200" b="1" dirty="0">
              <a:solidFill>
                <a:schemeClr val="tx1"/>
              </a:solidFill>
            </a:endParaRPr>
          </a:p>
          <a:p>
            <a:pPr marL="0" indent="0">
              <a:buNone/>
            </a:pPr>
            <a:r>
              <a:rPr lang="ja-JP" altLang="en-US" sz="2800" b="1" dirty="0">
                <a:solidFill>
                  <a:schemeClr val="tx1"/>
                </a:solidFill>
              </a:rPr>
              <a:t>　　　解決策</a:t>
            </a:r>
            <a:endParaRPr lang="en-US" altLang="ja-JP" sz="2800" b="1" dirty="0">
              <a:solidFill>
                <a:schemeClr val="tx1"/>
              </a:solidFill>
            </a:endParaRPr>
          </a:p>
          <a:p>
            <a:pPr marL="0" indent="0">
              <a:buNone/>
            </a:pPr>
            <a:r>
              <a:rPr lang="ja-JP" altLang="en-US" sz="2800" b="1" dirty="0">
                <a:solidFill>
                  <a:schemeClr val="tx1"/>
                </a:solidFill>
              </a:rPr>
              <a:t>　　　</a:t>
            </a:r>
            <a:r>
              <a:rPr lang="ja-JP" altLang="en-US" sz="2800" dirty="0">
                <a:solidFill>
                  <a:schemeClr val="tx1"/>
                </a:solidFill>
              </a:rPr>
              <a:t>　</a:t>
            </a:r>
            <a:r>
              <a:rPr lang="ja-JP" altLang="en-US" sz="2400" dirty="0">
                <a:solidFill>
                  <a:schemeClr val="tx1"/>
                </a:solidFill>
              </a:rPr>
              <a:t>・「備蓄食料の日」というイベントを設ける</a:t>
            </a:r>
            <a:endParaRPr lang="en-US" altLang="ja-JP" sz="2400" dirty="0">
              <a:solidFill>
                <a:schemeClr val="tx1"/>
              </a:solidFill>
            </a:endParaRPr>
          </a:p>
          <a:p>
            <a:pPr marL="0" indent="0">
              <a:buNone/>
            </a:pPr>
            <a:r>
              <a:rPr lang="ja-JP" altLang="en-US" sz="2400" dirty="0">
                <a:solidFill>
                  <a:schemeClr val="tx1"/>
                </a:solidFill>
              </a:rPr>
              <a:t>　　　 　・「</a:t>
            </a:r>
            <a:r>
              <a:rPr lang="ja-JP" altLang="en-US" sz="2400" dirty="0">
                <a:solidFill>
                  <a:srgbClr val="FF0000"/>
                </a:solidFill>
              </a:rPr>
              <a:t>備蓄食料を用いたおいしいお弁当の販売をする日</a:t>
            </a:r>
            <a:r>
              <a:rPr lang="ja-JP" altLang="en-US" sz="2400" dirty="0">
                <a:solidFill>
                  <a:schemeClr val="tx1"/>
                </a:solidFill>
              </a:rPr>
              <a:t>」を作ると良いと考える</a:t>
            </a:r>
            <a:endParaRPr lang="en-US" altLang="ja-JP" sz="2400" dirty="0">
              <a:solidFill>
                <a:schemeClr val="tx1"/>
              </a:solidFill>
            </a:endParaRPr>
          </a:p>
          <a:p>
            <a:pPr marL="0" indent="0">
              <a:buNone/>
            </a:pPr>
            <a:r>
              <a:rPr lang="ja-JP" altLang="en-US" sz="1600" dirty="0">
                <a:solidFill>
                  <a:schemeClr val="tx1"/>
                </a:solidFill>
              </a:rPr>
              <a:t>　　</a:t>
            </a:r>
            <a:endParaRPr lang="en-US" altLang="ja-JP" sz="1600" dirty="0">
              <a:solidFill>
                <a:schemeClr val="tx1"/>
              </a:solidFill>
            </a:endParaRPr>
          </a:p>
          <a:p>
            <a:pPr marL="0" indent="0">
              <a:buNone/>
            </a:pPr>
            <a:r>
              <a:rPr lang="ja-JP" altLang="en-US" sz="2800" dirty="0">
                <a:solidFill>
                  <a:schemeClr val="tx1"/>
                </a:solidFill>
              </a:rPr>
              <a:t>　　　</a:t>
            </a:r>
            <a:r>
              <a:rPr lang="ja-JP" altLang="en-US" sz="2800" b="1" dirty="0">
                <a:solidFill>
                  <a:schemeClr val="tx1"/>
                </a:solidFill>
              </a:rPr>
              <a:t>考えられる利点</a:t>
            </a:r>
            <a:endParaRPr lang="en-US" altLang="ja-JP" sz="2800" b="1" dirty="0">
              <a:solidFill>
                <a:schemeClr val="tx1"/>
              </a:solidFill>
            </a:endParaRPr>
          </a:p>
          <a:p>
            <a:pPr marL="0" indent="0">
              <a:buNone/>
            </a:pPr>
            <a:r>
              <a:rPr lang="ja-JP" altLang="en-US" sz="2800" dirty="0">
                <a:solidFill>
                  <a:schemeClr val="tx1"/>
                </a:solidFill>
              </a:rPr>
              <a:t>　　　　</a:t>
            </a:r>
            <a:r>
              <a:rPr lang="ja-JP" altLang="en-US" sz="2400" dirty="0">
                <a:solidFill>
                  <a:schemeClr val="tx1"/>
                </a:solidFill>
              </a:rPr>
              <a:t>①備蓄食料を用いたお弁当の販売により、</a:t>
            </a:r>
            <a:r>
              <a:rPr lang="ja-JP" altLang="en-US" sz="2400" dirty="0">
                <a:solidFill>
                  <a:srgbClr val="FF0000"/>
                </a:solidFill>
              </a:rPr>
              <a:t>利益</a:t>
            </a:r>
            <a:r>
              <a:rPr lang="ja-JP" altLang="en-US" sz="2400" dirty="0">
                <a:solidFill>
                  <a:schemeClr val="tx1"/>
                </a:solidFill>
              </a:rPr>
              <a:t>を生み出せる</a:t>
            </a:r>
            <a:endParaRPr lang="en-US" altLang="ja-JP" sz="2400" dirty="0">
              <a:solidFill>
                <a:schemeClr val="tx1"/>
              </a:solidFill>
            </a:endParaRPr>
          </a:p>
          <a:p>
            <a:pPr marL="0" indent="0">
              <a:buNone/>
            </a:pPr>
            <a:r>
              <a:rPr lang="ja-JP" altLang="en-US" sz="2400" dirty="0">
                <a:solidFill>
                  <a:schemeClr val="tx1"/>
                </a:solidFill>
              </a:rPr>
              <a:t>　　 　　②人々の防災意識を、</a:t>
            </a:r>
            <a:r>
              <a:rPr lang="ja-JP" altLang="en-US" sz="2400" dirty="0">
                <a:solidFill>
                  <a:srgbClr val="FF0000"/>
                </a:solidFill>
              </a:rPr>
              <a:t>日常生活の食</a:t>
            </a:r>
            <a:r>
              <a:rPr lang="ja-JP" altLang="en-US" sz="2400" dirty="0">
                <a:solidFill>
                  <a:schemeClr val="tx1"/>
                </a:solidFill>
              </a:rPr>
              <a:t>からアプローチできる</a:t>
            </a:r>
            <a:endParaRPr lang="en-US" altLang="ja-JP" sz="2400" dirty="0">
              <a:solidFill>
                <a:schemeClr val="tx1"/>
              </a:solidFill>
            </a:endParaRPr>
          </a:p>
          <a:p>
            <a:pPr marL="0" indent="0">
              <a:buNone/>
            </a:pPr>
            <a:r>
              <a:rPr lang="ja-JP" altLang="en-US" sz="2400" dirty="0">
                <a:solidFill>
                  <a:schemeClr val="tx1"/>
                </a:solidFill>
              </a:rPr>
              <a:t>　　 　　③家庭規模ではなく、県規模での</a:t>
            </a:r>
            <a:r>
              <a:rPr lang="ja-JP" altLang="en-US" sz="2400" dirty="0">
                <a:solidFill>
                  <a:srgbClr val="FF0000"/>
                </a:solidFill>
              </a:rPr>
              <a:t>ローリングストック</a:t>
            </a:r>
            <a:r>
              <a:rPr lang="ja-JP" altLang="en-US" sz="2400" dirty="0">
                <a:solidFill>
                  <a:schemeClr val="tx1"/>
                </a:solidFill>
              </a:rPr>
              <a:t>ができる</a:t>
            </a:r>
            <a:endParaRPr lang="en-US" altLang="ja-JP" sz="2400" dirty="0">
              <a:solidFill>
                <a:schemeClr val="tx1"/>
              </a:solidFill>
            </a:endParaRPr>
          </a:p>
          <a:p>
            <a:pPr marL="0" indent="0">
              <a:buNone/>
            </a:pPr>
            <a:r>
              <a:rPr lang="ja-JP" altLang="en-US" sz="2400" dirty="0">
                <a:solidFill>
                  <a:schemeClr val="tx1"/>
                </a:solidFill>
              </a:rPr>
              <a:t>　　 　　④備蓄食料を用いた</a:t>
            </a:r>
            <a:r>
              <a:rPr lang="ja-JP" altLang="en-US" sz="2400" dirty="0">
                <a:solidFill>
                  <a:srgbClr val="FF0000"/>
                </a:solidFill>
              </a:rPr>
              <a:t>レシピ案</a:t>
            </a:r>
            <a:r>
              <a:rPr lang="ja-JP" altLang="en-US" sz="2400" dirty="0">
                <a:solidFill>
                  <a:schemeClr val="tx1"/>
                </a:solidFill>
              </a:rPr>
              <a:t>がたくさん生まれる</a:t>
            </a:r>
            <a:endParaRPr lang="en-US" altLang="ja-JP" sz="2400" dirty="0">
              <a:solidFill>
                <a:schemeClr val="tx1"/>
              </a:solidFill>
            </a:endParaRPr>
          </a:p>
          <a:p>
            <a:pPr marL="0" indent="0">
              <a:buNone/>
            </a:pPr>
            <a:r>
              <a:rPr lang="ja-JP" altLang="en-US" sz="1400" dirty="0">
                <a:solidFill>
                  <a:schemeClr val="tx1"/>
                </a:solidFill>
              </a:rPr>
              <a:t>　　　　　　</a:t>
            </a:r>
            <a:endParaRPr lang="en-US" altLang="ja-JP" sz="1400"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r>
              <a:rPr lang="en-US" altLang="ja-JP" sz="1400" b="1" dirty="0">
                <a:solidFill>
                  <a:schemeClr val="tx1"/>
                </a:solidFill>
              </a:rPr>
              <a:t>   </a:t>
            </a:r>
            <a:endParaRPr kumimoji="1" lang="ja-JP" altLang="en-US" sz="2400" b="1" dirty="0">
              <a:solidFill>
                <a:schemeClr val="tx1"/>
              </a:solidFill>
            </a:endParaRPr>
          </a:p>
        </p:txBody>
      </p:sp>
      <p:sp>
        <p:nvSpPr>
          <p:cNvPr id="4" name="テキスト ボックス 3">
            <a:extLst>
              <a:ext uri="{FF2B5EF4-FFF2-40B4-BE49-F238E27FC236}">
                <a16:creationId xmlns:a16="http://schemas.microsoft.com/office/drawing/2014/main" id="{9F07D771-72C3-9315-C65B-1D1C51E854D1}"/>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8" name="スライド番号プレースホルダー 7">
            <a:extLst>
              <a:ext uri="{FF2B5EF4-FFF2-40B4-BE49-F238E27FC236}">
                <a16:creationId xmlns:a16="http://schemas.microsoft.com/office/drawing/2014/main" id="{4EF2A75F-1C7E-BD42-FF15-DED3E78AF45D}"/>
              </a:ext>
            </a:extLst>
          </p:cNvPr>
          <p:cNvSpPr>
            <a:spLocks noGrp="1"/>
          </p:cNvSpPr>
          <p:nvPr>
            <p:ph type="sldNum" sz="quarter" idx="12"/>
          </p:nvPr>
        </p:nvSpPr>
        <p:spPr/>
        <p:txBody>
          <a:bodyPr/>
          <a:lstStyle/>
          <a:p>
            <a:pPr rtl="0"/>
            <a:fld id="{48F63A3B-78C7-47BE-AE5E-E10140E04643}" type="slidenum">
              <a:rPr lang="en-US" altLang="ja-JP" smtClean="0"/>
              <a:t>100</a:t>
            </a:fld>
            <a:endParaRPr lang="ja-JP" dirty="0"/>
          </a:p>
        </p:txBody>
      </p:sp>
      <p:pic>
        <p:nvPicPr>
          <p:cNvPr id="5122" name="Picture 2" descr="バンザイをしている男の子のイラスト | かわいいフリー素材集 いらすとや">
            <a:extLst>
              <a:ext uri="{FF2B5EF4-FFF2-40B4-BE49-F238E27FC236}">
                <a16:creationId xmlns:a16="http://schemas.microsoft.com/office/drawing/2014/main" id="{B037E0F8-4920-7E44-270B-A0C6852B4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406" y="3992108"/>
            <a:ext cx="2979738" cy="271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5187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ED228B-B3D0-CB75-9A2D-87A15BBD7D1D}"/>
              </a:ext>
            </a:extLst>
          </p:cNvPr>
          <p:cNvSpPr>
            <a:spLocks noGrp="1"/>
          </p:cNvSpPr>
          <p:nvPr>
            <p:ph type="title"/>
          </p:nvPr>
        </p:nvSpPr>
        <p:spPr>
          <a:xfrm>
            <a:off x="536448" y="594360"/>
            <a:ext cx="10671048" cy="768096"/>
          </a:xfrm>
        </p:spPr>
        <p:txBody>
          <a:bodyPr/>
          <a:lstStyle/>
          <a:p>
            <a:pPr algn="l"/>
            <a:r>
              <a:rPr kumimoji="1" lang="ja-JP" altLang="en-US" sz="3600" dirty="0">
                <a:solidFill>
                  <a:schemeClr val="tx1"/>
                </a:solidFill>
              </a:rPr>
              <a:t>（</a:t>
            </a:r>
            <a:r>
              <a:rPr kumimoji="1" lang="en-US" altLang="ja-JP" sz="3600" dirty="0">
                <a:solidFill>
                  <a:schemeClr val="tx1"/>
                </a:solidFill>
              </a:rPr>
              <a:t>5</a:t>
            </a:r>
            <a:r>
              <a:rPr kumimoji="1" lang="ja-JP" altLang="en-US" sz="3600" dirty="0">
                <a:solidFill>
                  <a:schemeClr val="tx1"/>
                </a:solidFill>
              </a:rPr>
              <a:t>）考察</a:t>
            </a:r>
            <a:r>
              <a:rPr lang="ja-JP" altLang="en-US" sz="3600" dirty="0">
                <a:solidFill>
                  <a:schemeClr val="tx1"/>
                </a:solidFill>
              </a:rPr>
              <a:t>①</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02BB8490-A13E-8EF8-A5BE-7D8F24655BA9}"/>
              </a:ext>
            </a:extLst>
          </p:cNvPr>
          <p:cNvSpPr>
            <a:spLocks noGrp="1"/>
          </p:cNvSpPr>
          <p:nvPr>
            <p:ph sz="half" idx="1"/>
          </p:nvPr>
        </p:nvSpPr>
        <p:spPr>
          <a:xfrm>
            <a:off x="536448" y="1659235"/>
            <a:ext cx="11119104" cy="4395335"/>
          </a:xfrm>
        </p:spPr>
        <p:txBody>
          <a:bodyPr/>
          <a:lstStyle/>
          <a:p>
            <a:r>
              <a:rPr kumimoji="1" lang="ja-JP" altLang="en-US" sz="2400" dirty="0">
                <a:solidFill>
                  <a:schemeClr val="tx1"/>
                </a:solidFill>
              </a:rPr>
              <a:t>半島で起こった地震であるため、道路の寸断や土砂崩れなどの影響を強く受け、孤立状態の地区が多く発生、支援が届きにくい状況ができ上がってしまった</a:t>
            </a:r>
            <a:endParaRPr kumimoji="1" lang="en-US" altLang="ja-JP" sz="2400" dirty="0">
              <a:solidFill>
                <a:schemeClr val="tx1"/>
              </a:solidFill>
            </a:endParaRPr>
          </a:p>
          <a:p>
            <a:pPr marL="0" indent="0">
              <a:buNone/>
            </a:pPr>
            <a:r>
              <a:rPr lang="ja-JP" altLang="en-US" sz="2400" dirty="0">
                <a:solidFill>
                  <a:schemeClr val="tx1"/>
                </a:solidFill>
              </a:rPr>
              <a:t>→</a:t>
            </a:r>
            <a:r>
              <a:rPr lang="ja-JP" altLang="en-US" sz="2400" dirty="0">
                <a:solidFill>
                  <a:srgbClr val="C00000"/>
                </a:solidFill>
              </a:rPr>
              <a:t>自助、近助</a:t>
            </a:r>
            <a:r>
              <a:rPr lang="ja-JP" altLang="en-US" sz="2400" dirty="0">
                <a:solidFill>
                  <a:schemeClr val="tx1"/>
                </a:solidFill>
              </a:rPr>
              <a:t>の重要性、備蓄の重要性が強く現れた</a:t>
            </a:r>
            <a:endParaRPr kumimoji="1" lang="en-US" altLang="ja-JP" sz="2400" dirty="0">
              <a:solidFill>
                <a:schemeClr val="tx1"/>
              </a:solidFill>
            </a:endParaRPr>
          </a:p>
          <a:p>
            <a:r>
              <a:rPr kumimoji="1" lang="ja-JP" altLang="en-US" sz="2400" dirty="0">
                <a:solidFill>
                  <a:schemeClr val="tx1"/>
                </a:solidFill>
              </a:rPr>
              <a:t>北陸で冬に起こったため寒さが深刻</a:t>
            </a:r>
            <a:endParaRPr kumimoji="1" lang="en-US" altLang="ja-JP" sz="2400" dirty="0">
              <a:solidFill>
                <a:schemeClr val="tx1"/>
              </a:solidFill>
            </a:endParaRPr>
          </a:p>
          <a:p>
            <a:pPr marL="0" indent="0">
              <a:buNone/>
            </a:pPr>
            <a:r>
              <a:rPr lang="ja-JP" altLang="en-US" sz="2400" dirty="0">
                <a:solidFill>
                  <a:schemeClr val="tx1"/>
                </a:solidFill>
              </a:rPr>
              <a:t>→場所や時期によって被害や問題が異なる、</a:t>
            </a:r>
            <a:r>
              <a:rPr lang="ja-JP" altLang="en-US" sz="2400" dirty="0">
                <a:solidFill>
                  <a:srgbClr val="C00000"/>
                </a:solidFill>
              </a:rPr>
              <a:t>ニーズに合わせた備蓄</a:t>
            </a:r>
            <a:r>
              <a:rPr lang="ja-JP" altLang="en-US" sz="2400" dirty="0">
                <a:solidFill>
                  <a:schemeClr val="tx1"/>
                </a:solidFill>
              </a:rPr>
              <a:t>が必要</a:t>
            </a:r>
            <a:endParaRPr lang="en-US" altLang="ja-JP" sz="2400" dirty="0">
              <a:solidFill>
                <a:schemeClr val="tx1"/>
              </a:solidFill>
            </a:endParaRPr>
          </a:p>
          <a:p>
            <a:r>
              <a:rPr lang="ja-JP" altLang="en-US" sz="2400" dirty="0">
                <a:solidFill>
                  <a:schemeClr val="tx1"/>
                </a:solidFill>
              </a:rPr>
              <a:t>断水による問題が深刻、支援物資が届きにくい</a:t>
            </a:r>
            <a:endParaRPr lang="en-US" altLang="ja-JP" sz="2400" dirty="0">
              <a:solidFill>
                <a:schemeClr val="tx1"/>
              </a:solidFill>
            </a:endParaRPr>
          </a:p>
          <a:p>
            <a:pPr marL="0" indent="0">
              <a:buNone/>
            </a:pPr>
            <a:r>
              <a:rPr lang="ja-JP" altLang="en-US" sz="2400" dirty="0">
                <a:solidFill>
                  <a:schemeClr val="tx1"/>
                </a:solidFill>
              </a:rPr>
              <a:t>→水、携帯トイレ、ガスコンロ、毛布など、食べ物以外の備蓄も重要</a:t>
            </a:r>
            <a:endParaRPr lang="en-US" altLang="ja-JP" sz="2400" dirty="0">
              <a:solidFill>
                <a:schemeClr val="tx1"/>
              </a:solidFill>
            </a:endParaRPr>
          </a:p>
          <a:p>
            <a:r>
              <a:rPr lang="ja-JP" altLang="en-US" sz="2400" dirty="0">
                <a:solidFill>
                  <a:schemeClr val="tx1"/>
                </a:solidFill>
              </a:rPr>
              <a:t>雪を溶かしたり川の水を使ったりなど衛生状態の問題</a:t>
            </a:r>
            <a:endParaRPr lang="en-US" altLang="ja-JP" sz="2400" dirty="0">
              <a:solidFill>
                <a:schemeClr val="tx1"/>
              </a:solidFill>
            </a:endParaRPr>
          </a:p>
          <a:p>
            <a:pPr marL="0" indent="0">
              <a:buNone/>
            </a:pPr>
            <a:r>
              <a:rPr lang="ja-JP" altLang="en-US" sz="2400" dirty="0">
                <a:solidFill>
                  <a:schemeClr val="tx1"/>
                </a:solidFill>
              </a:rPr>
              <a:t>→なるべく多く水を備蓄する必要がある、どうしてもの場合はしっかり煮沸消毒するなどの指導が必要</a:t>
            </a:r>
            <a:endParaRPr lang="en-US" altLang="ja-JP" sz="2400" dirty="0">
              <a:solidFill>
                <a:schemeClr val="tx1"/>
              </a:solidFill>
            </a:endParaRPr>
          </a:p>
        </p:txBody>
      </p:sp>
      <p:sp>
        <p:nvSpPr>
          <p:cNvPr id="4" name="テキスト ボックス 3">
            <a:extLst>
              <a:ext uri="{FF2B5EF4-FFF2-40B4-BE49-F238E27FC236}">
                <a16:creationId xmlns:a16="http://schemas.microsoft.com/office/drawing/2014/main" id="{75F4B727-D71A-4817-987F-EFA64A7199F2}"/>
              </a:ext>
            </a:extLst>
          </p:cNvPr>
          <p:cNvSpPr txBox="1"/>
          <p:nvPr/>
        </p:nvSpPr>
        <p:spPr>
          <a:xfrm>
            <a:off x="10895046" y="6413021"/>
            <a:ext cx="1106454"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
        <p:nvSpPr>
          <p:cNvPr id="5" name="スライド番号プレースホルダー 4">
            <a:extLst>
              <a:ext uri="{FF2B5EF4-FFF2-40B4-BE49-F238E27FC236}">
                <a16:creationId xmlns:a16="http://schemas.microsoft.com/office/drawing/2014/main" id="{73F7D2B5-27D3-1489-A430-9B758B9EEA71}"/>
              </a:ext>
            </a:extLst>
          </p:cNvPr>
          <p:cNvSpPr>
            <a:spLocks noGrp="1"/>
          </p:cNvSpPr>
          <p:nvPr>
            <p:ph type="sldNum" sz="quarter" idx="12"/>
          </p:nvPr>
        </p:nvSpPr>
        <p:spPr/>
        <p:txBody>
          <a:bodyPr/>
          <a:lstStyle/>
          <a:p>
            <a:pPr rtl="0"/>
            <a:fld id="{48F63A3B-78C7-47BE-AE5E-E10140E04643}" type="slidenum">
              <a:rPr lang="en-US" altLang="ja-JP" smtClean="0"/>
              <a:t>101</a:t>
            </a:fld>
            <a:endParaRPr lang="ja-JP" dirty="0"/>
          </a:p>
        </p:txBody>
      </p:sp>
    </p:spTree>
    <p:extLst>
      <p:ext uri="{BB962C8B-B14F-4D97-AF65-F5344CB8AC3E}">
        <p14:creationId xmlns:p14="http://schemas.microsoft.com/office/powerpoint/2010/main" val="26146554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7B466CF-E1FF-FC37-FBB6-71343E187BC8}"/>
              </a:ext>
            </a:extLst>
          </p:cNvPr>
          <p:cNvSpPr>
            <a:spLocks noGrp="1"/>
          </p:cNvSpPr>
          <p:nvPr>
            <p:ph sz="half" idx="1"/>
          </p:nvPr>
        </p:nvSpPr>
        <p:spPr>
          <a:xfrm>
            <a:off x="536448" y="1890056"/>
            <a:ext cx="11119104" cy="4434840"/>
          </a:xfrm>
        </p:spPr>
        <p:txBody>
          <a:bodyPr/>
          <a:lstStyle/>
          <a:p>
            <a:r>
              <a:rPr lang="ja-JP" altLang="en-US" sz="2400" dirty="0">
                <a:solidFill>
                  <a:schemeClr val="tx1"/>
                </a:solidFill>
              </a:rPr>
              <a:t>避難先での生活による感染症のリスク</a:t>
            </a:r>
            <a:endParaRPr lang="en-US" altLang="ja-JP" sz="2400" dirty="0">
              <a:solidFill>
                <a:schemeClr val="tx1"/>
              </a:solidFill>
            </a:endParaRPr>
          </a:p>
          <a:p>
            <a:pPr marL="0" indent="0">
              <a:buNone/>
            </a:pPr>
            <a:r>
              <a:rPr lang="ja-JP" altLang="en-US" sz="2400" dirty="0">
                <a:solidFill>
                  <a:schemeClr val="tx1"/>
                </a:solidFill>
              </a:rPr>
              <a:t>→特に食事を衛生的に行うことが重要</a:t>
            </a:r>
            <a:endParaRPr lang="en-US" altLang="ja-JP" sz="2400" dirty="0">
              <a:solidFill>
                <a:schemeClr val="tx1"/>
              </a:solidFill>
            </a:endParaRPr>
          </a:p>
          <a:p>
            <a:r>
              <a:rPr lang="ja-JP" altLang="en-US" sz="2400" dirty="0">
                <a:solidFill>
                  <a:schemeClr val="tx1"/>
                </a:solidFill>
              </a:rPr>
              <a:t>避難時、避難先で体力をかなり使う、避難先での体調管理が難しい</a:t>
            </a:r>
            <a:endParaRPr lang="en-US" altLang="ja-JP" sz="2400" dirty="0">
              <a:solidFill>
                <a:schemeClr val="tx1"/>
              </a:solidFill>
            </a:endParaRPr>
          </a:p>
          <a:p>
            <a:pPr marL="0" indent="0">
              <a:buNone/>
            </a:pPr>
            <a:r>
              <a:rPr lang="ja-JP" altLang="en-US" sz="2400" dirty="0">
                <a:solidFill>
                  <a:schemeClr val="tx1"/>
                </a:solidFill>
              </a:rPr>
              <a:t>→なるべくしっかり水分補給し、しっかり食べることが大事</a:t>
            </a:r>
            <a:endParaRPr lang="en-US" altLang="ja-JP" sz="2400" dirty="0">
              <a:solidFill>
                <a:schemeClr val="tx1"/>
              </a:solidFill>
            </a:endParaRPr>
          </a:p>
          <a:p>
            <a:pPr marL="0" indent="0">
              <a:buNone/>
            </a:pPr>
            <a:r>
              <a:rPr lang="ja-JP" altLang="en-US" sz="2400" dirty="0">
                <a:solidFill>
                  <a:schemeClr val="tx1"/>
                </a:solidFill>
              </a:rPr>
              <a:t>→</a:t>
            </a:r>
            <a:r>
              <a:rPr lang="ja-JP" altLang="en-US" sz="2400" dirty="0">
                <a:solidFill>
                  <a:srgbClr val="C00000"/>
                </a:solidFill>
              </a:rPr>
              <a:t>備蓄の内容が重要</a:t>
            </a:r>
            <a:r>
              <a:rPr lang="ja-JP" altLang="en-US" sz="2400" dirty="0">
                <a:solidFill>
                  <a:schemeClr val="tx1"/>
                </a:solidFill>
              </a:rPr>
              <a:t>、管理栄養士の介入が必要</a:t>
            </a:r>
            <a:endParaRPr lang="en-US" altLang="ja-JP" sz="2400" dirty="0">
              <a:solidFill>
                <a:schemeClr val="tx1"/>
              </a:solidFill>
            </a:endParaRPr>
          </a:p>
          <a:p>
            <a:r>
              <a:rPr lang="ja-JP" altLang="en-US" sz="2400" dirty="0">
                <a:solidFill>
                  <a:schemeClr val="tx1"/>
                </a:solidFill>
              </a:rPr>
              <a:t>支援物資がカップ麵や菓子パンばかり、災害関連死</a:t>
            </a:r>
            <a:r>
              <a:rPr lang="en-US" altLang="ja-JP" sz="2400" dirty="0">
                <a:solidFill>
                  <a:schemeClr val="tx1"/>
                </a:solidFill>
              </a:rPr>
              <a:t>14</a:t>
            </a:r>
            <a:r>
              <a:rPr lang="ja-JP" altLang="en-US" sz="2400" dirty="0">
                <a:solidFill>
                  <a:schemeClr val="tx1"/>
                </a:solidFill>
              </a:rPr>
              <a:t>人</a:t>
            </a:r>
            <a:endParaRPr lang="en-US" altLang="ja-JP" sz="2400" dirty="0">
              <a:solidFill>
                <a:schemeClr val="tx1"/>
              </a:solidFill>
            </a:endParaRPr>
          </a:p>
          <a:p>
            <a:pPr marL="0" indent="0">
              <a:buNone/>
            </a:pPr>
            <a:r>
              <a:rPr kumimoji="1" lang="ja-JP" altLang="en-US" sz="2400" dirty="0">
                <a:solidFill>
                  <a:schemeClr val="tx1"/>
                </a:solidFill>
              </a:rPr>
              <a:t>→備蓄の内容だけでなく、</a:t>
            </a:r>
            <a:r>
              <a:rPr kumimoji="1" lang="ja-JP" altLang="en-US" sz="2400" dirty="0">
                <a:solidFill>
                  <a:srgbClr val="C00000"/>
                </a:solidFill>
              </a:rPr>
              <a:t>支援物資の内容</a:t>
            </a:r>
            <a:r>
              <a:rPr kumimoji="1" lang="ja-JP" altLang="en-US" sz="2400" dirty="0">
                <a:solidFill>
                  <a:schemeClr val="tx1"/>
                </a:solidFill>
              </a:rPr>
              <a:t>についても管理栄養士の介入が必要</a:t>
            </a:r>
            <a:endParaRPr lang="en-US" altLang="ja-JP" sz="2400" dirty="0">
              <a:solidFill>
                <a:schemeClr val="tx1"/>
              </a:solidFill>
            </a:endParaRPr>
          </a:p>
          <a:p>
            <a:r>
              <a:rPr lang="ja-JP" altLang="en-US" sz="2400" dirty="0">
                <a:solidFill>
                  <a:schemeClr val="tx1"/>
                </a:solidFill>
              </a:rPr>
              <a:t>地震による精神的なダメージ、避難生活によるストレス</a:t>
            </a:r>
            <a:endParaRPr lang="en-US" altLang="ja-JP" sz="2400" dirty="0">
              <a:solidFill>
                <a:schemeClr val="tx1"/>
              </a:solidFill>
            </a:endParaRPr>
          </a:p>
          <a:p>
            <a:pPr marL="0" indent="0">
              <a:buNone/>
            </a:pPr>
            <a:r>
              <a:rPr lang="ja-JP" altLang="en-US" sz="2400" dirty="0">
                <a:solidFill>
                  <a:schemeClr val="tx1"/>
                </a:solidFill>
              </a:rPr>
              <a:t>→食べなれた食べ物を備蓄することで少し軽減させられる？</a:t>
            </a:r>
            <a:endParaRPr lang="en-US" altLang="ja-JP" sz="2400" dirty="0">
              <a:solidFill>
                <a:schemeClr val="tx1"/>
              </a:solidFill>
            </a:endParaRPr>
          </a:p>
          <a:p>
            <a:endParaRPr kumimoji="1" lang="ja-JP" altLang="en-US" dirty="0">
              <a:solidFill>
                <a:schemeClr val="tx1"/>
              </a:solidFill>
            </a:endParaRPr>
          </a:p>
        </p:txBody>
      </p:sp>
      <p:sp>
        <p:nvSpPr>
          <p:cNvPr id="4" name="テキスト ボックス 3">
            <a:extLst>
              <a:ext uri="{FF2B5EF4-FFF2-40B4-BE49-F238E27FC236}">
                <a16:creationId xmlns:a16="http://schemas.microsoft.com/office/drawing/2014/main" id="{6EF11002-FE1C-DB28-8C75-8CDFDF016B50}"/>
              </a:ext>
            </a:extLst>
          </p:cNvPr>
          <p:cNvSpPr txBox="1"/>
          <p:nvPr/>
        </p:nvSpPr>
        <p:spPr>
          <a:xfrm>
            <a:off x="10895046" y="6413021"/>
            <a:ext cx="1106454"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
        <p:nvSpPr>
          <p:cNvPr id="5" name="スライド番号プレースホルダー 4">
            <a:extLst>
              <a:ext uri="{FF2B5EF4-FFF2-40B4-BE49-F238E27FC236}">
                <a16:creationId xmlns:a16="http://schemas.microsoft.com/office/drawing/2014/main" id="{8F5C667D-8AF5-FA31-E52C-CA6045E6B35A}"/>
              </a:ext>
            </a:extLst>
          </p:cNvPr>
          <p:cNvSpPr>
            <a:spLocks noGrp="1"/>
          </p:cNvSpPr>
          <p:nvPr>
            <p:ph type="sldNum" sz="quarter" idx="12"/>
          </p:nvPr>
        </p:nvSpPr>
        <p:spPr/>
        <p:txBody>
          <a:bodyPr/>
          <a:lstStyle/>
          <a:p>
            <a:pPr rtl="0"/>
            <a:fld id="{48F63A3B-78C7-47BE-AE5E-E10140E04643}" type="slidenum">
              <a:rPr lang="en-US" altLang="ja-JP" smtClean="0"/>
              <a:t>102</a:t>
            </a:fld>
            <a:endParaRPr lang="ja-JP" dirty="0"/>
          </a:p>
        </p:txBody>
      </p:sp>
      <p:sp>
        <p:nvSpPr>
          <p:cNvPr id="8" name="タイトル 1">
            <a:extLst>
              <a:ext uri="{FF2B5EF4-FFF2-40B4-BE49-F238E27FC236}">
                <a16:creationId xmlns:a16="http://schemas.microsoft.com/office/drawing/2014/main" id="{39726879-4791-C944-D79E-9A0DE8CDEBF8}"/>
              </a:ext>
            </a:extLst>
          </p:cNvPr>
          <p:cNvSpPr txBox="1">
            <a:spLocks/>
          </p:cNvSpPr>
          <p:nvPr/>
        </p:nvSpPr>
        <p:spPr>
          <a:xfrm>
            <a:off x="536448" y="926740"/>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pPr algn="l"/>
            <a:r>
              <a:rPr lang="ja-JP" altLang="en-US" sz="3600" dirty="0">
                <a:solidFill>
                  <a:schemeClr val="tx1"/>
                </a:solidFill>
              </a:rPr>
              <a:t>（</a:t>
            </a:r>
            <a:r>
              <a:rPr lang="en-US" altLang="ja-JP" sz="3600" dirty="0">
                <a:solidFill>
                  <a:schemeClr val="tx1"/>
                </a:solidFill>
              </a:rPr>
              <a:t>5</a:t>
            </a:r>
            <a:r>
              <a:rPr lang="ja-JP" altLang="en-US" sz="3600" dirty="0">
                <a:solidFill>
                  <a:schemeClr val="tx1"/>
                </a:solidFill>
              </a:rPr>
              <a:t>）考察②</a:t>
            </a:r>
            <a:endParaRPr lang="ja-JP" altLang="en-US" dirty="0">
              <a:solidFill>
                <a:schemeClr val="tx1"/>
              </a:solidFill>
            </a:endParaRPr>
          </a:p>
        </p:txBody>
      </p:sp>
    </p:spTree>
    <p:extLst>
      <p:ext uri="{BB962C8B-B14F-4D97-AF65-F5344CB8AC3E}">
        <p14:creationId xmlns:p14="http://schemas.microsoft.com/office/powerpoint/2010/main" val="13718408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B429-914D-262A-7628-2B9BC43D57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C954C5C-96C4-D5C3-46B8-51BF1FD7873E}"/>
              </a:ext>
            </a:extLst>
          </p:cNvPr>
          <p:cNvSpPr>
            <a:spLocks noGrp="1"/>
          </p:cNvSpPr>
          <p:nvPr>
            <p:ph type="title"/>
          </p:nvPr>
        </p:nvSpPr>
        <p:spPr>
          <a:xfrm>
            <a:off x="616228" y="3105978"/>
            <a:ext cx="8299172" cy="646044"/>
          </a:xfrm>
        </p:spPr>
        <p:txBody>
          <a:bodyPr/>
          <a:lstStyle/>
          <a:p>
            <a:r>
              <a:rPr lang="en-US" altLang="ja-JP" sz="3200" b="1" dirty="0">
                <a:solidFill>
                  <a:schemeClr val="tx1"/>
                </a:solidFill>
              </a:rPr>
              <a:t>3) </a:t>
            </a:r>
            <a:r>
              <a:rPr lang="ja-JP" altLang="en-US" sz="3200" b="1" dirty="0">
                <a:solidFill>
                  <a:schemeClr val="tx1"/>
                </a:solidFill>
              </a:rPr>
              <a:t>防災における備蓄の現状と理想</a:t>
            </a:r>
            <a:br>
              <a:rPr lang="en-US" altLang="ja-JP" sz="3200" b="1" dirty="0">
                <a:solidFill>
                  <a:schemeClr val="tx1"/>
                </a:solidFill>
              </a:rPr>
            </a:br>
            <a:br>
              <a:rPr lang="en-US" altLang="ja-JP" sz="1400" b="1" dirty="0">
                <a:solidFill>
                  <a:schemeClr val="tx1"/>
                </a:solidFill>
              </a:rPr>
            </a:br>
            <a:r>
              <a:rPr lang="ja-JP" altLang="en-US" sz="2400" dirty="0">
                <a:solidFill>
                  <a:schemeClr val="tx1"/>
                </a:solidFill>
              </a:rPr>
              <a:t>　　　</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1CA3D880-430C-8FFF-C3E0-10A63B9267DC}"/>
              </a:ext>
            </a:extLst>
          </p:cNvPr>
          <p:cNvSpPr>
            <a:spLocks noGrp="1"/>
          </p:cNvSpPr>
          <p:nvPr>
            <p:ph type="sldNum" sz="quarter" idx="12"/>
          </p:nvPr>
        </p:nvSpPr>
        <p:spPr/>
        <p:txBody>
          <a:bodyPr/>
          <a:lstStyle/>
          <a:p>
            <a:pPr rtl="0"/>
            <a:fld id="{48F63A3B-78C7-47BE-AE5E-E10140E04643}" type="slidenum">
              <a:rPr lang="en-US" altLang="ja-JP" smtClean="0"/>
              <a:t>103</a:t>
            </a:fld>
            <a:endParaRPr lang="ja-JP" dirty="0"/>
          </a:p>
        </p:txBody>
      </p:sp>
    </p:spTree>
    <p:extLst>
      <p:ext uri="{BB962C8B-B14F-4D97-AF65-F5344CB8AC3E}">
        <p14:creationId xmlns:p14="http://schemas.microsoft.com/office/powerpoint/2010/main" val="2432135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9D77DBC-A293-E1D7-C3D6-7A6BB2BD3E9F}"/>
              </a:ext>
            </a:extLst>
          </p:cNvPr>
          <p:cNvSpPr>
            <a:spLocks noGrp="1"/>
          </p:cNvSpPr>
          <p:nvPr>
            <p:ph sz="half" idx="1"/>
          </p:nvPr>
        </p:nvSpPr>
        <p:spPr>
          <a:xfrm>
            <a:off x="0" y="426720"/>
            <a:ext cx="12192000" cy="6431280"/>
          </a:xfrm>
        </p:spPr>
        <p:txBody>
          <a:bodyPr/>
          <a:lstStyle/>
          <a:p>
            <a:pPr marL="0" indent="0">
              <a:buNone/>
            </a:pPr>
            <a:endParaRPr lang="en-US" altLang="ja-JP" dirty="0">
              <a:solidFill>
                <a:schemeClr val="tx1"/>
              </a:solidFill>
            </a:endParaRPr>
          </a:p>
          <a:p>
            <a:pPr marL="0" indent="0">
              <a:buNone/>
            </a:pPr>
            <a:r>
              <a:rPr kumimoji="1" lang="ja-JP" altLang="en-US" sz="2800" b="1" dirty="0">
                <a:solidFill>
                  <a:schemeClr val="tx1"/>
                </a:solidFill>
              </a:rPr>
              <a:t>（</a:t>
            </a:r>
            <a:r>
              <a:rPr kumimoji="1" lang="en-US" altLang="ja-JP" sz="2800" b="1" dirty="0">
                <a:solidFill>
                  <a:schemeClr val="tx1"/>
                </a:solidFill>
              </a:rPr>
              <a:t>1</a:t>
            </a:r>
            <a:r>
              <a:rPr kumimoji="1" lang="ja-JP" altLang="en-US" sz="2800" b="1" dirty="0">
                <a:solidFill>
                  <a:schemeClr val="tx1"/>
                </a:solidFill>
              </a:rPr>
              <a:t>）備蓄食料について</a:t>
            </a:r>
            <a:endParaRPr kumimoji="1" lang="en-US" altLang="ja-JP" sz="2800" b="1" dirty="0">
              <a:solidFill>
                <a:schemeClr val="tx1"/>
              </a:solidFill>
            </a:endParaRPr>
          </a:p>
          <a:p>
            <a:pPr marL="0" indent="0">
              <a:buNone/>
            </a:pPr>
            <a:endParaRPr kumimoji="1" lang="ja-JP" altLang="en-US" b="1" dirty="0">
              <a:solidFill>
                <a:schemeClr val="tx1"/>
              </a:solidFill>
            </a:endParaRPr>
          </a:p>
          <a:p>
            <a:pPr marL="0" indent="0">
              <a:buNone/>
            </a:pPr>
            <a:r>
              <a:rPr kumimoji="1" lang="ja-JP" altLang="en-US" b="1" dirty="0">
                <a:solidFill>
                  <a:schemeClr val="tx1"/>
                </a:solidFill>
              </a:rPr>
              <a:t>　　</a:t>
            </a:r>
            <a:r>
              <a:rPr kumimoji="1" lang="en-US" altLang="ja-JP" sz="2400" b="1" dirty="0">
                <a:solidFill>
                  <a:schemeClr val="tx1"/>
                </a:solidFill>
              </a:rPr>
              <a:t>Q. </a:t>
            </a:r>
            <a:r>
              <a:rPr kumimoji="1" lang="ja-JP" altLang="en-US" sz="2400" b="1" dirty="0">
                <a:solidFill>
                  <a:schemeClr val="tx1"/>
                </a:solidFill>
              </a:rPr>
              <a:t>備蓄食料の意義とは</a:t>
            </a:r>
          </a:p>
          <a:p>
            <a:pPr marL="0" indent="0">
              <a:buNone/>
            </a:pPr>
            <a:r>
              <a:rPr kumimoji="1" lang="ja-JP" altLang="en-US" sz="2000" b="1" dirty="0">
                <a:solidFill>
                  <a:schemeClr val="tx1"/>
                </a:solidFill>
              </a:rPr>
              <a:t>　　 　　　</a:t>
            </a:r>
            <a:r>
              <a:rPr kumimoji="1" lang="ja-JP" altLang="en-US" sz="2400" b="1" dirty="0">
                <a:solidFill>
                  <a:schemeClr val="tx1"/>
                </a:solidFill>
              </a:rPr>
              <a:t>災害時には、ライフラインが断絶される可能性が高く、蛇口をひねれば水が出て、</a:t>
            </a:r>
            <a:endParaRPr kumimoji="1" lang="en-US" altLang="ja-JP" sz="2400" b="1" dirty="0">
              <a:solidFill>
                <a:schemeClr val="tx1"/>
              </a:solidFill>
            </a:endParaRPr>
          </a:p>
          <a:p>
            <a:pPr marL="0" indent="0">
              <a:buNone/>
            </a:pPr>
            <a:r>
              <a:rPr lang="ja-JP" altLang="en-US" sz="2400" b="1" dirty="0">
                <a:solidFill>
                  <a:schemeClr val="tx1"/>
                </a:solidFill>
              </a:rPr>
              <a:t>　　　　　</a:t>
            </a:r>
            <a:r>
              <a:rPr kumimoji="1" lang="ja-JP" altLang="en-US" sz="2400" b="1" dirty="0">
                <a:solidFill>
                  <a:schemeClr val="tx1"/>
                </a:solidFill>
              </a:rPr>
              <a:t>電気やガスを使えることが当たり前ではなくなる。</a:t>
            </a:r>
            <a:endParaRPr kumimoji="1" lang="en-US" altLang="ja-JP" sz="2400" b="1" dirty="0">
              <a:solidFill>
                <a:schemeClr val="tx1"/>
              </a:solidFill>
            </a:endParaRPr>
          </a:p>
          <a:p>
            <a:pPr marL="0" indent="0">
              <a:buNone/>
            </a:pPr>
            <a:r>
              <a:rPr lang="ja-JP" altLang="en-US" sz="2400" b="1" dirty="0">
                <a:solidFill>
                  <a:schemeClr val="tx1"/>
                </a:solidFill>
              </a:rPr>
              <a:t>　　　　　</a:t>
            </a:r>
            <a:r>
              <a:rPr kumimoji="1" lang="ja-JP" altLang="en-US" sz="2400" b="1" dirty="0">
                <a:solidFill>
                  <a:schemeClr val="tx1"/>
                </a:solidFill>
              </a:rPr>
              <a:t>私たちは</a:t>
            </a:r>
            <a:r>
              <a:rPr lang="ja-JP" altLang="en-US" sz="2400" b="1" dirty="0">
                <a:solidFill>
                  <a:schemeClr val="tx1"/>
                </a:solidFill>
              </a:rPr>
              <a:t>、</a:t>
            </a:r>
            <a:r>
              <a:rPr kumimoji="1" lang="ja-JP" altLang="en-US" sz="2400" b="1" dirty="0">
                <a:solidFill>
                  <a:schemeClr val="tx1"/>
                </a:solidFill>
              </a:rPr>
              <a:t>災害が起きる前に、家庭で食糧を備蓄しておくことが重要となる。</a:t>
            </a:r>
            <a:endParaRPr kumimoji="1" lang="en-US" altLang="ja-JP" sz="2400" b="1" dirty="0">
              <a:solidFill>
                <a:schemeClr val="tx1"/>
              </a:solidFill>
            </a:endParaRPr>
          </a:p>
          <a:p>
            <a:pPr marL="0" indent="0">
              <a:buNone/>
            </a:pPr>
            <a:endParaRPr lang="en-US" altLang="ja-JP" b="1" dirty="0">
              <a:solidFill>
                <a:schemeClr val="tx1"/>
              </a:solidFill>
            </a:endParaRPr>
          </a:p>
          <a:p>
            <a:pPr marL="0" indent="0">
              <a:buNone/>
            </a:pPr>
            <a:endParaRPr kumimoji="1" lang="ja-JP" altLang="en-US" b="1" dirty="0">
              <a:solidFill>
                <a:schemeClr val="tx1"/>
              </a:solidFill>
            </a:endParaRPr>
          </a:p>
          <a:p>
            <a:pPr marL="0" indent="0">
              <a:buNone/>
            </a:pPr>
            <a:r>
              <a:rPr kumimoji="1" lang="ja-JP" altLang="en-US" b="1" dirty="0">
                <a:solidFill>
                  <a:schemeClr val="tx1"/>
                </a:solidFill>
              </a:rPr>
              <a:t>　　</a:t>
            </a:r>
            <a:r>
              <a:rPr kumimoji="1" lang="ja-JP" altLang="en-US" sz="2000" b="1" dirty="0">
                <a:solidFill>
                  <a:schemeClr val="tx1"/>
                </a:solidFill>
              </a:rPr>
              <a:t>　   </a:t>
            </a:r>
            <a:r>
              <a:rPr kumimoji="1" lang="ja-JP" altLang="en-US" sz="2400" b="1" dirty="0">
                <a:solidFill>
                  <a:schemeClr val="tx1"/>
                </a:solidFill>
              </a:rPr>
              <a:t>備蓄食料には、</a:t>
            </a:r>
            <a:r>
              <a:rPr kumimoji="1" lang="ja-JP" altLang="en-US" sz="2800" b="1" u="sng" dirty="0">
                <a:solidFill>
                  <a:schemeClr val="accent2">
                    <a:lumMod val="75000"/>
                  </a:schemeClr>
                </a:solidFill>
              </a:rPr>
              <a:t>非常食</a:t>
            </a:r>
            <a:r>
              <a:rPr kumimoji="1" lang="ja-JP" altLang="en-US" sz="2400" b="1" dirty="0">
                <a:solidFill>
                  <a:schemeClr val="tx1"/>
                </a:solidFill>
              </a:rPr>
              <a:t>と</a:t>
            </a:r>
            <a:r>
              <a:rPr kumimoji="1" lang="ja-JP" altLang="en-US" sz="2800" b="1" u="sng" dirty="0">
                <a:solidFill>
                  <a:schemeClr val="accent2">
                    <a:lumMod val="75000"/>
                  </a:schemeClr>
                </a:solidFill>
              </a:rPr>
              <a:t>日常食</a:t>
            </a:r>
            <a:r>
              <a:rPr kumimoji="1" lang="ja-JP" altLang="en-US" sz="2400" b="1" dirty="0">
                <a:solidFill>
                  <a:schemeClr val="tx1"/>
                </a:solidFill>
              </a:rPr>
              <a:t>があり、非常食とは、災害時の備えとして用意し、</a:t>
            </a:r>
            <a:endParaRPr kumimoji="1" lang="en-US" altLang="ja-JP" sz="2400" b="1" dirty="0">
              <a:solidFill>
                <a:schemeClr val="tx1"/>
              </a:solidFill>
            </a:endParaRPr>
          </a:p>
          <a:p>
            <a:pPr marL="0" indent="0">
              <a:buNone/>
            </a:pPr>
            <a:r>
              <a:rPr kumimoji="1" lang="ja-JP" altLang="en-US" sz="2400" b="1" dirty="0">
                <a:solidFill>
                  <a:schemeClr val="tx1"/>
                </a:solidFill>
              </a:rPr>
              <a:t>　　主に災害時に使用する物であり、場面に応じて日常でも使用可能なものである。</a:t>
            </a:r>
            <a:endParaRPr kumimoji="1" lang="en-US" altLang="ja-JP" sz="2400" b="1" dirty="0">
              <a:solidFill>
                <a:schemeClr val="tx1"/>
              </a:solidFill>
            </a:endParaRPr>
          </a:p>
          <a:p>
            <a:pPr marL="0" indent="0">
              <a:buNone/>
            </a:pPr>
            <a:r>
              <a:rPr lang="ja-JP" altLang="en-US" sz="2400" b="1" dirty="0">
                <a:solidFill>
                  <a:schemeClr val="tx1"/>
                </a:solidFill>
              </a:rPr>
              <a:t>　　</a:t>
            </a:r>
            <a:r>
              <a:rPr kumimoji="1" lang="ja-JP" altLang="en-US" sz="2400" b="1" dirty="0">
                <a:solidFill>
                  <a:schemeClr val="tx1"/>
                </a:solidFill>
              </a:rPr>
              <a:t>日常食とは、日常から使用し、かつ、災害時にも使用するものである。</a:t>
            </a:r>
            <a:endParaRPr kumimoji="1" lang="en-US" altLang="ja-JP" sz="2400" b="1" dirty="0">
              <a:solidFill>
                <a:schemeClr val="tx1"/>
              </a:solidFill>
            </a:endParaRPr>
          </a:p>
          <a:p>
            <a:pPr marL="0" indent="0">
              <a:buNone/>
            </a:pPr>
            <a:r>
              <a:rPr lang="ja-JP" altLang="en-US" sz="2400" b="1" dirty="0">
                <a:solidFill>
                  <a:schemeClr val="tx1"/>
                </a:solidFill>
              </a:rPr>
              <a:t>　　　   日常食と非常食をうまく</a:t>
            </a:r>
            <a:r>
              <a:rPr lang="ja-JP" altLang="en-US" sz="2800" b="1" u="sng" dirty="0">
                <a:solidFill>
                  <a:schemeClr val="accent2">
                    <a:lumMod val="75000"/>
                  </a:schemeClr>
                </a:solidFill>
              </a:rPr>
              <a:t>生活に取り入れ</a:t>
            </a:r>
            <a:r>
              <a:rPr lang="ja-JP" altLang="en-US" sz="2400" b="1" dirty="0">
                <a:solidFill>
                  <a:schemeClr val="tx1"/>
                </a:solidFill>
              </a:rPr>
              <a:t>、災害時に備えた備蓄を行うことが望ましい。</a:t>
            </a:r>
            <a:endParaRPr lang="en-US" altLang="ja-JP" sz="2400" b="1" dirty="0">
              <a:solidFill>
                <a:schemeClr val="tx1"/>
              </a:solidFill>
            </a:endParaRPr>
          </a:p>
          <a:p>
            <a:pPr marL="0" indent="0">
              <a:buNone/>
            </a:pPr>
            <a:endParaRPr kumimoji="1" lang="en-US" altLang="ja-JP" sz="3200" b="1" dirty="0">
              <a:solidFill>
                <a:schemeClr val="tx1"/>
              </a:solidFill>
            </a:endParaRPr>
          </a:p>
          <a:p>
            <a:pPr marL="0" indent="0">
              <a:buNone/>
            </a:pPr>
            <a:r>
              <a:rPr lang="ja-JP" altLang="en-US" sz="2400" b="1" dirty="0">
                <a:solidFill>
                  <a:schemeClr val="tx1"/>
                </a:solidFill>
              </a:rPr>
              <a:t>　★日常食を取り入れた備蓄食料の方法や、非常食の食事情について、以下で詳しく紹介する。</a:t>
            </a:r>
            <a:endParaRPr lang="en-US" altLang="ja-JP" sz="2400" b="1" dirty="0">
              <a:solidFill>
                <a:schemeClr val="tx1"/>
              </a:solidFill>
            </a:endParaRPr>
          </a:p>
          <a:p>
            <a:pPr marL="0" indent="0">
              <a:buNone/>
            </a:pPr>
            <a:endParaRPr kumimoji="1" lang="en-US" altLang="ja-JP" dirty="0">
              <a:solidFill>
                <a:schemeClr val="tx1"/>
              </a:solidFill>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a:p>
            <a:pPr marL="0" indent="0">
              <a:buNone/>
            </a:pPr>
            <a:endParaRPr kumimoji="1" lang="en-US" altLang="ja-JP" dirty="0"/>
          </a:p>
          <a:p>
            <a:pPr marL="0" indent="0">
              <a:buNone/>
            </a:pPr>
            <a:endParaRPr kumimoji="1" lang="ja-JP" altLang="en-US" dirty="0"/>
          </a:p>
        </p:txBody>
      </p:sp>
      <p:sp>
        <p:nvSpPr>
          <p:cNvPr id="5" name="スライド番号プレースホルダー 4">
            <a:extLst>
              <a:ext uri="{FF2B5EF4-FFF2-40B4-BE49-F238E27FC236}">
                <a16:creationId xmlns:a16="http://schemas.microsoft.com/office/drawing/2014/main" id="{2576B230-E3A2-D732-3381-70210277922D}"/>
              </a:ext>
            </a:extLst>
          </p:cNvPr>
          <p:cNvSpPr>
            <a:spLocks noGrp="1"/>
          </p:cNvSpPr>
          <p:nvPr>
            <p:ph type="sldNum" sz="quarter" idx="12"/>
          </p:nvPr>
        </p:nvSpPr>
        <p:spPr/>
        <p:txBody>
          <a:bodyPr/>
          <a:lstStyle/>
          <a:p>
            <a:pPr rtl="0"/>
            <a:fld id="{48F63A3B-78C7-47BE-AE5E-E10140E04643}" type="slidenum">
              <a:rPr lang="en-US" altLang="ja-JP" smtClean="0"/>
              <a:t>104</a:t>
            </a:fld>
            <a:endParaRPr lang="ja-JP" dirty="0"/>
          </a:p>
        </p:txBody>
      </p:sp>
      <p:sp>
        <p:nvSpPr>
          <p:cNvPr id="2" name="四角形: 角を丸くする 1">
            <a:extLst>
              <a:ext uri="{FF2B5EF4-FFF2-40B4-BE49-F238E27FC236}">
                <a16:creationId xmlns:a16="http://schemas.microsoft.com/office/drawing/2014/main" id="{14DC1DCE-C23A-58EC-1106-80B82A6FB105}"/>
              </a:ext>
            </a:extLst>
          </p:cNvPr>
          <p:cNvSpPr/>
          <p:nvPr/>
        </p:nvSpPr>
        <p:spPr>
          <a:xfrm>
            <a:off x="146756" y="1483360"/>
            <a:ext cx="11699804" cy="1849120"/>
          </a:xfrm>
          <a:prstGeom prst="roundRect">
            <a:avLst/>
          </a:prstGeom>
          <a:noFill/>
          <a:ln w="762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2" descr="水道・ガス・電気のマーク（背景あり） | かわいいフリー素材集 いらすとや">
            <a:extLst>
              <a:ext uri="{FF2B5EF4-FFF2-40B4-BE49-F238E27FC236}">
                <a16:creationId xmlns:a16="http://schemas.microsoft.com/office/drawing/2014/main" id="{06621C85-4E39-CD83-81D5-990BE5E3D05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21" b="97778" l="6571" r="91571">
                        <a14:foregroundMark x1="73000" y1="9206" x2="73000" y2="9206"/>
                        <a14:foregroundMark x1="63857" y1="5079" x2="63857" y2="5079"/>
                        <a14:foregroundMark x1="91857" y1="25238" x2="91857" y2="25238"/>
                        <a14:foregroundMark x1="55286" y1="83016" x2="38429" y2="83810"/>
                        <a14:foregroundMark x1="38429" y1="83810" x2="42714" y2="65556"/>
                        <a14:foregroundMark x1="42714" y1="65556" x2="60143" y2="79206"/>
                        <a14:foregroundMark x1="60143" y1="79206" x2="47143" y2="97460"/>
                        <a14:foregroundMark x1="47143" y1="97460" x2="35571" y2="78413"/>
                        <a14:foregroundMark x1="35571" y1="78413" x2="49286" y2="59206"/>
                        <a14:foregroundMark x1="49286" y1="59206" x2="64571" y2="75556"/>
                        <a14:foregroundMark x1="64571" y1="75556" x2="54143" y2="94762"/>
                        <a14:foregroundMark x1="54143" y1="94762" x2="49000" y2="97778"/>
                        <a14:foregroundMark x1="48143" y1="84127" x2="54714" y2="61270"/>
                        <a14:foregroundMark x1="54714" y1="69841" x2="57857" y2="76032"/>
                        <a14:foregroundMark x1="54143" y1="79841" x2="52143" y2="78095"/>
                        <a14:foregroundMark x1="47286" y1="78095" x2="43857" y2="76667"/>
                        <a14:foregroundMark x1="50571" y1="65873" x2="48143" y2="63175"/>
                        <a14:foregroundMark x1="39857" y1="46667" x2="28714" y2="43810"/>
                        <a14:foregroundMark x1="28714" y1="43810" x2="14143" y2="30635"/>
                        <a14:foregroundMark x1="14143" y1="30635" x2="31429" y2="15873"/>
                        <a14:foregroundMark x1="31429" y1="15873" x2="37286" y2="48413"/>
                        <a14:foregroundMark x1="37286" y1="48413" x2="19571" y2="30317"/>
                        <a14:foregroundMark x1="19571" y1="30317" x2="30857" y2="26984"/>
                        <a14:foregroundMark x1="30857" y1="26984" x2="25143" y2="35556"/>
                        <a14:foregroundMark x1="25143" y1="35556" x2="27286" y2="31429"/>
                        <a14:foregroundMark x1="24714" y1="35556" x2="19143" y2="46984"/>
                        <a14:foregroundMark x1="6571" y1="36190" x2="6571" y2="36190"/>
                      </a14:backgroundRemoval>
                    </a14:imgEffect>
                  </a14:imgLayer>
                </a14:imgProps>
              </a:ext>
              <a:ext uri="{28A0092B-C50C-407E-A947-70E740481C1C}">
                <a14:useLocalDpi xmlns:a14="http://schemas.microsoft.com/office/drawing/2010/main" val="0"/>
              </a:ext>
            </a:extLst>
          </a:blip>
          <a:srcRect/>
          <a:stretch>
            <a:fillRect/>
          </a:stretch>
        </p:blipFill>
        <p:spPr bwMode="auto">
          <a:xfrm>
            <a:off x="10322560" y="2397760"/>
            <a:ext cx="1670756" cy="150368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047BFFBE-155C-7E48-DE76-73FA8C661AD2}"/>
              </a:ext>
            </a:extLst>
          </p:cNvPr>
          <p:cNvSpPr txBox="1"/>
          <p:nvPr/>
        </p:nvSpPr>
        <p:spPr>
          <a:xfrm>
            <a:off x="10811435"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28256055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D763B50-F644-361A-A96F-04B4A95F79EF}"/>
              </a:ext>
            </a:extLst>
          </p:cNvPr>
          <p:cNvSpPr>
            <a:spLocks noGrp="1"/>
          </p:cNvSpPr>
          <p:nvPr>
            <p:ph sz="half" idx="1"/>
          </p:nvPr>
        </p:nvSpPr>
        <p:spPr>
          <a:xfrm>
            <a:off x="-115570" y="626330"/>
            <a:ext cx="12423140" cy="5943600"/>
          </a:xfrm>
        </p:spPr>
        <p:txBody>
          <a:bodyPr/>
          <a:lstStyle/>
          <a:p>
            <a:pPr marL="0" indent="0">
              <a:buNone/>
            </a:pPr>
            <a:r>
              <a:rPr lang="en-US" altLang="ja-JP" sz="2400" b="1" dirty="0">
                <a:solidFill>
                  <a:schemeClr val="tx1"/>
                </a:solidFill>
              </a:rPr>
              <a:t> </a:t>
            </a:r>
          </a:p>
          <a:p>
            <a:pPr marL="0" indent="0">
              <a:buNone/>
            </a:pPr>
            <a:endParaRPr lang="en-US" altLang="ja-JP" sz="1600" b="1" dirty="0">
              <a:solidFill>
                <a:schemeClr val="tx1"/>
              </a:solidFill>
            </a:endParaRPr>
          </a:p>
          <a:p>
            <a:pPr marL="0" indent="0">
              <a:buNone/>
            </a:pPr>
            <a:r>
              <a:rPr lang="ja-JP" altLang="en-US" b="1" dirty="0">
                <a:solidFill>
                  <a:schemeClr val="tx1"/>
                </a:solidFill>
              </a:rPr>
              <a:t>　</a:t>
            </a:r>
            <a:r>
              <a:rPr lang="en-US" altLang="ja-JP" sz="2400" b="1" dirty="0">
                <a:solidFill>
                  <a:schemeClr val="tx1"/>
                </a:solidFill>
              </a:rPr>
              <a:t>  </a:t>
            </a:r>
            <a:r>
              <a:rPr lang="ja-JP" altLang="en-US" sz="2400" b="1" dirty="0">
                <a:solidFill>
                  <a:schemeClr val="tx1"/>
                </a:solidFill>
              </a:rPr>
              <a:t>備蓄食料は、</a:t>
            </a:r>
            <a:r>
              <a:rPr lang="en-US" altLang="ja-JP" sz="2400" b="1" dirty="0">
                <a:solidFill>
                  <a:schemeClr val="tx1"/>
                </a:solidFill>
              </a:rPr>
              <a:t>1</a:t>
            </a:r>
            <a:r>
              <a:rPr lang="ja-JP" altLang="en-US" sz="2400" b="1" dirty="0">
                <a:solidFill>
                  <a:schemeClr val="tx1"/>
                </a:solidFill>
              </a:rPr>
              <a:t>人につき、最低</a:t>
            </a:r>
            <a:r>
              <a:rPr lang="en-US" altLang="ja-JP" sz="2400" b="1" dirty="0">
                <a:solidFill>
                  <a:schemeClr val="tx1"/>
                </a:solidFill>
              </a:rPr>
              <a:t>3</a:t>
            </a:r>
            <a:r>
              <a:rPr lang="ja-JP" altLang="en-US" sz="2400" b="1" dirty="0">
                <a:solidFill>
                  <a:schemeClr val="tx1"/>
                </a:solidFill>
              </a:rPr>
              <a:t>日分、できれば</a:t>
            </a:r>
            <a:r>
              <a:rPr lang="en-US" altLang="ja-JP" sz="2400" b="1" dirty="0">
                <a:solidFill>
                  <a:schemeClr val="tx1"/>
                </a:solidFill>
              </a:rPr>
              <a:t>1</a:t>
            </a:r>
            <a:r>
              <a:rPr lang="ja-JP" altLang="en-US" sz="2400" b="1" dirty="0">
                <a:solidFill>
                  <a:schemeClr val="tx1"/>
                </a:solidFill>
              </a:rPr>
              <a:t>週間分の食料を備えておくことが望ましい。</a:t>
            </a:r>
            <a:endParaRPr lang="en-US" altLang="ja-JP" sz="2400" b="1" dirty="0">
              <a:solidFill>
                <a:schemeClr val="tx1"/>
              </a:solidFill>
            </a:endParaRPr>
          </a:p>
          <a:p>
            <a:pPr marL="0" indent="0">
              <a:buNone/>
            </a:pPr>
            <a:r>
              <a:rPr lang="ja-JP" altLang="en-US" sz="2400" b="1" dirty="0">
                <a:solidFill>
                  <a:schemeClr val="tx1"/>
                </a:solidFill>
              </a:rPr>
              <a:t>   しかし、家庭で</a:t>
            </a:r>
            <a:r>
              <a:rPr lang="en-US" altLang="ja-JP" sz="2400" b="1" dirty="0">
                <a:solidFill>
                  <a:schemeClr val="tx1"/>
                </a:solidFill>
              </a:rPr>
              <a:t>1</a:t>
            </a:r>
            <a:r>
              <a:rPr lang="ja-JP" altLang="en-US" sz="2400" b="1" dirty="0">
                <a:solidFill>
                  <a:schemeClr val="tx1"/>
                </a:solidFill>
              </a:rPr>
              <a:t>週間分の食料を備蓄するのは大変である。どのような備蓄方法があるだろうか。</a:t>
            </a:r>
            <a:endParaRPr lang="en-US" altLang="ja-JP" sz="2400" b="1" dirty="0">
              <a:solidFill>
                <a:schemeClr val="tx1"/>
              </a:solidFill>
            </a:endParaRPr>
          </a:p>
          <a:p>
            <a:pPr marL="0" indent="0">
              <a:buNone/>
            </a:pPr>
            <a:endParaRPr lang="en-US" altLang="ja-JP" sz="1600" b="1" dirty="0">
              <a:solidFill>
                <a:schemeClr val="tx1"/>
              </a:solidFill>
            </a:endParaRPr>
          </a:p>
          <a:p>
            <a:pPr marL="0" indent="0">
              <a:buNone/>
            </a:pPr>
            <a:endParaRPr lang="en-US" altLang="ja-JP" sz="1600" b="1" dirty="0">
              <a:solidFill>
                <a:schemeClr val="tx1"/>
              </a:solidFill>
            </a:endParaRPr>
          </a:p>
          <a:p>
            <a:pPr marL="0" indent="0">
              <a:buNone/>
            </a:pPr>
            <a:endParaRPr lang="en-US" altLang="ja-JP" sz="800" u="sng" dirty="0">
              <a:solidFill>
                <a:schemeClr val="tx1"/>
              </a:solidFill>
            </a:endParaRPr>
          </a:p>
          <a:p>
            <a:pPr marL="0" indent="0">
              <a:buNone/>
            </a:pPr>
            <a:r>
              <a:rPr lang="ja-JP" altLang="en-US" sz="2400" b="1" dirty="0">
                <a:solidFill>
                  <a:schemeClr val="accent2">
                    <a:lumMod val="75000"/>
                  </a:schemeClr>
                </a:solidFill>
              </a:rPr>
              <a:t>　</a:t>
            </a:r>
            <a:r>
              <a:rPr lang="ja-JP" altLang="en-US" sz="2800" b="1" dirty="0">
                <a:solidFill>
                  <a:schemeClr val="accent2">
                    <a:lumMod val="75000"/>
                  </a:schemeClr>
                </a:solidFill>
              </a:rPr>
              <a:t>　   </a:t>
            </a:r>
            <a:r>
              <a:rPr lang="ja-JP" altLang="en-US" sz="2800" b="1" u="sng" dirty="0">
                <a:solidFill>
                  <a:schemeClr val="accent2">
                    <a:lumMod val="75000"/>
                  </a:schemeClr>
                </a:solidFill>
              </a:rPr>
              <a:t>ローリングストック</a:t>
            </a:r>
            <a:endParaRPr lang="en-US" altLang="ja-JP" sz="2800" b="1" u="sng" dirty="0">
              <a:solidFill>
                <a:schemeClr val="accent2">
                  <a:lumMod val="75000"/>
                </a:schemeClr>
              </a:solidFill>
            </a:endParaRPr>
          </a:p>
          <a:p>
            <a:pPr marL="0" indent="0">
              <a:buNone/>
            </a:pPr>
            <a:endParaRPr lang="en-US" altLang="ja-JP" sz="1000" b="1" u="sng" dirty="0">
              <a:solidFill>
                <a:schemeClr val="accent2">
                  <a:lumMod val="75000"/>
                </a:schemeClr>
              </a:solidFill>
            </a:endParaRPr>
          </a:p>
          <a:p>
            <a:pPr marL="0" indent="0">
              <a:buNone/>
            </a:pPr>
            <a:endParaRPr lang="en-US" altLang="ja-JP" sz="700" b="1" u="sng" dirty="0">
              <a:solidFill>
                <a:schemeClr val="tx1"/>
              </a:solidFill>
            </a:endParaRPr>
          </a:p>
          <a:p>
            <a:pPr marL="0" indent="0">
              <a:buNone/>
            </a:pPr>
            <a:r>
              <a:rPr lang="ja-JP" altLang="en-US" sz="2000" b="1" dirty="0">
                <a:solidFill>
                  <a:schemeClr val="tx1"/>
                </a:solidFill>
              </a:rPr>
              <a:t>　　　　　　　</a:t>
            </a:r>
            <a:r>
              <a:rPr lang="ja-JP" altLang="en-US" sz="2400" b="1" dirty="0">
                <a:solidFill>
                  <a:schemeClr val="tx1"/>
                </a:solidFill>
              </a:rPr>
              <a:t>普段食べている食材を多めに買い備え、賞味期限を考えて普段の食事で消費し、</a:t>
            </a:r>
            <a:endParaRPr lang="en-US" altLang="ja-JP" sz="2400" b="1" dirty="0">
              <a:solidFill>
                <a:schemeClr val="tx1"/>
              </a:solidFill>
            </a:endParaRPr>
          </a:p>
          <a:p>
            <a:pPr marL="0" indent="0">
              <a:buNone/>
            </a:pPr>
            <a:endParaRPr lang="en-US" altLang="ja-JP" sz="400" b="1" dirty="0">
              <a:solidFill>
                <a:schemeClr val="tx1"/>
              </a:solidFill>
            </a:endParaRPr>
          </a:p>
          <a:p>
            <a:pPr marL="0" indent="0">
              <a:buNone/>
            </a:pPr>
            <a:r>
              <a:rPr lang="ja-JP" altLang="en-US" sz="2400" b="1" dirty="0">
                <a:solidFill>
                  <a:schemeClr val="tx1"/>
                </a:solidFill>
              </a:rPr>
              <a:t>　　　　 消費した分を買い足し、一定量の食品が家庭で備蓄されている状態を保つようにする</a:t>
            </a:r>
            <a:endParaRPr lang="en-US" altLang="ja-JP" sz="2400" b="1" dirty="0">
              <a:solidFill>
                <a:schemeClr val="tx1"/>
              </a:solidFill>
            </a:endParaRPr>
          </a:p>
          <a:p>
            <a:pPr marL="0" indent="0">
              <a:buNone/>
            </a:pPr>
            <a:endParaRPr lang="en-US" altLang="ja-JP" sz="400" b="1" dirty="0">
              <a:solidFill>
                <a:schemeClr val="tx1"/>
              </a:solidFill>
            </a:endParaRPr>
          </a:p>
          <a:p>
            <a:pPr marL="0" indent="0">
              <a:buNone/>
            </a:pPr>
            <a:r>
              <a:rPr lang="en-US" altLang="ja-JP" sz="2400" b="1" dirty="0">
                <a:solidFill>
                  <a:schemeClr val="tx1"/>
                </a:solidFill>
              </a:rPr>
              <a:t>        </a:t>
            </a:r>
            <a:r>
              <a:rPr lang="ja-JP" altLang="en-US" sz="2400" b="1" dirty="0">
                <a:solidFill>
                  <a:schemeClr val="tx1"/>
                </a:solidFill>
              </a:rPr>
              <a:t> 方法のことである。</a:t>
            </a:r>
            <a:endParaRPr lang="en-US" altLang="ja-JP" sz="2400" b="1" dirty="0">
              <a:solidFill>
                <a:schemeClr val="tx1"/>
              </a:solidFill>
            </a:endParaRPr>
          </a:p>
          <a:p>
            <a:pPr marL="0" indent="0">
              <a:buNone/>
            </a:pPr>
            <a:endParaRPr lang="en-US" altLang="ja-JP" b="1" dirty="0">
              <a:solidFill>
                <a:schemeClr val="tx1"/>
              </a:solidFill>
            </a:endParaRPr>
          </a:p>
          <a:p>
            <a:pPr marL="0" indent="0">
              <a:buNone/>
            </a:pPr>
            <a:endParaRPr lang="en-US" altLang="ja-JP" sz="1000" b="1" dirty="0">
              <a:solidFill>
                <a:schemeClr val="tx1"/>
              </a:solidFill>
            </a:endParaRPr>
          </a:p>
          <a:p>
            <a:pPr marL="0" indent="0">
              <a:buNone/>
            </a:pPr>
            <a:r>
              <a:rPr lang="ja-JP" altLang="en-US" b="1" dirty="0">
                <a:solidFill>
                  <a:schemeClr val="tx1"/>
                </a:solidFill>
              </a:rPr>
              <a:t>　　　　　　</a:t>
            </a:r>
            <a:r>
              <a:rPr lang="ja-JP" altLang="en-US" sz="1000" b="1" dirty="0">
                <a:solidFill>
                  <a:schemeClr val="tx1"/>
                </a:solidFill>
              </a:rPr>
              <a:t>　</a:t>
            </a:r>
            <a:endParaRPr lang="en-US" altLang="ja-JP" sz="300" b="1" dirty="0">
              <a:solidFill>
                <a:schemeClr val="tx1"/>
              </a:solidFill>
            </a:endParaRPr>
          </a:p>
          <a:p>
            <a:pPr marL="0" indent="0">
              <a:buNone/>
            </a:pPr>
            <a:r>
              <a:rPr lang="ja-JP" altLang="en-US" sz="1600" b="1" dirty="0">
                <a:solidFill>
                  <a:schemeClr val="tx1"/>
                </a:solidFill>
              </a:rPr>
              <a:t>　</a:t>
            </a:r>
            <a:endParaRPr lang="en-US" altLang="ja-JP" sz="1100" dirty="0"/>
          </a:p>
        </p:txBody>
      </p:sp>
      <p:sp>
        <p:nvSpPr>
          <p:cNvPr id="5" name="スライド番号プレースホルダー 4">
            <a:extLst>
              <a:ext uri="{FF2B5EF4-FFF2-40B4-BE49-F238E27FC236}">
                <a16:creationId xmlns:a16="http://schemas.microsoft.com/office/drawing/2014/main" id="{58D9CA9C-53AE-EDF2-A992-F558EE0D3D0C}"/>
              </a:ext>
            </a:extLst>
          </p:cNvPr>
          <p:cNvSpPr>
            <a:spLocks noGrp="1"/>
          </p:cNvSpPr>
          <p:nvPr>
            <p:ph type="sldNum" sz="quarter" idx="12"/>
          </p:nvPr>
        </p:nvSpPr>
        <p:spPr/>
        <p:txBody>
          <a:bodyPr/>
          <a:lstStyle/>
          <a:p>
            <a:pPr rtl="0"/>
            <a:fld id="{48F63A3B-78C7-47BE-AE5E-E10140E04643}" type="slidenum">
              <a:rPr lang="en-US" altLang="ja-JP" smtClean="0"/>
              <a:t>105</a:t>
            </a:fld>
            <a:endParaRPr lang="ja-JP" dirty="0"/>
          </a:p>
        </p:txBody>
      </p:sp>
      <p:sp>
        <p:nvSpPr>
          <p:cNvPr id="4" name="四角形: 角を丸くする 3">
            <a:extLst>
              <a:ext uri="{FF2B5EF4-FFF2-40B4-BE49-F238E27FC236}">
                <a16:creationId xmlns:a16="http://schemas.microsoft.com/office/drawing/2014/main" id="{88C49711-0C98-D667-DA41-850B2899561C}"/>
              </a:ext>
            </a:extLst>
          </p:cNvPr>
          <p:cNvSpPr/>
          <p:nvPr/>
        </p:nvSpPr>
        <p:spPr>
          <a:xfrm>
            <a:off x="177800" y="1293728"/>
            <a:ext cx="11921490" cy="992271"/>
          </a:xfrm>
          <a:prstGeom prst="roundRect">
            <a:avLst/>
          </a:prstGeom>
          <a:noFill/>
          <a:ln w="762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AD91A2A9-8750-3E34-C132-733C46D02CBB}"/>
              </a:ext>
            </a:extLst>
          </p:cNvPr>
          <p:cNvSpPr/>
          <p:nvPr/>
        </p:nvSpPr>
        <p:spPr>
          <a:xfrm>
            <a:off x="423290" y="3673978"/>
            <a:ext cx="11208894" cy="1792102"/>
          </a:xfrm>
          <a:prstGeom prst="roundRect">
            <a:avLst/>
          </a:prstGeom>
          <a:no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4" descr="備蓄食料 いらすとや に対する画像結果">
            <a:extLst>
              <a:ext uri="{FF2B5EF4-FFF2-40B4-BE49-F238E27FC236}">
                <a16:creationId xmlns:a16="http://schemas.microsoft.com/office/drawing/2014/main" id="{2ACA72A8-F230-168B-16C6-52A311F69E2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a:off x="9893377" y="4960812"/>
            <a:ext cx="1545767" cy="160911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3534D49-3C0D-BB05-96EB-DC7C67393EA4}"/>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0" name="テキスト ボックス 9">
            <a:extLst>
              <a:ext uri="{FF2B5EF4-FFF2-40B4-BE49-F238E27FC236}">
                <a16:creationId xmlns:a16="http://schemas.microsoft.com/office/drawing/2014/main" id="{A4435E8F-D466-506D-6229-3A110CF163C6}"/>
              </a:ext>
            </a:extLst>
          </p:cNvPr>
          <p:cNvSpPr txBox="1"/>
          <p:nvPr/>
        </p:nvSpPr>
        <p:spPr>
          <a:xfrm>
            <a:off x="0" y="240660"/>
            <a:ext cx="4152123" cy="830997"/>
          </a:xfrm>
          <a:prstGeom prst="rect">
            <a:avLst/>
          </a:prstGeom>
          <a:noFill/>
        </p:spPr>
        <p:txBody>
          <a:bodyPr wrap="square" rtlCol="0">
            <a:spAutoFit/>
          </a:bodyPr>
          <a:lstStyle/>
          <a:p>
            <a:r>
              <a:rPr kumimoji="1" lang="ja-JP" altLang="en-US" sz="2400" b="1" dirty="0"/>
              <a:t>（</a:t>
            </a:r>
            <a:r>
              <a:rPr kumimoji="1" lang="en-US" altLang="ja-JP" sz="2400" b="1" dirty="0"/>
              <a:t>2</a:t>
            </a:r>
            <a:r>
              <a:rPr kumimoji="1" lang="ja-JP" altLang="en-US" sz="2400" b="1" dirty="0"/>
              <a:t>）備蓄の方法について</a:t>
            </a:r>
            <a:endParaRPr kumimoji="1" lang="en-US" altLang="ja-JP" sz="2400" b="1" dirty="0"/>
          </a:p>
          <a:p>
            <a:r>
              <a:rPr kumimoji="1" lang="ja-JP" altLang="en-US" sz="2400" b="1" dirty="0"/>
              <a:t>　　　　</a:t>
            </a:r>
            <a:r>
              <a:rPr kumimoji="1" lang="en-US" altLang="ja-JP" sz="2400" b="1" dirty="0"/>
              <a:t>A. </a:t>
            </a:r>
            <a:r>
              <a:rPr kumimoji="1" lang="ja-JP" altLang="en-US" sz="2400" b="1" dirty="0"/>
              <a:t>日常食①</a:t>
            </a:r>
          </a:p>
        </p:txBody>
      </p:sp>
    </p:spTree>
    <p:extLst>
      <p:ext uri="{BB962C8B-B14F-4D97-AF65-F5344CB8AC3E}">
        <p14:creationId xmlns:p14="http://schemas.microsoft.com/office/powerpoint/2010/main" val="11304922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F56211E9-B300-0668-2333-F88B1A14E555}"/>
              </a:ext>
            </a:extLst>
          </p:cNvPr>
          <p:cNvSpPr/>
          <p:nvPr/>
        </p:nvSpPr>
        <p:spPr>
          <a:xfrm>
            <a:off x="6786880" y="3577807"/>
            <a:ext cx="4714240" cy="66040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F65961F9-D236-E6AC-7347-590063D816C2}"/>
              </a:ext>
            </a:extLst>
          </p:cNvPr>
          <p:cNvSpPr/>
          <p:nvPr/>
        </p:nvSpPr>
        <p:spPr>
          <a:xfrm>
            <a:off x="6786880" y="2844800"/>
            <a:ext cx="4714240" cy="5994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E3D6DDF3-21AD-3A51-60AC-29146B8261C7}"/>
              </a:ext>
            </a:extLst>
          </p:cNvPr>
          <p:cNvSpPr/>
          <p:nvPr/>
        </p:nvSpPr>
        <p:spPr>
          <a:xfrm>
            <a:off x="6776720" y="2184400"/>
            <a:ext cx="3048000" cy="599440"/>
          </a:xfrm>
          <a:prstGeom prst="roundRect">
            <a:avLst/>
          </a:prstGeom>
          <a:solidFill>
            <a:srgbClr val="FFF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F6E0AE0D-43D0-8CCE-5F03-52B89CA3BCA5}"/>
              </a:ext>
            </a:extLst>
          </p:cNvPr>
          <p:cNvSpPr>
            <a:spLocks noGrp="1"/>
          </p:cNvSpPr>
          <p:nvPr>
            <p:ph sz="half" idx="1"/>
          </p:nvPr>
        </p:nvSpPr>
        <p:spPr>
          <a:xfrm>
            <a:off x="6573520" y="1596607"/>
            <a:ext cx="5283200" cy="2172752"/>
          </a:xfrm>
        </p:spPr>
        <p:txBody>
          <a:bodyPr/>
          <a:lstStyle/>
          <a:p>
            <a:pPr marL="0" indent="0">
              <a:buNone/>
            </a:pPr>
            <a:r>
              <a:rPr lang="ja-JP" altLang="en-US" sz="2000" b="1" dirty="0">
                <a:solidFill>
                  <a:schemeClr val="tx1"/>
                </a:solidFill>
              </a:rPr>
              <a:t>≪ローリングストックの例≫</a:t>
            </a:r>
            <a:endParaRPr lang="en-US" altLang="ja-JP" sz="2000" b="1" dirty="0">
              <a:solidFill>
                <a:schemeClr val="tx1"/>
              </a:solidFill>
            </a:endParaRPr>
          </a:p>
          <a:p>
            <a:pPr marL="0" indent="0">
              <a:buNone/>
            </a:pPr>
            <a:endParaRPr lang="en-US" altLang="ja-JP" sz="1600" b="1" dirty="0">
              <a:solidFill>
                <a:schemeClr val="tx1"/>
              </a:solidFill>
            </a:endParaRPr>
          </a:p>
          <a:p>
            <a:pPr marL="0" indent="0">
              <a:buNone/>
            </a:pPr>
            <a:r>
              <a:rPr lang="ja-JP" altLang="en-US" sz="1600" b="1" dirty="0">
                <a:solidFill>
                  <a:schemeClr val="tx1"/>
                </a:solidFill>
              </a:rPr>
              <a:t>　　</a:t>
            </a:r>
            <a:r>
              <a:rPr lang="ja-JP" altLang="en-US" b="1" dirty="0">
                <a:solidFill>
                  <a:schemeClr val="tx1"/>
                </a:solidFill>
              </a:rPr>
              <a:t>主食</a:t>
            </a:r>
            <a:r>
              <a:rPr lang="ja-JP" altLang="en-US" sz="1600" b="1" dirty="0">
                <a:solidFill>
                  <a:schemeClr val="tx1"/>
                </a:solidFill>
              </a:rPr>
              <a:t>：米、乾麺</a:t>
            </a:r>
            <a:r>
              <a:rPr lang="en-US" altLang="ja-JP" sz="1600" b="1" dirty="0">
                <a:solidFill>
                  <a:schemeClr val="tx1"/>
                </a:solidFill>
              </a:rPr>
              <a:t>(</a:t>
            </a:r>
            <a:r>
              <a:rPr lang="ja-JP" altLang="en-US" sz="1600" b="1" dirty="0">
                <a:solidFill>
                  <a:schemeClr val="tx1"/>
                </a:solidFill>
              </a:rPr>
              <a:t>うどん、パスタ</a:t>
            </a:r>
            <a:r>
              <a:rPr lang="en-US" altLang="ja-JP" sz="1600" b="1" dirty="0">
                <a:solidFill>
                  <a:schemeClr val="tx1"/>
                </a:solidFill>
              </a:rPr>
              <a:t>)</a:t>
            </a:r>
          </a:p>
          <a:p>
            <a:pPr marL="0" indent="0">
              <a:buNone/>
            </a:pPr>
            <a:endParaRPr lang="en-US" altLang="ja-JP" sz="2000" b="1" dirty="0">
              <a:solidFill>
                <a:schemeClr val="tx1"/>
              </a:solidFill>
            </a:endParaRPr>
          </a:p>
          <a:p>
            <a:pPr marL="0" indent="0">
              <a:buNone/>
            </a:pPr>
            <a:r>
              <a:rPr lang="ja-JP" altLang="en-US" sz="400" b="1" dirty="0">
                <a:solidFill>
                  <a:schemeClr val="tx1"/>
                </a:solidFill>
              </a:rPr>
              <a:t>　</a:t>
            </a:r>
            <a:r>
              <a:rPr lang="ja-JP" altLang="en-US" sz="1600" b="1" dirty="0">
                <a:solidFill>
                  <a:schemeClr val="tx1"/>
                </a:solidFill>
              </a:rPr>
              <a:t>　　</a:t>
            </a:r>
            <a:r>
              <a:rPr lang="ja-JP" altLang="en-US" b="1" dirty="0">
                <a:solidFill>
                  <a:schemeClr val="tx1"/>
                </a:solidFill>
              </a:rPr>
              <a:t>主菜</a:t>
            </a:r>
            <a:r>
              <a:rPr lang="ja-JP" altLang="en-US" sz="1600" b="1" dirty="0">
                <a:solidFill>
                  <a:schemeClr val="tx1"/>
                </a:solidFill>
              </a:rPr>
              <a:t>：缶詰</a:t>
            </a:r>
            <a:r>
              <a:rPr lang="en-US" altLang="ja-JP" sz="1600" b="1" dirty="0">
                <a:solidFill>
                  <a:schemeClr val="tx1"/>
                </a:solidFill>
              </a:rPr>
              <a:t>(</a:t>
            </a:r>
            <a:r>
              <a:rPr lang="ja-JP" altLang="en-US" sz="1600" b="1" dirty="0">
                <a:solidFill>
                  <a:schemeClr val="tx1"/>
                </a:solidFill>
              </a:rPr>
              <a:t>肉・魚</a:t>
            </a:r>
            <a:r>
              <a:rPr lang="en-US" altLang="ja-JP" sz="1600" b="1" dirty="0">
                <a:solidFill>
                  <a:schemeClr val="tx1"/>
                </a:solidFill>
              </a:rPr>
              <a:t>)</a:t>
            </a:r>
            <a:r>
              <a:rPr lang="ja-JP" altLang="en-US" sz="1600" b="1" dirty="0">
                <a:solidFill>
                  <a:schemeClr val="tx1"/>
                </a:solidFill>
              </a:rPr>
              <a:t>、レトルト食品</a:t>
            </a:r>
            <a:r>
              <a:rPr lang="en-US" altLang="ja-JP" sz="1600" b="1" dirty="0">
                <a:solidFill>
                  <a:schemeClr val="tx1"/>
                </a:solidFill>
              </a:rPr>
              <a:t>(</a:t>
            </a:r>
            <a:r>
              <a:rPr lang="ja-JP" altLang="en-US" sz="1600" b="1" dirty="0">
                <a:solidFill>
                  <a:schemeClr val="tx1"/>
                </a:solidFill>
              </a:rPr>
              <a:t>カレー、中華丼</a:t>
            </a:r>
            <a:r>
              <a:rPr lang="en-US" altLang="ja-JP" sz="1600" b="1" dirty="0">
                <a:solidFill>
                  <a:schemeClr val="tx1"/>
                </a:solidFill>
              </a:rPr>
              <a:t>)</a:t>
            </a:r>
          </a:p>
          <a:p>
            <a:pPr marL="0" indent="0">
              <a:buNone/>
            </a:pPr>
            <a:endParaRPr lang="en-US" altLang="ja-JP" sz="1400" b="1" dirty="0">
              <a:solidFill>
                <a:schemeClr val="tx1"/>
              </a:solidFill>
            </a:endParaRPr>
          </a:p>
          <a:p>
            <a:pPr marL="0" indent="0">
              <a:buNone/>
            </a:pPr>
            <a:r>
              <a:rPr lang="ja-JP" altLang="en-US" sz="1600" b="1" dirty="0">
                <a:solidFill>
                  <a:schemeClr val="tx1"/>
                </a:solidFill>
              </a:rPr>
              <a:t>　　</a:t>
            </a:r>
            <a:r>
              <a:rPr lang="ja-JP" altLang="en-US" b="1" dirty="0">
                <a:solidFill>
                  <a:schemeClr val="tx1"/>
                </a:solidFill>
              </a:rPr>
              <a:t> 副菜</a:t>
            </a:r>
            <a:r>
              <a:rPr lang="ja-JP" altLang="en-US" sz="1600" b="1" dirty="0">
                <a:solidFill>
                  <a:schemeClr val="tx1"/>
                </a:solidFill>
              </a:rPr>
              <a:t>：即席スープ、野菜ジュース、</a:t>
            </a:r>
            <a:endParaRPr lang="en-US" altLang="ja-JP" sz="1600" b="1" dirty="0">
              <a:solidFill>
                <a:schemeClr val="tx1"/>
              </a:solidFill>
            </a:endParaRPr>
          </a:p>
          <a:p>
            <a:pPr marL="0" indent="0">
              <a:buNone/>
            </a:pPr>
            <a:r>
              <a:rPr lang="ja-JP" altLang="en-US" sz="1600" b="1" dirty="0">
                <a:solidFill>
                  <a:schemeClr val="tx1"/>
                </a:solidFill>
              </a:rPr>
              <a:t>　　　　　 　  日持ちする野菜類</a:t>
            </a:r>
            <a:r>
              <a:rPr lang="en-US" altLang="ja-JP" sz="1600" b="1" dirty="0">
                <a:solidFill>
                  <a:schemeClr val="tx1"/>
                </a:solidFill>
              </a:rPr>
              <a:t>(</a:t>
            </a:r>
            <a:r>
              <a:rPr lang="ja-JP" altLang="en-US" sz="1600" b="1" dirty="0">
                <a:solidFill>
                  <a:schemeClr val="tx1"/>
                </a:solidFill>
              </a:rPr>
              <a:t>じゃがいも、にんじん</a:t>
            </a:r>
            <a:r>
              <a:rPr lang="en-US" altLang="ja-JP" sz="1600" b="1" dirty="0">
                <a:solidFill>
                  <a:schemeClr val="tx1"/>
                </a:solidFill>
              </a:rPr>
              <a:t>)</a:t>
            </a:r>
          </a:p>
        </p:txBody>
      </p:sp>
      <p:sp>
        <p:nvSpPr>
          <p:cNvPr id="5" name="スライド番号プレースホルダー 4">
            <a:extLst>
              <a:ext uri="{FF2B5EF4-FFF2-40B4-BE49-F238E27FC236}">
                <a16:creationId xmlns:a16="http://schemas.microsoft.com/office/drawing/2014/main" id="{934A3739-FE12-8AF2-E4C0-73C556FE0114}"/>
              </a:ext>
            </a:extLst>
          </p:cNvPr>
          <p:cNvSpPr>
            <a:spLocks noGrp="1"/>
          </p:cNvSpPr>
          <p:nvPr>
            <p:ph type="sldNum" sz="quarter" idx="12"/>
          </p:nvPr>
        </p:nvSpPr>
        <p:spPr/>
        <p:txBody>
          <a:bodyPr/>
          <a:lstStyle/>
          <a:p>
            <a:pPr rtl="0"/>
            <a:fld id="{48F63A3B-78C7-47BE-AE5E-E10140E04643}" type="slidenum">
              <a:rPr lang="en-US" altLang="ja-JP" smtClean="0"/>
              <a:t>106</a:t>
            </a:fld>
            <a:endParaRPr lang="ja-JP" dirty="0"/>
          </a:p>
        </p:txBody>
      </p:sp>
      <p:pic>
        <p:nvPicPr>
          <p:cNvPr id="7" name="図 6">
            <a:extLst>
              <a:ext uri="{FF2B5EF4-FFF2-40B4-BE49-F238E27FC236}">
                <a16:creationId xmlns:a16="http://schemas.microsoft.com/office/drawing/2014/main" id="{0752907A-E426-0BC5-27C5-3B9275AE0071}"/>
              </a:ext>
            </a:extLst>
          </p:cNvPr>
          <p:cNvPicPr>
            <a:picLocks noChangeAspect="1"/>
          </p:cNvPicPr>
          <p:nvPr/>
        </p:nvPicPr>
        <p:blipFill>
          <a:blip r:embed="rId2"/>
          <a:stretch>
            <a:fillRect/>
          </a:stretch>
        </p:blipFill>
        <p:spPr>
          <a:xfrm>
            <a:off x="453804" y="1579879"/>
            <a:ext cx="6129876" cy="4753393"/>
          </a:xfrm>
          <a:prstGeom prst="rect">
            <a:avLst/>
          </a:prstGeom>
        </p:spPr>
      </p:pic>
      <p:pic>
        <p:nvPicPr>
          <p:cNvPr id="9220" name="Picture 4" descr="詰め放題のイラスト「買い物をする主婦」 | かわいいフリー素材集 いらすとや">
            <a:extLst>
              <a:ext uri="{FF2B5EF4-FFF2-40B4-BE49-F238E27FC236}">
                <a16:creationId xmlns:a16="http://schemas.microsoft.com/office/drawing/2014/main" id="{C777C203-CEFE-938F-C135-9A0CDFCE6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980" y="4357152"/>
            <a:ext cx="1976120" cy="1976120"/>
          </a:xfrm>
          <a:prstGeom prst="rect">
            <a:avLst/>
          </a:prstGeom>
          <a:noFill/>
          <a:extLst>
            <a:ext uri="{909E8E84-426E-40DD-AFC4-6F175D3DCCD1}">
              <a14:hiddenFill xmlns:a14="http://schemas.microsoft.com/office/drawing/2010/main">
                <a:solidFill>
                  <a:srgbClr val="FFFFFF"/>
                </a:solidFill>
              </a14:hiddenFill>
            </a:ext>
          </a:extLst>
        </p:spPr>
      </p:pic>
      <p:sp>
        <p:nvSpPr>
          <p:cNvPr id="12" name="吹き出し: 角を丸めた四角形 11">
            <a:extLst>
              <a:ext uri="{FF2B5EF4-FFF2-40B4-BE49-F238E27FC236}">
                <a16:creationId xmlns:a16="http://schemas.microsoft.com/office/drawing/2014/main" id="{C7E7349D-B9E7-41A2-D2E0-0BE01641BAF1}"/>
              </a:ext>
            </a:extLst>
          </p:cNvPr>
          <p:cNvSpPr/>
          <p:nvPr/>
        </p:nvSpPr>
        <p:spPr>
          <a:xfrm>
            <a:off x="6898640" y="4722913"/>
            <a:ext cx="2286000" cy="1027647"/>
          </a:xfrm>
          <a:prstGeom prst="wedgeRoundRectCallout">
            <a:avLst>
              <a:gd name="adj1" fmla="val 61389"/>
              <a:gd name="adj2" fmla="val -15978"/>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8CA5813-0ABB-3416-00E7-47414BB11B59}"/>
              </a:ext>
            </a:extLst>
          </p:cNvPr>
          <p:cNvSpPr txBox="1"/>
          <p:nvPr/>
        </p:nvSpPr>
        <p:spPr>
          <a:xfrm>
            <a:off x="6898640" y="4938227"/>
            <a:ext cx="2611120" cy="646331"/>
          </a:xfrm>
          <a:prstGeom prst="rect">
            <a:avLst/>
          </a:prstGeom>
          <a:noFill/>
        </p:spPr>
        <p:txBody>
          <a:bodyPr wrap="square" rtlCol="0">
            <a:spAutoFit/>
          </a:bodyPr>
          <a:lstStyle/>
          <a:p>
            <a:r>
              <a:rPr lang="ja-JP" altLang="en-US" sz="1800" b="1" dirty="0">
                <a:solidFill>
                  <a:schemeClr val="tx1"/>
                </a:solidFill>
              </a:rPr>
              <a:t>賞味期限が近くなったら、</a:t>
            </a:r>
            <a:endParaRPr lang="en-US" altLang="ja-JP" sz="1800" b="1" dirty="0">
              <a:solidFill>
                <a:schemeClr val="tx1"/>
              </a:solidFill>
            </a:endParaRPr>
          </a:p>
          <a:p>
            <a:r>
              <a:rPr lang="ja-JP" altLang="en-US" sz="1800" b="1" dirty="0">
                <a:solidFill>
                  <a:schemeClr val="tx1"/>
                </a:solidFill>
              </a:rPr>
              <a:t>消費し、買い足す</a:t>
            </a:r>
            <a:endParaRPr kumimoji="1" lang="ja-JP" altLang="en-US" dirty="0"/>
          </a:p>
        </p:txBody>
      </p:sp>
      <p:sp>
        <p:nvSpPr>
          <p:cNvPr id="14" name="テキスト ボックス 13">
            <a:extLst>
              <a:ext uri="{FF2B5EF4-FFF2-40B4-BE49-F238E27FC236}">
                <a16:creationId xmlns:a16="http://schemas.microsoft.com/office/drawing/2014/main" id="{B943DEDC-3355-5DE2-7066-54140692D9D7}"/>
              </a:ext>
            </a:extLst>
          </p:cNvPr>
          <p:cNvSpPr txBox="1"/>
          <p:nvPr/>
        </p:nvSpPr>
        <p:spPr>
          <a:xfrm>
            <a:off x="680720" y="692367"/>
            <a:ext cx="10515600" cy="738664"/>
          </a:xfrm>
          <a:prstGeom prst="rect">
            <a:avLst/>
          </a:prstGeom>
          <a:noFill/>
        </p:spPr>
        <p:txBody>
          <a:bodyPr wrap="square" rtlCol="0">
            <a:spAutoFit/>
          </a:bodyPr>
          <a:lstStyle/>
          <a:p>
            <a:pPr marL="0" indent="0">
              <a:buNone/>
            </a:pPr>
            <a:r>
              <a:rPr kumimoji="1" lang="ja-JP" altLang="en-US" b="1" dirty="0"/>
              <a:t>ローリングストックとは、</a:t>
            </a:r>
            <a:r>
              <a:rPr lang="ja-JP" altLang="en-US" sz="1800" b="1" dirty="0">
                <a:solidFill>
                  <a:schemeClr val="tx1"/>
                </a:solidFill>
              </a:rPr>
              <a:t>普段食べている食材を多めに買い備え、賞味期限を考えて普段の食事で消費し、</a:t>
            </a:r>
            <a:endParaRPr lang="en-US" altLang="ja-JP" sz="1800" b="1" dirty="0">
              <a:solidFill>
                <a:schemeClr val="tx1"/>
              </a:solidFill>
            </a:endParaRPr>
          </a:p>
          <a:p>
            <a:pPr marL="0" indent="0">
              <a:buNone/>
            </a:pPr>
            <a:endParaRPr lang="en-US" altLang="ja-JP" sz="500" b="1" dirty="0">
              <a:solidFill>
                <a:schemeClr val="tx1"/>
              </a:solidFill>
            </a:endParaRPr>
          </a:p>
          <a:p>
            <a:pPr marL="0" indent="0">
              <a:buNone/>
            </a:pPr>
            <a:r>
              <a:rPr lang="ja-JP" altLang="en-US" sz="1800" b="1" dirty="0">
                <a:solidFill>
                  <a:schemeClr val="tx1"/>
                </a:solidFill>
              </a:rPr>
              <a:t>消費した分を買い足し、一定量の食品が家庭で備蓄されている状態を保つという備蓄方法である。</a:t>
            </a:r>
            <a:endParaRPr kumimoji="1" lang="ja-JP" altLang="en-US" dirty="0"/>
          </a:p>
        </p:txBody>
      </p:sp>
      <p:sp>
        <p:nvSpPr>
          <p:cNvPr id="2" name="テキスト ボックス 1">
            <a:extLst>
              <a:ext uri="{FF2B5EF4-FFF2-40B4-BE49-F238E27FC236}">
                <a16:creationId xmlns:a16="http://schemas.microsoft.com/office/drawing/2014/main" id="{503ECB8B-9AD0-2FDE-49B6-9CD220495A7C}"/>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4" name="テキスト ボックス 3">
            <a:extLst>
              <a:ext uri="{FF2B5EF4-FFF2-40B4-BE49-F238E27FC236}">
                <a16:creationId xmlns:a16="http://schemas.microsoft.com/office/drawing/2014/main" id="{CA2C41D9-3558-0BE0-1500-377D1D1D2E6D}"/>
              </a:ext>
            </a:extLst>
          </p:cNvPr>
          <p:cNvSpPr txBox="1"/>
          <p:nvPr/>
        </p:nvSpPr>
        <p:spPr>
          <a:xfrm>
            <a:off x="259080" y="272534"/>
            <a:ext cx="4599992" cy="369332"/>
          </a:xfrm>
          <a:prstGeom prst="rect">
            <a:avLst/>
          </a:prstGeom>
          <a:noFill/>
        </p:spPr>
        <p:txBody>
          <a:bodyPr wrap="square" rtlCol="0">
            <a:spAutoFit/>
          </a:bodyPr>
          <a:lstStyle/>
          <a:p>
            <a:r>
              <a:rPr lang="en-US" altLang="ja-JP" sz="1800" b="1" dirty="0">
                <a:solidFill>
                  <a:schemeClr val="tx1"/>
                </a:solidFill>
              </a:rPr>
              <a:t>A. </a:t>
            </a:r>
            <a:r>
              <a:rPr lang="ja-JP" altLang="en-US" sz="1800" b="1" dirty="0">
                <a:solidFill>
                  <a:schemeClr val="tx1"/>
                </a:solidFill>
              </a:rPr>
              <a:t>日常食②</a:t>
            </a:r>
            <a:endParaRPr kumimoji="1" lang="ja-JP" altLang="en-US" dirty="0"/>
          </a:p>
        </p:txBody>
      </p:sp>
    </p:spTree>
    <p:extLst>
      <p:ext uri="{BB962C8B-B14F-4D97-AF65-F5344CB8AC3E}">
        <p14:creationId xmlns:p14="http://schemas.microsoft.com/office/powerpoint/2010/main" val="35711179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765DE24-D280-4FFF-AD64-0C2AFE0E8FBE}"/>
              </a:ext>
            </a:extLst>
          </p:cNvPr>
          <p:cNvSpPr>
            <a:spLocks noGrp="1"/>
          </p:cNvSpPr>
          <p:nvPr>
            <p:ph type="sldNum" sz="quarter" idx="12"/>
          </p:nvPr>
        </p:nvSpPr>
        <p:spPr/>
        <p:txBody>
          <a:bodyPr/>
          <a:lstStyle/>
          <a:p>
            <a:pPr rtl="0"/>
            <a:fld id="{48F63A3B-78C7-47BE-AE5E-E10140E04643}" type="slidenum">
              <a:rPr lang="en-US" altLang="ja-JP" smtClean="0"/>
              <a:t>107</a:t>
            </a:fld>
            <a:endParaRPr lang="ja-JP" dirty="0"/>
          </a:p>
        </p:txBody>
      </p:sp>
      <p:sp>
        <p:nvSpPr>
          <p:cNvPr id="8" name="テキスト ボックス 7">
            <a:extLst>
              <a:ext uri="{FF2B5EF4-FFF2-40B4-BE49-F238E27FC236}">
                <a16:creationId xmlns:a16="http://schemas.microsoft.com/office/drawing/2014/main" id="{DBC7E527-77FD-3B25-D7D7-BE348353876C}"/>
              </a:ext>
            </a:extLst>
          </p:cNvPr>
          <p:cNvSpPr txBox="1"/>
          <p:nvPr/>
        </p:nvSpPr>
        <p:spPr>
          <a:xfrm>
            <a:off x="76200" y="1079016"/>
            <a:ext cx="12115800" cy="5439951"/>
          </a:xfrm>
          <a:prstGeom prst="rect">
            <a:avLst/>
          </a:prstGeom>
          <a:noFill/>
        </p:spPr>
        <p:txBody>
          <a:bodyPr wrap="square">
            <a:spAutoFit/>
          </a:bodyPr>
          <a:lstStyle/>
          <a:p>
            <a:pPr marL="0" indent="0">
              <a:buNone/>
            </a:pPr>
            <a:r>
              <a:rPr lang="ja-JP" altLang="en-US" sz="2800" b="1" dirty="0">
                <a:solidFill>
                  <a:schemeClr val="tx1"/>
                </a:solidFill>
              </a:rPr>
              <a:t>　≪ローリングストックにおける備蓄のコツ≫</a:t>
            </a:r>
            <a:endParaRPr lang="en-US" altLang="ja-JP" sz="2800" b="1" dirty="0">
              <a:solidFill>
                <a:schemeClr val="tx1"/>
              </a:solidFill>
            </a:endParaRPr>
          </a:p>
          <a:p>
            <a:pPr marL="0" indent="0">
              <a:buNone/>
            </a:pPr>
            <a:endParaRPr lang="en-US" altLang="ja-JP" sz="1800" b="1" dirty="0">
              <a:solidFill>
                <a:schemeClr val="tx1"/>
              </a:solidFill>
            </a:endParaRPr>
          </a:p>
          <a:p>
            <a:pPr marL="0" indent="0">
              <a:buNone/>
            </a:pPr>
            <a:endParaRPr lang="en-US" altLang="ja-JP" sz="1800" b="1" dirty="0">
              <a:solidFill>
                <a:schemeClr val="tx1"/>
              </a:solidFill>
            </a:endParaRPr>
          </a:p>
          <a:p>
            <a:pPr marL="0" indent="0">
              <a:buNone/>
            </a:pPr>
            <a:r>
              <a:rPr lang="ja-JP" altLang="en-US" sz="2400" b="1" dirty="0">
                <a:solidFill>
                  <a:schemeClr val="tx1"/>
                </a:solidFill>
              </a:rPr>
              <a:t>　●</a:t>
            </a:r>
            <a:r>
              <a:rPr lang="en-US" altLang="ja-JP" sz="2400" b="1" dirty="0">
                <a:solidFill>
                  <a:schemeClr val="accent2">
                    <a:lumMod val="75000"/>
                  </a:schemeClr>
                </a:solidFill>
              </a:rPr>
              <a:t>1</a:t>
            </a:r>
            <a:r>
              <a:rPr lang="ja-JP" altLang="en-US" sz="2400" b="1" dirty="0">
                <a:solidFill>
                  <a:schemeClr val="accent2">
                    <a:lumMod val="75000"/>
                  </a:schemeClr>
                </a:solidFill>
              </a:rPr>
              <a:t>週間分</a:t>
            </a:r>
            <a:r>
              <a:rPr lang="ja-JP" altLang="en-US" sz="2400" b="1" dirty="0">
                <a:solidFill>
                  <a:schemeClr val="tx1"/>
                </a:solidFill>
              </a:rPr>
              <a:t>の食料を備蓄する方法である。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t>　●</a:t>
            </a:r>
            <a:r>
              <a:rPr lang="ja-JP" altLang="en-US" sz="2400" b="1" dirty="0">
                <a:solidFill>
                  <a:schemeClr val="accent2">
                    <a:lumMod val="75000"/>
                  </a:schemeClr>
                </a:solidFill>
              </a:rPr>
              <a:t>食べなれた食品を活用</a:t>
            </a:r>
            <a:r>
              <a:rPr lang="ja-JP" altLang="en-US" sz="2400" b="1" dirty="0">
                <a:solidFill>
                  <a:schemeClr val="tx1"/>
                </a:solidFill>
              </a:rPr>
              <a:t>することで、誰でも無理なく始めることができる。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2">
                    <a:lumMod val="75000"/>
                  </a:schemeClr>
                </a:solidFill>
              </a:rPr>
              <a:t>量</a:t>
            </a:r>
            <a:r>
              <a:rPr lang="ja-JP" altLang="en-US" sz="2400" b="1" dirty="0">
                <a:solidFill>
                  <a:schemeClr val="tx1"/>
                </a:solidFill>
              </a:rPr>
              <a:t>・</a:t>
            </a:r>
            <a:r>
              <a:rPr lang="ja-JP" altLang="en-US" sz="2400" b="1" dirty="0">
                <a:solidFill>
                  <a:schemeClr val="accent2">
                    <a:lumMod val="75000"/>
                  </a:schemeClr>
                </a:solidFill>
              </a:rPr>
              <a:t>日持ち</a:t>
            </a:r>
            <a:r>
              <a:rPr lang="ja-JP" altLang="en-US" sz="2400" b="1" dirty="0">
                <a:solidFill>
                  <a:schemeClr val="tx1"/>
                </a:solidFill>
              </a:rPr>
              <a:t>・</a:t>
            </a:r>
            <a:r>
              <a:rPr lang="ja-JP" altLang="en-US" sz="2400" b="1" dirty="0">
                <a:solidFill>
                  <a:schemeClr val="accent2">
                    <a:lumMod val="75000"/>
                  </a:schemeClr>
                </a:solidFill>
              </a:rPr>
              <a:t>栄養バランス</a:t>
            </a:r>
            <a:r>
              <a:rPr lang="ja-JP" altLang="en-US" sz="2400" b="1" dirty="0">
                <a:solidFill>
                  <a:schemeClr val="tx1"/>
                </a:solidFill>
              </a:rPr>
              <a:t>を考えて、飽きずにおいしく食べる工夫をする。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a:t>
            </a:r>
            <a:r>
              <a:rPr lang="en-US" altLang="ja-JP" sz="2400" b="1" dirty="0">
                <a:solidFill>
                  <a:schemeClr val="tx1"/>
                </a:solidFill>
              </a:rPr>
              <a:t>(</a:t>
            </a:r>
            <a:r>
              <a:rPr lang="ja-JP" altLang="en-US" sz="2400" b="1" dirty="0">
                <a:solidFill>
                  <a:schemeClr val="tx1"/>
                </a:solidFill>
              </a:rPr>
              <a:t>例えば、</a:t>
            </a:r>
            <a:r>
              <a:rPr lang="en-US" altLang="ja-JP" sz="2400" b="1" dirty="0">
                <a:solidFill>
                  <a:schemeClr val="tx1"/>
                </a:solidFill>
              </a:rPr>
              <a:t> </a:t>
            </a:r>
            <a:r>
              <a:rPr lang="ja-JP" altLang="en-US" sz="2400" b="1" dirty="0">
                <a:solidFill>
                  <a:schemeClr val="tx1"/>
                </a:solidFill>
              </a:rPr>
              <a:t>冷凍食品や缶詰などを備蓄しておき、賞味期限が近くなったら、消費し、買い足す</a:t>
            </a:r>
            <a:r>
              <a:rPr lang="en-US" altLang="ja-JP" sz="2400" b="1" dirty="0">
                <a:solidFill>
                  <a:schemeClr val="tx1"/>
                </a:solidFill>
              </a:rPr>
              <a:t>)</a:t>
            </a:r>
          </a:p>
          <a:p>
            <a:pPr marL="0" indent="0">
              <a:buNone/>
            </a:pP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a:t>
            </a:r>
            <a:r>
              <a:rPr lang="en-US" altLang="ja-JP" sz="2400" b="1" dirty="0">
                <a:solidFill>
                  <a:schemeClr val="tx1"/>
                </a:solidFill>
              </a:rPr>
              <a:t>※ </a:t>
            </a:r>
            <a:r>
              <a:rPr lang="ja-JP" altLang="en-US" sz="2400" b="1" dirty="0">
                <a:solidFill>
                  <a:schemeClr val="tx1"/>
                </a:solidFill>
              </a:rPr>
              <a:t>食料だけでなく、水分源となるペットボトル飲料の備蓄も必要。</a:t>
            </a:r>
            <a:endParaRPr lang="en-US" altLang="ja-JP" sz="2400" b="1" dirty="0">
              <a:solidFill>
                <a:schemeClr val="tx1"/>
              </a:solidFill>
            </a:endParaRPr>
          </a:p>
          <a:p>
            <a:pPr marL="0" indent="0">
              <a:buNone/>
            </a:pPr>
            <a:endParaRPr lang="en-US" altLang="ja-JP" sz="500" b="1" dirty="0">
              <a:solidFill>
                <a:schemeClr val="tx1"/>
              </a:solidFill>
            </a:endParaRPr>
          </a:p>
          <a:p>
            <a:pPr marL="0" indent="0">
              <a:buNone/>
            </a:pPr>
            <a:r>
              <a:rPr lang="ja-JP" altLang="en-US" sz="2400" b="1" dirty="0">
                <a:solidFill>
                  <a:schemeClr val="tx1"/>
                </a:solidFill>
              </a:rPr>
              <a:t>　　</a:t>
            </a:r>
            <a:r>
              <a:rPr lang="en-US" altLang="ja-JP" sz="2400" b="1" dirty="0">
                <a:solidFill>
                  <a:schemeClr val="tx1"/>
                </a:solidFill>
              </a:rPr>
              <a:t>※ </a:t>
            </a:r>
            <a:r>
              <a:rPr lang="ja-JP" altLang="en-US" sz="2400" b="1" dirty="0">
                <a:solidFill>
                  <a:schemeClr val="tx1"/>
                </a:solidFill>
              </a:rPr>
              <a:t>また、ライフラインストップに備え、カセットコンロ・カセットボンベの用意もしておく。</a:t>
            </a:r>
            <a:endParaRPr lang="en-US" altLang="ja-JP" sz="2400" b="1" dirty="0">
              <a:solidFill>
                <a:schemeClr val="tx1"/>
              </a:solidFill>
            </a:endParaRPr>
          </a:p>
          <a:p>
            <a:pPr marL="0" indent="0">
              <a:buNone/>
            </a:pPr>
            <a:r>
              <a:rPr lang="ja-JP" altLang="en-US" sz="1050" b="1" dirty="0">
                <a:solidFill>
                  <a:schemeClr val="tx1"/>
                </a:solidFill>
              </a:rPr>
              <a:t>　</a:t>
            </a:r>
            <a:endParaRPr lang="en-US" altLang="ja-JP" sz="400" b="1" dirty="0">
              <a:solidFill>
                <a:schemeClr val="tx1"/>
              </a:solidFill>
            </a:endParaRPr>
          </a:p>
        </p:txBody>
      </p:sp>
      <p:pic>
        <p:nvPicPr>
          <p:cNvPr id="9" name="Picture 4" descr="備蓄食料 いらすとや に対する画像結果">
            <a:extLst>
              <a:ext uri="{FF2B5EF4-FFF2-40B4-BE49-F238E27FC236}">
                <a16:creationId xmlns:a16="http://schemas.microsoft.com/office/drawing/2014/main" id="{FFF8EE1B-6A0E-FD71-BA81-821556813F9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a:off x="9562719" y="1318493"/>
            <a:ext cx="1870710" cy="1947378"/>
          </a:xfrm>
          <a:prstGeom prst="rect">
            <a:avLst/>
          </a:prstGeom>
          <a:noFill/>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9EA3CCE7-AAF0-4156-C73F-F7E2B427A9B7}"/>
              </a:ext>
            </a:extLst>
          </p:cNvPr>
          <p:cNvSpPr/>
          <p:nvPr/>
        </p:nvSpPr>
        <p:spPr>
          <a:xfrm>
            <a:off x="220090" y="2001520"/>
            <a:ext cx="5632069" cy="537342"/>
          </a:xfrm>
          <a:prstGeom prst="roundRect">
            <a:avLst/>
          </a:prstGeom>
          <a:no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6ABEC47-AAD2-4567-3C75-52C165F04D95}"/>
              </a:ext>
            </a:extLst>
          </p:cNvPr>
          <p:cNvSpPr/>
          <p:nvPr/>
        </p:nvSpPr>
        <p:spPr>
          <a:xfrm>
            <a:off x="220089" y="2728529"/>
            <a:ext cx="9106791" cy="537342"/>
          </a:xfrm>
          <a:prstGeom prst="roundRect">
            <a:avLst/>
          </a:prstGeom>
          <a:no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AE33B6B6-7D7A-A861-F841-BF317535C337}"/>
              </a:ext>
            </a:extLst>
          </p:cNvPr>
          <p:cNvSpPr/>
          <p:nvPr/>
        </p:nvSpPr>
        <p:spPr>
          <a:xfrm>
            <a:off x="220089" y="3486018"/>
            <a:ext cx="9249031" cy="537342"/>
          </a:xfrm>
          <a:prstGeom prst="roundRect">
            <a:avLst/>
          </a:prstGeom>
          <a:no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E47C216-CD6F-A12F-90C9-D32E725D9436}"/>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4" name="テキスト ボックス 3">
            <a:extLst>
              <a:ext uri="{FF2B5EF4-FFF2-40B4-BE49-F238E27FC236}">
                <a16:creationId xmlns:a16="http://schemas.microsoft.com/office/drawing/2014/main" id="{7C421EC5-E58C-D64F-1C4C-FAB251F6C8BB}"/>
              </a:ext>
            </a:extLst>
          </p:cNvPr>
          <p:cNvSpPr txBox="1"/>
          <p:nvPr/>
        </p:nvSpPr>
        <p:spPr>
          <a:xfrm>
            <a:off x="259080" y="272534"/>
            <a:ext cx="4599992" cy="369332"/>
          </a:xfrm>
          <a:prstGeom prst="rect">
            <a:avLst/>
          </a:prstGeom>
          <a:noFill/>
        </p:spPr>
        <p:txBody>
          <a:bodyPr wrap="square" rtlCol="0">
            <a:spAutoFit/>
          </a:bodyPr>
          <a:lstStyle/>
          <a:p>
            <a:r>
              <a:rPr lang="en-US" altLang="ja-JP" sz="1800" b="1" dirty="0">
                <a:solidFill>
                  <a:schemeClr val="tx1"/>
                </a:solidFill>
              </a:rPr>
              <a:t>A. </a:t>
            </a:r>
            <a:r>
              <a:rPr lang="ja-JP" altLang="en-US" sz="1800" b="1" dirty="0">
                <a:solidFill>
                  <a:schemeClr val="tx1"/>
                </a:solidFill>
              </a:rPr>
              <a:t>日常食③</a:t>
            </a:r>
            <a:endParaRPr kumimoji="1" lang="ja-JP" altLang="en-US" dirty="0"/>
          </a:p>
        </p:txBody>
      </p:sp>
    </p:spTree>
    <p:extLst>
      <p:ext uri="{BB962C8B-B14F-4D97-AF65-F5344CB8AC3E}">
        <p14:creationId xmlns:p14="http://schemas.microsoft.com/office/powerpoint/2010/main" val="7728781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6FC25527-8EDE-CA78-FA28-C6C6DC150F54}"/>
              </a:ext>
            </a:extLst>
          </p:cNvPr>
          <p:cNvSpPr/>
          <p:nvPr/>
        </p:nvSpPr>
        <p:spPr>
          <a:xfrm>
            <a:off x="3677920" y="3792220"/>
            <a:ext cx="772160" cy="31425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305C5D1F-DA97-C419-4D4C-7AA1C8D169DA}"/>
              </a:ext>
            </a:extLst>
          </p:cNvPr>
          <p:cNvSpPr/>
          <p:nvPr/>
        </p:nvSpPr>
        <p:spPr>
          <a:xfrm>
            <a:off x="4612640" y="3790388"/>
            <a:ext cx="1402080" cy="31425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4A631E84-114F-90BB-6538-FE747CFBD1AE}"/>
              </a:ext>
            </a:extLst>
          </p:cNvPr>
          <p:cNvSpPr/>
          <p:nvPr/>
        </p:nvSpPr>
        <p:spPr>
          <a:xfrm>
            <a:off x="2194560" y="3770068"/>
            <a:ext cx="1290320" cy="354892"/>
          </a:xfrm>
          <a:prstGeom prst="roundRect">
            <a:avLst/>
          </a:prstGeom>
          <a:solidFill>
            <a:srgbClr val="FFF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745E06BD-6DC1-2975-49B6-AFA3EC1BF141}"/>
              </a:ext>
            </a:extLst>
          </p:cNvPr>
          <p:cNvSpPr>
            <a:spLocks noGrp="1"/>
          </p:cNvSpPr>
          <p:nvPr>
            <p:ph sz="half" idx="1"/>
          </p:nvPr>
        </p:nvSpPr>
        <p:spPr>
          <a:xfrm>
            <a:off x="132080" y="805180"/>
            <a:ext cx="12074144" cy="6145530"/>
          </a:xfrm>
        </p:spPr>
        <p:txBody>
          <a:bodyPr/>
          <a:lstStyle/>
          <a:p>
            <a:pPr marL="0" indent="0">
              <a:buNone/>
            </a:pPr>
            <a:r>
              <a:rPr lang="en-US" altLang="ja-JP" sz="2400" b="1" dirty="0">
                <a:solidFill>
                  <a:schemeClr val="tx1"/>
                </a:solidFill>
              </a:rPr>
              <a:t>A. </a:t>
            </a:r>
            <a:r>
              <a:rPr lang="ja-JP" altLang="en-US" sz="2400" b="1" dirty="0">
                <a:solidFill>
                  <a:schemeClr val="tx1"/>
                </a:solidFill>
              </a:rPr>
              <a:t>日常食④</a:t>
            </a:r>
            <a:endParaRPr kumimoji="1" lang="ja-JP" altLang="en-US" sz="2400" dirty="0"/>
          </a:p>
          <a:p>
            <a:pPr marL="0" indent="0">
              <a:buNone/>
            </a:pPr>
            <a:endParaRPr lang="en-US" altLang="ja-JP" sz="1000" b="1" dirty="0">
              <a:solidFill>
                <a:schemeClr val="tx1"/>
              </a:solidFill>
            </a:endParaRPr>
          </a:p>
          <a:p>
            <a:pPr marL="0" indent="0">
              <a:buNone/>
            </a:pPr>
            <a:r>
              <a:rPr lang="ja-JP" altLang="en-US" b="1" dirty="0">
                <a:solidFill>
                  <a:schemeClr val="tx1"/>
                </a:solidFill>
              </a:rPr>
              <a:t>　　　　　　　</a:t>
            </a:r>
            <a:r>
              <a:rPr lang="ja-JP" altLang="en-US" sz="2400" b="1" dirty="0">
                <a:solidFill>
                  <a:schemeClr val="tx1"/>
                </a:solidFill>
              </a:rPr>
              <a:t>　　</a:t>
            </a:r>
            <a:r>
              <a:rPr lang="en-US" altLang="ja-JP" sz="2400" b="1" dirty="0">
                <a:solidFill>
                  <a:schemeClr val="tx1"/>
                </a:solidFill>
              </a:rPr>
              <a:t> </a:t>
            </a:r>
            <a:r>
              <a:rPr lang="ja-JP" altLang="en-US" sz="2400" b="1" dirty="0">
                <a:solidFill>
                  <a:schemeClr val="tx1"/>
                </a:solidFill>
              </a:rPr>
              <a:t>●備蓄をする際のポイント</a:t>
            </a:r>
            <a:endParaRPr lang="en-US" altLang="ja-JP" sz="2400" b="1" dirty="0">
              <a:solidFill>
                <a:schemeClr val="tx1"/>
              </a:solidFill>
            </a:endParaRPr>
          </a:p>
          <a:p>
            <a:pPr marL="0" indent="0">
              <a:buNone/>
            </a:pPr>
            <a:r>
              <a:rPr lang="ja-JP" altLang="en-US" sz="400" b="1" dirty="0">
                <a:solidFill>
                  <a:schemeClr val="tx1"/>
                </a:solidFill>
              </a:rPr>
              <a:t>　　　</a:t>
            </a:r>
          </a:p>
          <a:p>
            <a:pPr marL="0" indent="0">
              <a:buNone/>
            </a:pPr>
            <a:r>
              <a:rPr lang="ja-JP" altLang="en-US" sz="1600" dirty="0">
                <a:solidFill>
                  <a:schemeClr val="tx1"/>
                </a:solidFill>
              </a:rPr>
              <a:t>　　　　　 　　　　　　　　 　</a:t>
            </a:r>
            <a:r>
              <a:rPr lang="ja-JP" altLang="en-US" sz="2000" b="1" dirty="0">
                <a:solidFill>
                  <a:schemeClr val="tx1"/>
                </a:solidFill>
              </a:rPr>
              <a:t>①</a:t>
            </a:r>
            <a:r>
              <a:rPr lang="ja-JP" altLang="en-US" sz="2400" b="1" dirty="0">
                <a:solidFill>
                  <a:schemeClr val="accent2">
                    <a:lumMod val="75000"/>
                  </a:schemeClr>
                </a:solidFill>
              </a:rPr>
              <a:t>食べなれた味を用意</a:t>
            </a:r>
            <a:r>
              <a:rPr lang="ja-JP" altLang="en-US" sz="2400" b="1" dirty="0">
                <a:solidFill>
                  <a:schemeClr val="tx1"/>
                </a:solidFill>
              </a:rPr>
              <a:t>する。 → 安心感につながる</a:t>
            </a:r>
            <a:endParaRPr lang="en-US" altLang="ja-JP" sz="2400" b="1" dirty="0">
              <a:solidFill>
                <a:schemeClr val="tx1"/>
              </a:solidFill>
            </a:endParaRPr>
          </a:p>
          <a:p>
            <a:pPr marL="0" indent="0">
              <a:buNone/>
            </a:pPr>
            <a:r>
              <a:rPr lang="ja-JP" altLang="en-US" sz="300" b="1" dirty="0">
                <a:solidFill>
                  <a:schemeClr val="tx1"/>
                </a:solidFill>
              </a:rPr>
              <a:t>　</a:t>
            </a:r>
          </a:p>
          <a:p>
            <a:pPr marL="0" indent="0">
              <a:buNone/>
            </a:pPr>
            <a:r>
              <a:rPr lang="ja-JP" altLang="en-US" sz="2000" b="1" dirty="0">
                <a:solidFill>
                  <a:schemeClr val="tx1"/>
                </a:solidFill>
              </a:rPr>
              <a:t>　　　　　　　　　　　　②</a:t>
            </a:r>
            <a:r>
              <a:rPr lang="ja-JP" altLang="en-US" sz="2400" b="1" dirty="0">
                <a:solidFill>
                  <a:schemeClr val="accent2">
                    <a:lumMod val="75000"/>
                  </a:schemeClr>
                </a:solidFill>
              </a:rPr>
              <a:t>主食・主菜・副菜をそろえ</a:t>
            </a:r>
            <a:r>
              <a:rPr lang="ja-JP" altLang="en-US" sz="2400" b="1" dirty="0">
                <a:solidFill>
                  <a:schemeClr val="tx1"/>
                </a:solidFill>
              </a:rPr>
              <a:t>て、栄養バランスの偏りをできるだけ少なくする</a:t>
            </a:r>
            <a:endParaRPr lang="en-US" altLang="ja-JP" sz="2000" b="1" dirty="0">
              <a:solidFill>
                <a:schemeClr val="tx1"/>
              </a:solidFill>
            </a:endParaRPr>
          </a:p>
          <a:p>
            <a:pPr marL="0" indent="0">
              <a:buNone/>
            </a:pPr>
            <a:r>
              <a:rPr lang="ja-JP" altLang="en-US" sz="1600" b="1" dirty="0">
                <a:solidFill>
                  <a:schemeClr val="tx1"/>
                </a:solidFill>
              </a:rPr>
              <a:t>　　　</a:t>
            </a:r>
            <a:endParaRPr lang="en-US" altLang="ja-JP" sz="2400" b="1" dirty="0">
              <a:solidFill>
                <a:schemeClr val="tx1"/>
              </a:solidFill>
            </a:endParaRPr>
          </a:p>
          <a:p>
            <a:pPr marL="0" indent="0">
              <a:buNone/>
            </a:pPr>
            <a:r>
              <a:rPr lang="ja-JP" altLang="en-US" sz="2400" b="1" dirty="0">
                <a:solidFill>
                  <a:schemeClr val="tx1"/>
                </a:solidFill>
              </a:rPr>
              <a:t>　　　　　　    ●なぜ、</a:t>
            </a:r>
            <a:r>
              <a:rPr lang="ja-JP" altLang="en-US" sz="2800" b="1" dirty="0">
                <a:solidFill>
                  <a:schemeClr val="accent2">
                    <a:lumMod val="75000"/>
                  </a:schemeClr>
                </a:solidFill>
              </a:rPr>
              <a:t>栄養バランス</a:t>
            </a:r>
            <a:r>
              <a:rPr lang="ja-JP" altLang="en-US" sz="2400" b="1" dirty="0">
                <a:solidFill>
                  <a:schemeClr val="tx1"/>
                </a:solidFill>
              </a:rPr>
              <a:t>を考えた備蓄が必要なのか。</a:t>
            </a:r>
            <a:endParaRPr lang="en-US" altLang="ja-JP" sz="400" b="1" dirty="0">
              <a:solidFill>
                <a:schemeClr val="tx1"/>
              </a:solidFill>
            </a:endParaRPr>
          </a:p>
          <a:p>
            <a:pPr marL="0" indent="0">
              <a:buNone/>
            </a:pPr>
            <a:r>
              <a:rPr lang="ja-JP" altLang="en-US" sz="2800" b="1" dirty="0">
                <a:solidFill>
                  <a:schemeClr val="tx1"/>
                </a:solidFill>
              </a:rPr>
              <a:t>　　　　　　　 </a:t>
            </a:r>
            <a:r>
              <a:rPr lang="ja-JP" altLang="en-US" b="1" dirty="0">
                <a:solidFill>
                  <a:schemeClr val="tx1"/>
                </a:solidFill>
              </a:rPr>
              <a:t> </a:t>
            </a:r>
            <a:r>
              <a:rPr lang="ja-JP" altLang="en-US" sz="2400" b="1" dirty="0">
                <a:solidFill>
                  <a:schemeClr val="tx1"/>
                </a:solidFill>
              </a:rPr>
              <a:t>・炭水化物＞脂質＞タンパク質の順に、体内から栄養素が欠乏していく。</a:t>
            </a:r>
            <a:endParaRPr lang="en-US" altLang="ja-JP" sz="2400" b="1" dirty="0">
              <a:solidFill>
                <a:schemeClr val="tx1"/>
              </a:solidFill>
            </a:endParaRPr>
          </a:p>
          <a:p>
            <a:pPr marL="0" indent="0">
              <a:buNone/>
            </a:pPr>
            <a:endParaRPr lang="en-US" altLang="ja-JP" sz="1050" b="1" dirty="0">
              <a:solidFill>
                <a:schemeClr val="tx1"/>
              </a:solidFill>
            </a:endParaRPr>
          </a:p>
          <a:p>
            <a:pPr marL="0" indent="0">
              <a:buNone/>
            </a:pPr>
            <a:r>
              <a:rPr lang="ja-JP" altLang="en-US" sz="2000" b="1" dirty="0">
                <a:solidFill>
                  <a:schemeClr val="tx1"/>
                </a:solidFill>
              </a:rPr>
              <a:t>　　　　　　　　 　 　</a:t>
            </a:r>
            <a:r>
              <a:rPr lang="ja-JP" altLang="en-US" sz="2400" b="1" dirty="0">
                <a:solidFill>
                  <a:schemeClr val="tx1"/>
                </a:solidFill>
              </a:rPr>
              <a:t>・災害直後は、食事内容が</a:t>
            </a:r>
            <a:r>
              <a:rPr lang="ja-JP" altLang="en-US" sz="2400" b="1" dirty="0">
                <a:solidFill>
                  <a:schemeClr val="accent2">
                    <a:lumMod val="75000"/>
                  </a:schemeClr>
                </a:solidFill>
              </a:rPr>
              <a:t>炭水化物に偏りやすい</a:t>
            </a:r>
            <a:r>
              <a:rPr lang="ja-JP" altLang="en-US" sz="2400" b="1" dirty="0">
                <a:solidFill>
                  <a:schemeClr val="tx1"/>
                </a:solidFill>
              </a:rPr>
              <a:t>という特徴があり、</a:t>
            </a:r>
            <a:endParaRPr lang="en-US" altLang="ja-JP" sz="2400" b="1" dirty="0">
              <a:solidFill>
                <a:schemeClr val="tx1"/>
              </a:solidFill>
            </a:endParaRPr>
          </a:p>
          <a:p>
            <a:pPr marL="0" indent="0">
              <a:buNone/>
            </a:pPr>
            <a:endParaRPr lang="en-US" altLang="ja-JP" sz="400" b="1" dirty="0">
              <a:solidFill>
                <a:schemeClr val="tx1"/>
              </a:solidFill>
            </a:endParaRPr>
          </a:p>
          <a:p>
            <a:pPr marL="0" indent="0">
              <a:buNone/>
            </a:pPr>
            <a:r>
              <a:rPr lang="en-US" altLang="ja-JP" sz="2400" b="1" dirty="0">
                <a:solidFill>
                  <a:schemeClr val="tx1"/>
                </a:solidFill>
              </a:rPr>
              <a:t>                    </a:t>
            </a:r>
            <a:r>
              <a:rPr lang="ja-JP" altLang="en-US" sz="2400" b="1" dirty="0">
                <a:solidFill>
                  <a:schemeClr val="tx1"/>
                </a:solidFill>
              </a:rPr>
              <a:t>タンパク質、脂質の欠乏が問題点として挙げられている。</a:t>
            </a:r>
            <a:endParaRPr lang="en-US" altLang="ja-JP" sz="2400" b="1" dirty="0">
              <a:solidFill>
                <a:schemeClr val="tx1"/>
              </a:solidFill>
            </a:endParaRPr>
          </a:p>
          <a:p>
            <a:pPr marL="0" indent="0">
              <a:buNone/>
            </a:pPr>
            <a:endParaRPr lang="en-US" altLang="ja-JP" sz="2800" b="1" dirty="0">
              <a:solidFill>
                <a:schemeClr val="tx1"/>
              </a:solidFill>
            </a:endParaRPr>
          </a:p>
          <a:p>
            <a:pPr marL="0" indent="0">
              <a:buNone/>
            </a:pPr>
            <a:r>
              <a:rPr lang="ja-JP" altLang="en-US" sz="2000" b="1" dirty="0">
                <a:solidFill>
                  <a:schemeClr val="tx1"/>
                </a:solidFill>
              </a:rPr>
              <a:t>　　　　　　　　</a:t>
            </a:r>
            <a:r>
              <a:rPr lang="ja-JP" altLang="en-US" sz="2400" b="1" dirty="0">
                <a:solidFill>
                  <a:schemeClr val="tx1"/>
                </a:solidFill>
              </a:rPr>
              <a:t>★バランスの悪い食事は、</a:t>
            </a:r>
            <a:r>
              <a:rPr lang="ja-JP" altLang="en-US" sz="2800" b="1" dirty="0">
                <a:solidFill>
                  <a:schemeClr val="accent2">
                    <a:lumMod val="75000"/>
                  </a:schemeClr>
                </a:solidFill>
              </a:rPr>
              <a:t>免疫力低下</a:t>
            </a:r>
            <a:r>
              <a:rPr lang="ja-JP" altLang="en-US" sz="2400" b="1" dirty="0">
                <a:solidFill>
                  <a:schemeClr val="tx1"/>
                </a:solidFill>
              </a:rPr>
              <a:t>に寄与し、</a:t>
            </a:r>
            <a:r>
              <a:rPr lang="ja-JP" altLang="en-US" sz="2800" b="1" dirty="0">
                <a:solidFill>
                  <a:schemeClr val="accent2">
                    <a:lumMod val="75000"/>
                  </a:schemeClr>
                </a:solidFill>
              </a:rPr>
              <a:t>災害関連死の一因</a:t>
            </a:r>
            <a:r>
              <a:rPr lang="ja-JP" altLang="en-US" sz="2400" b="1" dirty="0">
                <a:solidFill>
                  <a:schemeClr val="tx1"/>
                </a:solidFill>
              </a:rPr>
              <a:t>となる。</a:t>
            </a:r>
          </a:p>
          <a:p>
            <a:pPr marL="0" indent="0">
              <a:buNone/>
            </a:pPr>
            <a:endParaRPr lang="en-US" altLang="ja-JP" dirty="0">
              <a:solidFill>
                <a:schemeClr val="tx1"/>
              </a:solidFill>
            </a:endParaRPr>
          </a:p>
          <a:p>
            <a:pPr marL="0" indent="0">
              <a:buNone/>
            </a:pPr>
            <a:r>
              <a:rPr kumimoji="1" lang="en-US" altLang="ja-JP" dirty="0">
                <a:solidFill>
                  <a:schemeClr val="tx1"/>
                </a:solidFill>
              </a:rPr>
              <a:t>                 </a:t>
            </a:r>
            <a:r>
              <a:rPr kumimoji="1" lang="ja-JP" altLang="en-US" dirty="0">
                <a:solidFill>
                  <a:schemeClr val="tx1"/>
                </a:solidFill>
              </a:rPr>
              <a:t>　　　　</a:t>
            </a:r>
            <a:r>
              <a:rPr kumimoji="1" lang="en-US" altLang="ja-JP" dirty="0">
                <a:solidFill>
                  <a:schemeClr val="tx1"/>
                </a:solidFill>
              </a:rPr>
              <a:t>     </a:t>
            </a:r>
            <a:r>
              <a:rPr kumimoji="1" lang="ja-JP" altLang="en-US" dirty="0">
                <a:solidFill>
                  <a:schemeClr val="tx1"/>
                </a:solidFill>
              </a:rPr>
              <a:t>　</a:t>
            </a:r>
            <a:endParaRPr kumimoji="1" lang="en-US" altLang="ja-JP" sz="2000" b="1" dirty="0">
              <a:solidFill>
                <a:schemeClr val="tx1"/>
              </a:solidFill>
            </a:endParaRPr>
          </a:p>
        </p:txBody>
      </p:sp>
      <p:sp>
        <p:nvSpPr>
          <p:cNvPr id="5" name="スライド番号プレースホルダー 4">
            <a:extLst>
              <a:ext uri="{FF2B5EF4-FFF2-40B4-BE49-F238E27FC236}">
                <a16:creationId xmlns:a16="http://schemas.microsoft.com/office/drawing/2014/main" id="{500ADE94-4A48-D31C-C442-B4D0D6E1A0CD}"/>
              </a:ext>
            </a:extLst>
          </p:cNvPr>
          <p:cNvSpPr>
            <a:spLocks noGrp="1"/>
          </p:cNvSpPr>
          <p:nvPr>
            <p:ph type="sldNum" sz="quarter" idx="12"/>
          </p:nvPr>
        </p:nvSpPr>
        <p:spPr/>
        <p:txBody>
          <a:bodyPr/>
          <a:lstStyle/>
          <a:p>
            <a:pPr rtl="0"/>
            <a:fld id="{48F63A3B-78C7-47BE-AE5E-E10140E04643}" type="slidenum">
              <a:rPr lang="en-US" altLang="ja-JP" smtClean="0"/>
              <a:t>108</a:t>
            </a:fld>
            <a:endParaRPr lang="ja-JP" dirty="0"/>
          </a:p>
        </p:txBody>
      </p:sp>
      <p:sp>
        <p:nvSpPr>
          <p:cNvPr id="7" name="吹き出し: 角を丸めた四角形 6">
            <a:extLst>
              <a:ext uri="{FF2B5EF4-FFF2-40B4-BE49-F238E27FC236}">
                <a16:creationId xmlns:a16="http://schemas.microsoft.com/office/drawing/2014/main" id="{C912DD16-BA87-C49D-9B4C-1992FBDCAAB7}"/>
              </a:ext>
            </a:extLst>
          </p:cNvPr>
          <p:cNvSpPr/>
          <p:nvPr/>
        </p:nvSpPr>
        <p:spPr>
          <a:xfrm>
            <a:off x="132080" y="1556140"/>
            <a:ext cx="1609344" cy="1268340"/>
          </a:xfrm>
          <a:prstGeom prst="wedgeRoundRectCallout">
            <a:avLst>
              <a:gd name="adj1" fmla="val 62964"/>
              <a:gd name="adj2" fmla="val 7038"/>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E401C11-C065-C180-4778-052318826C9A}"/>
              </a:ext>
            </a:extLst>
          </p:cNvPr>
          <p:cNvSpPr txBox="1"/>
          <p:nvPr/>
        </p:nvSpPr>
        <p:spPr>
          <a:xfrm>
            <a:off x="132080" y="1816218"/>
            <a:ext cx="1757680" cy="830997"/>
          </a:xfrm>
          <a:prstGeom prst="rect">
            <a:avLst/>
          </a:prstGeom>
          <a:noFill/>
        </p:spPr>
        <p:txBody>
          <a:bodyPr wrap="square" rtlCol="0">
            <a:spAutoFit/>
          </a:bodyPr>
          <a:lstStyle/>
          <a:p>
            <a:r>
              <a:rPr kumimoji="1" lang="ja-JP" altLang="en-US" sz="2400" b="1" dirty="0"/>
              <a:t>どのように</a:t>
            </a:r>
            <a:endParaRPr kumimoji="1" lang="en-US" altLang="ja-JP" sz="2400" b="1" dirty="0"/>
          </a:p>
          <a:p>
            <a:r>
              <a:rPr kumimoji="1" lang="ja-JP" altLang="en-US" sz="2400" b="1" dirty="0"/>
              <a:t>備蓄する？</a:t>
            </a:r>
          </a:p>
        </p:txBody>
      </p:sp>
      <p:sp>
        <p:nvSpPr>
          <p:cNvPr id="9" name="吹き出し: 角を丸めた四角形 8">
            <a:extLst>
              <a:ext uri="{FF2B5EF4-FFF2-40B4-BE49-F238E27FC236}">
                <a16:creationId xmlns:a16="http://schemas.microsoft.com/office/drawing/2014/main" id="{0FF179BD-B939-98EA-6878-850C949A7D24}"/>
              </a:ext>
            </a:extLst>
          </p:cNvPr>
          <p:cNvSpPr/>
          <p:nvPr/>
        </p:nvSpPr>
        <p:spPr>
          <a:xfrm>
            <a:off x="117856" y="3810708"/>
            <a:ext cx="1528064" cy="1279452"/>
          </a:xfrm>
          <a:prstGeom prst="wedgeRoundRectCallout">
            <a:avLst>
              <a:gd name="adj1" fmla="val 62964"/>
              <a:gd name="adj2" fmla="val 7038"/>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9324C8D-D744-5BF7-C51A-5C9975721B23}"/>
              </a:ext>
            </a:extLst>
          </p:cNvPr>
          <p:cNvSpPr txBox="1"/>
          <p:nvPr/>
        </p:nvSpPr>
        <p:spPr>
          <a:xfrm>
            <a:off x="56896" y="4034935"/>
            <a:ext cx="2051304" cy="830997"/>
          </a:xfrm>
          <a:prstGeom prst="rect">
            <a:avLst/>
          </a:prstGeom>
          <a:noFill/>
        </p:spPr>
        <p:txBody>
          <a:bodyPr wrap="square" rtlCol="0">
            <a:spAutoFit/>
          </a:bodyPr>
          <a:lstStyle/>
          <a:p>
            <a:r>
              <a:rPr kumimoji="1" lang="ja-JP" altLang="en-US" sz="2400" b="1" dirty="0"/>
              <a:t>どうして</a:t>
            </a:r>
            <a:endParaRPr kumimoji="1" lang="en-US" altLang="ja-JP" sz="2400" b="1" dirty="0"/>
          </a:p>
          <a:p>
            <a:r>
              <a:rPr kumimoji="1" lang="ja-JP" altLang="en-US" sz="2400" b="1" dirty="0"/>
              <a:t>栄養が重要？</a:t>
            </a:r>
          </a:p>
        </p:txBody>
      </p:sp>
      <p:sp>
        <p:nvSpPr>
          <p:cNvPr id="13" name="四角形: 角を丸くする 12">
            <a:extLst>
              <a:ext uri="{FF2B5EF4-FFF2-40B4-BE49-F238E27FC236}">
                <a16:creationId xmlns:a16="http://schemas.microsoft.com/office/drawing/2014/main" id="{D6891B1E-F5F7-FE1C-18B7-D4632FAE768C}"/>
              </a:ext>
            </a:extLst>
          </p:cNvPr>
          <p:cNvSpPr/>
          <p:nvPr/>
        </p:nvSpPr>
        <p:spPr>
          <a:xfrm>
            <a:off x="36576" y="1310640"/>
            <a:ext cx="12074144" cy="1651294"/>
          </a:xfrm>
          <a:prstGeom prst="round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114B8B6E-9B12-0BD7-1297-3C98D4F85F96}"/>
              </a:ext>
            </a:extLst>
          </p:cNvPr>
          <p:cNvSpPr/>
          <p:nvPr/>
        </p:nvSpPr>
        <p:spPr>
          <a:xfrm>
            <a:off x="36576" y="3149600"/>
            <a:ext cx="12074144" cy="3251200"/>
          </a:xfrm>
          <a:prstGeom prst="round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うつ病の男性のイラスト | かわいいフリー素材集 いらすとや">
            <a:extLst>
              <a:ext uri="{FF2B5EF4-FFF2-40B4-BE49-F238E27FC236}">
                <a16:creationId xmlns:a16="http://schemas.microsoft.com/office/drawing/2014/main" id="{1247D0C6-F8D1-4B3F-29BC-4C2556727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98" y="4053205"/>
            <a:ext cx="1666602" cy="186742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CE82A863-9B7C-2DB9-0FED-20ADADD7AE85}"/>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5877064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B598A80-10F1-8D41-7A85-0DBCECC583FC}"/>
              </a:ext>
            </a:extLst>
          </p:cNvPr>
          <p:cNvSpPr>
            <a:spLocks noGrp="1"/>
          </p:cNvSpPr>
          <p:nvPr>
            <p:ph type="sldNum" sz="quarter" idx="12"/>
          </p:nvPr>
        </p:nvSpPr>
        <p:spPr/>
        <p:txBody>
          <a:bodyPr/>
          <a:lstStyle/>
          <a:p>
            <a:pPr rtl="0"/>
            <a:fld id="{48F63A3B-78C7-47BE-AE5E-E10140E04643}" type="slidenum">
              <a:rPr lang="en-US" altLang="ja-JP" smtClean="0"/>
              <a:t>109</a:t>
            </a:fld>
            <a:endParaRPr lang="ja-JP" dirty="0"/>
          </a:p>
        </p:txBody>
      </p:sp>
      <p:sp>
        <p:nvSpPr>
          <p:cNvPr id="6" name="吹き出し: 角を丸めた四角形 5">
            <a:extLst>
              <a:ext uri="{FF2B5EF4-FFF2-40B4-BE49-F238E27FC236}">
                <a16:creationId xmlns:a16="http://schemas.microsoft.com/office/drawing/2014/main" id="{CC9EA806-872D-4EBD-0B24-139BDBFD0EB7}"/>
              </a:ext>
            </a:extLst>
          </p:cNvPr>
          <p:cNvSpPr/>
          <p:nvPr/>
        </p:nvSpPr>
        <p:spPr>
          <a:xfrm>
            <a:off x="172720" y="2711375"/>
            <a:ext cx="1544320" cy="1165174"/>
          </a:xfrm>
          <a:prstGeom prst="wedgeRoundRectCallout">
            <a:avLst>
              <a:gd name="adj1" fmla="val 62964"/>
              <a:gd name="adj2" fmla="val 7038"/>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1724284-BA1B-F9A3-D78E-8CABD3A18CA1}"/>
              </a:ext>
            </a:extLst>
          </p:cNvPr>
          <p:cNvSpPr txBox="1"/>
          <p:nvPr/>
        </p:nvSpPr>
        <p:spPr>
          <a:xfrm>
            <a:off x="345440" y="2878463"/>
            <a:ext cx="1544320" cy="830997"/>
          </a:xfrm>
          <a:prstGeom prst="rect">
            <a:avLst/>
          </a:prstGeom>
          <a:noFill/>
        </p:spPr>
        <p:txBody>
          <a:bodyPr wrap="square" rtlCol="0">
            <a:spAutoFit/>
          </a:bodyPr>
          <a:lstStyle/>
          <a:p>
            <a:r>
              <a:rPr kumimoji="1" lang="ja-JP" altLang="en-US" sz="2400" b="1" dirty="0"/>
              <a:t>誰が</a:t>
            </a:r>
            <a:endParaRPr kumimoji="1" lang="en-US" altLang="ja-JP" sz="2400" b="1" dirty="0"/>
          </a:p>
          <a:p>
            <a:r>
              <a:rPr kumimoji="1" lang="ja-JP" altLang="en-US" sz="2400" b="1" dirty="0"/>
              <a:t>食べる？</a:t>
            </a:r>
          </a:p>
        </p:txBody>
      </p:sp>
      <p:sp>
        <p:nvSpPr>
          <p:cNvPr id="9" name="テキスト ボックス 8">
            <a:extLst>
              <a:ext uri="{FF2B5EF4-FFF2-40B4-BE49-F238E27FC236}">
                <a16:creationId xmlns:a16="http://schemas.microsoft.com/office/drawing/2014/main" id="{EA156DA4-5B0B-6014-2D05-2683A2D003BC}"/>
              </a:ext>
            </a:extLst>
          </p:cNvPr>
          <p:cNvSpPr txBox="1"/>
          <p:nvPr/>
        </p:nvSpPr>
        <p:spPr>
          <a:xfrm>
            <a:off x="1885220" y="2513022"/>
            <a:ext cx="10012680" cy="2800767"/>
          </a:xfrm>
          <a:prstGeom prst="rect">
            <a:avLst/>
          </a:prstGeom>
          <a:noFill/>
        </p:spPr>
        <p:txBody>
          <a:bodyPr wrap="square">
            <a:spAutoFit/>
          </a:bodyPr>
          <a:lstStyle/>
          <a:p>
            <a:pPr marL="0" indent="0">
              <a:buNone/>
            </a:pPr>
            <a:r>
              <a:rPr kumimoji="1" lang="ja-JP" altLang="en-US" sz="2400" b="1" dirty="0">
                <a:solidFill>
                  <a:schemeClr val="tx1"/>
                </a:solidFill>
              </a:rPr>
              <a:t>●必要に応じて、高齢者や乳幼児、アレルギーのある人でも、</a:t>
            </a:r>
            <a:endParaRPr kumimoji="1" lang="en-US" altLang="ja-JP" sz="2400" b="1" dirty="0">
              <a:solidFill>
                <a:schemeClr val="tx1"/>
              </a:solidFill>
            </a:endParaRPr>
          </a:p>
          <a:p>
            <a:pPr marL="0" indent="0">
              <a:buNone/>
            </a:pPr>
            <a:r>
              <a:rPr kumimoji="1" lang="en-US" altLang="ja-JP" sz="2400" b="1" dirty="0"/>
              <a:t>   </a:t>
            </a:r>
            <a:r>
              <a:rPr kumimoji="1" lang="ja-JP" altLang="en-US" sz="2400" b="1" dirty="0">
                <a:solidFill>
                  <a:schemeClr val="tx1"/>
                </a:solidFill>
              </a:rPr>
              <a:t>食べられる食料を備蓄しておく</a:t>
            </a:r>
            <a:r>
              <a:rPr kumimoji="1" lang="ja-JP" altLang="en-US" dirty="0">
                <a:solidFill>
                  <a:schemeClr val="tx1"/>
                </a:solidFill>
              </a:rPr>
              <a:t>　　</a:t>
            </a:r>
            <a:endParaRPr kumimoji="1" lang="en-US" altLang="ja-JP" dirty="0"/>
          </a:p>
          <a:p>
            <a:pPr marL="0" indent="0">
              <a:buNone/>
            </a:pPr>
            <a:endParaRPr kumimoji="1" lang="en-US" altLang="ja-JP" dirty="0">
              <a:solidFill>
                <a:schemeClr val="tx1"/>
              </a:solidFill>
            </a:endParaRPr>
          </a:p>
          <a:p>
            <a:pPr marL="0" indent="0">
              <a:buNone/>
            </a:pPr>
            <a:r>
              <a:rPr kumimoji="1" lang="ja-JP" altLang="en-US" dirty="0">
                <a:solidFill>
                  <a:schemeClr val="tx1"/>
                </a:solidFill>
              </a:rPr>
              <a:t>　　　　　　　　　　   　 </a:t>
            </a:r>
            <a:endParaRPr kumimoji="1" lang="en-US" altLang="ja-JP" dirty="0">
              <a:solidFill>
                <a:schemeClr val="tx1"/>
              </a:solidFill>
            </a:endParaRPr>
          </a:p>
          <a:p>
            <a:pPr marL="0" indent="0">
              <a:buNone/>
            </a:pPr>
            <a:r>
              <a:rPr kumimoji="1" lang="ja-JP" altLang="en-US" sz="2400" b="1" dirty="0"/>
              <a:t>　　</a:t>
            </a:r>
            <a:r>
              <a:rPr lang="ja-JP" altLang="en-US" sz="2400" b="1" dirty="0">
                <a:solidFill>
                  <a:schemeClr val="tx1"/>
                </a:solidFill>
              </a:rPr>
              <a:t>・</a:t>
            </a:r>
            <a:r>
              <a:rPr kumimoji="1" lang="ja-JP" altLang="en-US" sz="2800" b="1" dirty="0">
                <a:solidFill>
                  <a:schemeClr val="accent2">
                    <a:lumMod val="75000"/>
                  </a:schemeClr>
                </a:solidFill>
              </a:rPr>
              <a:t>高齢者</a:t>
            </a:r>
            <a:r>
              <a:rPr kumimoji="1" lang="ja-JP" altLang="en-US" sz="2400" b="1" dirty="0">
                <a:solidFill>
                  <a:schemeClr val="tx1"/>
                </a:solidFill>
              </a:rPr>
              <a:t>に向けた備蓄：嚥下食</a:t>
            </a:r>
            <a:r>
              <a:rPr kumimoji="1" lang="en-US" altLang="ja-JP" sz="2400" b="1" dirty="0">
                <a:solidFill>
                  <a:schemeClr val="tx1"/>
                </a:solidFill>
              </a:rPr>
              <a:t>(</a:t>
            </a:r>
            <a:r>
              <a:rPr kumimoji="1" lang="ja-JP" altLang="en-US" sz="2400" b="1" dirty="0">
                <a:solidFill>
                  <a:schemeClr val="tx1"/>
                </a:solidFill>
              </a:rPr>
              <a:t>スマイルケア食</a:t>
            </a:r>
            <a:r>
              <a:rPr kumimoji="1" lang="en-US" altLang="ja-JP" sz="2400" b="1" dirty="0">
                <a:solidFill>
                  <a:schemeClr val="tx1"/>
                </a:solidFill>
              </a:rPr>
              <a:t>)</a:t>
            </a:r>
            <a:r>
              <a:rPr kumimoji="1" lang="ja-JP" altLang="en-US" sz="2400" b="1" dirty="0">
                <a:solidFill>
                  <a:schemeClr val="tx1"/>
                </a:solidFill>
              </a:rPr>
              <a:t>、とろみ剤の備蓄</a:t>
            </a:r>
            <a:endParaRPr kumimoji="1" lang="en-US" altLang="ja-JP" sz="2400" b="1" dirty="0">
              <a:solidFill>
                <a:schemeClr val="tx1"/>
              </a:solidFill>
            </a:endParaRPr>
          </a:p>
          <a:p>
            <a:pPr marL="0" indent="0">
              <a:buNone/>
            </a:pPr>
            <a:endParaRPr kumimoji="1" lang="ja-JP" altLang="en-US" sz="1000" b="1" dirty="0">
              <a:solidFill>
                <a:schemeClr val="tx1"/>
              </a:solidFill>
            </a:endParaRPr>
          </a:p>
          <a:p>
            <a:pPr marL="0" indent="0">
              <a:buNone/>
            </a:pPr>
            <a:r>
              <a:rPr kumimoji="1" lang="ja-JP" altLang="en-US" sz="2400" b="1" dirty="0">
                <a:solidFill>
                  <a:schemeClr val="tx1"/>
                </a:solidFill>
              </a:rPr>
              <a:t>　　・</a:t>
            </a:r>
            <a:r>
              <a:rPr kumimoji="1" lang="ja-JP" altLang="en-US" sz="2800" b="1" dirty="0">
                <a:solidFill>
                  <a:schemeClr val="accent2">
                    <a:lumMod val="75000"/>
                  </a:schemeClr>
                </a:solidFill>
              </a:rPr>
              <a:t>乳幼児</a:t>
            </a:r>
            <a:r>
              <a:rPr kumimoji="1" lang="ja-JP" altLang="en-US" sz="2400" b="1" dirty="0">
                <a:solidFill>
                  <a:schemeClr val="tx1"/>
                </a:solidFill>
              </a:rPr>
              <a:t>に向けた備蓄：粉ミルク</a:t>
            </a:r>
            <a:r>
              <a:rPr kumimoji="1" lang="en-US" altLang="ja-JP" sz="2400" b="1" dirty="0">
                <a:solidFill>
                  <a:schemeClr val="tx1"/>
                </a:solidFill>
              </a:rPr>
              <a:t>(</a:t>
            </a:r>
            <a:r>
              <a:rPr kumimoji="1" lang="ja-JP" altLang="en-US" sz="2400" b="1" dirty="0">
                <a:solidFill>
                  <a:schemeClr val="tx1"/>
                </a:solidFill>
              </a:rPr>
              <a:t>カルシウム源として、大人も飲用可能</a:t>
            </a:r>
            <a:r>
              <a:rPr kumimoji="1" lang="en-US" altLang="ja-JP" sz="2400" b="1" dirty="0">
                <a:solidFill>
                  <a:schemeClr val="tx1"/>
                </a:solidFill>
              </a:rPr>
              <a:t>)</a:t>
            </a:r>
            <a:r>
              <a:rPr kumimoji="1" lang="ja-JP" altLang="en-US" sz="2400" b="1" dirty="0">
                <a:solidFill>
                  <a:schemeClr val="tx1"/>
                </a:solidFill>
              </a:rPr>
              <a:t>、</a:t>
            </a:r>
            <a:endParaRPr kumimoji="1" lang="en-US" altLang="ja-JP" sz="2400" b="1" dirty="0">
              <a:solidFill>
                <a:schemeClr val="tx1"/>
              </a:solidFill>
            </a:endParaRPr>
          </a:p>
          <a:p>
            <a:pPr marL="0" indent="0">
              <a:buNone/>
            </a:pPr>
            <a:endParaRPr kumimoji="1" lang="en-US" altLang="ja-JP" sz="200" b="1" dirty="0">
              <a:solidFill>
                <a:schemeClr val="tx1"/>
              </a:solidFill>
            </a:endParaRPr>
          </a:p>
          <a:p>
            <a:pPr marL="0" indent="0">
              <a:buNone/>
            </a:pPr>
            <a:r>
              <a:rPr kumimoji="1" lang="en-US" altLang="ja-JP" sz="2400" b="1" dirty="0"/>
              <a:t>      </a:t>
            </a:r>
            <a:r>
              <a:rPr kumimoji="1" lang="ja-JP" altLang="en-US" sz="2400" b="1" dirty="0"/>
              <a:t>　　　　　　　　　　　　　　　</a:t>
            </a:r>
            <a:r>
              <a:rPr kumimoji="1" lang="ja-JP" altLang="en-US" sz="2400" b="1" dirty="0">
                <a:solidFill>
                  <a:schemeClr val="tx1"/>
                </a:solidFill>
              </a:rPr>
              <a:t>レトルトパウチの離乳食</a:t>
            </a:r>
            <a:endParaRPr kumimoji="1" lang="en-US" altLang="ja-JP" sz="2400" b="1" dirty="0">
              <a:solidFill>
                <a:schemeClr val="tx1"/>
              </a:solidFill>
            </a:endParaRPr>
          </a:p>
        </p:txBody>
      </p:sp>
      <p:sp>
        <p:nvSpPr>
          <p:cNvPr id="13" name="四角形: 角を丸くする 12">
            <a:extLst>
              <a:ext uri="{FF2B5EF4-FFF2-40B4-BE49-F238E27FC236}">
                <a16:creationId xmlns:a16="http://schemas.microsoft.com/office/drawing/2014/main" id="{38C6B8CD-CA3C-B559-84FF-4FDA2FED3F7D}"/>
              </a:ext>
            </a:extLst>
          </p:cNvPr>
          <p:cNvSpPr/>
          <p:nvPr/>
        </p:nvSpPr>
        <p:spPr>
          <a:xfrm>
            <a:off x="58928" y="2155011"/>
            <a:ext cx="12074144" cy="3609220"/>
          </a:xfrm>
          <a:prstGeom prst="round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仲の良い老夫婦のイラスト | かわいいフリー素材集 いらすとや">
            <a:extLst>
              <a:ext uri="{FF2B5EF4-FFF2-40B4-BE49-F238E27FC236}">
                <a16:creationId xmlns:a16="http://schemas.microsoft.com/office/drawing/2014/main" id="{3FFF8E0D-50A2-1104-A7C5-B2A86B580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08" y="3826853"/>
            <a:ext cx="1885570" cy="18199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赤ちゃんのイラスト「ハイハイ」 | かわいいフリー素材集 いらすとや">
            <a:extLst>
              <a:ext uri="{FF2B5EF4-FFF2-40B4-BE49-F238E27FC236}">
                <a16:creationId xmlns:a16="http://schemas.microsoft.com/office/drawing/2014/main" id="{AA28CC41-9560-70F1-B3AD-0EA2B2E612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95" b="97548" l="2532" r="95781">
                        <a14:foregroundMark x1="38397" y1="9537" x2="27426" y2="6267"/>
                        <a14:foregroundMark x1="27426" y1="6267" x2="21730" y2="8992"/>
                        <a14:foregroundMark x1="10127" y1="41417" x2="4641" y2="42234"/>
                        <a14:foregroundMark x1="24051" y1="27793" x2="20042" y2="22888"/>
                        <a14:foregroundMark x1="37131" y1="26975" x2="39451" y2="21526"/>
                        <a14:foregroundMark x1="92405" y1="77112" x2="84599" y2="72752"/>
                        <a14:foregroundMark x1="94093" y1="79019" x2="95781" y2="79019"/>
                        <a14:foregroundMark x1="89030" y1="92371" x2="85865" y2="89646"/>
                        <a14:foregroundMark x1="44515" y1="88828" x2="43249" y2="97003"/>
                        <a14:foregroundMark x1="45781" y1="97548" x2="45781" y2="97548"/>
                        <a14:foregroundMark x1="2532" y1="44687" x2="2532" y2="44687"/>
                      </a14:backgroundRemoval>
                    </a14:imgEffect>
                  </a14:imgLayer>
                </a14:imgProps>
              </a:ext>
              <a:ext uri="{28A0092B-C50C-407E-A947-70E740481C1C}">
                <a14:useLocalDpi xmlns:a14="http://schemas.microsoft.com/office/drawing/2010/main" val="0"/>
              </a:ext>
            </a:extLst>
          </a:blip>
          <a:srcRect/>
          <a:stretch>
            <a:fillRect/>
          </a:stretch>
        </p:blipFill>
        <p:spPr bwMode="auto">
          <a:xfrm>
            <a:off x="1717040" y="5023291"/>
            <a:ext cx="1589501" cy="123069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E0EBC8B-BB18-B75B-65CD-579C451FCF36}"/>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3" name="テキスト ボックス 2">
            <a:extLst>
              <a:ext uri="{FF2B5EF4-FFF2-40B4-BE49-F238E27FC236}">
                <a16:creationId xmlns:a16="http://schemas.microsoft.com/office/drawing/2014/main" id="{C8FF9C14-0DCE-770F-3E89-64DDFF774DC5}"/>
              </a:ext>
            </a:extLst>
          </p:cNvPr>
          <p:cNvSpPr txBox="1"/>
          <p:nvPr/>
        </p:nvSpPr>
        <p:spPr>
          <a:xfrm>
            <a:off x="227108" y="1082546"/>
            <a:ext cx="5574936" cy="461665"/>
          </a:xfrm>
          <a:prstGeom prst="rect">
            <a:avLst/>
          </a:prstGeom>
          <a:noFill/>
        </p:spPr>
        <p:txBody>
          <a:bodyPr wrap="square" rtlCol="0">
            <a:spAutoFit/>
          </a:bodyPr>
          <a:lstStyle/>
          <a:p>
            <a:r>
              <a:rPr lang="en-US" altLang="ja-JP" sz="2400" b="1" dirty="0">
                <a:solidFill>
                  <a:schemeClr val="tx1"/>
                </a:solidFill>
              </a:rPr>
              <a:t>A. </a:t>
            </a:r>
            <a:r>
              <a:rPr lang="ja-JP" altLang="en-US" sz="2400" b="1" dirty="0">
                <a:solidFill>
                  <a:schemeClr val="tx1"/>
                </a:solidFill>
              </a:rPr>
              <a:t>日常食⑤</a:t>
            </a:r>
            <a:endParaRPr kumimoji="1" lang="ja-JP" altLang="en-US" sz="2400" dirty="0"/>
          </a:p>
        </p:txBody>
      </p:sp>
    </p:spTree>
    <p:extLst>
      <p:ext uri="{BB962C8B-B14F-4D97-AF65-F5344CB8AC3E}">
        <p14:creationId xmlns:p14="http://schemas.microsoft.com/office/powerpoint/2010/main" val="4173617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rtl="0"/>
            <a:fld id="{48F63A3B-78C7-47BE-AE5E-E10140E04643}" type="slidenum">
              <a:rPr lang="en-US" altLang="ja-JP" smtClean="0"/>
              <a:t>11</a:t>
            </a:fld>
            <a:endParaRPr lang="ja-JP" dirty="0"/>
          </a:p>
        </p:txBody>
      </p:sp>
      <p:sp>
        <p:nvSpPr>
          <p:cNvPr id="4" name="右矢印 3"/>
          <p:cNvSpPr/>
          <p:nvPr/>
        </p:nvSpPr>
        <p:spPr>
          <a:xfrm>
            <a:off x="428445" y="5659624"/>
            <a:ext cx="11335109" cy="1070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題材決定までの道のり</a:t>
            </a:r>
            <a:endParaRPr kumimoji="1" lang="ja-JP" altLang="en-US" dirty="0">
              <a:solidFill>
                <a:schemeClr val="tx1"/>
              </a:solidFill>
            </a:endParaRPr>
          </a:p>
        </p:txBody>
      </p:sp>
      <p:sp>
        <p:nvSpPr>
          <p:cNvPr id="6" name="テキスト ボックス 5"/>
          <p:cNvSpPr txBox="1"/>
          <p:nvPr/>
        </p:nvSpPr>
        <p:spPr>
          <a:xfrm>
            <a:off x="129958" y="550410"/>
            <a:ext cx="1248936" cy="461665"/>
          </a:xfrm>
          <a:prstGeom prst="rect">
            <a:avLst/>
          </a:prstGeom>
          <a:noFill/>
        </p:spPr>
        <p:txBody>
          <a:bodyPr wrap="square" rtlCol="0">
            <a:spAutoFit/>
          </a:bodyPr>
          <a:lstStyle/>
          <a:p>
            <a:r>
              <a:rPr kumimoji="1" lang="en-US" altLang="ja-JP" sz="2400" dirty="0"/>
              <a:t>10/7</a:t>
            </a:r>
            <a:endParaRPr kumimoji="1" lang="ja-JP" altLang="en-US" sz="2400" dirty="0"/>
          </a:p>
        </p:txBody>
      </p:sp>
      <p:sp>
        <p:nvSpPr>
          <p:cNvPr id="11" name="テキスト ボックス 10"/>
          <p:cNvSpPr txBox="1"/>
          <p:nvPr/>
        </p:nvSpPr>
        <p:spPr>
          <a:xfrm>
            <a:off x="346060" y="3472258"/>
            <a:ext cx="1248936" cy="461665"/>
          </a:xfrm>
          <a:prstGeom prst="rect">
            <a:avLst/>
          </a:prstGeom>
          <a:noFill/>
        </p:spPr>
        <p:txBody>
          <a:bodyPr wrap="square" rtlCol="0">
            <a:spAutoFit/>
          </a:bodyPr>
          <a:lstStyle/>
          <a:p>
            <a:r>
              <a:rPr kumimoji="1" lang="en-US" altLang="ja-JP" sz="2400" dirty="0"/>
              <a:t>10/21</a:t>
            </a:r>
            <a:endParaRPr kumimoji="1" lang="ja-JP" altLang="en-US" sz="2400" dirty="0"/>
          </a:p>
        </p:txBody>
      </p:sp>
      <p:sp>
        <p:nvSpPr>
          <p:cNvPr id="15" name="テキスト ボックス 14"/>
          <p:cNvSpPr txBox="1"/>
          <p:nvPr/>
        </p:nvSpPr>
        <p:spPr>
          <a:xfrm>
            <a:off x="7210347" y="204345"/>
            <a:ext cx="1100932" cy="461665"/>
          </a:xfrm>
          <a:prstGeom prst="rect">
            <a:avLst/>
          </a:prstGeom>
          <a:noFill/>
        </p:spPr>
        <p:txBody>
          <a:bodyPr wrap="square" rtlCol="0">
            <a:spAutoFit/>
          </a:bodyPr>
          <a:lstStyle/>
          <a:p>
            <a:r>
              <a:rPr kumimoji="1" lang="en-US" altLang="ja-JP" sz="2400" dirty="0"/>
              <a:t>11/4</a:t>
            </a:r>
            <a:endParaRPr kumimoji="1" lang="ja-JP" altLang="en-US" sz="2400" dirty="0"/>
          </a:p>
        </p:txBody>
      </p:sp>
      <p:sp>
        <p:nvSpPr>
          <p:cNvPr id="16" name="テキスト ボックス 15"/>
          <p:cNvSpPr txBox="1"/>
          <p:nvPr/>
        </p:nvSpPr>
        <p:spPr>
          <a:xfrm>
            <a:off x="6886901" y="3619047"/>
            <a:ext cx="1248936" cy="461665"/>
          </a:xfrm>
          <a:prstGeom prst="rect">
            <a:avLst/>
          </a:prstGeom>
          <a:noFill/>
        </p:spPr>
        <p:txBody>
          <a:bodyPr wrap="square" rtlCol="0">
            <a:spAutoFit/>
          </a:bodyPr>
          <a:lstStyle/>
          <a:p>
            <a:r>
              <a:rPr kumimoji="1" lang="en-US" altLang="ja-JP" sz="2400" dirty="0"/>
              <a:t>11/18</a:t>
            </a:r>
            <a:endParaRPr kumimoji="1" lang="ja-JP" altLang="en-US" sz="2400" dirty="0"/>
          </a:p>
        </p:txBody>
      </p:sp>
      <p:sp>
        <p:nvSpPr>
          <p:cNvPr id="17" name="テキスト ボックス 16"/>
          <p:cNvSpPr txBox="1"/>
          <p:nvPr/>
        </p:nvSpPr>
        <p:spPr>
          <a:xfrm>
            <a:off x="9975293" y="1002423"/>
            <a:ext cx="1248936" cy="461665"/>
          </a:xfrm>
          <a:prstGeom prst="rect">
            <a:avLst/>
          </a:prstGeom>
          <a:noFill/>
        </p:spPr>
        <p:txBody>
          <a:bodyPr wrap="square" rtlCol="0">
            <a:spAutoFit/>
          </a:bodyPr>
          <a:lstStyle/>
          <a:p>
            <a:r>
              <a:rPr kumimoji="1" lang="en-US" altLang="ja-JP" sz="2400" dirty="0"/>
              <a:t>12/2</a:t>
            </a:r>
            <a:endParaRPr kumimoji="1" lang="ja-JP" altLang="en-US" sz="2400" dirty="0"/>
          </a:p>
        </p:txBody>
      </p:sp>
      <p:pic>
        <p:nvPicPr>
          <p:cNvPr id="2" name="図 1"/>
          <p:cNvPicPr>
            <a:picLocks noChangeAspect="1"/>
          </p:cNvPicPr>
          <p:nvPr/>
        </p:nvPicPr>
        <p:blipFill>
          <a:blip r:embed="rId3"/>
          <a:stretch>
            <a:fillRect/>
          </a:stretch>
        </p:blipFill>
        <p:spPr>
          <a:xfrm>
            <a:off x="9187105" y="1464088"/>
            <a:ext cx="2689288" cy="1847666"/>
          </a:xfrm>
          <a:prstGeom prst="rect">
            <a:avLst/>
          </a:prstGeom>
          <a:ln>
            <a:solidFill>
              <a:srgbClr val="DF8C8C"/>
            </a:solidFill>
          </a:ln>
        </p:spPr>
      </p:pic>
      <p:sp>
        <p:nvSpPr>
          <p:cNvPr id="7" name="テキスト ボックス 6"/>
          <p:cNvSpPr txBox="1"/>
          <p:nvPr/>
        </p:nvSpPr>
        <p:spPr>
          <a:xfrm>
            <a:off x="78545" y="927328"/>
            <a:ext cx="1697415" cy="1200329"/>
          </a:xfrm>
          <a:prstGeom prst="rect">
            <a:avLst/>
          </a:prstGeom>
          <a:noFill/>
        </p:spPr>
        <p:txBody>
          <a:bodyPr wrap="square" rtlCol="0">
            <a:spAutoFit/>
          </a:bodyPr>
          <a:lstStyle/>
          <a:p>
            <a:r>
              <a:rPr kumimoji="1" lang="ja-JP" altLang="en-US" sz="2400" dirty="0"/>
              <a:t>このチームは</a:t>
            </a:r>
            <a:endParaRPr kumimoji="1" lang="en-US" altLang="ja-JP" sz="2400" dirty="0"/>
          </a:p>
          <a:p>
            <a:r>
              <a:rPr kumimoji="1" lang="ja-JP" altLang="en-US" sz="2400" dirty="0"/>
              <a:t>どんなチームだろうか？</a:t>
            </a:r>
          </a:p>
        </p:txBody>
      </p:sp>
      <p:sp>
        <p:nvSpPr>
          <p:cNvPr id="18" name="テキスト ボックス 17"/>
          <p:cNvSpPr txBox="1"/>
          <p:nvPr/>
        </p:nvSpPr>
        <p:spPr>
          <a:xfrm>
            <a:off x="25136" y="3849880"/>
            <a:ext cx="1969002" cy="1569660"/>
          </a:xfrm>
          <a:prstGeom prst="rect">
            <a:avLst/>
          </a:prstGeom>
          <a:noFill/>
        </p:spPr>
        <p:txBody>
          <a:bodyPr wrap="square" rtlCol="0">
            <a:spAutoFit/>
          </a:bodyPr>
          <a:lstStyle/>
          <a:p>
            <a:r>
              <a:rPr kumimoji="1" lang="ja-JP" altLang="en-US" sz="2400" dirty="0"/>
              <a:t>小・中・高での総合の時間を思い出して、整理した。</a:t>
            </a:r>
          </a:p>
        </p:txBody>
      </p:sp>
      <p:cxnSp>
        <p:nvCxnSpPr>
          <p:cNvPr id="9" name="直線矢印コネクタ 8"/>
          <p:cNvCxnSpPr>
            <a:cxnSpLocks/>
          </p:cNvCxnSpPr>
          <p:nvPr/>
        </p:nvCxnSpPr>
        <p:spPr>
          <a:xfrm flipV="1">
            <a:off x="3781350" y="2115772"/>
            <a:ext cx="814921" cy="131197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181650" y="2611854"/>
            <a:ext cx="962164" cy="461665"/>
          </a:xfrm>
          <a:prstGeom prst="rect">
            <a:avLst/>
          </a:prstGeom>
          <a:noFill/>
        </p:spPr>
        <p:txBody>
          <a:bodyPr wrap="square" rtlCol="0">
            <a:spAutoFit/>
          </a:bodyPr>
          <a:lstStyle/>
          <a:p>
            <a:r>
              <a:rPr kumimoji="1" lang="ja-JP" altLang="en-US" sz="2400" dirty="0"/>
              <a:t>ねらい</a:t>
            </a:r>
          </a:p>
        </p:txBody>
      </p:sp>
      <p:sp>
        <p:nvSpPr>
          <p:cNvPr id="24" name="テキスト ボックス 23"/>
          <p:cNvSpPr txBox="1"/>
          <p:nvPr/>
        </p:nvSpPr>
        <p:spPr>
          <a:xfrm>
            <a:off x="7164667" y="533083"/>
            <a:ext cx="2136675" cy="1569660"/>
          </a:xfrm>
          <a:prstGeom prst="rect">
            <a:avLst/>
          </a:prstGeom>
          <a:noFill/>
        </p:spPr>
        <p:txBody>
          <a:bodyPr wrap="square" rtlCol="0">
            <a:spAutoFit/>
          </a:bodyPr>
          <a:lstStyle/>
          <a:p>
            <a:r>
              <a:rPr kumimoji="1" lang="ja-JP" altLang="en-US" sz="2400" dirty="0"/>
              <a:t>総合の時間にどんな食に関する力をつけたいか？</a:t>
            </a:r>
          </a:p>
        </p:txBody>
      </p:sp>
      <p:cxnSp>
        <p:nvCxnSpPr>
          <p:cNvPr id="25" name="直線矢印コネクタ 24"/>
          <p:cNvCxnSpPr>
            <a:cxnSpLocks/>
          </p:cNvCxnSpPr>
          <p:nvPr/>
        </p:nvCxnSpPr>
        <p:spPr>
          <a:xfrm>
            <a:off x="2559568" y="2530266"/>
            <a:ext cx="183771" cy="9419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617932" y="2530266"/>
            <a:ext cx="1134869" cy="830997"/>
          </a:xfrm>
          <a:prstGeom prst="rect">
            <a:avLst/>
          </a:prstGeom>
          <a:noFill/>
        </p:spPr>
        <p:txBody>
          <a:bodyPr wrap="square" rtlCol="0">
            <a:spAutoFit/>
          </a:bodyPr>
          <a:lstStyle/>
          <a:p>
            <a:r>
              <a:rPr kumimoji="1" lang="ja-JP" altLang="en-US" sz="2400" dirty="0"/>
              <a:t>記憶</a:t>
            </a:r>
            <a:endParaRPr kumimoji="1" lang="en-US" altLang="ja-JP" sz="2400" dirty="0"/>
          </a:p>
          <a:p>
            <a:r>
              <a:rPr kumimoji="1" lang="ja-JP" altLang="en-US" sz="2400" dirty="0"/>
              <a:t>の整理</a:t>
            </a:r>
          </a:p>
        </p:txBody>
      </p:sp>
      <p:cxnSp>
        <p:nvCxnSpPr>
          <p:cNvPr id="30" name="直線矢印コネクタ 29"/>
          <p:cNvCxnSpPr>
            <a:cxnSpLocks/>
          </p:cNvCxnSpPr>
          <p:nvPr/>
        </p:nvCxnSpPr>
        <p:spPr>
          <a:xfrm>
            <a:off x="4915240" y="2135301"/>
            <a:ext cx="255835" cy="14147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996810" y="2252594"/>
            <a:ext cx="920869" cy="830997"/>
          </a:xfrm>
          <a:prstGeom prst="rect">
            <a:avLst/>
          </a:prstGeom>
          <a:noFill/>
        </p:spPr>
        <p:txBody>
          <a:bodyPr wrap="square" rtlCol="0">
            <a:spAutoFit/>
          </a:bodyPr>
          <a:lstStyle/>
          <a:p>
            <a:r>
              <a:rPr kumimoji="1" lang="ja-JP" altLang="en-US" sz="2400" dirty="0"/>
              <a:t>題材</a:t>
            </a:r>
            <a:endParaRPr kumimoji="1" lang="en-US" altLang="ja-JP" sz="2400" dirty="0"/>
          </a:p>
          <a:p>
            <a:r>
              <a:rPr kumimoji="1" lang="ja-JP" altLang="en-US" sz="2400" dirty="0"/>
              <a:t> 候補</a:t>
            </a:r>
          </a:p>
        </p:txBody>
      </p:sp>
      <p:cxnSp>
        <p:nvCxnSpPr>
          <p:cNvPr id="34" name="直線矢印コネクタ 33"/>
          <p:cNvCxnSpPr>
            <a:cxnSpLocks/>
          </p:cNvCxnSpPr>
          <p:nvPr/>
        </p:nvCxnSpPr>
        <p:spPr>
          <a:xfrm flipV="1">
            <a:off x="6135647" y="2580578"/>
            <a:ext cx="2937117" cy="9694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rot="20521463">
            <a:off x="6622421" y="2566795"/>
            <a:ext cx="1714412" cy="461665"/>
          </a:xfrm>
          <a:prstGeom prst="rect">
            <a:avLst/>
          </a:prstGeom>
          <a:noFill/>
        </p:spPr>
        <p:txBody>
          <a:bodyPr wrap="square" rtlCol="0">
            <a:spAutoFit/>
          </a:bodyPr>
          <a:lstStyle/>
          <a:p>
            <a:r>
              <a:rPr kumimoji="1" lang="ja-JP" altLang="en-US" sz="2400" dirty="0"/>
              <a:t>題材決定！</a:t>
            </a:r>
          </a:p>
        </p:txBody>
      </p:sp>
      <p:sp>
        <p:nvSpPr>
          <p:cNvPr id="39" name="テキスト ボックス 38"/>
          <p:cNvSpPr txBox="1"/>
          <p:nvPr/>
        </p:nvSpPr>
        <p:spPr>
          <a:xfrm>
            <a:off x="6900851" y="3969730"/>
            <a:ext cx="2400492" cy="1938992"/>
          </a:xfrm>
          <a:prstGeom prst="rect">
            <a:avLst/>
          </a:prstGeom>
          <a:noFill/>
        </p:spPr>
        <p:txBody>
          <a:bodyPr wrap="square" rtlCol="0">
            <a:spAutoFit/>
          </a:bodyPr>
          <a:lstStyle/>
          <a:p>
            <a:r>
              <a:rPr kumimoji="1" lang="ja-JP" altLang="en-US" sz="2400" dirty="0"/>
              <a:t>栄養教諭が必要とされている、食に関する問題が山積みな題材は何だろう？</a:t>
            </a:r>
          </a:p>
        </p:txBody>
      </p:sp>
      <p:sp>
        <p:nvSpPr>
          <p:cNvPr id="44" name="テキスト ボックス 43"/>
          <p:cNvSpPr txBox="1"/>
          <p:nvPr/>
        </p:nvSpPr>
        <p:spPr>
          <a:xfrm>
            <a:off x="9315293" y="3365122"/>
            <a:ext cx="2514378" cy="1938992"/>
          </a:xfrm>
          <a:prstGeom prst="rect">
            <a:avLst/>
          </a:prstGeom>
          <a:noFill/>
        </p:spPr>
        <p:txBody>
          <a:bodyPr wrap="square" rtlCol="0">
            <a:spAutoFit/>
          </a:bodyPr>
          <a:lstStyle/>
          <a:p>
            <a:r>
              <a:rPr kumimoji="1" lang="ja-JP" altLang="en-US" sz="2400" dirty="0"/>
              <a:t>教材研究をどのように進める？</a:t>
            </a:r>
            <a:endParaRPr kumimoji="1" lang="en-US" altLang="ja-JP" sz="2400" dirty="0"/>
          </a:p>
          <a:p>
            <a:r>
              <a:rPr kumimoji="1" lang="ja-JP" altLang="en-US" sz="2400" u="sng" dirty="0"/>
              <a:t>専門家による特別講義などの実施を決定した。</a:t>
            </a:r>
          </a:p>
        </p:txBody>
      </p:sp>
      <p:pic>
        <p:nvPicPr>
          <p:cNvPr id="56" name="図 55"/>
          <p:cNvPicPr>
            <a:picLocks noChangeAspect="1"/>
          </p:cNvPicPr>
          <p:nvPr/>
        </p:nvPicPr>
        <p:blipFill>
          <a:blip r:embed="rId4"/>
          <a:stretch>
            <a:fillRect/>
          </a:stretch>
        </p:blipFill>
        <p:spPr>
          <a:xfrm>
            <a:off x="4460414" y="3633458"/>
            <a:ext cx="2483978" cy="1862985"/>
          </a:xfrm>
          <a:prstGeom prst="rect">
            <a:avLst/>
          </a:prstGeom>
        </p:spPr>
      </p:pic>
      <p:pic>
        <p:nvPicPr>
          <p:cNvPr id="57" name="図 56"/>
          <p:cNvPicPr>
            <a:picLocks noChangeAspect="1"/>
          </p:cNvPicPr>
          <p:nvPr/>
        </p:nvPicPr>
        <p:blipFill>
          <a:blip r:embed="rId5"/>
          <a:stretch>
            <a:fillRect/>
          </a:stretch>
        </p:blipFill>
        <p:spPr>
          <a:xfrm flipH="1">
            <a:off x="428445" y="5371810"/>
            <a:ext cx="1170186" cy="1474434"/>
          </a:xfrm>
          <a:prstGeom prst="rect">
            <a:avLst/>
          </a:prstGeom>
        </p:spPr>
      </p:pic>
      <p:pic>
        <p:nvPicPr>
          <p:cNvPr id="8" name="図 7">
            <a:extLst>
              <a:ext uri="{FF2B5EF4-FFF2-40B4-BE49-F238E27FC236}">
                <a16:creationId xmlns:a16="http://schemas.microsoft.com/office/drawing/2014/main" id="{6A99C3D8-5B0B-13A6-E5CA-26054E7687B9}"/>
              </a:ext>
            </a:extLst>
          </p:cNvPr>
          <p:cNvPicPr>
            <a:picLocks noChangeAspect="1"/>
          </p:cNvPicPr>
          <p:nvPr/>
        </p:nvPicPr>
        <p:blipFill rotWithShape="1">
          <a:blip r:embed="rId6"/>
          <a:srcRect l="45402" b="3240"/>
          <a:stretch/>
        </p:blipFill>
        <p:spPr>
          <a:xfrm>
            <a:off x="1886797" y="3550074"/>
            <a:ext cx="2448323" cy="1938992"/>
          </a:xfrm>
          <a:prstGeom prst="rect">
            <a:avLst/>
          </a:prstGeom>
          <a:ln>
            <a:solidFill>
              <a:srgbClr val="DF8C8C"/>
            </a:solidFill>
          </a:ln>
        </p:spPr>
      </p:pic>
      <p:pic>
        <p:nvPicPr>
          <p:cNvPr id="10" name="図 9">
            <a:extLst>
              <a:ext uri="{FF2B5EF4-FFF2-40B4-BE49-F238E27FC236}">
                <a16:creationId xmlns:a16="http://schemas.microsoft.com/office/drawing/2014/main" id="{8BA9C9AC-37EE-783B-974C-93E9C23F8908}"/>
              </a:ext>
            </a:extLst>
          </p:cNvPr>
          <p:cNvPicPr>
            <a:picLocks noChangeAspect="1"/>
          </p:cNvPicPr>
          <p:nvPr/>
        </p:nvPicPr>
        <p:blipFill rotWithShape="1">
          <a:blip r:embed="rId7"/>
          <a:srcRect l="32560" b="8359"/>
          <a:stretch/>
        </p:blipFill>
        <p:spPr>
          <a:xfrm>
            <a:off x="1734199" y="517276"/>
            <a:ext cx="2282399" cy="1858544"/>
          </a:xfrm>
          <a:prstGeom prst="rect">
            <a:avLst/>
          </a:prstGeom>
          <a:ln w="12700">
            <a:solidFill>
              <a:srgbClr val="DF8C8C"/>
            </a:solidFill>
          </a:ln>
        </p:spPr>
      </p:pic>
      <p:pic>
        <p:nvPicPr>
          <p:cNvPr id="38" name="図 37">
            <a:extLst>
              <a:ext uri="{FF2B5EF4-FFF2-40B4-BE49-F238E27FC236}">
                <a16:creationId xmlns:a16="http://schemas.microsoft.com/office/drawing/2014/main" id="{9F5D0126-A8F7-B64A-0994-1293C2CF4FE9}"/>
              </a:ext>
            </a:extLst>
          </p:cNvPr>
          <p:cNvPicPr>
            <a:picLocks noChangeAspect="1"/>
          </p:cNvPicPr>
          <p:nvPr/>
        </p:nvPicPr>
        <p:blipFill>
          <a:blip r:embed="rId8"/>
          <a:stretch>
            <a:fillRect/>
          </a:stretch>
        </p:blipFill>
        <p:spPr>
          <a:xfrm>
            <a:off x="4193301" y="258801"/>
            <a:ext cx="3018204" cy="1811829"/>
          </a:xfrm>
          <a:prstGeom prst="rect">
            <a:avLst/>
          </a:prstGeom>
          <a:ln>
            <a:solidFill>
              <a:srgbClr val="DF8C8C"/>
            </a:solidFill>
          </a:ln>
        </p:spPr>
      </p:pic>
      <p:sp>
        <p:nvSpPr>
          <p:cNvPr id="5" name="テキスト ボックス 4">
            <a:extLst>
              <a:ext uri="{FF2B5EF4-FFF2-40B4-BE49-F238E27FC236}">
                <a16:creationId xmlns:a16="http://schemas.microsoft.com/office/drawing/2014/main" id="{D0562359-92AE-A3FC-8988-4D298DDD33AD}"/>
              </a:ext>
            </a:extLst>
          </p:cNvPr>
          <p:cNvSpPr txBox="1"/>
          <p:nvPr/>
        </p:nvSpPr>
        <p:spPr>
          <a:xfrm>
            <a:off x="11063135" y="6523990"/>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14" name="テキスト ボックス 13">
            <a:extLst>
              <a:ext uri="{FF2B5EF4-FFF2-40B4-BE49-F238E27FC236}">
                <a16:creationId xmlns:a16="http://schemas.microsoft.com/office/drawing/2014/main" id="{E2D55F29-2CA2-07A6-4E34-733B55E3EFC8}"/>
              </a:ext>
            </a:extLst>
          </p:cNvPr>
          <p:cNvSpPr txBox="1"/>
          <p:nvPr/>
        </p:nvSpPr>
        <p:spPr>
          <a:xfrm>
            <a:off x="78545" y="0"/>
            <a:ext cx="4065269" cy="461665"/>
          </a:xfrm>
          <a:prstGeom prst="rect">
            <a:avLst/>
          </a:prstGeom>
          <a:noFill/>
        </p:spPr>
        <p:txBody>
          <a:bodyPr wrap="square" rtlCol="0">
            <a:spAutoFit/>
          </a:bodyPr>
          <a:lstStyle/>
          <a:p>
            <a:r>
              <a:rPr kumimoji="1" lang="ja-JP" altLang="en-US" sz="2400" b="1" dirty="0"/>
              <a:t>（</a:t>
            </a:r>
            <a:r>
              <a:rPr kumimoji="1" lang="en-US" altLang="ja-JP" sz="2400" b="1" dirty="0"/>
              <a:t>1</a:t>
            </a:r>
            <a:r>
              <a:rPr kumimoji="1" lang="ja-JP" altLang="en-US" sz="2400" b="1" dirty="0"/>
              <a:t>）題材決定までの道のり</a:t>
            </a:r>
          </a:p>
        </p:txBody>
      </p:sp>
    </p:spTree>
    <p:extLst>
      <p:ext uri="{BB962C8B-B14F-4D97-AF65-F5344CB8AC3E}">
        <p14:creationId xmlns:p14="http://schemas.microsoft.com/office/powerpoint/2010/main" val="1078920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0098128-2635-3A94-FEBF-96B3AEAD4432}"/>
              </a:ext>
            </a:extLst>
          </p:cNvPr>
          <p:cNvSpPr>
            <a:spLocks noGrp="1"/>
          </p:cNvSpPr>
          <p:nvPr>
            <p:ph sz="half" idx="1"/>
          </p:nvPr>
        </p:nvSpPr>
        <p:spPr>
          <a:xfrm>
            <a:off x="105664" y="1425094"/>
            <a:ext cx="11980672" cy="5262880"/>
          </a:xfrm>
        </p:spPr>
        <p:txBody>
          <a:bodyPr/>
          <a:lstStyle/>
          <a:p>
            <a:pPr marL="0" indent="0">
              <a:buNone/>
            </a:pPr>
            <a:r>
              <a:rPr lang="ja-JP" altLang="en-US" sz="2400" b="1" dirty="0">
                <a:solidFill>
                  <a:schemeClr val="tx1"/>
                </a:solidFill>
              </a:rPr>
              <a:t>　　●栄養教諭によるはたらきかけ</a:t>
            </a:r>
            <a:endParaRPr lang="en-US" altLang="ja-JP" sz="2400" b="1" dirty="0">
              <a:solidFill>
                <a:schemeClr val="tx1"/>
              </a:solidFill>
            </a:endParaRPr>
          </a:p>
          <a:p>
            <a:pPr marL="0" indent="0">
              <a:buNone/>
            </a:pPr>
            <a:r>
              <a:rPr lang="ja-JP" altLang="en-US" sz="2400" b="1" dirty="0">
                <a:solidFill>
                  <a:schemeClr val="tx1"/>
                </a:solidFill>
              </a:rPr>
              <a:t>　　　・各家庭で、</a:t>
            </a:r>
            <a:endParaRPr lang="en-US" altLang="ja-JP" sz="2400" b="1" dirty="0">
              <a:solidFill>
                <a:schemeClr val="tx1"/>
              </a:solidFill>
            </a:endParaRPr>
          </a:p>
          <a:p>
            <a:pPr marL="0" indent="0">
              <a:buNone/>
            </a:pPr>
            <a:r>
              <a:rPr lang="ja-JP" altLang="en-US" sz="2400" b="1" dirty="0">
                <a:solidFill>
                  <a:schemeClr val="tx1"/>
                </a:solidFill>
              </a:rPr>
              <a:t>　　　　</a:t>
            </a:r>
            <a:r>
              <a:rPr lang="en-US" altLang="ja-JP" sz="2400" b="1" dirty="0">
                <a:solidFill>
                  <a:schemeClr val="tx1"/>
                </a:solidFill>
              </a:rPr>
              <a:t>【</a:t>
            </a:r>
            <a:r>
              <a:rPr lang="ja-JP" altLang="en-US" sz="2400" b="1" dirty="0">
                <a:solidFill>
                  <a:schemeClr val="accent2">
                    <a:lumMod val="75000"/>
                  </a:schemeClr>
                </a:solidFill>
              </a:rPr>
              <a:t>誰</a:t>
            </a:r>
            <a:r>
              <a:rPr lang="ja-JP" altLang="en-US" sz="2400" b="1" dirty="0">
                <a:solidFill>
                  <a:schemeClr val="tx1"/>
                </a:solidFill>
              </a:rPr>
              <a:t>に対して、どのような</a:t>
            </a:r>
            <a:r>
              <a:rPr lang="ja-JP" altLang="en-US" sz="2400" b="1" dirty="0">
                <a:solidFill>
                  <a:schemeClr val="accent2">
                    <a:lumMod val="75000"/>
                  </a:schemeClr>
                </a:solidFill>
              </a:rPr>
              <a:t>食料</a:t>
            </a:r>
            <a:r>
              <a:rPr lang="ja-JP" altLang="en-US" sz="2400" b="1" dirty="0">
                <a:solidFill>
                  <a:schemeClr val="tx1"/>
                </a:solidFill>
              </a:rPr>
              <a:t>を、</a:t>
            </a:r>
            <a:r>
              <a:rPr lang="ja-JP" altLang="en-US" sz="2400" b="1" dirty="0">
                <a:solidFill>
                  <a:schemeClr val="accent2">
                    <a:lumMod val="75000"/>
                  </a:schemeClr>
                </a:solidFill>
              </a:rPr>
              <a:t>何日分</a:t>
            </a:r>
            <a:r>
              <a:rPr lang="ja-JP" altLang="en-US" sz="2400" b="1" dirty="0">
                <a:solidFill>
                  <a:schemeClr val="tx1"/>
                </a:solidFill>
              </a:rPr>
              <a:t>用意してあるか</a:t>
            </a:r>
            <a:r>
              <a:rPr lang="en-US" altLang="ja-JP" sz="2400" b="1" dirty="0">
                <a:solidFill>
                  <a:schemeClr val="tx1"/>
                </a:solidFill>
              </a:rPr>
              <a:t>】</a:t>
            </a:r>
          </a:p>
          <a:p>
            <a:pPr marL="0" indent="0">
              <a:buNone/>
            </a:pPr>
            <a:r>
              <a:rPr lang="ja-JP" altLang="en-US" sz="2400" b="1" dirty="0">
                <a:solidFill>
                  <a:schemeClr val="tx1"/>
                </a:solidFill>
              </a:rPr>
              <a:t>　　　　</a:t>
            </a:r>
            <a:r>
              <a:rPr lang="en-US" altLang="ja-JP" sz="2400" b="1" dirty="0">
                <a:solidFill>
                  <a:schemeClr val="tx1"/>
                </a:solidFill>
              </a:rPr>
              <a:t>【</a:t>
            </a:r>
            <a:r>
              <a:rPr lang="ja-JP" altLang="en-US" sz="2400" b="1" dirty="0">
                <a:solidFill>
                  <a:schemeClr val="accent2">
                    <a:lumMod val="75000"/>
                  </a:schemeClr>
                </a:solidFill>
              </a:rPr>
              <a:t>食べなれている</a:t>
            </a:r>
            <a:r>
              <a:rPr lang="ja-JP" altLang="en-US" sz="2400" b="1" dirty="0">
                <a:solidFill>
                  <a:schemeClr val="tx1"/>
                </a:solidFill>
              </a:rPr>
              <a:t>食材はあるか</a:t>
            </a:r>
            <a:r>
              <a:rPr lang="en-US" altLang="ja-JP" sz="2400" b="1" dirty="0">
                <a:solidFill>
                  <a:schemeClr val="tx1"/>
                </a:solidFill>
              </a:rPr>
              <a:t>】</a:t>
            </a:r>
            <a:r>
              <a:rPr lang="ja-JP" altLang="en-US" sz="2400" b="1" dirty="0">
                <a:solidFill>
                  <a:schemeClr val="tx1"/>
                </a:solidFill>
              </a:rPr>
              <a:t>／</a:t>
            </a:r>
            <a:r>
              <a:rPr lang="en-US" altLang="ja-JP" sz="2400" b="1" dirty="0">
                <a:solidFill>
                  <a:schemeClr val="tx1"/>
                </a:solidFill>
              </a:rPr>
              <a:t>【</a:t>
            </a:r>
            <a:r>
              <a:rPr lang="ja-JP" altLang="en-US" sz="2400" b="1" dirty="0">
                <a:solidFill>
                  <a:schemeClr val="accent2">
                    <a:lumMod val="75000"/>
                  </a:schemeClr>
                </a:solidFill>
              </a:rPr>
              <a:t>栄養バランス</a:t>
            </a:r>
            <a:r>
              <a:rPr lang="ja-JP" altLang="en-US" sz="2400" b="1" dirty="0">
                <a:solidFill>
                  <a:schemeClr val="tx1"/>
                </a:solidFill>
              </a:rPr>
              <a:t>はとれているか</a:t>
            </a:r>
            <a:r>
              <a:rPr lang="en-US" altLang="ja-JP" sz="2400" b="1" dirty="0">
                <a:solidFill>
                  <a:schemeClr val="tx1"/>
                </a:solidFill>
              </a:rPr>
              <a:t>】</a:t>
            </a:r>
            <a:r>
              <a:rPr lang="ja-JP" altLang="en-US" sz="2400" b="1" dirty="0">
                <a:solidFill>
                  <a:schemeClr val="tx1"/>
                </a:solidFill>
              </a:rPr>
              <a:t>　を、考えてもらう。</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・防災食といえば、非常食をイメージする人が多いが、日常食を活用して</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2">
                    <a:lumMod val="75000"/>
                  </a:schemeClr>
                </a:solidFill>
              </a:rPr>
              <a:t>ローリングストック</a:t>
            </a:r>
            <a:r>
              <a:rPr lang="ja-JP" altLang="en-US" sz="2400" b="1" dirty="0">
                <a:solidFill>
                  <a:schemeClr val="tx1"/>
                </a:solidFill>
              </a:rPr>
              <a:t>を行うことで、無理なく備蓄ができることを伝える。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kumimoji="1" lang="ja-JP" altLang="en-US" sz="2400" b="1" dirty="0">
                <a:solidFill>
                  <a:schemeClr val="tx1"/>
                </a:solidFill>
              </a:rPr>
              <a:t>　　　・行動変容を促すためには、</a:t>
            </a:r>
            <a:endParaRPr kumimoji="1" lang="en-US" altLang="ja-JP" sz="2400" b="1" dirty="0">
              <a:solidFill>
                <a:schemeClr val="tx1"/>
              </a:solidFill>
            </a:endParaRPr>
          </a:p>
          <a:p>
            <a:pPr marL="0" indent="0">
              <a:buNone/>
            </a:pPr>
            <a:r>
              <a:rPr lang="ja-JP" altLang="en-US" sz="2400" b="1" dirty="0">
                <a:solidFill>
                  <a:schemeClr val="tx1"/>
                </a:solidFill>
              </a:rPr>
              <a:t>　　　　</a:t>
            </a:r>
            <a:r>
              <a:rPr kumimoji="1" lang="en-US" altLang="ja-JP" sz="2400" b="1" dirty="0">
                <a:solidFill>
                  <a:schemeClr val="tx1"/>
                </a:solidFill>
              </a:rPr>
              <a:t>【</a:t>
            </a:r>
            <a:r>
              <a:rPr kumimoji="1" lang="ja-JP" altLang="en-US" sz="2400" b="1" dirty="0">
                <a:solidFill>
                  <a:schemeClr val="tx1"/>
                </a:solidFill>
              </a:rPr>
              <a:t>①災害に対する</a:t>
            </a:r>
            <a:r>
              <a:rPr kumimoji="1" lang="ja-JP" altLang="en-US" sz="2400" b="1" dirty="0">
                <a:solidFill>
                  <a:schemeClr val="accent2">
                    <a:lumMod val="75000"/>
                  </a:schemeClr>
                </a:solidFill>
              </a:rPr>
              <a:t>危機意識</a:t>
            </a:r>
            <a:r>
              <a:rPr kumimoji="1" lang="ja-JP" altLang="en-US" sz="2400" b="1" dirty="0">
                <a:solidFill>
                  <a:schemeClr val="tx1"/>
                </a:solidFill>
              </a:rPr>
              <a:t>をもつ</a:t>
            </a:r>
            <a:r>
              <a:rPr kumimoji="1" lang="en-US" altLang="ja-JP" sz="2400" b="1" dirty="0">
                <a:solidFill>
                  <a:schemeClr val="tx1"/>
                </a:solidFill>
              </a:rPr>
              <a:t>(</a:t>
            </a:r>
            <a:r>
              <a:rPr kumimoji="1" lang="ja-JP" altLang="en-US" sz="2400" b="1" dirty="0">
                <a:solidFill>
                  <a:schemeClr val="tx1"/>
                </a:solidFill>
              </a:rPr>
              <a:t>無関心期</a:t>
            </a:r>
            <a:r>
              <a:rPr kumimoji="1" lang="en-US" altLang="ja-JP" sz="2400" b="1" dirty="0">
                <a:solidFill>
                  <a:schemeClr val="tx1"/>
                </a:solidFill>
              </a:rPr>
              <a:t>&lt;</a:t>
            </a:r>
            <a:r>
              <a:rPr kumimoji="1" lang="ja-JP" altLang="en-US" sz="2400" b="1" dirty="0">
                <a:solidFill>
                  <a:schemeClr val="tx1"/>
                </a:solidFill>
              </a:rPr>
              <a:t>関心期</a:t>
            </a:r>
            <a:r>
              <a:rPr kumimoji="1" lang="en-US" altLang="ja-JP" sz="2400" b="1" dirty="0">
                <a:solidFill>
                  <a:schemeClr val="tx1"/>
                </a:solidFill>
              </a:rPr>
              <a:t>)】</a:t>
            </a:r>
          </a:p>
          <a:p>
            <a:pPr marL="0" indent="0">
              <a:buNone/>
            </a:pPr>
            <a:r>
              <a:rPr lang="ja-JP" altLang="en-US" sz="2400" b="1" dirty="0">
                <a:solidFill>
                  <a:schemeClr val="tx1"/>
                </a:solidFill>
              </a:rPr>
              <a:t>　　　　</a:t>
            </a:r>
            <a:r>
              <a:rPr kumimoji="1" lang="en-US" altLang="ja-JP" sz="2400" b="1" dirty="0">
                <a:solidFill>
                  <a:schemeClr val="tx1"/>
                </a:solidFill>
              </a:rPr>
              <a:t>【</a:t>
            </a:r>
            <a:r>
              <a:rPr kumimoji="1" lang="ja-JP" altLang="en-US" sz="2400" b="1" dirty="0">
                <a:solidFill>
                  <a:schemeClr val="tx1"/>
                </a:solidFill>
              </a:rPr>
              <a:t>②なぜ</a:t>
            </a:r>
            <a:r>
              <a:rPr kumimoji="1" lang="ja-JP" altLang="en-US" sz="2400" b="1" dirty="0">
                <a:solidFill>
                  <a:schemeClr val="accent2">
                    <a:lumMod val="75000"/>
                  </a:schemeClr>
                </a:solidFill>
              </a:rPr>
              <a:t>備蓄が必要</a:t>
            </a:r>
            <a:r>
              <a:rPr kumimoji="1" lang="ja-JP" altLang="en-US" sz="2400" b="1" dirty="0">
                <a:solidFill>
                  <a:schemeClr val="tx1"/>
                </a:solidFill>
              </a:rPr>
              <a:t>なのか</a:t>
            </a:r>
            <a:r>
              <a:rPr kumimoji="1" lang="en-US" altLang="ja-JP" sz="2400" b="1" dirty="0">
                <a:solidFill>
                  <a:schemeClr val="tx1"/>
                </a:solidFill>
              </a:rPr>
              <a:t>(</a:t>
            </a:r>
            <a:r>
              <a:rPr kumimoji="1" lang="ja-JP" altLang="en-US" sz="2400" b="1" dirty="0">
                <a:solidFill>
                  <a:schemeClr val="tx1"/>
                </a:solidFill>
              </a:rPr>
              <a:t>関心期</a:t>
            </a:r>
            <a:r>
              <a:rPr kumimoji="1" lang="en-US" altLang="ja-JP" sz="2400" b="1" dirty="0">
                <a:solidFill>
                  <a:schemeClr val="tx1"/>
                </a:solidFill>
              </a:rPr>
              <a:t>&lt;</a:t>
            </a:r>
            <a:r>
              <a:rPr kumimoji="1" lang="ja-JP" altLang="en-US" sz="2400" b="1" dirty="0">
                <a:solidFill>
                  <a:schemeClr val="tx1"/>
                </a:solidFill>
              </a:rPr>
              <a:t>準備期</a:t>
            </a:r>
            <a:r>
              <a:rPr kumimoji="1" lang="en-US" altLang="ja-JP" sz="2400" b="1" dirty="0">
                <a:solidFill>
                  <a:schemeClr val="tx1"/>
                </a:solidFill>
              </a:rPr>
              <a:t>)】</a:t>
            </a:r>
            <a:endParaRPr lang="en-US" altLang="ja-JP" sz="2400" b="1" dirty="0">
              <a:solidFill>
                <a:schemeClr val="tx1"/>
              </a:solidFill>
            </a:endParaRPr>
          </a:p>
          <a:p>
            <a:pPr marL="0" indent="0">
              <a:buNone/>
            </a:pPr>
            <a:r>
              <a:rPr kumimoji="1" lang="en-US" altLang="ja-JP" sz="2400" b="1" dirty="0">
                <a:solidFill>
                  <a:schemeClr val="tx1"/>
                </a:solidFill>
              </a:rPr>
              <a:t>    </a:t>
            </a:r>
            <a:r>
              <a:rPr kumimoji="1" lang="ja-JP" altLang="en-US" sz="2400" b="1" dirty="0">
                <a:solidFill>
                  <a:schemeClr val="tx1"/>
                </a:solidFill>
              </a:rPr>
              <a:t>　　</a:t>
            </a:r>
            <a:r>
              <a:rPr kumimoji="1" lang="en-US" altLang="ja-JP" sz="2400" b="1" dirty="0">
                <a:solidFill>
                  <a:schemeClr val="tx1"/>
                </a:solidFill>
              </a:rPr>
              <a:t>【</a:t>
            </a:r>
            <a:r>
              <a:rPr kumimoji="1" lang="ja-JP" altLang="en-US" sz="2400" b="1" dirty="0">
                <a:solidFill>
                  <a:schemeClr val="tx1"/>
                </a:solidFill>
              </a:rPr>
              <a:t>③どのような</a:t>
            </a:r>
            <a:r>
              <a:rPr kumimoji="1" lang="ja-JP" altLang="en-US" sz="2400" b="1" dirty="0">
                <a:solidFill>
                  <a:schemeClr val="accent2">
                    <a:lumMod val="75000"/>
                  </a:schemeClr>
                </a:solidFill>
              </a:rPr>
              <a:t>備蓄方法</a:t>
            </a:r>
            <a:r>
              <a:rPr kumimoji="1" lang="ja-JP" altLang="en-US" sz="2400" b="1" dirty="0">
                <a:solidFill>
                  <a:schemeClr val="tx1"/>
                </a:solidFill>
              </a:rPr>
              <a:t>があるのか</a:t>
            </a:r>
            <a:r>
              <a:rPr kumimoji="1" lang="en-US" altLang="ja-JP" sz="2400" b="1" dirty="0">
                <a:solidFill>
                  <a:schemeClr val="tx1"/>
                </a:solidFill>
              </a:rPr>
              <a:t>(</a:t>
            </a:r>
            <a:r>
              <a:rPr kumimoji="1" lang="ja-JP" altLang="en-US" sz="2400" b="1" dirty="0">
                <a:solidFill>
                  <a:schemeClr val="tx1"/>
                </a:solidFill>
              </a:rPr>
              <a:t>準備期</a:t>
            </a:r>
            <a:r>
              <a:rPr kumimoji="1" lang="en-US" altLang="ja-JP" sz="2400" b="1" dirty="0">
                <a:solidFill>
                  <a:schemeClr val="tx1"/>
                </a:solidFill>
              </a:rPr>
              <a:t>&lt;</a:t>
            </a:r>
            <a:r>
              <a:rPr kumimoji="1" lang="ja-JP" altLang="en-US" sz="2400" b="1" dirty="0">
                <a:solidFill>
                  <a:schemeClr val="tx1"/>
                </a:solidFill>
              </a:rPr>
              <a:t>実行期</a:t>
            </a:r>
            <a:r>
              <a:rPr kumimoji="1" lang="en-US" altLang="ja-JP" sz="2400" b="1" dirty="0">
                <a:solidFill>
                  <a:schemeClr val="tx1"/>
                </a:solidFill>
              </a:rPr>
              <a:t>&lt;</a:t>
            </a:r>
            <a:r>
              <a:rPr kumimoji="1" lang="ja-JP" altLang="en-US" sz="2400" b="1" dirty="0">
                <a:solidFill>
                  <a:schemeClr val="tx1"/>
                </a:solidFill>
              </a:rPr>
              <a:t>維持期</a:t>
            </a:r>
            <a:r>
              <a:rPr kumimoji="1" lang="en-US" altLang="ja-JP" sz="2400" b="1" dirty="0">
                <a:solidFill>
                  <a:schemeClr val="tx1"/>
                </a:solidFill>
              </a:rPr>
              <a:t>)】</a:t>
            </a:r>
            <a:r>
              <a:rPr kumimoji="1" lang="ja-JP" altLang="en-US" sz="2400" b="1" dirty="0">
                <a:solidFill>
                  <a:schemeClr val="tx1"/>
                </a:solidFill>
              </a:rPr>
              <a:t>　を</a:t>
            </a:r>
            <a:r>
              <a:rPr lang="ja-JP" altLang="en-US" sz="2400" b="1" dirty="0">
                <a:solidFill>
                  <a:schemeClr val="tx1"/>
                </a:solidFill>
              </a:rPr>
              <a:t>考えて、指導する</a:t>
            </a:r>
            <a:r>
              <a:rPr kumimoji="1" lang="ja-JP" altLang="en-US" sz="2400" b="1" dirty="0">
                <a:solidFill>
                  <a:schemeClr val="tx1"/>
                </a:solidFill>
              </a:rPr>
              <a:t>。</a:t>
            </a:r>
          </a:p>
          <a:p>
            <a:endParaRPr kumimoji="1" lang="ja-JP" altLang="en-US" dirty="0"/>
          </a:p>
        </p:txBody>
      </p:sp>
      <p:sp>
        <p:nvSpPr>
          <p:cNvPr id="5" name="スライド番号プレースホルダー 4">
            <a:extLst>
              <a:ext uri="{FF2B5EF4-FFF2-40B4-BE49-F238E27FC236}">
                <a16:creationId xmlns:a16="http://schemas.microsoft.com/office/drawing/2014/main" id="{270C3A99-D06F-7EC0-54D4-9B591C1B9BE3}"/>
              </a:ext>
            </a:extLst>
          </p:cNvPr>
          <p:cNvSpPr>
            <a:spLocks noGrp="1"/>
          </p:cNvSpPr>
          <p:nvPr>
            <p:ph type="sldNum" sz="quarter" idx="12"/>
          </p:nvPr>
        </p:nvSpPr>
        <p:spPr/>
        <p:txBody>
          <a:bodyPr/>
          <a:lstStyle/>
          <a:p>
            <a:pPr rtl="0"/>
            <a:fld id="{48F63A3B-78C7-47BE-AE5E-E10140E04643}" type="slidenum">
              <a:rPr lang="en-US" altLang="ja-JP" smtClean="0"/>
              <a:t>110</a:t>
            </a:fld>
            <a:endParaRPr lang="ja-JP" dirty="0"/>
          </a:p>
        </p:txBody>
      </p:sp>
      <p:pic>
        <p:nvPicPr>
          <p:cNvPr id="8" name="Picture 4" descr="備蓄食料 いらすとや に対する画像結果">
            <a:extLst>
              <a:ext uri="{FF2B5EF4-FFF2-40B4-BE49-F238E27FC236}">
                <a16:creationId xmlns:a16="http://schemas.microsoft.com/office/drawing/2014/main" id="{EA4D1965-246A-0849-D883-9AB4853EF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a:off x="10028682" y="4056534"/>
            <a:ext cx="1562862" cy="162691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0FB98C5-5425-FD5E-9003-B3F3D61B3414}"/>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4" name="テキスト ボックス 3">
            <a:extLst>
              <a:ext uri="{FF2B5EF4-FFF2-40B4-BE49-F238E27FC236}">
                <a16:creationId xmlns:a16="http://schemas.microsoft.com/office/drawing/2014/main" id="{AF23F6C5-C9F8-29C1-B386-FDFFBBFF4AE4}"/>
              </a:ext>
            </a:extLst>
          </p:cNvPr>
          <p:cNvSpPr txBox="1"/>
          <p:nvPr/>
        </p:nvSpPr>
        <p:spPr>
          <a:xfrm>
            <a:off x="105664" y="667117"/>
            <a:ext cx="5654351" cy="461665"/>
          </a:xfrm>
          <a:prstGeom prst="rect">
            <a:avLst/>
          </a:prstGeom>
          <a:noFill/>
        </p:spPr>
        <p:txBody>
          <a:bodyPr wrap="square" rtlCol="0">
            <a:spAutoFit/>
          </a:bodyPr>
          <a:lstStyle/>
          <a:p>
            <a:r>
              <a:rPr lang="en-US" altLang="ja-JP" sz="2400" b="1" dirty="0">
                <a:solidFill>
                  <a:schemeClr val="tx1"/>
                </a:solidFill>
              </a:rPr>
              <a:t>A. </a:t>
            </a:r>
            <a:r>
              <a:rPr lang="ja-JP" altLang="en-US" sz="2400" b="1" dirty="0">
                <a:solidFill>
                  <a:schemeClr val="tx1"/>
                </a:solidFill>
              </a:rPr>
              <a:t>日常食⑥</a:t>
            </a:r>
            <a:endParaRPr kumimoji="1" lang="ja-JP" altLang="en-US" sz="2400" dirty="0"/>
          </a:p>
        </p:txBody>
      </p:sp>
    </p:spTree>
    <p:extLst>
      <p:ext uri="{BB962C8B-B14F-4D97-AF65-F5344CB8AC3E}">
        <p14:creationId xmlns:p14="http://schemas.microsoft.com/office/powerpoint/2010/main" val="25592090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6FD6FB8-87BC-5A89-0661-E7925C794618}"/>
              </a:ext>
            </a:extLst>
          </p:cNvPr>
          <p:cNvSpPr>
            <a:spLocks noGrp="1"/>
          </p:cNvSpPr>
          <p:nvPr>
            <p:ph sz="half" idx="1"/>
          </p:nvPr>
        </p:nvSpPr>
        <p:spPr>
          <a:xfrm>
            <a:off x="-40640" y="-35829"/>
            <a:ext cx="12080240" cy="6832334"/>
          </a:xfrm>
        </p:spPr>
        <p:txBody>
          <a:bodyPr/>
          <a:lstStyle/>
          <a:p>
            <a:pPr marL="0" indent="0">
              <a:buNone/>
            </a:pPr>
            <a:endParaRPr lang="en-US" altLang="ja-JP" b="1" dirty="0">
              <a:solidFill>
                <a:schemeClr val="tx1"/>
              </a:solidFill>
            </a:endParaRPr>
          </a:p>
          <a:p>
            <a:pPr marL="0" indent="0">
              <a:buNone/>
            </a:pPr>
            <a:endParaRPr lang="en-US" altLang="ja-JP" b="1" dirty="0">
              <a:solidFill>
                <a:schemeClr val="tx1"/>
              </a:solidFill>
            </a:endParaRPr>
          </a:p>
          <a:p>
            <a:pPr marL="0" indent="0">
              <a:buNone/>
            </a:pPr>
            <a:r>
              <a:rPr lang="ja-JP" altLang="en-US" sz="2800" b="1" dirty="0">
                <a:solidFill>
                  <a:schemeClr val="tx1"/>
                </a:solidFill>
              </a:rPr>
              <a:t>　</a:t>
            </a:r>
            <a:r>
              <a:rPr lang="en-US" altLang="ja-JP" sz="2800" b="1" dirty="0">
                <a:solidFill>
                  <a:schemeClr val="tx1"/>
                </a:solidFill>
              </a:rPr>
              <a:t>B. </a:t>
            </a:r>
            <a:r>
              <a:rPr lang="ja-JP" altLang="en-US" sz="2800" b="1" dirty="0">
                <a:solidFill>
                  <a:schemeClr val="tx1"/>
                </a:solidFill>
              </a:rPr>
              <a:t>非常食①</a:t>
            </a:r>
            <a:endParaRPr lang="en-US" altLang="ja-JP" sz="2800" b="1" dirty="0">
              <a:solidFill>
                <a:schemeClr val="tx1"/>
              </a:solidFill>
            </a:endParaRPr>
          </a:p>
          <a:p>
            <a:pPr marL="0" indent="0">
              <a:buNone/>
            </a:pPr>
            <a:r>
              <a:rPr lang="ja-JP" altLang="en-US" b="1" dirty="0">
                <a:solidFill>
                  <a:schemeClr val="tx1"/>
                </a:solidFill>
              </a:rPr>
              <a:t>　　　　　</a:t>
            </a:r>
            <a:r>
              <a:rPr lang="ja-JP" altLang="en-US" sz="2400" b="1" dirty="0">
                <a:solidFill>
                  <a:schemeClr val="tx1"/>
                </a:solidFill>
              </a:rPr>
              <a:t>非常食には、どのようなものがあるだろうか。備蓄食料</a:t>
            </a:r>
            <a:r>
              <a:rPr lang="en-US" altLang="ja-JP" sz="2400" b="1" dirty="0">
                <a:solidFill>
                  <a:schemeClr val="tx1"/>
                </a:solidFill>
              </a:rPr>
              <a:t>(</a:t>
            </a:r>
            <a:r>
              <a:rPr lang="ja-JP" altLang="en-US" sz="2400" b="1" dirty="0">
                <a:solidFill>
                  <a:schemeClr val="tx1"/>
                </a:solidFill>
              </a:rPr>
              <a:t>非常食</a:t>
            </a:r>
            <a:r>
              <a:rPr lang="en-US" altLang="ja-JP" sz="2400" b="1" dirty="0">
                <a:solidFill>
                  <a:schemeClr val="tx1"/>
                </a:solidFill>
              </a:rPr>
              <a:t>)</a:t>
            </a:r>
            <a:r>
              <a:rPr lang="ja-JP" altLang="en-US" sz="2400" b="1" dirty="0">
                <a:solidFill>
                  <a:schemeClr val="tx1"/>
                </a:solidFill>
              </a:rPr>
              <a:t>の実際について調査する。</a:t>
            </a:r>
            <a:endParaRPr lang="en-US" altLang="ja-JP" sz="2400" b="1" dirty="0">
              <a:solidFill>
                <a:schemeClr val="tx1"/>
              </a:solidFill>
            </a:endParaRPr>
          </a:p>
          <a:p>
            <a:pPr marL="0" indent="0">
              <a:buNone/>
            </a:pPr>
            <a:endParaRPr lang="en-US" altLang="ja-JP" sz="800" b="1" dirty="0">
              <a:solidFill>
                <a:schemeClr val="tx1"/>
              </a:solidFill>
            </a:endParaRPr>
          </a:p>
          <a:p>
            <a:pPr marL="0" indent="0">
              <a:buNone/>
            </a:pPr>
            <a:r>
              <a:rPr lang="ja-JP" altLang="en-US" sz="1400" b="1" dirty="0">
                <a:solidFill>
                  <a:schemeClr val="tx1"/>
                </a:solidFill>
              </a:rPr>
              <a:t>　　　　　</a:t>
            </a:r>
            <a:r>
              <a:rPr lang="ja-JP" altLang="en-US" sz="2400" b="1" dirty="0">
                <a:solidFill>
                  <a:schemeClr val="tx1"/>
                </a:solidFill>
              </a:rPr>
              <a:t>●多様な種類の加工食品が開発されている！</a:t>
            </a:r>
            <a:endParaRPr lang="en-US" altLang="ja-JP" sz="2400" b="1" dirty="0">
              <a:solidFill>
                <a:schemeClr val="tx1"/>
              </a:solidFill>
            </a:endParaRPr>
          </a:p>
          <a:p>
            <a:pPr marL="0" indent="0">
              <a:buNone/>
            </a:pPr>
            <a:r>
              <a:rPr lang="ja-JP" altLang="en-US" sz="2400" b="1" dirty="0">
                <a:solidFill>
                  <a:schemeClr val="tx1"/>
                </a:solidFill>
              </a:rPr>
              <a:t>　　　　</a:t>
            </a:r>
            <a:r>
              <a:rPr lang="en-US" altLang="ja-JP" sz="2400" b="1" dirty="0">
                <a:solidFill>
                  <a:schemeClr val="tx1"/>
                </a:solidFill>
              </a:rPr>
              <a:t>(</a:t>
            </a:r>
            <a:r>
              <a:rPr lang="ja-JP" altLang="en-US" sz="2400" b="1" dirty="0">
                <a:solidFill>
                  <a:schemeClr val="tx1"/>
                </a:solidFill>
              </a:rPr>
              <a:t>長期保存ができて、おいしい防災食が開発されている</a:t>
            </a:r>
            <a:r>
              <a:rPr lang="en-US" altLang="ja-JP" sz="2400" b="1" dirty="0">
                <a:solidFill>
                  <a:schemeClr val="tx1"/>
                </a:solidFill>
              </a:rPr>
              <a:t>)      </a:t>
            </a:r>
            <a:endParaRPr lang="en-US" altLang="ja-JP" sz="1400" b="1" dirty="0">
              <a:solidFill>
                <a:schemeClr val="tx1"/>
              </a:solidFill>
            </a:endParaRPr>
          </a:p>
          <a:p>
            <a:pPr marL="0" indent="0">
              <a:buNone/>
            </a:pPr>
            <a:endParaRPr lang="en-US" altLang="ja-JP" sz="1200" b="1" dirty="0">
              <a:solidFill>
                <a:schemeClr val="tx1"/>
              </a:solidFill>
            </a:endParaRPr>
          </a:p>
          <a:p>
            <a:pPr marL="0" indent="0">
              <a:buNone/>
            </a:pPr>
            <a:r>
              <a:rPr lang="ja-JP" altLang="en-US" sz="2000" b="1" dirty="0">
                <a:solidFill>
                  <a:schemeClr val="tx1"/>
                </a:solidFill>
              </a:rPr>
              <a:t>　　　　</a:t>
            </a:r>
            <a:r>
              <a:rPr lang="ja-JP" altLang="en-US" sz="2400" b="1" dirty="0">
                <a:solidFill>
                  <a:schemeClr val="tx1"/>
                </a:solidFill>
              </a:rPr>
              <a:t>・</a:t>
            </a:r>
            <a:r>
              <a:rPr lang="ja-JP" altLang="en-US" sz="3200" b="1" dirty="0">
                <a:solidFill>
                  <a:schemeClr val="accent1">
                    <a:lumMod val="75000"/>
                  </a:schemeClr>
                </a:solidFill>
              </a:rPr>
              <a:t>主菜</a:t>
            </a:r>
            <a:r>
              <a:rPr lang="ja-JP" altLang="en-US" sz="2400" b="1" dirty="0">
                <a:solidFill>
                  <a:schemeClr val="tx1"/>
                </a:solidFill>
              </a:rPr>
              <a:t>や</a:t>
            </a:r>
            <a:r>
              <a:rPr lang="ja-JP" altLang="en-US" sz="3200" b="1" dirty="0">
                <a:solidFill>
                  <a:schemeClr val="accent4">
                    <a:lumMod val="50000"/>
                  </a:schemeClr>
                </a:solidFill>
              </a:rPr>
              <a:t>副菜</a:t>
            </a:r>
            <a:r>
              <a:rPr lang="en-US" altLang="ja-JP" sz="2400" b="1" dirty="0">
                <a:solidFill>
                  <a:schemeClr val="tx1"/>
                </a:solidFill>
              </a:rPr>
              <a:t>…</a:t>
            </a:r>
          </a:p>
          <a:p>
            <a:pPr marL="0" indent="0">
              <a:buNone/>
            </a:pPr>
            <a:r>
              <a:rPr lang="ja-JP" altLang="en-US" sz="2400" b="1" dirty="0">
                <a:solidFill>
                  <a:schemeClr val="tx1"/>
                </a:solidFill>
              </a:rPr>
              <a:t>　　　　→</a:t>
            </a:r>
            <a:r>
              <a:rPr lang="en-US" altLang="ja-JP" sz="2400" b="1" dirty="0">
                <a:solidFill>
                  <a:schemeClr val="tx1"/>
                </a:solidFill>
              </a:rPr>
              <a:t>(</a:t>
            </a:r>
            <a:r>
              <a:rPr lang="ja-JP" altLang="en-US" sz="2400" b="1" dirty="0">
                <a:solidFill>
                  <a:schemeClr val="tx1"/>
                </a:solidFill>
              </a:rPr>
              <a:t>レトルトパウチや缶詰、野菜ジュースや即席スープなど</a:t>
            </a:r>
            <a:r>
              <a:rPr lang="en-US" altLang="ja-JP" sz="2400" b="1" dirty="0">
                <a:solidFill>
                  <a:schemeClr val="tx1"/>
                </a:solidFill>
              </a:rPr>
              <a:t>) </a:t>
            </a:r>
            <a:r>
              <a:rPr lang="ja-JP" altLang="en-US" sz="2400" b="1" dirty="0">
                <a:solidFill>
                  <a:schemeClr val="tx1"/>
                </a:solidFill>
              </a:rPr>
              <a:t>簡単に調理可能</a:t>
            </a:r>
            <a:endParaRPr lang="en-US" altLang="ja-JP" sz="2400" b="1" dirty="0">
              <a:solidFill>
                <a:schemeClr val="tx1"/>
              </a:solidFill>
            </a:endParaRPr>
          </a:p>
          <a:p>
            <a:pPr marL="0" indent="0">
              <a:buNone/>
            </a:pPr>
            <a:r>
              <a:rPr lang="ja-JP" altLang="en-US" sz="2400" b="1" dirty="0">
                <a:solidFill>
                  <a:schemeClr val="tx1"/>
                </a:solidFill>
              </a:rPr>
              <a:t>　　　　→ 主菜や副菜は、日常食を活用した備蓄が容易で、</a:t>
            </a:r>
            <a:r>
              <a:rPr lang="ja-JP" altLang="en-US" sz="2400" b="1" dirty="0">
                <a:solidFill>
                  <a:schemeClr val="accent1">
                    <a:lumMod val="50000"/>
                  </a:schemeClr>
                </a:solidFill>
              </a:rPr>
              <a:t>ローリングストックをしやすい</a:t>
            </a:r>
            <a:r>
              <a:rPr lang="ja-JP" altLang="en-US" sz="2400" b="1" dirty="0">
                <a:solidFill>
                  <a:schemeClr val="tx1"/>
                </a:solidFill>
              </a:rPr>
              <a:t>。</a:t>
            </a:r>
            <a:endParaRPr lang="en-US" altLang="ja-JP" sz="2400" b="1" dirty="0">
              <a:solidFill>
                <a:schemeClr val="tx1"/>
              </a:solidFill>
            </a:endParaRPr>
          </a:p>
          <a:p>
            <a:pPr marL="0" indent="0">
              <a:buNone/>
            </a:pPr>
            <a:r>
              <a:rPr lang="ja-JP" altLang="en-US" sz="2400" b="1" dirty="0">
                <a:solidFill>
                  <a:schemeClr val="tx1"/>
                </a:solidFill>
              </a:rPr>
              <a:t>　　　 ・</a:t>
            </a:r>
            <a:r>
              <a:rPr lang="ja-JP" altLang="en-US" sz="3200" b="1" dirty="0">
                <a:solidFill>
                  <a:schemeClr val="bg1">
                    <a:lumMod val="50000"/>
                  </a:schemeClr>
                </a:solidFill>
              </a:rPr>
              <a:t>主食</a:t>
            </a:r>
            <a:r>
              <a:rPr lang="en-US" altLang="ja-JP" sz="2400" b="1" dirty="0">
                <a:solidFill>
                  <a:schemeClr val="tx1"/>
                </a:solidFill>
              </a:rPr>
              <a:t>…</a:t>
            </a:r>
          </a:p>
          <a:p>
            <a:pPr marL="0" indent="0">
              <a:buNone/>
            </a:pPr>
            <a:r>
              <a:rPr lang="ja-JP" altLang="en-US" sz="2400" b="1" dirty="0">
                <a:solidFill>
                  <a:schemeClr val="tx1"/>
                </a:solidFill>
              </a:rPr>
              <a:t>　　　　→　炊飯は、必要となる資源</a:t>
            </a:r>
            <a:r>
              <a:rPr lang="en-US" altLang="ja-JP" sz="2400" b="1" dirty="0">
                <a:solidFill>
                  <a:schemeClr val="tx1"/>
                </a:solidFill>
              </a:rPr>
              <a:t>(</a:t>
            </a:r>
            <a:r>
              <a:rPr lang="ja-JP" altLang="en-US" sz="2400" b="1" dirty="0">
                <a:solidFill>
                  <a:schemeClr val="tx1"/>
                </a:solidFill>
              </a:rPr>
              <a:t>水、調理器具、分配皿、カトラリー等</a:t>
            </a:r>
            <a:r>
              <a:rPr lang="en-US" altLang="ja-JP" sz="2400" b="1" dirty="0">
                <a:solidFill>
                  <a:schemeClr val="tx1"/>
                </a:solidFill>
              </a:rPr>
              <a:t>)</a:t>
            </a:r>
            <a:r>
              <a:rPr lang="ja-JP" altLang="en-US" sz="2400" b="1" dirty="0">
                <a:solidFill>
                  <a:schemeClr val="tx1"/>
                </a:solidFill>
              </a:rPr>
              <a:t>が多く、</a:t>
            </a:r>
            <a:r>
              <a:rPr lang="ja-JP" altLang="en-US" sz="2400" b="1" dirty="0">
                <a:solidFill>
                  <a:schemeClr val="accent2">
                    <a:lumMod val="75000"/>
                  </a:schemeClr>
                </a:solidFill>
              </a:rPr>
              <a:t>負担が大</a:t>
            </a:r>
            <a:r>
              <a:rPr lang="ja-JP" altLang="en-US" sz="2400" b="1" dirty="0">
                <a:solidFill>
                  <a:schemeClr val="tx1"/>
                </a:solidFill>
              </a:rPr>
              <a:t>きい。</a:t>
            </a:r>
            <a:endParaRPr lang="en-US" altLang="ja-JP" sz="2400" b="1" dirty="0">
              <a:solidFill>
                <a:schemeClr val="tx1"/>
              </a:solidFill>
            </a:endParaRPr>
          </a:p>
          <a:p>
            <a:pPr marL="0" indent="0">
              <a:buNone/>
            </a:pPr>
            <a:r>
              <a:rPr lang="ja-JP" altLang="en-US" sz="2400" b="1" dirty="0">
                <a:solidFill>
                  <a:schemeClr val="tx1"/>
                </a:solidFill>
              </a:rPr>
              <a:t>　　　　→  つまり、災害時における主食の準備は、</a:t>
            </a:r>
            <a:r>
              <a:rPr lang="ja-JP" altLang="en-US" sz="2400" b="1" dirty="0">
                <a:solidFill>
                  <a:schemeClr val="accent1">
                    <a:lumMod val="50000"/>
                  </a:schemeClr>
                </a:solidFill>
              </a:rPr>
              <a:t>非常食の活用が便利</a:t>
            </a:r>
            <a:r>
              <a:rPr lang="ja-JP" altLang="en-US" sz="2400" b="1" dirty="0">
                <a:solidFill>
                  <a:schemeClr val="tx1"/>
                </a:solidFill>
              </a:rPr>
              <a:t>！</a:t>
            </a:r>
            <a:endParaRPr lang="en-US" altLang="ja-JP" sz="2400" b="1" dirty="0">
              <a:solidFill>
                <a:schemeClr val="tx1"/>
              </a:solidFill>
            </a:endParaRPr>
          </a:p>
          <a:p>
            <a:pPr marL="0" indent="0">
              <a:buNone/>
            </a:pPr>
            <a:endParaRPr lang="en-US" altLang="ja-JP" sz="1050" b="1" dirty="0">
              <a:solidFill>
                <a:schemeClr val="tx1"/>
              </a:solidFill>
            </a:endParaRPr>
          </a:p>
          <a:p>
            <a:pPr marL="0" indent="0">
              <a:buNone/>
            </a:pPr>
            <a:r>
              <a:rPr lang="ja-JP" altLang="en-US" sz="2400" b="1" dirty="0">
                <a:solidFill>
                  <a:schemeClr val="tx1"/>
                </a:solidFill>
              </a:rPr>
              <a:t>　　  米を</a:t>
            </a:r>
            <a:r>
              <a:rPr lang="en-US" altLang="ja-JP" sz="2400" b="1" dirty="0">
                <a:solidFill>
                  <a:schemeClr val="tx1"/>
                </a:solidFill>
              </a:rPr>
              <a:t>α</a:t>
            </a:r>
            <a:r>
              <a:rPr lang="ja-JP" altLang="en-US" sz="2400" b="1" dirty="0">
                <a:solidFill>
                  <a:schemeClr val="tx1"/>
                </a:solidFill>
              </a:rPr>
              <a:t>化し、水分のない状態で糊化状態を維持できるため、</a:t>
            </a:r>
            <a:endParaRPr lang="en-US" altLang="ja-JP" sz="2400" b="1" dirty="0">
              <a:solidFill>
                <a:schemeClr val="tx1"/>
              </a:solidFill>
            </a:endParaRPr>
          </a:p>
          <a:p>
            <a:pPr marL="0" indent="0">
              <a:buNone/>
            </a:pPr>
            <a:r>
              <a:rPr lang="ja-JP" altLang="en-US" sz="2400" b="1" dirty="0">
                <a:solidFill>
                  <a:schemeClr val="tx1"/>
                </a:solidFill>
              </a:rPr>
              <a:t>　　水を注ぐだけでご飯が食べられるという、</a:t>
            </a:r>
            <a:r>
              <a:rPr lang="en-US" altLang="ja-JP" sz="2400" b="1" dirty="0">
                <a:solidFill>
                  <a:schemeClr val="accent2">
                    <a:lumMod val="75000"/>
                  </a:schemeClr>
                </a:solidFill>
              </a:rPr>
              <a:t>α</a:t>
            </a:r>
            <a:r>
              <a:rPr lang="ja-JP" altLang="en-US" sz="2400" b="1" dirty="0">
                <a:solidFill>
                  <a:schemeClr val="accent2">
                    <a:lumMod val="75000"/>
                  </a:schemeClr>
                </a:solidFill>
              </a:rPr>
              <a:t>化米を用いた多様な商品開発</a:t>
            </a:r>
            <a:r>
              <a:rPr lang="ja-JP" altLang="en-US" sz="2400" b="1" dirty="0">
                <a:solidFill>
                  <a:schemeClr val="tx1"/>
                </a:solidFill>
              </a:rPr>
              <a:t>がおこなわれている。</a:t>
            </a:r>
            <a:endParaRPr lang="en-US" altLang="ja-JP" sz="2400" b="1" dirty="0">
              <a:solidFill>
                <a:schemeClr val="tx1"/>
              </a:solidFill>
            </a:endParaRPr>
          </a:p>
          <a:p>
            <a:pPr marL="0" indent="0">
              <a:buNone/>
            </a:pPr>
            <a:r>
              <a:rPr lang="ja-JP" altLang="en-US" sz="600" b="1" dirty="0">
                <a:solidFill>
                  <a:schemeClr val="tx1"/>
                </a:solidFill>
              </a:rPr>
              <a:t>　　　</a:t>
            </a:r>
            <a:endParaRPr lang="en-US" altLang="ja-JP" sz="600" b="1" dirty="0">
              <a:solidFill>
                <a:schemeClr val="tx1"/>
              </a:solidFill>
            </a:endParaRPr>
          </a:p>
          <a:p>
            <a:pPr marL="0" indent="0">
              <a:buNone/>
            </a:pPr>
            <a:r>
              <a:rPr lang="ja-JP" altLang="en-US" sz="1200" b="1" dirty="0">
                <a:solidFill>
                  <a:schemeClr val="tx1"/>
                </a:solidFill>
              </a:rPr>
              <a:t>　　　</a:t>
            </a:r>
            <a:endParaRPr lang="en-US" altLang="ja-JP" sz="12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600" dirty="0"/>
          </a:p>
        </p:txBody>
      </p:sp>
      <p:pic>
        <p:nvPicPr>
          <p:cNvPr id="14" name="図 13" descr="いろいろなものを見る虫眼鏡のイラスト | かわいいフリー素材集 いらすとや">
            <a:extLst>
              <a:ext uri="{FF2B5EF4-FFF2-40B4-BE49-F238E27FC236}">
                <a16:creationId xmlns:a16="http://schemas.microsoft.com/office/drawing/2014/main" id="{96C2F51B-1CC5-D77E-8024-2E2661C5C938}"/>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rcRect/>
          <a:stretch>
            <a:fillRect/>
          </a:stretch>
        </p:blipFill>
        <p:spPr bwMode="auto">
          <a:xfrm rot="18236212" flipH="1">
            <a:off x="10244227" y="1536793"/>
            <a:ext cx="1742724" cy="2371312"/>
          </a:xfrm>
          <a:prstGeom prst="rect">
            <a:avLst/>
          </a:prstGeom>
          <a:noFill/>
          <a:ln>
            <a:noFill/>
          </a:ln>
        </p:spPr>
      </p:pic>
      <p:sp>
        <p:nvSpPr>
          <p:cNvPr id="15" name="テキスト ボックス 14">
            <a:extLst>
              <a:ext uri="{FF2B5EF4-FFF2-40B4-BE49-F238E27FC236}">
                <a16:creationId xmlns:a16="http://schemas.microsoft.com/office/drawing/2014/main" id="{34CCD2C2-D968-EFCA-8765-D7F29C400024}"/>
              </a:ext>
            </a:extLst>
          </p:cNvPr>
          <p:cNvSpPr txBox="1"/>
          <p:nvPr/>
        </p:nvSpPr>
        <p:spPr>
          <a:xfrm>
            <a:off x="9920084" y="2395462"/>
            <a:ext cx="2030930" cy="461665"/>
          </a:xfrm>
          <a:prstGeom prst="rect">
            <a:avLst/>
          </a:prstGeom>
          <a:noFill/>
        </p:spPr>
        <p:txBody>
          <a:bodyPr wrap="square" rtlCol="0">
            <a:spAutoFit/>
          </a:bodyPr>
          <a:lstStyle/>
          <a:p>
            <a:r>
              <a:rPr kumimoji="1" lang="ja-JP" altLang="en-US" sz="2400" b="1" dirty="0">
                <a:solidFill>
                  <a:schemeClr val="accent2">
                    <a:lumMod val="75000"/>
                  </a:schemeClr>
                </a:solidFill>
              </a:rPr>
              <a:t>主食</a:t>
            </a:r>
            <a:r>
              <a:rPr kumimoji="1" lang="ja-JP" altLang="en-US" sz="2400" b="1" dirty="0"/>
              <a:t>に注目！</a:t>
            </a:r>
            <a:endParaRPr kumimoji="1" lang="en-US" altLang="ja-JP" sz="2400" b="1" dirty="0"/>
          </a:p>
        </p:txBody>
      </p:sp>
      <p:sp>
        <p:nvSpPr>
          <p:cNvPr id="16" name="四角形: 角を丸くする 15">
            <a:extLst>
              <a:ext uri="{FF2B5EF4-FFF2-40B4-BE49-F238E27FC236}">
                <a16:creationId xmlns:a16="http://schemas.microsoft.com/office/drawing/2014/main" id="{25622E9A-88EC-835B-5928-E04ABF45913C}"/>
              </a:ext>
            </a:extLst>
          </p:cNvPr>
          <p:cNvSpPr/>
          <p:nvPr/>
        </p:nvSpPr>
        <p:spPr>
          <a:xfrm>
            <a:off x="558800" y="1094485"/>
            <a:ext cx="11382054" cy="461666"/>
          </a:xfrm>
          <a:prstGeom prst="roundRect">
            <a:avLst/>
          </a:prstGeom>
          <a:noFill/>
          <a:ln w="762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13FDA486-D664-98D0-5064-05BDCDE2DD49}"/>
              </a:ext>
            </a:extLst>
          </p:cNvPr>
          <p:cNvSpPr/>
          <p:nvPr/>
        </p:nvSpPr>
        <p:spPr>
          <a:xfrm>
            <a:off x="172720" y="5722874"/>
            <a:ext cx="11887200" cy="931925"/>
          </a:xfrm>
          <a:prstGeom prst="roundRect">
            <a:avLst/>
          </a:prstGeom>
          <a:noFill/>
          <a:ln w="76200">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78094D1-CB30-4AF2-437B-C62EC94E0422}"/>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4" name="スライド番号プレースホルダー 3">
            <a:extLst>
              <a:ext uri="{FF2B5EF4-FFF2-40B4-BE49-F238E27FC236}">
                <a16:creationId xmlns:a16="http://schemas.microsoft.com/office/drawing/2014/main" id="{378C4895-F9D0-4F8C-7025-FF76E45ADBC8}"/>
              </a:ext>
            </a:extLst>
          </p:cNvPr>
          <p:cNvSpPr>
            <a:spLocks noGrp="1"/>
          </p:cNvSpPr>
          <p:nvPr>
            <p:ph type="sldNum" sz="quarter" idx="12"/>
          </p:nvPr>
        </p:nvSpPr>
        <p:spPr/>
        <p:txBody>
          <a:bodyPr/>
          <a:lstStyle/>
          <a:p>
            <a:pPr rtl="0"/>
            <a:fld id="{48F63A3B-78C7-47BE-AE5E-E10140E04643}" type="slidenum">
              <a:rPr lang="en-US" altLang="ja-JP" smtClean="0"/>
              <a:t>111</a:t>
            </a:fld>
            <a:endParaRPr lang="ja-JP" dirty="0"/>
          </a:p>
        </p:txBody>
      </p:sp>
    </p:spTree>
    <p:extLst>
      <p:ext uri="{BB962C8B-B14F-4D97-AF65-F5344CB8AC3E}">
        <p14:creationId xmlns:p14="http://schemas.microsoft.com/office/powerpoint/2010/main" val="2547382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6FD6FB8-87BC-5A89-0661-E7925C794618}"/>
              </a:ext>
            </a:extLst>
          </p:cNvPr>
          <p:cNvSpPr>
            <a:spLocks noGrp="1"/>
          </p:cNvSpPr>
          <p:nvPr>
            <p:ph sz="half" idx="1"/>
          </p:nvPr>
        </p:nvSpPr>
        <p:spPr>
          <a:xfrm>
            <a:off x="0" y="35291"/>
            <a:ext cx="12418912" cy="4976001"/>
          </a:xfrm>
        </p:spPr>
        <p:txBody>
          <a:bodyPr/>
          <a:lstStyle/>
          <a:p>
            <a:pPr marL="0" indent="0">
              <a:buNone/>
            </a:pPr>
            <a:endParaRPr lang="en-US" altLang="ja-JP" b="1" dirty="0">
              <a:solidFill>
                <a:schemeClr val="tx1"/>
              </a:solidFill>
            </a:endParaRPr>
          </a:p>
          <a:p>
            <a:pPr marL="0" indent="0">
              <a:buNone/>
            </a:pPr>
            <a:endParaRPr lang="en-US" altLang="ja-JP" b="1" dirty="0">
              <a:solidFill>
                <a:schemeClr val="tx1"/>
              </a:solidFill>
            </a:endParaRPr>
          </a:p>
          <a:p>
            <a:pPr marL="0" indent="0">
              <a:buNone/>
            </a:pPr>
            <a:r>
              <a:rPr lang="ja-JP" altLang="en-US" sz="2800" b="1" dirty="0">
                <a:solidFill>
                  <a:schemeClr val="tx1"/>
                </a:solidFill>
              </a:rPr>
              <a:t>　</a:t>
            </a:r>
            <a:r>
              <a:rPr lang="en-US" altLang="ja-JP" sz="2800" b="1" dirty="0">
                <a:solidFill>
                  <a:schemeClr val="tx1"/>
                </a:solidFill>
              </a:rPr>
              <a:t>B. </a:t>
            </a:r>
            <a:r>
              <a:rPr lang="ja-JP" altLang="en-US" sz="2800" b="1" dirty="0">
                <a:solidFill>
                  <a:schemeClr val="tx1"/>
                </a:solidFill>
              </a:rPr>
              <a:t>非常食②</a:t>
            </a:r>
            <a:endParaRPr lang="en-US" altLang="ja-JP" sz="2800" b="1" dirty="0">
              <a:solidFill>
                <a:schemeClr val="tx1"/>
              </a:solidFill>
            </a:endParaRPr>
          </a:p>
          <a:p>
            <a:pPr marL="0" indent="0">
              <a:buNone/>
            </a:pPr>
            <a:r>
              <a:rPr lang="ja-JP" altLang="en-US" b="1" dirty="0">
                <a:solidFill>
                  <a:schemeClr val="tx1"/>
                </a:solidFill>
              </a:rPr>
              <a:t>　　　　　</a:t>
            </a:r>
            <a:r>
              <a:rPr lang="ja-JP" altLang="en-US" sz="2400" b="1" dirty="0">
                <a:solidFill>
                  <a:schemeClr val="tx1"/>
                </a:solidFill>
              </a:rPr>
              <a:t>非常食には、どのようなものがあるだろうか。備蓄食料</a:t>
            </a:r>
            <a:r>
              <a:rPr lang="en-US" altLang="ja-JP" sz="2400" b="1" dirty="0">
                <a:solidFill>
                  <a:schemeClr val="tx1"/>
                </a:solidFill>
              </a:rPr>
              <a:t>(</a:t>
            </a:r>
            <a:r>
              <a:rPr lang="ja-JP" altLang="en-US" sz="2400" b="1" dirty="0">
                <a:solidFill>
                  <a:schemeClr val="tx1"/>
                </a:solidFill>
              </a:rPr>
              <a:t>非常食</a:t>
            </a:r>
            <a:r>
              <a:rPr lang="en-US" altLang="ja-JP" sz="2400" b="1" dirty="0">
                <a:solidFill>
                  <a:schemeClr val="tx1"/>
                </a:solidFill>
              </a:rPr>
              <a:t>)</a:t>
            </a:r>
            <a:r>
              <a:rPr lang="ja-JP" altLang="en-US" sz="2400" b="1" dirty="0">
                <a:solidFill>
                  <a:schemeClr val="tx1"/>
                </a:solidFill>
              </a:rPr>
              <a:t>の実際について調査する。</a:t>
            </a:r>
            <a:endParaRPr lang="en-US" altLang="ja-JP" sz="2400" b="1" dirty="0">
              <a:solidFill>
                <a:schemeClr val="tx1"/>
              </a:solidFill>
            </a:endParaRPr>
          </a:p>
          <a:p>
            <a:pPr marL="0" indent="0">
              <a:buNone/>
            </a:pPr>
            <a:endParaRPr lang="en-US" altLang="ja-JP" sz="500" b="1" dirty="0">
              <a:solidFill>
                <a:schemeClr val="tx1"/>
              </a:solidFill>
            </a:endParaRPr>
          </a:p>
          <a:p>
            <a:pPr marL="0" indent="0">
              <a:buNone/>
            </a:pPr>
            <a:r>
              <a:rPr lang="ja-JP" altLang="en-US" sz="1100" b="1" dirty="0">
                <a:solidFill>
                  <a:schemeClr val="tx1"/>
                </a:solidFill>
              </a:rPr>
              <a:t>　</a:t>
            </a:r>
            <a:r>
              <a:rPr lang="ja-JP" altLang="en-US" sz="1600" b="1" dirty="0">
                <a:solidFill>
                  <a:schemeClr val="tx1"/>
                </a:solidFill>
              </a:rPr>
              <a:t>　</a:t>
            </a:r>
            <a:r>
              <a:rPr lang="ja-JP" altLang="en-US" sz="2400" b="1" dirty="0">
                <a:solidFill>
                  <a:schemeClr val="tx1"/>
                </a:solidFill>
              </a:rPr>
              <a:t>　①アレルギーのある人でも食べられる、</a:t>
            </a:r>
            <a:r>
              <a:rPr lang="en-US" altLang="ja-JP" sz="2400" b="1" dirty="0">
                <a:solidFill>
                  <a:schemeClr val="tx1"/>
                </a:solidFill>
              </a:rPr>
              <a:t>α</a:t>
            </a:r>
            <a:r>
              <a:rPr lang="ja-JP" altLang="en-US" sz="2400" b="1" dirty="0">
                <a:solidFill>
                  <a:schemeClr val="tx1"/>
                </a:solidFill>
              </a:rPr>
              <a:t>化米</a:t>
            </a:r>
            <a:endParaRPr lang="en-US" altLang="ja-JP" sz="24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endParaRPr lang="en-US" altLang="ja-JP" sz="1600" dirty="0"/>
          </a:p>
        </p:txBody>
      </p:sp>
      <p:sp>
        <p:nvSpPr>
          <p:cNvPr id="6" name="四角形: 角を丸くする 5">
            <a:extLst>
              <a:ext uri="{FF2B5EF4-FFF2-40B4-BE49-F238E27FC236}">
                <a16:creationId xmlns:a16="http://schemas.microsoft.com/office/drawing/2014/main" id="{3001A0B9-27B4-651E-A860-E10A76AA96F5}"/>
              </a:ext>
            </a:extLst>
          </p:cNvPr>
          <p:cNvSpPr/>
          <p:nvPr/>
        </p:nvSpPr>
        <p:spPr>
          <a:xfrm>
            <a:off x="360946" y="1682132"/>
            <a:ext cx="5907774" cy="523220"/>
          </a:xfrm>
          <a:prstGeom prst="roundRect">
            <a:avLst/>
          </a:prstGeom>
          <a:no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いろいろなものを見る虫眼鏡のイラスト | かわいいフリー素材集 いらすとや">
            <a:extLst>
              <a:ext uri="{FF2B5EF4-FFF2-40B4-BE49-F238E27FC236}">
                <a16:creationId xmlns:a16="http://schemas.microsoft.com/office/drawing/2014/main" id="{96C2F51B-1CC5-D77E-8024-2E2661C5C938}"/>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rcRect/>
          <a:stretch>
            <a:fillRect/>
          </a:stretch>
        </p:blipFill>
        <p:spPr bwMode="auto">
          <a:xfrm rot="18236212" flipH="1">
            <a:off x="10475878" y="249150"/>
            <a:ext cx="1742724" cy="2371312"/>
          </a:xfrm>
          <a:prstGeom prst="rect">
            <a:avLst/>
          </a:prstGeom>
          <a:noFill/>
          <a:ln>
            <a:noFill/>
          </a:ln>
        </p:spPr>
      </p:pic>
      <p:sp>
        <p:nvSpPr>
          <p:cNvPr id="4" name="テキスト ボックス 3">
            <a:extLst>
              <a:ext uri="{FF2B5EF4-FFF2-40B4-BE49-F238E27FC236}">
                <a16:creationId xmlns:a16="http://schemas.microsoft.com/office/drawing/2014/main" id="{A50C32DC-18AA-54DF-D03C-42048CA67D43}"/>
              </a:ext>
            </a:extLst>
          </p:cNvPr>
          <p:cNvSpPr txBox="1"/>
          <p:nvPr/>
        </p:nvSpPr>
        <p:spPr>
          <a:xfrm>
            <a:off x="653818" y="6514478"/>
            <a:ext cx="13441680" cy="523220"/>
          </a:xfrm>
          <a:prstGeom prst="rect">
            <a:avLst/>
          </a:prstGeom>
          <a:noFill/>
        </p:spPr>
        <p:txBody>
          <a:bodyPr wrap="square" rtlCol="0">
            <a:spAutoFit/>
          </a:bodyPr>
          <a:lstStyle/>
          <a:p>
            <a:pPr marL="0" indent="0">
              <a:buNone/>
            </a:pPr>
            <a:r>
              <a:rPr lang="ja-JP" altLang="en-US" sz="1400" dirty="0">
                <a:solidFill>
                  <a:schemeClr val="tx1"/>
                </a:solidFill>
              </a:rPr>
              <a:t>参考</a:t>
            </a:r>
            <a:r>
              <a:rPr lang="en-US" altLang="ja-JP" sz="1400" dirty="0">
                <a:solidFill>
                  <a:schemeClr val="tx1"/>
                </a:solidFill>
              </a:rPr>
              <a:t>  </a:t>
            </a:r>
            <a:r>
              <a:rPr lang="ja-JP" altLang="en-US" sz="1400" dirty="0">
                <a:hlinkClick r:id="rId3">
                  <a:extLst>
                    <a:ext uri="{A12FA001-AC4F-418D-AE19-62706E023703}">
                      <ahyp:hlinkClr xmlns:ahyp="http://schemas.microsoft.com/office/drawing/2018/hyperlinkcolor" val="tx"/>
                    </a:ext>
                  </a:extLst>
                </a:hlinkClick>
              </a:rPr>
              <a:t>アルファー食品株式会社</a:t>
            </a:r>
            <a:r>
              <a:rPr lang="en-US" altLang="ja-JP" sz="1400" dirty="0">
                <a:hlinkClick r:id="rId3">
                  <a:extLst>
                    <a:ext uri="{A12FA001-AC4F-418D-AE19-62706E023703}">
                      <ahyp:hlinkClr xmlns:ahyp="http://schemas.microsoft.com/office/drawing/2018/hyperlinkcolor" val="tx"/>
                    </a:ext>
                  </a:extLst>
                </a:hlinkClick>
              </a:rPr>
              <a:t> </a:t>
            </a:r>
            <a:r>
              <a:rPr lang="en-US" altLang="ja-JP" sz="1400" dirty="0">
                <a:solidFill>
                  <a:schemeClr val="tx1"/>
                </a:solidFill>
                <a:hlinkClick r:id="rId3">
                  <a:extLst>
                    <a:ext uri="{A12FA001-AC4F-418D-AE19-62706E023703}">
                      <ahyp:hlinkClr xmlns:ahyp="http://schemas.microsoft.com/office/drawing/2018/hyperlinkcolor" val="tx"/>
                    </a:ext>
                  </a:extLst>
                </a:hlinkClick>
              </a:rPr>
              <a:t>https://www.alpha-come.co.jp/park/stock.php</a:t>
            </a:r>
            <a:r>
              <a:rPr lang="ja-JP" altLang="en-US" sz="1400" dirty="0">
                <a:solidFill>
                  <a:schemeClr val="tx1"/>
                </a:solidFill>
              </a:rPr>
              <a:t>　トップ</a:t>
            </a:r>
            <a:r>
              <a:rPr lang="en-US" altLang="ja-JP" sz="1400" dirty="0">
                <a:solidFill>
                  <a:schemeClr val="tx1"/>
                </a:solidFill>
              </a:rPr>
              <a:t>&gt;</a:t>
            </a:r>
            <a:r>
              <a:rPr lang="ja-JP" altLang="en-US" sz="1400" dirty="0">
                <a:solidFill>
                  <a:schemeClr val="tx1"/>
                </a:solidFill>
              </a:rPr>
              <a:t>アルファー</a:t>
            </a:r>
            <a:r>
              <a:rPr lang="en-US" altLang="ja-JP" sz="1400" dirty="0">
                <a:solidFill>
                  <a:schemeClr val="tx1"/>
                </a:solidFill>
              </a:rPr>
              <a:t>Park&gt;</a:t>
            </a:r>
            <a:r>
              <a:rPr lang="ja-JP" altLang="en-US" sz="1400" dirty="0">
                <a:solidFill>
                  <a:schemeClr val="tx1"/>
                </a:solidFill>
              </a:rPr>
              <a:t>ご家庭での備蓄食品について</a:t>
            </a:r>
            <a:r>
              <a:rPr lang="en-US" altLang="ja-JP" sz="1400" dirty="0">
                <a:solidFill>
                  <a:schemeClr val="tx1"/>
                </a:solidFill>
              </a:rPr>
              <a:t> 23.12.29</a:t>
            </a:r>
          </a:p>
          <a:p>
            <a:pPr marL="0" indent="0">
              <a:buNone/>
            </a:pPr>
            <a:endParaRPr lang="en-US" altLang="ja-JP" sz="1400" b="1" dirty="0">
              <a:solidFill>
                <a:schemeClr val="tx1"/>
              </a:solidFill>
            </a:endParaRPr>
          </a:p>
        </p:txBody>
      </p:sp>
      <p:sp>
        <p:nvSpPr>
          <p:cNvPr id="16" name="テキスト ボックス 15">
            <a:extLst>
              <a:ext uri="{FF2B5EF4-FFF2-40B4-BE49-F238E27FC236}">
                <a16:creationId xmlns:a16="http://schemas.microsoft.com/office/drawing/2014/main" id="{B5B7D8BF-4AF8-3AB7-9EBD-8840B65E3E35}"/>
              </a:ext>
            </a:extLst>
          </p:cNvPr>
          <p:cNvSpPr txBox="1"/>
          <p:nvPr/>
        </p:nvSpPr>
        <p:spPr>
          <a:xfrm>
            <a:off x="10878670" y="6263654"/>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7" name="スライド番号プレースホルダー 16">
            <a:extLst>
              <a:ext uri="{FF2B5EF4-FFF2-40B4-BE49-F238E27FC236}">
                <a16:creationId xmlns:a16="http://schemas.microsoft.com/office/drawing/2014/main" id="{2AC6B15E-3FE6-8571-A673-84C155249E89}"/>
              </a:ext>
            </a:extLst>
          </p:cNvPr>
          <p:cNvSpPr>
            <a:spLocks noGrp="1"/>
          </p:cNvSpPr>
          <p:nvPr>
            <p:ph type="sldNum" sz="quarter" idx="12"/>
          </p:nvPr>
        </p:nvSpPr>
        <p:spPr/>
        <p:txBody>
          <a:bodyPr/>
          <a:lstStyle/>
          <a:p>
            <a:pPr rtl="0"/>
            <a:fld id="{48F63A3B-78C7-47BE-AE5E-E10140E04643}" type="slidenum">
              <a:rPr lang="en-US" altLang="ja-JP" smtClean="0"/>
              <a:t>112</a:t>
            </a:fld>
            <a:endParaRPr lang="ja-JP" dirty="0"/>
          </a:p>
        </p:txBody>
      </p:sp>
      <p:sp>
        <p:nvSpPr>
          <p:cNvPr id="18" name="テキスト ボックス 17">
            <a:extLst>
              <a:ext uri="{FF2B5EF4-FFF2-40B4-BE49-F238E27FC236}">
                <a16:creationId xmlns:a16="http://schemas.microsoft.com/office/drawing/2014/main" id="{51157E78-C9FC-7C85-C6D7-46C5816021A1}"/>
              </a:ext>
            </a:extLst>
          </p:cNvPr>
          <p:cNvSpPr txBox="1"/>
          <p:nvPr/>
        </p:nvSpPr>
        <p:spPr>
          <a:xfrm>
            <a:off x="398475" y="2505479"/>
            <a:ext cx="11279102" cy="3831818"/>
          </a:xfrm>
          <a:prstGeom prst="rect">
            <a:avLst/>
          </a:prstGeom>
          <a:noFill/>
        </p:spPr>
        <p:txBody>
          <a:bodyPr wrap="square" rtlCol="0">
            <a:spAutoFit/>
          </a:bodyPr>
          <a:lstStyle/>
          <a:p>
            <a:r>
              <a:rPr kumimoji="1" lang="ja-JP" altLang="en-US" sz="2400" dirty="0"/>
              <a:t>・ 特定原材料 </a:t>
            </a:r>
            <a:r>
              <a:rPr kumimoji="1" lang="en-US" altLang="ja-JP" sz="2400" dirty="0">
                <a:solidFill>
                  <a:srgbClr val="FF0000"/>
                </a:solidFill>
              </a:rPr>
              <a:t>28</a:t>
            </a:r>
            <a:r>
              <a:rPr kumimoji="1" lang="en-US" altLang="ja-JP" sz="2400" dirty="0"/>
              <a:t> </a:t>
            </a:r>
            <a:r>
              <a:rPr kumimoji="1" lang="ja-JP" altLang="en-US" sz="2400" dirty="0"/>
              <a:t>品目</a:t>
            </a:r>
            <a:r>
              <a:rPr kumimoji="1" lang="en-US" altLang="ja-JP" sz="2400" dirty="0"/>
              <a:t> </a:t>
            </a:r>
            <a:r>
              <a:rPr kumimoji="1" lang="ja-JP" altLang="en-US" sz="2400" dirty="0"/>
              <a:t>→ </a:t>
            </a:r>
            <a:r>
              <a:rPr kumimoji="1" lang="ja-JP" altLang="en-US" sz="2400" dirty="0">
                <a:solidFill>
                  <a:srgbClr val="FF0000"/>
                </a:solidFill>
              </a:rPr>
              <a:t>不使用</a:t>
            </a:r>
            <a:endParaRPr kumimoji="1" lang="en-US" altLang="ja-JP" sz="2400" dirty="0">
              <a:solidFill>
                <a:srgbClr val="FF0000"/>
              </a:solidFill>
            </a:endParaRPr>
          </a:p>
          <a:p>
            <a:endParaRPr kumimoji="1" lang="en-US" altLang="ja-JP" sz="2400" dirty="0">
              <a:solidFill>
                <a:srgbClr val="FF0000"/>
              </a:solidFill>
            </a:endParaRPr>
          </a:p>
          <a:p>
            <a:endParaRPr kumimoji="1" lang="en-US" altLang="ja-JP" sz="2400" dirty="0">
              <a:solidFill>
                <a:srgbClr val="FF0000"/>
              </a:solidFill>
            </a:endParaRPr>
          </a:p>
          <a:p>
            <a:endParaRPr kumimoji="1" lang="en-US" altLang="ja-JP" sz="2400" dirty="0">
              <a:solidFill>
                <a:srgbClr val="FF0000"/>
              </a:solidFill>
            </a:endParaRPr>
          </a:p>
          <a:p>
            <a:endParaRPr kumimoji="1" lang="en-US" altLang="ja-JP" sz="2400" dirty="0">
              <a:solidFill>
                <a:srgbClr val="FF0000"/>
              </a:solidFill>
            </a:endParaRPr>
          </a:p>
          <a:p>
            <a:endParaRPr kumimoji="1" lang="en-US" altLang="ja-JP" sz="2400" dirty="0">
              <a:solidFill>
                <a:srgbClr val="FF0000"/>
              </a:solidFill>
            </a:endParaRPr>
          </a:p>
          <a:p>
            <a:endParaRPr kumimoji="1" lang="en-US" altLang="ja-JP" sz="2400" dirty="0">
              <a:solidFill>
                <a:srgbClr val="FF0000"/>
              </a:solidFill>
            </a:endParaRPr>
          </a:p>
          <a:p>
            <a:endParaRPr kumimoji="1" lang="en-US" altLang="ja-JP" sz="2400" dirty="0">
              <a:solidFill>
                <a:srgbClr val="FF0000"/>
              </a:solidFill>
            </a:endParaRPr>
          </a:p>
          <a:p>
            <a:endParaRPr kumimoji="1" lang="en-US" altLang="ja-JP" sz="2400" dirty="0">
              <a:solidFill>
                <a:srgbClr val="FF0000"/>
              </a:solidFill>
            </a:endParaRPr>
          </a:p>
          <a:p>
            <a:endParaRPr kumimoji="1" lang="en-US" altLang="ja-JP" sz="300" b="1" dirty="0">
              <a:solidFill>
                <a:srgbClr val="FF0000"/>
              </a:solidFill>
            </a:endParaRPr>
          </a:p>
          <a:p>
            <a:r>
              <a:rPr kumimoji="1" lang="ja-JP" altLang="en-US" sz="2400" dirty="0"/>
              <a:t>　　　→ アレルギーのある人でも、おいしく食べられるような防災食が開発されていた。</a:t>
            </a:r>
            <a:endParaRPr kumimoji="1" lang="en-US" altLang="ja-JP" sz="2400" dirty="0"/>
          </a:p>
        </p:txBody>
      </p:sp>
      <p:pic>
        <p:nvPicPr>
          <p:cNvPr id="2050" name="Picture 2" descr="ドライクリケットってコオロギの粉末みたいです。 | ほのぼの情報サイト「ぽんぷー」">
            <a:extLst>
              <a:ext uri="{FF2B5EF4-FFF2-40B4-BE49-F238E27FC236}">
                <a16:creationId xmlns:a16="http://schemas.microsoft.com/office/drawing/2014/main" id="{410CE309-7CEC-9E86-A5AC-4736CF377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287" y="3228558"/>
            <a:ext cx="3334309" cy="179656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8503C18-CCB5-425F-271E-ECE597A8C3DE}"/>
              </a:ext>
            </a:extLst>
          </p:cNvPr>
          <p:cNvSpPr txBox="1"/>
          <p:nvPr/>
        </p:nvSpPr>
        <p:spPr>
          <a:xfrm>
            <a:off x="5815901" y="2469884"/>
            <a:ext cx="6593458" cy="830997"/>
          </a:xfrm>
          <a:prstGeom prst="rect">
            <a:avLst/>
          </a:prstGeom>
          <a:noFill/>
        </p:spPr>
        <p:txBody>
          <a:bodyPr wrap="square" rtlCol="0">
            <a:spAutoFit/>
          </a:bodyPr>
          <a:lstStyle/>
          <a:p>
            <a:r>
              <a:rPr kumimoji="1" lang="ja-JP" altLang="en-US" sz="2400" dirty="0"/>
              <a:t>・ わかめご飯、山菜おこわ、とうもろこしご飯など </a:t>
            </a:r>
            <a:endParaRPr kumimoji="1" lang="en-US" altLang="ja-JP" sz="2400" dirty="0"/>
          </a:p>
          <a:p>
            <a:r>
              <a:rPr kumimoji="1" lang="ja-JP" altLang="en-US" sz="2400" dirty="0"/>
              <a:t>　</a:t>
            </a:r>
            <a:r>
              <a:rPr kumimoji="1" lang="en-US" altLang="ja-JP" sz="2400" dirty="0"/>
              <a:t>… </a:t>
            </a:r>
            <a:r>
              <a:rPr kumimoji="1" lang="ja-JP" altLang="en-US" sz="2400" dirty="0"/>
              <a:t>バリエーション豊かで、</a:t>
            </a:r>
            <a:r>
              <a:rPr kumimoji="1" lang="ja-JP" altLang="en-US" sz="2400" dirty="0">
                <a:solidFill>
                  <a:srgbClr val="FF0000"/>
                </a:solidFill>
              </a:rPr>
              <a:t>味に飽きない工夫あり</a:t>
            </a:r>
            <a:endParaRPr kumimoji="1" lang="en-US" altLang="ja-JP" sz="2400" dirty="0">
              <a:solidFill>
                <a:srgbClr val="FF0000"/>
              </a:solidFill>
            </a:endParaRPr>
          </a:p>
        </p:txBody>
      </p:sp>
      <p:pic>
        <p:nvPicPr>
          <p:cNvPr id="2052" name="Picture 4" descr="炊き込みご飯 いらすとや に対する画像結果">
            <a:extLst>
              <a:ext uri="{FF2B5EF4-FFF2-40B4-BE49-F238E27FC236}">
                <a16:creationId xmlns:a16="http://schemas.microsoft.com/office/drawing/2014/main" id="{51DB00F7-8F95-4804-877C-D2E5B437C7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261" y="3733574"/>
            <a:ext cx="1491725" cy="13494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混ぜご飯（炊き込みご飯）のイラスト | 無料のフリー素材 イラストエイト">
            <a:extLst>
              <a:ext uri="{FF2B5EF4-FFF2-40B4-BE49-F238E27FC236}">
                <a16:creationId xmlns:a16="http://schemas.microsoft.com/office/drawing/2014/main" id="{06742262-8B54-E490-8BF7-6685246F02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0287" y="3601181"/>
            <a:ext cx="1761001" cy="16705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とうもろこしご飯イラスト／無料イラスト/フリー素材なら「イラストAC」">
            <a:extLst>
              <a:ext uri="{FF2B5EF4-FFF2-40B4-BE49-F238E27FC236}">
                <a16:creationId xmlns:a16="http://schemas.microsoft.com/office/drawing/2014/main" id="{E5401499-F49E-CB72-B0D8-C23AD03501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067" t="15162" r="18624" b="13657"/>
          <a:stretch/>
        </p:blipFill>
        <p:spPr bwMode="auto">
          <a:xfrm>
            <a:off x="9788152" y="3756655"/>
            <a:ext cx="1480693" cy="13263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マルとバツを出す犬のキャラクター | かわいいフリー素材集 いらすとや">
            <a:extLst>
              <a:ext uri="{FF2B5EF4-FFF2-40B4-BE49-F238E27FC236}">
                <a16:creationId xmlns:a16="http://schemas.microsoft.com/office/drawing/2014/main" id="{C231D39A-7F5B-38AD-64B4-5A8C9C4D90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423" y="3830838"/>
            <a:ext cx="1670515" cy="167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930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6FD6FB8-87BC-5A89-0661-E7925C794618}"/>
              </a:ext>
            </a:extLst>
          </p:cNvPr>
          <p:cNvSpPr>
            <a:spLocks noGrp="1"/>
          </p:cNvSpPr>
          <p:nvPr>
            <p:ph sz="half" idx="1"/>
          </p:nvPr>
        </p:nvSpPr>
        <p:spPr>
          <a:xfrm>
            <a:off x="0" y="107117"/>
            <a:ext cx="12191999" cy="6763583"/>
          </a:xfrm>
        </p:spPr>
        <p:txBody>
          <a:bodyPr/>
          <a:lstStyle/>
          <a:p>
            <a:pPr marL="0" indent="0">
              <a:buNone/>
            </a:pPr>
            <a:r>
              <a:rPr lang="ja-JP" altLang="en-US" sz="1600" b="1" dirty="0">
                <a:solidFill>
                  <a:schemeClr val="tx1"/>
                </a:solidFill>
              </a:rPr>
              <a:t>　　</a:t>
            </a:r>
            <a:endParaRPr lang="en-US" altLang="ja-JP" sz="1600" b="1" dirty="0">
              <a:solidFill>
                <a:schemeClr val="tx1"/>
              </a:solidFill>
            </a:endParaRPr>
          </a:p>
          <a:p>
            <a:pPr marL="0" indent="0">
              <a:buNone/>
            </a:pPr>
            <a:endParaRPr lang="en-US" altLang="ja-JP" sz="1600" b="1" dirty="0">
              <a:solidFill>
                <a:schemeClr val="tx1"/>
              </a:solidFill>
            </a:endParaRPr>
          </a:p>
          <a:p>
            <a:pPr marL="0" indent="0">
              <a:buNone/>
            </a:pPr>
            <a:r>
              <a:rPr lang="ja-JP" altLang="en-US" sz="2800" b="1" dirty="0">
                <a:solidFill>
                  <a:schemeClr val="tx1"/>
                </a:solidFill>
              </a:rPr>
              <a:t>　</a:t>
            </a:r>
            <a:r>
              <a:rPr lang="en-US" altLang="ja-JP" sz="2800" b="1" dirty="0">
                <a:solidFill>
                  <a:schemeClr val="tx1"/>
                </a:solidFill>
              </a:rPr>
              <a:t>B. </a:t>
            </a:r>
            <a:r>
              <a:rPr lang="ja-JP" altLang="en-US" sz="2800" b="1" dirty="0">
                <a:solidFill>
                  <a:schemeClr val="tx1"/>
                </a:solidFill>
              </a:rPr>
              <a:t>非常食③</a:t>
            </a:r>
            <a:endParaRPr lang="en-US" altLang="ja-JP" sz="2800" b="1" dirty="0">
              <a:solidFill>
                <a:schemeClr val="tx1"/>
              </a:solidFill>
            </a:endParaRPr>
          </a:p>
          <a:p>
            <a:pPr marL="0" indent="0">
              <a:buNone/>
            </a:pPr>
            <a:r>
              <a:rPr lang="ja-JP" altLang="en-US" sz="1600" b="1" dirty="0">
                <a:solidFill>
                  <a:schemeClr val="tx1"/>
                </a:solidFill>
              </a:rPr>
              <a:t>　　　　　   </a:t>
            </a:r>
            <a:r>
              <a:rPr lang="ja-JP" altLang="en-US" sz="2400" b="1" dirty="0">
                <a:solidFill>
                  <a:schemeClr val="tx1"/>
                </a:solidFill>
              </a:rPr>
              <a:t>非常食には、どのようなものがあるだろうか。備蓄食料</a:t>
            </a:r>
            <a:r>
              <a:rPr lang="en-US" altLang="ja-JP" sz="2400" b="1" dirty="0">
                <a:solidFill>
                  <a:schemeClr val="tx1"/>
                </a:solidFill>
              </a:rPr>
              <a:t>(</a:t>
            </a:r>
            <a:r>
              <a:rPr lang="ja-JP" altLang="en-US" sz="2400" b="1" dirty="0">
                <a:solidFill>
                  <a:schemeClr val="tx1"/>
                </a:solidFill>
              </a:rPr>
              <a:t>非常食</a:t>
            </a:r>
            <a:r>
              <a:rPr lang="en-US" altLang="ja-JP" sz="2400" b="1" dirty="0">
                <a:solidFill>
                  <a:schemeClr val="tx1"/>
                </a:solidFill>
              </a:rPr>
              <a:t>)</a:t>
            </a:r>
            <a:r>
              <a:rPr lang="ja-JP" altLang="en-US" sz="2400" b="1" dirty="0">
                <a:solidFill>
                  <a:schemeClr val="tx1"/>
                </a:solidFill>
              </a:rPr>
              <a:t>の実際について調査する。</a:t>
            </a:r>
            <a:endParaRPr lang="en-US" altLang="ja-JP" sz="700" b="1" dirty="0">
              <a:solidFill>
                <a:schemeClr val="tx1"/>
              </a:solidFill>
            </a:endParaRPr>
          </a:p>
          <a:p>
            <a:pPr marL="0" indent="0">
              <a:buNone/>
            </a:pPr>
            <a:endParaRPr lang="en-US" altLang="ja-JP" sz="100" b="1" dirty="0">
              <a:solidFill>
                <a:schemeClr val="tx1"/>
              </a:solidFill>
            </a:endParaRPr>
          </a:p>
          <a:p>
            <a:pPr marL="0" indent="0">
              <a:buNone/>
            </a:pPr>
            <a:r>
              <a:rPr lang="ja-JP" altLang="en-US" sz="1600" b="1" dirty="0">
                <a:solidFill>
                  <a:schemeClr val="tx1"/>
                </a:solidFill>
              </a:rPr>
              <a:t>     　　　　　</a:t>
            </a:r>
            <a:r>
              <a:rPr lang="ja-JP" altLang="en-US" sz="2400" b="1" dirty="0">
                <a:solidFill>
                  <a:schemeClr val="tx1"/>
                </a:solidFill>
              </a:rPr>
              <a:t>②高齢者への配慮のある、</a:t>
            </a:r>
            <a:r>
              <a:rPr lang="en-US" altLang="ja-JP" sz="2400" b="1" dirty="0">
                <a:solidFill>
                  <a:schemeClr val="tx1"/>
                </a:solidFill>
              </a:rPr>
              <a:t>α</a:t>
            </a:r>
            <a:r>
              <a:rPr lang="ja-JP" altLang="en-US" sz="2400" b="1" dirty="0">
                <a:solidFill>
                  <a:schemeClr val="tx1"/>
                </a:solidFill>
              </a:rPr>
              <a:t>化米</a:t>
            </a:r>
            <a:endParaRPr lang="en-US" altLang="ja-JP" sz="2400" b="1" dirty="0">
              <a:solidFill>
                <a:schemeClr val="tx1"/>
              </a:solidFill>
            </a:endParaRPr>
          </a:p>
          <a:p>
            <a:pPr marL="0" indent="0">
              <a:buNone/>
            </a:pPr>
            <a:endParaRPr lang="en-US" altLang="ja-JP" sz="1600" b="1" dirty="0">
              <a:solidFill>
                <a:schemeClr val="tx1"/>
              </a:solidFill>
            </a:endParaRPr>
          </a:p>
          <a:p>
            <a:pPr marL="0" indent="0">
              <a:buNone/>
            </a:pPr>
            <a:endParaRPr lang="en-US" altLang="ja-JP" sz="1600" b="1" dirty="0">
              <a:solidFill>
                <a:schemeClr val="tx1"/>
              </a:solidFill>
            </a:endParaRPr>
          </a:p>
          <a:p>
            <a:pPr marL="0" indent="0">
              <a:buNone/>
            </a:pPr>
            <a:r>
              <a:rPr lang="ja-JP" altLang="en-US" sz="1600" b="1" dirty="0">
                <a:solidFill>
                  <a:schemeClr val="tx1"/>
                </a:solidFill>
              </a:rPr>
              <a:t>　　　</a:t>
            </a:r>
            <a:r>
              <a:rPr lang="ja-JP" altLang="en-US" sz="1600" dirty="0">
                <a:solidFill>
                  <a:schemeClr val="tx1"/>
                </a:solidFill>
              </a:rPr>
              <a:t>　　　　</a:t>
            </a:r>
            <a:r>
              <a:rPr lang="ja-JP" altLang="en-US" sz="2400" dirty="0">
                <a:solidFill>
                  <a:schemeClr val="tx1"/>
                </a:solidFill>
              </a:rPr>
              <a:t>・</a:t>
            </a:r>
            <a:r>
              <a:rPr lang="ja-JP" altLang="en-US" sz="2400" dirty="0">
                <a:solidFill>
                  <a:srgbClr val="FF0000"/>
                </a:solidFill>
              </a:rPr>
              <a:t>咀嚼力の低下した人</a:t>
            </a:r>
            <a:r>
              <a:rPr lang="ja-JP" altLang="en-US" sz="2400" dirty="0">
                <a:solidFill>
                  <a:schemeClr val="tx1"/>
                </a:solidFill>
              </a:rPr>
              <a:t>に対して、レトルト商品が開発されている。</a:t>
            </a:r>
            <a:endParaRPr lang="en-US" altLang="ja-JP" sz="2400" dirty="0">
              <a:solidFill>
                <a:schemeClr val="tx1"/>
              </a:solidFill>
            </a:endParaRPr>
          </a:p>
          <a:p>
            <a:pPr marL="0" indent="0">
              <a:buNone/>
            </a:pPr>
            <a:endParaRPr lang="en-US" altLang="ja-JP" sz="300" dirty="0">
              <a:solidFill>
                <a:schemeClr val="tx1"/>
              </a:solidFill>
            </a:endParaRPr>
          </a:p>
          <a:p>
            <a:pPr marL="0" indent="0">
              <a:buNone/>
            </a:pPr>
            <a:r>
              <a:rPr lang="ja-JP" altLang="en-US" sz="2400" dirty="0">
                <a:solidFill>
                  <a:schemeClr val="tx1"/>
                </a:solidFill>
              </a:rPr>
              <a:t>　　　　 　例</a:t>
            </a:r>
            <a:r>
              <a:rPr lang="en-US" altLang="ja-JP" sz="2400" dirty="0">
                <a:solidFill>
                  <a:schemeClr val="tx1"/>
                </a:solidFill>
              </a:rPr>
              <a:t>)</a:t>
            </a:r>
            <a:r>
              <a:rPr lang="ja-JP" altLang="en-US" sz="2400" dirty="0">
                <a:solidFill>
                  <a:schemeClr val="tx1"/>
                </a:solidFill>
              </a:rPr>
              <a:t>　おかゆ</a:t>
            </a:r>
            <a:r>
              <a:rPr lang="en-US" altLang="ja-JP" sz="2400" dirty="0">
                <a:solidFill>
                  <a:schemeClr val="tx1"/>
                </a:solidFill>
              </a:rPr>
              <a:t>(</a:t>
            </a:r>
            <a:r>
              <a:rPr lang="ja-JP" altLang="en-US" sz="2400" dirty="0">
                <a:solidFill>
                  <a:srgbClr val="FF0000"/>
                </a:solidFill>
              </a:rPr>
              <a:t>舌</a:t>
            </a:r>
            <a:r>
              <a:rPr lang="ja-JP" altLang="en-US" sz="2400" dirty="0">
                <a:solidFill>
                  <a:schemeClr val="tx1"/>
                </a:solidFill>
              </a:rPr>
              <a:t>でつぶせる</a:t>
            </a:r>
            <a:r>
              <a:rPr lang="en-US" altLang="ja-JP" sz="2400" dirty="0">
                <a:solidFill>
                  <a:schemeClr val="tx1"/>
                </a:solidFill>
              </a:rPr>
              <a:t>)</a:t>
            </a:r>
            <a:r>
              <a:rPr lang="ja-JP" altLang="en-US" sz="2400" dirty="0">
                <a:solidFill>
                  <a:schemeClr val="tx1"/>
                </a:solidFill>
              </a:rPr>
              <a:t>、ぜんざいおはぎ</a:t>
            </a:r>
            <a:r>
              <a:rPr lang="en-US" altLang="ja-JP" sz="2400" dirty="0">
                <a:solidFill>
                  <a:schemeClr val="tx1"/>
                </a:solidFill>
              </a:rPr>
              <a:t>(</a:t>
            </a:r>
            <a:r>
              <a:rPr lang="ja-JP" altLang="en-US" sz="2400" dirty="0">
                <a:solidFill>
                  <a:srgbClr val="FF0000"/>
                </a:solidFill>
              </a:rPr>
              <a:t>歯ぐき</a:t>
            </a:r>
            <a:r>
              <a:rPr lang="ja-JP" altLang="en-US" sz="2400" dirty="0">
                <a:solidFill>
                  <a:schemeClr val="tx1"/>
                </a:solidFill>
              </a:rPr>
              <a:t>でつぶせる</a:t>
            </a:r>
            <a:r>
              <a:rPr lang="en-US" altLang="ja-JP" sz="2400" dirty="0">
                <a:solidFill>
                  <a:schemeClr val="tx1"/>
                </a:solidFill>
              </a:rPr>
              <a:t>)</a:t>
            </a:r>
          </a:p>
          <a:p>
            <a:pPr marL="0" indent="0">
              <a:buNone/>
            </a:pPr>
            <a:endParaRPr lang="en-US" altLang="ja-JP" sz="2400" b="1" dirty="0">
              <a:solidFill>
                <a:schemeClr val="tx1"/>
              </a:solidFill>
            </a:endParaRPr>
          </a:p>
          <a:p>
            <a:pPr marL="0" indent="0">
              <a:buNone/>
            </a:pPr>
            <a:endParaRPr lang="en-US" altLang="ja-JP" sz="1400" b="1" dirty="0">
              <a:solidFill>
                <a:schemeClr val="tx1"/>
              </a:solidFill>
            </a:endParaRPr>
          </a:p>
          <a:p>
            <a:pPr marL="0" indent="0">
              <a:buNone/>
            </a:pPr>
            <a:endParaRPr lang="en-US" altLang="ja-JP" sz="1400" b="1" dirty="0">
              <a:solidFill>
                <a:schemeClr val="tx1"/>
              </a:solidFill>
            </a:endParaRPr>
          </a:p>
          <a:p>
            <a:pPr marL="0" indent="0">
              <a:buNone/>
            </a:pPr>
            <a:endParaRPr lang="en-US" altLang="ja-JP" sz="100" b="1" dirty="0">
              <a:solidFill>
                <a:schemeClr val="tx1"/>
              </a:solidFill>
            </a:endParaRPr>
          </a:p>
          <a:p>
            <a:pPr marL="0" indent="0">
              <a:buNone/>
            </a:pPr>
            <a:r>
              <a:rPr lang="ja-JP" altLang="en-US" sz="2400" b="1" dirty="0">
                <a:solidFill>
                  <a:schemeClr val="tx1"/>
                </a:solidFill>
              </a:rPr>
              <a:t>　　　</a:t>
            </a:r>
            <a:r>
              <a:rPr lang="ja-JP" altLang="en-US" sz="2400" dirty="0">
                <a:solidFill>
                  <a:schemeClr val="tx1"/>
                </a:solidFill>
              </a:rPr>
              <a:t>→　</a:t>
            </a:r>
            <a:r>
              <a:rPr lang="ja-JP" altLang="en-US" sz="2400" dirty="0">
                <a:solidFill>
                  <a:srgbClr val="FF0000"/>
                </a:solidFill>
              </a:rPr>
              <a:t>嚥下力</a:t>
            </a:r>
            <a:r>
              <a:rPr lang="ja-JP" altLang="en-US" sz="2400" dirty="0">
                <a:solidFill>
                  <a:schemeClr val="tx1"/>
                </a:solidFill>
              </a:rPr>
              <a:t>に問題のある人に対しては、この商品に</a:t>
            </a:r>
            <a:r>
              <a:rPr lang="ja-JP" altLang="en-US" sz="2400" dirty="0">
                <a:solidFill>
                  <a:srgbClr val="FF0000"/>
                </a:solidFill>
              </a:rPr>
              <a:t>とろみ剤</a:t>
            </a:r>
            <a:r>
              <a:rPr lang="ja-JP" altLang="en-US" sz="2400" dirty="0">
                <a:solidFill>
                  <a:schemeClr val="tx1"/>
                </a:solidFill>
              </a:rPr>
              <a:t>を使用することで、</a:t>
            </a:r>
            <a:endParaRPr lang="en-US" altLang="ja-JP" sz="2400" dirty="0">
              <a:solidFill>
                <a:schemeClr val="tx1"/>
              </a:solidFill>
            </a:endParaRPr>
          </a:p>
          <a:p>
            <a:pPr marL="0" indent="0">
              <a:buNone/>
            </a:pPr>
            <a:r>
              <a:rPr lang="ja-JP" altLang="en-US" sz="2400" dirty="0">
                <a:solidFill>
                  <a:schemeClr val="tx1"/>
                </a:solidFill>
              </a:rPr>
              <a:t>　　　　 　対応可能であると考えられる。</a:t>
            </a:r>
            <a:endParaRPr lang="en-US" altLang="ja-JP" sz="2400" dirty="0">
              <a:solidFill>
                <a:schemeClr val="tx1"/>
              </a:solidFill>
            </a:endParaRPr>
          </a:p>
          <a:p>
            <a:pPr marL="0" indent="0">
              <a:buNone/>
            </a:pPr>
            <a:endParaRPr lang="en-US" altLang="ja-JP" sz="100" dirty="0">
              <a:solidFill>
                <a:schemeClr val="tx1"/>
              </a:solidFill>
            </a:endParaRPr>
          </a:p>
          <a:p>
            <a:pPr marL="0" indent="0">
              <a:buNone/>
            </a:pPr>
            <a:r>
              <a:rPr lang="ja-JP" altLang="en-US" sz="2400" dirty="0">
                <a:solidFill>
                  <a:schemeClr val="tx1"/>
                </a:solidFill>
              </a:rPr>
              <a:t>　　　→　咀嚼力に問題のない人でも食べることができる形態であり、</a:t>
            </a:r>
            <a:endParaRPr lang="en-US" altLang="ja-JP" sz="2400" dirty="0">
              <a:solidFill>
                <a:schemeClr val="tx1"/>
              </a:solidFill>
            </a:endParaRPr>
          </a:p>
          <a:p>
            <a:pPr marL="0" indent="0">
              <a:buNone/>
            </a:pPr>
            <a:r>
              <a:rPr lang="ja-JP" altLang="en-US" sz="2400" dirty="0">
                <a:solidFill>
                  <a:schemeClr val="tx1"/>
                </a:solidFill>
              </a:rPr>
              <a:t>　　　　　 災害時における貴重な</a:t>
            </a:r>
            <a:r>
              <a:rPr lang="ja-JP" altLang="en-US" sz="2400" dirty="0">
                <a:solidFill>
                  <a:srgbClr val="FF0000"/>
                </a:solidFill>
              </a:rPr>
              <a:t>水分摂取源</a:t>
            </a:r>
            <a:r>
              <a:rPr lang="ja-JP" altLang="en-US" sz="2400" dirty="0">
                <a:solidFill>
                  <a:schemeClr val="tx1"/>
                </a:solidFill>
              </a:rPr>
              <a:t>になると思われる。</a:t>
            </a:r>
            <a:endParaRPr lang="en-US" altLang="ja-JP" sz="2400" dirty="0">
              <a:solidFill>
                <a:schemeClr val="tx1"/>
              </a:solidFill>
            </a:endParaRPr>
          </a:p>
          <a:p>
            <a:pPr marL="0" indent="0">
              <a:buNone/>
            </a:pPr>
            <a:r>
              <a:rPr lang="ja-JP" altLang="en-US" sz="1600" b="1" dirty="0">
                <a:solidFill>
                  <a:schemeClr val="tx1"/>
                </a:solidFill>
              </a:rPr>
              <a:t>　</a:t>
            </a:r>
            <a:endParaRPr lang="en-US" altLang="ja-JP" sz="1600" b="1" dirty="0">
              <a:solidFill>
                <a:schemeClr val="tx1"/>
              </a:solidFill>
            </a:endParaRPr>
          </a:p>
        </p:txBody>
      </p:sp>
      <p:sp>
        <p:nvSpPr>
          <p:cNvPr id="4" name="四角形: 角を丸くする 3">
            <a:extLst>
              <a:ext uri="{FF2B5EF4-FFF2-40B4-BE49-F238E27FC236}">
                <a16:creationId xmlns:a16="http://schemas.microsoft.com/office/drawing/2014/main" id="{963A2AE2-8463-7ADB-D820-B810E8A1E184}"/>
              </a:ext>
            </a:extLst>
          </p:cNvPr>
          <p:cNvSpPr/>
          <p:nvPr/>
        </p:nvSpPr>
        <p:spPr>
          <a:xfrm>
            <a:off x="970546" y="1693688"/>
            <a:ext cx="4418464" cy="435025"/>
          </a:xfrm>
          <a:prstGeom prst="roundRect">
            <a:avLst/>
          </a:prstGeom>
          <a:no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DFAF6"/>
              </a:solidFill>
              <a:effectLst/>
              <a:uLnTx/>
              <a:uFillTx/>
              <a:latin typeface="Meiryo UI"/>
              <a:ea typeface="Meiryo UI"/>
              <a:cs typeface="+mn-cs"/>
            </a:endParaRPr>
          </a:p>
        </p:txBody>
      </p:sp>
      <p:sp>
        <p:nvSpPr>
          <p:cNvPr id="21" name="四角形: 角を丸くする 20">
            <a:extLst>
              <a:ext uri="{FF2B5EF4-FFF2-40B4-BE49-F238E27FC236}">
                <a16:creationId xmlns:a16="http://schemas.microsoft.com/office/drawing/2014/main" id="{A8B291F4-5617-398E-D648-CD92210D3B06}"/>
              </a:ext>
            </a:extLst>
          </p:cNvPr>
          <p:cNvSpPr/>
          <p:nvPr/>
        </p:nvSpPr>
        <p:spPr>
          <a:xfrm>
            <a:off x="613293" y="4600758"/>
            <a:ext cx="10828071" cy="1867358"/>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DFAF6"/>
              </a:solidFill>
              <a:effectLst/>
              <a:uLnTx/>
              <a:uFillTx/>
              <a:latin typeface="Meiryo UI"/>
              <a:ea typeface="Meiryo UI"/>
              <a:cs typeface="+mn-cs"/>
            </a:endParaRPr>
          </a:p>
        </p:txBody>
      </p:sp>
      <p:sp>
        <p:nvSpPr>
          <p:cNvPr id="30" name="テキスト ボックス 29">
            <a:extLst>
              <a:ext uri="{FF2B5EF4-FFF2-40B4-BE49-F238E27FC236}">
                <a16:creationId xmlns:a16="http://schemas.microsoft.com/office/drawing/2014/main" id="{78B2DD88-70C8-B0FD-2DFC-53A932233258}"/>
              </a:ext>
            </a:extLst>
          </p:cNvPr>
          <p:cNvSpPr txBox="1"/>
          <p:nvPr/>
        </p:nvSpPr>
        <p:spPr>
          <a:xfrm>
            <a:off x="137161" y="6566986"/>
            <a:ext cx="1130420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rPr>
              <a:t>参考</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hlinkClick r:id="rId2">
                  <a:extLst>
                    <a:ext uri="{A12FA001-AC4F-418D-AE19-62706E023703}">
                      <ahyp:hlinkClr xmlns:ahyp="http://schemas.microsoft.com/office/drawing/2018/hyperlinkcolor" val="tx"/>
                    </a:ext>
                  </a:extLst>
                </a:hlinkClick>
              </a:rPr>
              <a:t>アルファー食品株式会社</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hlinkClick r:id="rId2">
                  <a:extLst>
                    <a:ext uri="{A12FA001-AC4F-418D-AE19-62706E023703}">
                      <ahyp:hlinkClr xmlns:ahyp="http://schemas.microsoft.com/office/drawing/2018/hyperlinkcolor" val="tx"/>
                    </a:ext>
                  </a:extLst>
                </a:hlinkClick>
              </a:rPr>
              <a:t> https://www.alpha-come.co.jp/park/stock.php</a:t>
            </a: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rPr>
              <a:t>　トップ</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&gt;</a:t>
            </a: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rPr>
              <a:t>アルファー</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Park&gt;</a:t>
            </a: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rPr>
              <a:t>ご家庭での備蓄食品について</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 23.12.29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2FF32444-18D3-1D7C-1FC1-09FFC986DDBA}"/>
              </a:ext>
            </a:extLst>
          </p:cNvPr>
          <p:cNvSpPr txBox="1"/>
          <p:nvPr/>
        </p:nvSpPr>
        <p:spPr>
          <a:xfrm>
            <a:off x="11031141" y="6543076"/>
            <a:ext cx="14529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K</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a:t>
            </a:r>
          </a:p>
        </p:txBody>
      </p:sp>
      <p:sp>
        <p:nvSpPr>
          <p:cNvPr id="8" name="スライド番号プレースホルダー 7">
            <a:extLst>
              <a:ext uri="{FF2B5EF4-FFF2-40B4-BE49-F238E27FC236}">
                <a16:creationId xmlns:a16="http://schemas.microsoft.com/office/drawing/2014/main" id="{4F8F0819-3190-4AA9-E09D-0BECFD31B07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altLang="ja-JP" sz="1200" b="0" i="0" u="none" strike="noStrike" kern="1200" cap="none" spc="0" normalizeH="0" baseline="0" noProof="0" smtClean="0">
                <a:ln>
                  <a:noFill/>
                </a:ln>
                <a:solidFill>
                  <a:srgbClr val="1F2C8F"/>
                </a:solidFill>
                <a:effectLst/>
                <a:uLnTx/>
                <a:uFillTx/>
                <a:latin typeface="Meiryo UI" panose="020B0604020202020204" pitchFamily="34" charset="0"/>
                <a:ea typeface="Meiryo UI"/>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113</a:t>
            </a:fld>
            <a:endParaRPr kumimoji="0" lang="ja-JP" altLang="en-US" sz="1200" b="0" i="0" u="none" strike="noStrike" kern="1200" cap="none" spc="0" normalizeH="0" baseline="0" noProof="0" dirty="0">
              <a:ln>
                <a:noFill/>
              </a:ln>
              <a:solidFill>
                <a:srgbClr val="1F2C8F"/>
              </a:solidFill>
              <a:effectLst/>
              <a:uLnTx/>
              <a:uFillTx/>
              <a:latin typeface="Meiryo UI" panose="020B0604020202020204" pitchFamily="34" charset="0"/>
              <a:ea typeface="Meiryo UI"/>
              <a:cs typeface="Arial" panose="020B0604020202020204" pitchFamily="34" charset="0"/>
            </a:endParaRPr>
          </a:p>
        </p:txBody>
      </p:sp>
      <p:pic>
        <p:nvPicPr>
          <p:cNvPr id="3074" name="Picture 2" descr="お粥のイラスト | かわいいフリー素材集 いらすとや">
            <a:extLst>
              <a:ext uri="{FF2B5EF4-FFF2-40B4-BE49-F238E27FC236}">
                <a16:creationId xmlns:a16="http://schemas.microsoft.com/office/drawing/2014/main" id="{C94A5600-9FF2-E484-3140-BC52AABF4B1F}"/>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8881155" y="2138772"/>
            <a:ext cx="2560210" cy="23425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もの忘れ検診 | 名古屋市健診(検診)総合サイト">
            <a:extLst>
              <a:ext uri="{FF2B5EF4-FFF2-40B4-BE49-F238E27FC236}">
                <a16:creationId xmlns:a16="http://schemas.microsoft.com/office/drawing/2014/main" id="{3B34F840-B191-B7B1-D5D7-02407FBC0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274" y="4700871"/>
            <a:ext cx="1977794" cy="171793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いろいろなものを見る虫眼鏡のイラスト | かわいいフリー素材集 いらすとや">
            <a:extLst>
              <a:ext uri="{FF2B5EF4-FFF2-40B4-BE49-F238E27FC236}">
                <a16:creationId xmlns:a16="http://schemas.microsoft.com/office/drawing/2014/main" id="{3571FDBC-C68F-DA42-6DF2-7554A49AABD1}"/>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rcRect/>
          <a:stretch>
            <a:fillRect/>
          </a:stretch>
        </p:blipFill>
        <p:spPr bwMode="auto">
          <a:xfrm rot="18236212" flipH="1">
            <a:off x="10475878" y="249150"/>
            <a:ext cx="1742724" cy="2371312"/>
          </a:xfrm>
          <a:prstGeom prst="rect">
            <a:avLst/>
          </a:prstGeom>
          <a:noFill/>
          <a:ln>
            <a:noFill/>
          </a:ln>
        </p:spPr>
      </p:pic>
    </p:spTree>
    <p:extLst>
      <p:ext uri="{BB962C8B-B14F-4D97-AF65-F5344CB8AC3E}">
        <p14:creationId xmlns:p14="http://schemas.microsoft.com/office/powerpoint/2010/main" val="17994876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1001BDC8-E4C5-1E7F-C8F4-29E90D57DF4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altLang="ja-JP" sz="1200" b="0" i="0" u="none" strike="noStrike" kern="1200" cap="none" spc="0" normalizeH="0" baseline="0" noProof="0" smtClean="0">
                <a:ln>
                  <a:noFill/>
                </a:ln>
                <a:solidFill>
                  <a:srgbClr val="1F2C8F"/>
                </a:solidFill>
                <a:effectLst/>
                <a:uLnTx/>
                <a:uFillTx/>
                <a:latin typeface="Meiryo UI" panose="020B0604020202020204" pitchFamily="34" charset="0"/>
                <a:ea typeface="Meiryo UI"/>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114</a:t>
            </a:fld>
            <a:endParaRPr kumimoji="0" lang="ja-JP" altLang="en-US" sz="1200" b="0" i="0" u="none" strike="noStrike" kern="1200" cap="none" spc="0" normalizeH="0" baseline="0" noProof="0" dirty="0">
              <a:ln>
                <a:noFill/>
              </a:ln>
              <a:solidFill>
                <a:srgbClr val="1F2C8F"/>
              </a:solidFill>
              <a:effectLst/>
              <a:uLnTx/>
              <a:uFillTx/>
              <a:latin typeface="Meiryo UI" panose="020B0604020202020204" pitchFamily="34" charset="0"/>
              <a:ea typeface="Meiryo UI"/>
              <a:cs typeface="Arial" panose="020B0604020202020204" pitchFamily="34" charset="0"/>
            </a:endParaRPr>
          </a:p>
        </p:txBody>
      </p:sp>
      <p:sp>
        <p:nvSpPr>
          <p:cNvPr id="8" name="テキスト ボックス 7">
            <a:extLst>
              <a:ext uri="{FF2B5EF4-FFF2-40B4-BE49-F238E27FC236}">
                <a16:creationId xmlns:a16="http://schemas.microsoft.com/office/drawing/2014/main" id="{68987989-935D-4B65-A38C-499742E379AC}"/>
              </a:ext>
            </a:extLst>
          </p:cNvPr>
          <p:cNvSpPr txBox="1"/>
          <p:nvPr/>
        </p:nvSpPr>
        <p:spPr>
          <a:xfrm>
            <a:off x="1" y="1399588"/>
            <a:ext cx="12192000" cy="50937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sz="2400" b="1" i="0" u="none" strike="noStrike" kern="1200" cap="none" spc="0" normalizeH="0" baseline="0" noProof="0" dirty="0">
                <a:ln>
                  <a:noFill/>
                </a:ln>
                <a:solidFill>
                  <a:srgbClr val="000000"/>
                </a:solidFill>
                <a:effectLst/>
                <a:uLnTx/>
                <a:uFillTx/>
                <a:latin typeface="Meiryo UI"/>
                <a:ea typeface="Meiryo UI"/>
                <a:cs typeface="+mn-cs"/>
              </a:rPr>
              <a:t>③外国人の人に向けた、</a:t>
            </a:r>
            <a:r>
              <a:rPr kumimoji="0" lang="en-US" altLang="ja-JP" sz="2400" b="1" i="0" u="none" strike="noStrike" kern="1200" cap="none" spc="0" normalizeH="0" baseline="0" noProof="0" dirty="0">
                <a:ln>
                  <a:noFill/>
                </a:ln>
                <a:solidFill>
                  <a:srgbClr val="000000"/>
                </a:solidFill>
                <a:effectLst/>
                <a:uLnTx/>
                <a:uFillTx/>
                <a:latin typeface="Meiryo UI"/>
                <a:ea typeface="Meiryo UI"/>
                <a:cs typeface="+mn-cs"/>
              </a:rPr>
              <a:t>α</a:t>
            </a:r>
            <a:r>
              <a:rPr kumimoji="0" lang="ja-JP" altLang="en-US" sz="2400" b="1" i="0" u="none" strike="noStrike" kern="1200" cap="none" spc="0" normalizeH="0" baseline="0" noProof="0" dirty="0">
                <a:ln>
                  <a:noFill/>
                </a:ln>
                <a:solidFill>
                  <a:srgbClr val="000000"/>
                </a:solidFill>
                <a:effectLst/>
                <a:uLnTx/>
                <a:uFillTx/>
                <a:latin typeface="Meiryo UI"/>
                <a:ea typeface="Meiryo UI"/>
                <a:cs typeface="+mn-cs"/>
              </a:rPr>
              <a:t>化米</a:t>
            </a:r>
            <a:endParaRPr kumimoji="0" lang="en-US" altLang="ja-JP" sz="2400"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sz="2800" b="1"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sz="2800" i="0" u="none" strike="noStrike" kern="1200" cap="none" spc="0" normalizeH="0" baseline="0" noProof="0" dirty="0">
                <a:ln>
                  <a:noFill/>
                </a:ln>
                <a:solidFill>
                  <a:srgbClr val="000000"/>
                </a:solidFill>
                <a:effectLst/>
                <a:uLnTx/>
                <a:uFillTx/>
                <a:latin typeface="Meiryo UI"/>
                <a:ea typeface="Meiryo UI"/>
                <a:cs typeface="+mn-cs"/>
              </a:rPr>
              <a:t>・</a:t>
            </a:r>
            <a:r>
              <a:rPr kumimoji="0" lang="ja-JP" altLang="en-US" sz="2400" i="0" u="none" strike="noStrike" kern="1200" cap="none" spc="0" normalizeH="0" baseline="0" noProof="0" dirty="0">
                <a:ln>
                  <a:noFill/>
                </a:ln>
                <a:solidFill>
                  <a:srgbClr val="FF0000"/>
                </a:solidFill>
                <a:effectLst/>
                <a:uLnTx/>
                <a:uFillTx/>
                <a:latin typeface="Meiryo UI"/>
                <a:ea typeface="Meiryo UI"/>
                <a:cs typeface="+mn-cs"/>
              </a:rPr>
              <a:t>味付けの工夫 </a:t>
            </a:r>
            <a:r>
              <a:rPr kumimoji="0" lang="en-US" altLang="ja-JP" sz="2400"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ミネストローネ　野菜カレースープ 和風五目スープ</a:t>
            </a:r>
            <a:endParaRPr kumimoji="0" lang="en-US" altLang="ja-JP" sz="240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srgbClr val="000000"/>
                </a:solidFill>
                <a:latin typeface="Meiryo UI"/>
                <a:ea typeface="Meiryo UI"/>
              </a:rPr>
              <a:t>　　　　　　　　                       </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食べやすい味となるようにしている</a:t>
            </a:r>
            <a:endParaRPr kumimoji="0" lang="en-US" altLang="ja-JP" sz="240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60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 i="0" u="none" strike="noStrike" kern="1200" cap="none" spc="0" normalizeH="0" baseline="0" noProof="0" dirty="0">
                <a:ln>
                  <a:noFill/>
                </a:ln>
                <a:solidFill>
                  <a:srgbClr val="000000"/>
                </a:solidFill>
                <a:effectLst/>
                <a:uLnTx/>
                <a:uFillTx/>
                <a:latin typeface="Meiryo UI"/>
                <a:ea typeface="Meiryo UI"/>
                <a:cs typeface="+mn-cs"/>
              </a:rPr>
              <a:t>　</a:t>
            </a:r>
            <a:endParaRPr kumimoji="0" lang="en-US" altLang="ja-JP" sz="10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sz="2400" i="0" u="none" strike="noStrike" kern="1200" cap="none" spc="0" normalizeH="0" baseline="0" noProof="0" dirty="0">
                <a:ln>
                  <a:noFill/>
                </a:ln>
                <a:solidFill>
                  <a:srgbClr val="FF0000"/>
                </a:solidFill>
                <a:effectLst/>
                <a:uLnTx/>
                <a:uFillTx/>
                <a:latin typeface="Meiryo UI"/>
                <a:ea typeface="Meiryo UI"/>
                <a:cs typeface="+mn-cs"/>
              </a:rPr>
              <a:t>外国語での商品表示 </a:t>
            </a:r>
            <a:r>
              <a:rPr lang="en-US" altLang="ja-JP" sz="2400" dirty="0">
                <a:solidFill>
                  <a:srgbClr val="000000"/>
                </a:solidFill>
                <a:latin typeface="Meiryo UI"/>
                <a:ea typeface="Meiryo UI"/>
              </a:rPr>
              <a:t>… </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安心して食べることができる</a:t>
            </a:r>
            <a:endParaRPr kumimoji="0" lang="en-US" altLang="ja-JP" sz="240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i="0" u="none" strike="noStrike" kern="1200" cap="none" spc="0" normalizeH="0" baseline="0" noProof="0" dirty="0">
                <a:ln>
                  <a:noFill/>
                </a:ln>
                <a:solidFill>
                  <a:srgbClr val="000000"/>
                </a:solidFill>
                <a:effectLst/>
                <a:uLnTx/>
                <a:uFillTx/>
                <a:latin typeface="Meiryo UI"/>
                <a:ea typeface="Meiryo UI"/>
                <a:cs typeface="+mn-cs"/>
              </a:rPr>
              <a:t>　　　　　　</a:t>
            </a:r>
            <a:r>
              <a:rPr lang="ja-JP" altLang="en-US" dirty="0">
                <a:solidFill>
                  <a:srgbClr val="000000"/>
                </a:solidFill>
                <a:latin typeface="Meiryo UI"/>
                <a:ea typeface="Meiryo UI"/>
              </a:rPr>
              <a:t>　</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以上</a:t>
            </a:r>
            <a:r>
              <a:rPr lang="ja-JP" altLang="en-US" sz="2400" dirty="0">
                <a:solidFill>
                  <a:srgbClr val="000000"/>
                </a:solidFill>
                <a:latin typeface="Meiryo UI"/>
                <a:ea typeface="Meiryo UI"/>
              </a:rPr>
              <a:t>調査より</a:t>
            </a:r>
            <a:r>
              <a:rPr lang="en-US" altLang="ja-JP" sz="2400" dirty="0">
                <a:solidFill>
                  <a:srgbClr val="000000"/>
                </a:solidFill>
                <a:latin typeface="Meiryo UI"/>
                <a:ea typeface="Meiryo UI"/>
              </a:rPr>
              <a:t>…</a:t>
            </a:r>
            <a:r>
              <a:rPr kumimoji="0" lang="en-US" altLang="ja-JP" sz="2400" i="0" u="none" strike="noStrike" kern="1200" cap="none" spc="0" normalizeH="0" baseline="0" noProof="0" dirty="0">
                <a:ln>
                  <a:noFill/>
                </a:ln>
                <a:solidFill>
                  <a:srgbClr val="000000"/>
                </a:solidFill>
                <a:effectLst/>
                <a:uLnTx/>
                <a:uFillTx/>
                <a:latin typeface="Meiryo UI"/>
                <a:ea typeface="Meiryo UI"/>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i="0" u="none" strike="noStrike" kern="1200" cap="none" spc="0" normalizeH="0" baseline="0" noProof="0" dirty="0">
                <a:ln>
                  <a:noFill/>
                </a:ln>
                <a:solidFill>
                  <a:srgbClr val="000000"/>
                </a:solidFill>
                <a:effectLst/>
                <a:uLnTx/>
                <a:uFillTx/>
                <a:latin typeface="Meiryo UI"/>
                <a:ea typeface="Meiryo UI"/>
                <a:cs typeface="+mn-cs"/>
              </a:rPr>
              <a:t>       </a:t>
            </a:r>
            <a:endParaRPr kumimoji="0" lang="en-US" altLang="ja-JP"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避難場所において、</a:t>
            </a:r>
            <a:r>
              <a:rPr kumimoji="0" lang="ja-JP" altLang="en-US" sz="2400" i="0" u="none" strike="noStrike" kern="1200" cap="none" spc="0" normalizeH="0" baseline="0" noProof="0" dirty="0">
                <a:ln>
                  <a:noFill/>
                </a:ln>
                <a:solidFill>
                  <a:srgbClr val="FF0000"/>
                </a:solidFill>
                <a:effectLst/>
                <a:uLnTx/>
                <a:uFillTx/>
                <a:latin typeface="Meiryo UI"/>
                <a:ea typeface="Meiryo UI"/>
                <a:cs typeface="+mn-cs"/>
              </a:rPr>
              <a:t>たまたま居合わせた人</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が、どのような生活背景を抱えているか</a:t>
            </a:r>
            <a:endParaRPr kumimoji="0" lang="en-US" altLang="ja-JP" sz="240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　　 　　　 分からない。</a:t>
            </a:r>
            <a:r>
              <a:rPr kumimoji="0" lang="ja-JP" altLang="en-US" sz="2400" i="0" u="none" strike="noStrike" kern="1200" cap="none" spc="0" normalizeH="0" baseline="0" noProof="0" dirty="0">
                <a:ln>
                  <a:noFill/>
                </a:ln>
                <a:solidFill>
                  <a:srgbClr val="FF0000"/>
                </a:solidFill>
                <a:effectLst/>
                <a:uLnTx/>
                <a:uFillTx/>
                <a:latin typeface="Meiryo UI"/>
                <a:ea typeface="Meiryo UI"/>
                <a:cs typeface="+mn-cs"/>
              </a:rPr>
              <a:t>共助</a:t>
            </a:r>
            <a:r>
              <a:rPr lang="ja-JP" altLang="en-US" sz="2400" dirty="0">
                <a:solidFill>
                  <a:srgbClr val="000000"/>
                </a:solidFill>
                <a:latin typeface="Meiryo UI"/>
                <a:ea typeface="Meiryo UI"/>
              </a:rPr>
              <a:t>の視点</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として、アレルギーを持つ人、高齢者、外国人など、</a:t>
            </a:r>
            <a:endParaRPr kumimoji="0" lang="en-US" altLang="ja-JP" sz="240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i="0" u="none" strike="noStrike" kern="1200" cap="none" spc="0" normalizeH="0" baseline="0" noProof="0" dirty="0">
                <a:ln>
                  <a:noFill/>
                </a:ln>
                <a:solidFill>
                  <a:srgbClr val="DE8C8C">
                    <a:lumMod val="75000"/>
                  </a:srgbClr>
                </a:solidFill>
                <a:effectLst/>
                <a:uLnTx/>
                <a:uFillTx/>
                <a:latin typeface="Meiryo UI"/>
                <a:ea typeface="Meiryo UI"/>
                <a:cs typeface="+mn-cs"/>
              </a:rPr>
              <a:t>　 　　　　 </a:t>
            </a:r>
            <a:r>
              <a:rPr kumimoji="0" lang="ja-JP" altLang="en-US" sz="2400" i="0" u="none" strike="noStrike" kern="1200" cap="none" spc="0" normalizeH="0" baseline="0" noProof="0" dirty="0">
                <a:ln>
                  <a:noFill/>
                </a:ln>
                <a:solidFill>
                  <a:srgbClr val="FF0000"/>
                </a:solidFill>
                <a:effectLst/>
                <a:uLnTx/>
                <a:uFillTx/>
                <a:latin typeface="Meiryo UI"/>
                <a:ea typeface="Meiryo UI"/>
                <a:cs typeface="+mn-cs"/>
              </a:rPr>
              <a:t>誰でも食べられる食料の備蓄</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を考える必要</a:t>
            </a:r>
            <a:r>
              <a:rPr lang="ja-JP" altLang="en-US" sz="2400" dirty="0">
                <a:solidFill>
                  <a:srgbClr val="000000"/>
                </a:solidFill>
                <a:latin typeface="Meiryo UI"/>
                <a:ea typeface="Meiryo UI"/>
              </a:rPr>
              <a:t>が</a:t>
            </a:r>
            <a:r>
              <a:rPr kumimoji="0" lang="ja-JP" altLang="en-US" sz="2400" i="0" u="none" strike="noStrike" kern="1200" cap="none" spc="0" normalizeH="0" baseline="0" noProof="0" dirty="0">
                <a:ln>
                  <a:noFill/>
                </a:ln>
                <a:solidFill>
                  <a:srgbClr val="000000"/>
                </a:solidFill>
                <a:effectLst/>
                <a:uLnTx/>
                <a:uFillTx/>
                <a:latin typeface="Meiryo UI"/>
                <a:ea typeface="Meiryo UI"/>
                <a:cs typeface="+mn-cs"/>
              </a:rPr>
              <a:t>あることが分かった。</a:t>
            </a:r>
            <a:endParaRPr kumimoji="0" lang="en-US" altLang="ja-JP" sz="240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1" name="四角形: 角を丸くする 10">
            <a:extLst>
              <a:ext uri="{FF2B5EF4-FFF2-40B4-BE49-F238E27FC236}">
                <a16:creationId xmlns:a16="http://schemas.microsoft.com/office/drawing/2014/main" id="{59BBD1A7-69F6-A54A-2BF3-B238E82C94B5}"/>
              </a:ext>
            </a:extLst>
          </p:cNvPr>
          <p:cNvSpPr/>
          <p:nvPr/>
        </p:nvSpPr>
        <p:spPr>
          <a:xfrm>
            <a:off x="850898" y="1688683"/>
            <a:ext cx="4169989" cy="495717"/>
          </a:xfrm>
          <a:prstGeom prst="roundRect">
            <a:avLst/>
          </a:prstGeom>
          <a:no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DFAF6"/>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BF88EA2B-0F44-47C5-C2DB-518EB45483D8}"/>
              </a:ext>
            </a:extLst>
          </p:cNvPr>
          <p:cNvSpPr txBox="1"/>
          <p:nvPr/>
        </p:nvSpPr>
        <p:spPr>
          <a:xfrm>
            <a:off x="0" y="697210"/>
            <a:ext cx="11932920" cy="943848"/>
          </a:xfrm>
          <a:prstGeom prst="rect">
            <a:avLst/>
          </a:prstGeom>
          <a:noFill/>
        </p:spPr>
        <p:txBody>
          <a:bodyPr wrap="square" rtlCol="0">
            <a:spAutoFit/>
          </a:bodyPr>
          <a:lstStyle/>
          <a:p>
            <a:pPr defTabSz="914400">
              <a:spcBef>
                <a:spcPts val="360"/>
              </a:spcBef>
              <a:defRPr/>
            </a:pPr>
            <a:r>
              <a:rPr lang="ja-JP" altLang="en-US" sz="2800" b="1" dirty="0">
                <a:solidFill>
                  <a:schemeClr val="tx1"/>
                </a:solidFill>
              </a:rPr>
              <a:t>　</a:t>
            </a:r>
            <a:r>
              <a:rPr lang="en-US" altLang="ja-JP" sz="2800" b="1" dirty="0">
                <a:solidFill>
                  <a:schemeClr val="tx1"/>
                </a:solidFill>
              </a:rPr>
              <a:t>B. </a:t>
            </a:r>
            <a:r>
              <a:rPr lang="ja-JP" altLang="en-US" sz="2800" b="1" dirty="0">
                <a:solidFill>
                  <a:schemeClr val="tx1"/>
                </a:solidFill>
              </a:rPr>
              <a:t>非常食④</a:t>
            </a:r>
            <a:endParaRPr lang="en-US" altLang="ja-JP" sz="2800" b="1" dirty="0">
              <a:solidFill>
                <a:schemeClr val="tx1"/>
              </a:solidFill>
            </a:endParaRPr>
          </a:p>
          <a:p>
            <a:pPr marL="0" marR="0" lvl="0" indent="0" algn="l"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1" lang="ja-JP" altLang="en-US" sz="1600" b="1" i="0" u="none" strike="noStrike" kern="1200" cap="none" spc="0" normalizeH="0" baseline="0" noProof="0" dirty="0">
                <a:ln>
                  <a:noFill/>
                </a:ln>
                <a:solidFill>
                  <a:srgbClr val="000000"/>
                </a:solidFill>
                <a:effectLst/>
                <a:uLnTx/>
                <a:uFillTx/>
                <a:latin typeface="Meiryo UI"/>
                <a:ea typeface="Meiryo UI"/>
                <a:cs typeface="+mn-cs"/>
              </a:rPr>
              <a:t>　　　　　　 </a:t>
            </a:r>
            <a:r>
              <a:rPr kumimoji="1" lang="ja-JP" altLang="en-US" sz="2400" b="1" i="0" u="none" strike="noStrike" kern="1200" cap="none" spc="0" normalizeH="0" baseline="0" noProof="0" dirty="0">
                <a:ln>
                  <a:noFill/>
                </a:ln>
                <a:solidFill>
                  <a:srgbClr val="000000"/>
                </a:solidFill>
                <a:effectLst/>
                <a:uLnTx/>
                <a:uFillTx/>
                <a:latin typeface="Meiryo UI"/>
                <a:ea typeface="Meiryo UI"/>
                <a:cs typeface="+mn-cs"/>
              </a:rPr>
              <a:t>非常食には、どのようなものがあるだろうか。備蓄食料</a:t>
            </a:r>
            <a:r>
              <a:rPr kumimoji="1" lang="en-US" altLang="ja-JP" sz="2400" b="1" i="0" u="none" strike="noStrike" kern="1200" cap="none" spc="0" normalizeH="0" baseline="0" noProof="0" dirty="0">
                <a:ln>
                  <a:noFill/>
                </a:ln>
                <a:solidFill>
                  <a:srgbClr val="000000"/>
                </a:solidFill>
                <a:effectLst/>
                <a:uLnTx/>
                <a:uFillTx/>
                <a:latin typeface="Meiryo UI"/>
                <a:ea typeface="Meiryo UI"/>
                <a:cs typeface="+mn-cs"/>
              </a:rPr>
              <a:t>(</a:t>
            </a:r>
            <a:r>
              <a:rPr kumimoji="1" lang="ja-JP" altLang="en-US" sz="2400" b="1" i="0" u="none" strike="noStrike" kern="1200" cap="none" spc="0" normalizeH="0" baseline="0" noProof="0" dirty="0">
                <a:ln>
                  <a:noFill/>
                </a:ln>
                <a:solidFill>
                  <a:srgbClr val="000000"/>
                </a:solidFill>
                <a:effectLst/>
                <a:uLnTx/>
                <a:uFillTx/>
                <a:latin typeface="Meiryo UI"/>
                <a:ea typeface="Meiryo UI"/>
                <a:cs typeface="+mn-cs"/>
              </a:rPr>
              <a:t>非常食</a:t>
            </a:r>
            <a:r>
              <a:rPr kumimoji="1" lang="en-US" altLang="ja-JP" sz="2400" b="1" i="0" u="none" strike="noStrike" kern="1200" cap="none" spc="0" normalizeH="0" baseline="0" noProof="0" dirty="0">
                <a:ln>
                  <a:noFill/>
                </a:ln>
                <a:solidFill>
                  <a:srgbClr val="000000"/>
                </a:solidFill>
                <a:effectLst/>
                <a:uLnTx/>
                <a:uFillTx/>
                <a:latin typeface="Meiryo UI"/>
                <a:ea typeface="Meiryo UI"/>
                <a:cs typeface="+mn-cs"/>
              </a:rPr>
              <a:t>)</a:t>
            </a:r>
            <a:r>
              <a:rPr kumimoji="1" lang="ja-JP" altLang="en-US" sz="2400" b="1" i="0" u="none" strike="noStrike" kern="1200" cap="none" spc="0" normalizeH="0" baseline="0" noProof="0" dirty="0">
                <a:ln>
                  <a:noFill/>
                </a:ln>
                <a:solidFill>
                  <a:srgbClr val="000000"/>
                </a:solidFill>
                <a:effectLst/>
                <a:uLnTx/>
                <a:uFillTx/>
                <a:latin typeface="Meiryo UI"/>
                <a:ea typeface="Meiryo UI"/>
                <a:cs typeface="+mn-cs"/>
              </a:rPr>
              <a:t>の実際について調査する。</a:t>
            </a:r>
            <a:endParaRPr kumimoji="1" lang="en-US" altLang="ja-JP" sz="1600" b="1"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8" name="四角形: 角を丸くする 17">
            <a:extLst>
              <a:ext uri="{FF2B5EF4-FFF2-40B4-BE49-F238E27FC236}">
                <a16:creationId xmlns:a16="http://schemas.microsoft.com/office/drawing/2014/main" id="{1F4BE712-10FC-8DDE-4186-FCD0359EBA1A}"/>
              </a:ext>
            </a:extLst>
          </p:cNvPr>
          <p:cNvSpPr/>
          <p:nvPr/>
        </p:nvSpPr>
        <p:spPr>
          <a:xfrm>
            <a:off x="1327672" y="2557752"/>
            <a:ext cx="9179615" cy="1019355"/>
          </a:xfrm>
          <a:prstGeom prst="round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DFAF6"/>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B2245C39-67FF-BADF-2F98-590A5247DBE3}"/>
              </a:ext>
            </a:extLst>
          </p:cNvPr>
          <p:cNvSpPr/>
          <p:nvPr/>
        </p:nvSpPr>
        <p:spPr>
          <a:xfrm>
            <a:off x="1002790" y="5121069"/>
            <a:ext cx="10930130" cy="1334682"/>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DFAF6"/>
              </a:solidFill>
              <a:effectLst/>
              <a:uLnTx/>
              <a:uFillTx/>
              <a:latin typeface="Meiryo UI"/>
              <a:ea typeface="Meiryo UI"/>
              <a:cs typeface="+mn-cs"/>
            </a:endParaRPr>
          </a:p>
        </p:txBody>
      </p:sp>
      <p:pic>
        <p:nvPicPr>
          <p:cNvPr id="2052" name="Picture 4" descr="世界中の人たちが仲良くしているイラスト | かわいいフリー素材集 いらすとや">
            <a:extLst>
              <a:ext uri="{FF2B5EF4-FFF2-40B4-BE49-F238E27FC236}">
                <a16:creationId xmlns:a16="http://schemas.microsoft.com/office/drawing/2014/main" id="{106BE867-6044-7AA9-091B-84EE43D62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691" y="3724545"/>
            <a:ext cx="2630930" cy="1381238"/>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DC373EF7-2FB1-B301-E605-ABC816DDE2A3}"/>
              </a:ext>
            </a:extLst>
          </p:cNvPr>
          <p:cNvSpPr txBox="1"/>
          <p:nvPr/>
        </p:nvSpPr>
        <p:spPr>
          <a:xfrm>
            <a:off x="192742" y="6559122"/>
            <a:ext cx="1130420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rPr>
              <a:t>参考</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  </a:t>
            </a: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hlinkClick r:id="rId3">
                  <a:extLst>
                    <a:ext uri="{A12FA001-AC4F-418D-AE19-62706E023703}">
                      <ahyp:hlinkClr xmlns:ahyp="http://schemas.microsoft.com/office/drawing/2018/hyperlinkcolor" val="tx"/>
                    </a:ext>
                  </a:extLst>
                </a:hlinkClick>
              </a:rPr>
              <a:t>アルファー食品株式会社</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hlinkClick r:id="rId3">
                  <a:extLst>
                    <a:ext uri="{A12FA001-AC4F-418D-AE19-62706E023703}">
                      <ahyp:hlinkClr xmlns:ahyp="http://schemas.microsoft.com/office/drawing/2018/hyperlinkcolor" val="tx"/>
                    </a:ext>
                  </a:extLst>
                </a:hlinkClick>
              </a:rPr>
              <a:t> https://www.alpha-come.co.jp/park/stock.php</a:t>
            </a: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rPr>
              <a:t>　トップ</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&gt;</a:t>
            </a: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rPr>
              <a:t>アルファー</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Park&gt;</a:t>
            </a:r>
            <a:r>
              <a:rPr kumimoji="0" lang="ja-JP" altLang="en-US" sz="1400" b="0" i="0" u="none" strike="noStrike" kern="1200" cap="none" spc="0" normalizeH="0" baseline="0" noProof="0" dirty="0">
                <a:ln>
                  <a:noFill/>
                </a:ln>
                <a:solidFill>
                  <a:srgbClr val="000000"/>
                </a:solidFill>
                <a:effectLst/>
                <a:uLnTx/>
                <a:uFillTx/>
                <a:latin typeface="Meiryo UI"/>
                <a:ea typeface="Meiryo UI"/>
                <a:cs typeface="+mn-cs"/>
              </a:rPr>
              <a:t>ご家庭での備蓄食品について</a:t>
            </a: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 23.12.29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2" name="テキスト ボックス 1">
            <a:extLst>
              <a:ext uri="{FF2B5EF4-FFF2-40B4-BE49-F238E27FC236}">
                <a16:creationId xmlns:a16="http://schemas.microsoft.com/office/drawing/2014/main" id="{D9BE24C2-9956-93D9-D165-C1A90C55B672}"/>
              </a:ext>
            </a:extLst>
          </p:cNvPr>
          <p:cNvSpPr txBox="1"/>
          <p:nvPr/>
        </p:nvSpPr>
        <p:spPr>
          <a:xfrm>
            <a:off x="11100547" y="6538698"/>
            <a:ext cx="14529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K</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a:t>
            </a:r>
          </a:p>
        </p:txBody>
      </p:sp>
      <p:sp>
        <p:nvSpPr>
          <p:cNvPr id="3" name="四角形: 角を丸くする 2">
            <a:extLst>
              <a:ext uri="{FF2B5EF4-FFF2-40B4-BE49-F238E27FC236}">
                <a16:creationId xmlns:a16="http://schemas.microsoft.com/office/drawing/2014/main" id="{2618F3C0-AEF4-C197-19B9-1EA6424504C5}"/>
              </a:ext>
            </a:extLst>
          </p:cNvPr>
          <p:cNvSpPr/>
          <p:nvPr/>
        </p:nvSpPr>
        <p:spPr>
          <a:xfrm>
            <a:off x="1344298" y="3724545"/>
            <a:ext cx="7392379" cy="420126"/>
          </a:xfrm>
          <a:prstGeom prst="roundRect">
            <a:avLst>
              <a:gd name="adj" fmla="val 30517"/>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DFAF6"/>
              </a:solidFill>
              <a:effectLst/>
              <a:uLnTx/>
              <a:uFillTx/>
              <a:latin typeface="Meiryo UI"/>
              <a:ea typeface="Meiryo UI"/>
              <a:cs typeface="+mn-cs"/>
            </a:endParaRPr>
          </a:p>
        </p:txBody>
      </p:sp>
      <p:pic>
        <p:nvPicPr>
          <p:cNvPr id="4" name="図 3" descr="いろいろなものを見る虫眼鏡のイラスト | かわいいフリー素材集 いらすとや">
            <a:extLst>
              <a:ext uri="{FF2B5EF4-FFF2-40B4-BE49-F238E27FC236}">
                <a16:creationId xmlns:a16="http://schemas.microsoft.com/office/drawing/2014/main" id="{4C36640D-9E81-D4BE-222A-FA70D87E10A1}"/>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rcRect/>
          <a:stretch>
            <a:fillRect/>
          </a:stretch>
        </p:blipFill>
        <p:spPr bwMode="auto">
          <a:xfrm rot="18236212" flipH="1">
            <a:off x="10475878" y="249150"/>
            <a:ext cx="1742724" cy="2371312"/>
          </a:xfrm>
          <a:prstGeom prst="rect">
            <a:avLst/>
          </a:prstGeom>
          <a:noFill/>
          <a:ln>
            <a:noFill/>
          </a:ln>
        </p:spPr>
      </p:pic>
    </p:spTree>
    <p:extLst>
      <p:ext uri="{BB962C8B-B14F-4D97-AF65-F5344CB8AC3E}">
        <p14:creationId xmlns:p14="http://schemas.microsoft.com/office/powerpoint/2010/main" val="13662873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CB8EEBFE-FC5C-C9A3-CBCE-189DE0B02259}"/>
              </a:ext>
            </a:extLst>
          </p:cNvPr>
          <p:cNvSpPr/>
          <p:nvPr/>
        </p:nvSpPr>
        <p:spPr>
          <a:xfrm>
            <a:off x="335280" y="3757214"/>
            <a:ext cx="11450320" cy="195778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C6FD6FB8-87BC-5A89-0661-E7925C794618}"/>
              </a:ext>
            </a:extLst>
          </p:cNvPr>
          <p:cNvSpPr>
            <a:spLocks noGrp="1"/>
          </p:cNvSpPr>
          <p:nvPr>
            <p:ph sz="half" idx="1"/>
          </p:nvPr>
        </p:nvSpPr>
        <p:spPr>
          <a:xfrm>
            <a:off x="129540" y="559365"/>
            <a:ext cx="11932920" cy="4139635"/>
          </a:xfrm>
        </p:spPr>
        <p:txBody>
          <a:bodyPr/>
          <a:lstStyle/>
          <a:p>
            <a:pPr marL="0" indent="0">
              <a:buNone/>
            </a:pPr>
            <a:endParaRPr lang="en-US" altLang="ja-JP" sz="1100" b="1" dirty="0"/>
          </a:p>
          <a:p>
            <a:pPr marL="0" indent="0">
              <a:buNone/>
            </a:pPr>
            <a:r>
              <a:rPr lang="en-US" altLang="ja-JP" sz="2000" b="1" dirty="0">
                <a:solidFill>
                  <a:schemeClr val="tx1"/>
                </a:solidFill>
              </a:rPr>
              <a:t>  </a:t>
            </a:r>
            <a:r>
              <a:rPr lang="ja-JP" altLang="en-US" sz="2800" b="1" dirty="0">
                <a:solidFill>
                  <a:schemeClr val="tx1"/>
                </a:solidFill>
              </a:rPr>
              <a:t>　</a:t>
            </a:r>
            <a:endParaRPr lang="en-US" altLang="ja-JP" sz="20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r>
              <a:rPr lang="ja-JP" altLang="en-US" sz="1100" b="1" dirty="0">
                <a:solidFill>
                  <a:schemeClr val="tx1"/>
                </a:solidFill>
              </a:rPr>
              <a:t>　　</a:t>
            </a:r>
            <a:r>
              <a:rPr lang="ja-JP" altLang="en-US" sz="2400" b="1" dirty="0">
                <a:solidFill>
                  <a:schemeClr val="tx1"/>
                </a:solidFill>
              </a:rPr>
              <a:t>食事の準備において、①②を考慮する必要がある。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①衛生面・食材と調理の資源確保</a:t>
            </a:r>
            <a:r>
              <a:rPr lang="en-US" altLang="ja-JP" sz="2400" b="1" dirty="0">
                <a:solidFill>
                  <a:schemeClr val="tx1"/>
                </a:solidFill>
              </a:rPr>
              <a:t>(</a:t>
            </a:r>
            <a:r>
              <a:rPr lang="ja-JP" altLang="en-US" sz="2400" b="1" dirty="0">
                <a:solidFill>
                  <a:schemeClr val="tx1"/>
                </a:solidFill>
              </a:rPr>
              <a:t>時間、食材量、費用、人員</a:t>
            </a:r>
            <a:r>
              <a:rPr lang="en-US" altLang="ja-JP" sz="2400" b="1" dirty="0">
                <a:solidFill>
                  <a:schemeClr val="tx1"/>
                </a:solidFill>
              </a:rPr>
              <a:t>)</a:t>
            </a:r>
          </a:p>
          <a:p>
            <a:pPr marL="0" indent="0">
              <a:buNone/>
            </a:pPr>
            <a:r>
              <a:rPr lang="ja-JP" altLang="en-US" sz="2400" b="1" dirty="0">
                <a:solidFill>
                  <a:schemeClr val="tx1"/>
                </a:solidFill>
              </a:rPr>
              <a:t>　　　②対象者</a:t>
            </a:r>
            <a:r>
              <a:rPr lang="en-US" altLang="ja-JP" sz="2400" b="1" dirty="0">
                <a:solidFill>
                  <a:schemeClr val="tx1"/>
                </a:solidFill>
              </a:rPr>
              <a:t>(</a:t>
            </a:r>
            <a:r>
              <a:rPr lang="ja-JP" altLang="en-US" sz="2400" b="1" dirty="0">
                <a:solidFill>
                  <a:schemeClr val="tx1"/>
                </a:solidFill>
              </a:rPr>
              <a:t>年齢、アレルギーの有無、嚥下機能</a:t>
            </a:r>
            <a:r>
              <a:rPr lang="en-US" altLang="ja-JP" sz="2400" b="1" dirty="0">
                <a:solidFill>
                  <a:schemeClr val="tx1"/>
                </a:solidFill>
              </a:rPr>
              <a:t>)</a:t>
            </a:r>
            <a:r>
              <a:rPr lang="ja-JP" altLang="en-US" sz="2400" b="1" dirty="0">
                <a:solidFill>
                  <a:schemeClr val="tx1"/>
                </a:solidFill>
              </a:rPr>
              <a:t>・栄養状態等</a:t>
            </a:r>
            <a:endParaRPr lang="en-US" altLang="ja-JP" sz="2400" b="1" dirty="0">
              <a:solidFill>
                <a:schemeClr val="tx1"/>
              </a:solidFill>
            </a:endParaRPr>
          </a:p>
          <a:p>
            <a:pPr marL="0" indent="0">
              <a:buNone/>
            </a:pPr>
            <a:r>
              <a:rPr lang="ja-JP" altLang="en-US" sz="1050" b="1" dirty="0">
                <a:solidFill>
                  <a:schemeClr val="tx1"/>
                </a:solidFill>
              </a:rPr>
              <a:t>　</a:t>
            </a:r>
            <a:endParaRPr lang="en-US" altLang="ja-JP" sz="1000" b="1" dirty="0">
              <a:solidFill>
                <a:schemeClr val="tx1"/>
              </a:solidFill>
            </a:endParaRPr>
          </a:p>
          <a:p>
            <a:pPr marL="0" indent="0">
              <a:buNone/>
            </a:pPr>
            <a:r>
              <a:rPr lang="ja-JP" altLang="en-US" sz="4000" b="1" dirty="0">
                <a:solidFill>
                  <a:schemeClr val="tx1"/>
                </a:solidFill>
              </a:rPr>
              <a:t>　</a:t>
            </a:r>
            <a:endParaRPr lang="en-US" altLang="ja-JP" sz="4000" b="1" dirty="0">
              <a:solidFill>
                <a:schemeClr val="tx1"/>
              </a:solidFill>
            </a:endParaRPr>
          </a:p>
          <a:p>
            <a:pPr marL="0" indent="0">
              <a:buNone/>
            </a:pPr>
            <a:r>
              <a:rPr lang="ja-JP" altLang="en-US" sz="2400" b="1" dirty="0">
                <a:solidFill>
                  <a:schemeClr val="tx1"/>
                </a:solidFill>
              </a:rPr>
              <a:t>　　　最も重要であるのが</a:t>
            </a:r>
            <a:r>
              <a:rPr lang="ja-JP" altLang="en-US" sz="2800" b="1" dirty="0">
                <a:solidFill>
                  <a:schemeClr val="accent2">
                    <a:lumMod val="75000"/>
                  </a:schemeClr>
                </a:solidFill>
              </a:rPr>
              <a:t>衛生面</a:t>
            </a:r>
            <a:r>
              <a:rPr lang="ja-JP" altLang="en-US" sz="2400" b="1" dirty="0">
                <a:solidFill>
                  <a:schemeClr val="tx1"/>
                </a:solidFill>
              </a:rPr>
              <a:t>であり、災害時においても衛生的な調理方法・調理環境で</a:t>
            </a:r>
            <a:endParaRPr lang="en-US" altLang="ja-JP" sz="2400" b="1" dirty="0">
              <a:solidFill>
                <a:schemeClr val="tx1"/>
              </a:solidFill>
            </a:endParaRPr>
          </a:p>
          <a:p>
            <a:pPr marL="0" indent="0">
              <a:buNone/>
            </a:pPr>
            <a:r>
              <a:rPr lang="ja-JP" altLang="en-US" sz="2400" b="1" dirty="0">
                <a:solidFill>
                  <a:schemeClr val="tx1"/>
                </a:solidFill>
              </a:rPr>
              <a:t>　　食事を提供することが望ましい。</a:t>
            </a:r>
            <a:endParaRPr lang="en-US" altLang="ja-JP" sz="2400" b="1" dirty="0">
              <a:solidFill>
                <a:schemeClr val="tx1"/>
              </a:solidFill>
            </a:endParaRPr>
          </a:p>
          <a:p>
            <a:pPr marL="0" indent="0">
              <a:buNone/>
            </a:pPr>
            <a:r>
              <a:rPr lang="ja-JP" altLang="en-US" sz="2400" b="1" dirty="0">
                <a:solidFill>
                  <a:schemeClr val="tx1"/>
                </a:solidFill>
              </a:rPr>
              <a:t>　　災害時での食事を支えるためには、どのような防災食が開発されると良いだろうか。</a:t>
            </a:r>
            <a:endParaRPr lang="en-US" altLang="ja-JP" sz="2400" b="1" dirty="0">
              <a:solidFill>
                <a:schemeClr val="tx1"/>
              </a:solidFill>
            </a:endParaRPr>
          </a:p>
        </p:txBody>
      </p:sp>
      <p:sp>
        <p:nvSpPr>
          <p:cNvPr id="1025" name="四角形: 角を丸くする 1024">
            <a:extLst>
              <a:ext uri="{FF2B5EF4-FFF2-40B4-BE49-F238E27FC236}">
                <a16:creationId xmlns:a16="http://schemas.microsoft.com/office/drawing/2014/main" id="{BF88865A-01EC-D01D-BA3A-B58120465A6B}"/>
              </a:ext>
            </a:extLst>
          </p:cNvPr>
          <p:cNvSpPr/>
          <p:nvPr/>
        </p:nvSpPr>
        <p:spPr>
          <a:xfrm>
            <a:off x="627647" y="2253541"/>
            <a:ext cx="8224253" cy="972259"/>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4" name="Picture 2" descr="顕微鏡のイラスト | かわいいフリー素材集 いらすとや">
            <a:extLst>
              <a:ext uri="{FF2B5EF4-FFF2-40B4-BE49-F238E27FC236}">
                <a16:creationId xmlns:a16="http://schemas.microsoft.com/office/drawing/2014/main" id="{B5944A78-CA3F-7683-65E9-09B61DCB4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1780" y="4559300"/>
            <a:ext cx="1686560" cy="205270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7D416A44-86A4-0E4A-0371-8C33446EB11D}"/>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5" name="スライド番号プレースホルダー 4">
            <a:extLst>
              <a:ext uri="{FF2B5EF4-FFF2-40B4-BE49-F238E27FC236}">
                <a16:creationId xmlns:a16="http://schemas.microsoft.com/office/drawing/2014/main" id="{7989EE2A-E513-E969-5272-F575BEF0053D}"/>
              </a:ext>
            </a:extLst>
          </p:cNvPr>
          <p:cNvSpPr>
            <a:spLocks noGrp="1"/>
          </p:cNvSpPr>
          <p:nvPr>
            <p:ph type="sldNum" sz="quarter" idx="12"/>
          </p:nvPr>
        </p:nvSpPr>
        <p:spPr/>
        <p:txBody>
          <a:bodyPr/>
          <a:lstStyle/>
          <a:p>
            <a:pPr rtl="0"/>
            <a:fld id="{48F63A3B-78C7-47BE-AE5E-E10140E04643}" type="slidenum">
              <a:rPr lang="en-US" altLang="ja-JP" smtClean="0"/>
              <a:t>115</a:t>
            </a:fld>
            <a:endParaRPr lang="ja-JP" dirty="0"/>
          </a:p>
        </p:txBody>
      </p:sp>
      <p:sp>
        <p:nvSpPr>
          <p:cNvPr id="7" name="テキスト ボックス 6">
            <a:extLst>
              <a:ext uri="{FF2B5EF4-FFF2-40B4-BE49-F238E27FC236}">
                <a16:creationId xmlns:a16="http://schemas.microsoft.com/office/drawing/2014/main" id="{CF67800C-FC8A-10FE-6152-48EDD2ADD556}"/>
              </a:ext>
            </a:extLst>
          </p:cNvPr>
          <p:cNvSpPr txBox="1"/>
          <p:nvPr/>
        </p:nvSpPr>
        <p:spPr>
          <a:xfrm>
            <a:off x="129540" y="5942099"/>
            <a:ext cx="10586720" cy="461665"/>
          </a:xfrm>
          <a:prstGeom prst="rect">
            <a:avLst/>
          </a:prstGeom>
          <a:noFill/>
        </p:spPr>
        <p:txBody>
          <a:bodyPr wrap="square" rtlCol="0">
            <a:spAutoFit/>
          </a:bodyPr>
          <a:lstStyle/>
          <a:p>
            <a:r>
              <a:rPr kumimoji="1" lang="ja-JP" altLang="en-US" sz="2400" b="1" dirty="0"/>
              <a:t>「実現可能性はともかく、理想を語る」というコンセプトのもと、防災食について考えた。</a:t>
            </a:r>
          </a:p>
        </p:txBody>
      </p:sp>
      <p:sp>
        <p:nvSpPr>
          <p:cNvPr id="8" name="テキスト ボックス 7">
            <a:extLst>
              <a:ext uri="{FF2B5EF4-FFF2-40B4-BE49-F238E27FC236}">
                <a16:creationId xmlns:a16="http://schemas.microsoft.com/office/drawing/2014/main" id="{C8494C4C-1D23-6E1A-35AA-11ACDE09C949}"/>
              </a:ext>
            </a:extLst>
          </p:cNvPr>
          <p:cNvSpPr txBox="1"/>
          <p:nvPr/>
        </p:nvSpPr>
        <p:spPr>
          <a:xfrm>
            <a:off x="73660" y="711598"/>
            <a:ext cx="6532413" cy="523220"/>
          </a:xfrm>
          <a:prstGeom prst="rect">
            <a:avLst/>
          </a:prstGeom>
          <a:noFill/>
        </p:spPr>
        <p:txBody>
          <a:bodyPr wrap="square" rtlCol="0">
            <a:spAutoFit/>
          </a:bodyPr>
          <a:lstStyle/>
          <a:p>
            <a:r>
              <a:rPr kumimoji="1" lang="ja-JP" altLang="en-US" sz="2800" b="1" dirty="0"/>
              <a:t>（</a:t>
            </a:r>
            <a:r>
              <a:rPr kumimoji="1" lang="en-US" altLang="ja-JP" sz="2800" b="1" dirty="0"/>
              <a:t>3</a:t>
            </a:r>
            <a:r>
              <a:rPr kumimoji="1" lang="ja-JP" altLang="en-US" sz="2800" b="1" dirty="0"/>
              <a:t>）理想の備蓄食料</a:t>
            </a:r>
            <a:r>
              <a:rPr kumimoji="1" lang="en-US" altLang="ja-JP" sz="2800" b="1" dirty="0"/>
              <a:t>(</a:t>
            </a:r>
            <a:r>
              <a:rPr kumimoji="1" lang="ja-JP" altLang="en-US" sz="2800" b="1" dirty="0"/>
              <a:t>非常食</a:t>
            </a:r>
            <a:r>
              <a:rPr kumimoji="1" lang="en-US" altLang="ja-JP" sz="2800" b="1" dirty="0"/>
              <a:t>)</a:t>
            </a:r>
            <a:r>
              <a:rPr kumimoji="1" lang="ja-JP" altLang="en-US" sz="2800" b="1" dirty="0"/>
              <a:t>について </a:t>
            </a:r>
            <a:r>
              <a:rPr kumimoji="1" lang="en-US" altLang="ja-JP" sz="2400" b="1" dirty="0"/>
              <a:t>1</a:t>
            </a:r>
            <a:endParaRPr kumimoji="1" lang="en-US" altLang="ja-JP" sz="2800" b="1" dirty="0"/>
          </a:p>
        </p:txBody>
      </p:sp>
      <p:sp>
        <p:nvSpPr>
          <p:cNvPr id="9" name="正方形/長方形 8">
            <a:extLst>
              <a:ext uri="{FF2B5EF4-FFF2-40B4-BE49-F238E27FC236}">
                <a16:creationId xmlns:a16="http://schemas.microsoft.com/office/drawing/2014/main" id="{1BE8686D-2388-B821-CC5A-3827F3C71EAB}"/>
              </a:ext>
            </a:extLst>
          </p:cNvPr>
          <p:cNvSpPr/>
          <p:nvPr/>
        </p:nvSpPr>
        <p:spPr>
          <a:xfrm>
            <a:off x="6174496" y="802432"/>
            <a:ext cx="459517" cy="405049"/>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593507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CB8EEBFE-FC5C-C9A3-CBCE-189DE0B02259}"/>
              </a:ext>
            </a:extLst>
          </p:cNvPr>
          <p:cNvSpPr/>
          <p:nvPr/>
        </p:nvSpPr>
        <p:spPr>
          <a:xfrm>
            <a:off x="558800" y="3151522"/>
            <a:ext cx="11186188" cy="287541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角を丸めた四角形 7">
            <a:extLst>
              <a:ext uri="{FF2B5EF4-FFF2-40B4-BE49-F238E27FC236}">
                <a16:creationId xmlns:a16="http://schemas.microsoft.com/office/drawing/2014/main" id="{345EA875-4C68-56E1-E3D1-CB6879BAAD9A}"/>
              </a:ext>
            </a:extLst>
          </p:cNvPr>
          <p:cNvSpPr/>
          <p:nvPr/>
        </p:nvSpPr>
        <p:spPr>
          <a:xfrm flipH="1">
            <a:off x="1101292" y="4241344"/>
            <a:ext cx="6931660" cy="1330389"/>
          </a:xfrm>
          <a:prstGeom prst="wedgeRoundRectCallout">
            <a:avLst>
              <a:gd name="adj1" fmla="val -54510"/>
              <a:gd name="adj2" fmla="val 13800"/>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C6FD6FB8-87BC-5A89-0661-E7925C794618}"/>
              </a:ext>
            </a:extLst>
          </p:cNvPr>
          <p:cNvSpPr>
            <a:spLocks noGrp="1"/>
          </p:cNvSpPr>
          <p:nvPr>
            <p:ph sz="half" idx="1"/>
          </p:nvPr>
        </p:nvSpPr>
        <p:spPr>
          <a:xfrm>
            <a:off x="0" y="559365"/>
            <a:ext cx="12062460" cy="5231835"/>
          </a:xfrm>
        </p:spPr>
        <p:txBody>
          <a:bodyPr/>
          <a:lstStyle/>
          <a:p>
            <a:pPr marL="0" indent="0">
              <a:buNone/>
            </a:pPr>
            <a:endParaRPr lang="en-US" altLang="ja-JP" sz="1100" b="1" dirty="0"/>
          </a:p>
          <a:p>
            <a:pPr marL="0" indent="0">
              <a:buNone/>
            </a:pPr>
            <a:r>
              <a:rPr lang="ja-JP" altLang="en-US" sz="2800" b="1" dirty="0">
                <a:solidFill>
                  <a:schemeClr val="tx1"/>
                </a:solidFill>
              </a:rPr>
              <a:t>（</a:t>
            </a:r>
            <a:r>
              <a:rPr lang="en-US" altLang="ja-JP" sz="2800" b="1" dirty="0">
                <a:solidFill>
                  <a:schemeClr val="tx1"/>
                </a:solidFill>
              </a:rPr>
              <a:t>3</a:t>
            </a:r>
            <a:r>
              <a:rPr lang="ja-JP" altLang="en-US" sz="2800" b="1" dirty="0">
                <a:solidFill>
                  <a:schemeClr val="tx1"/>
                </a:solidFill>
              </a:rPr>
              <a:t>）理想の備蓄食料</a:t>
            </a:r>
            <a:r>
              <a:rPr lang="en-US" altLang="ja-JP" sz="2800" b="1" dirty="0">
                <a:solidFill>
                  <a:schemeClr val="tx1"/>
                </a:solidFill>
              </a:rPr>
              <a:t>(</a:t>
            </a:r>
            <a:r>
              <a:rPr lang="ja-JP" altLang="en-US" sz="2800" b="1" dirty="0">
                <a:solidFill>
                  <a:schemeClr val="tx1"/>
                </a:solidFill>
              </a:rPr>
              <a:t>非常食</a:t>
            </a:r>
            <a:r>
              <a:rPr lang="en-US" altLang="ja-JP" sz="2800" b="1" dirty="0">
                <a:solidFill>
                  <a:schemeClr val="tx1"/>
                </a:solidFill>
              </a:rPr>
              <a:t>)</a:t>
            </a:r>
            <a:r>
              <a:rPr lang="ja-JP" altLang="en-US" sz="2800" b="1" dirty="0">
                <a:solidFill>
                  <a:schemeClr val="tx1"/>
                </a:solidFill>
              </a:rPr>
              <a:t>について </a:t>
            </a:r>
            <a:r>
              <a:rPr lang="en-US" altLang="ja-JP" sz="2800" b="1" dirty="0">
                <a:solidFill>
                  <a:schemeClr val="tx1"/>
                </a:solidFill>
              </a:rPr>
              <a:t>2</a:t>
            </a:r>
            <a:r>
              <a:rPr lang="ja-JP" altLang="en-US" sz="2800" b="1" dirty="0">
                <a:solidFill>
                  <a:schemeClr val="tx1"/>
                </a:solidFill>
              </a:rPr>
              <a:t>　</a:t>
            </a:r>
            <a:endParaRPr lang="en-US" altLang="ja-JP" sz="2000" b="1" dirty="0">
              <a:solidFill>
                <a:schemeClr val="tx1"/>
              </a:solidFill>
            </a:endParaRPr>
          </a:p>
          <a:p>
            <a:pPr marL="0" indent="0">
              <a:buNone/>
            </a:pPr>
            <a:r>
              <a:rPr lang="ja-JP" altLang="en-US" sz="1100" b="1" dirty="0">
                <a:solidFill>
                  <a:schemeClr val="tx1"/>
                </a:solidFill>
              </a:rPr>
              <a:t>　　</a:t>
            </a:r>
            <a:endParaRPr lang="en-US" altLang="ja-JP" sz="1100" b="1" dirty="0">
              <a:solidFill>
                <a:schemeClr val="tx1"/>
              </a:solidFill>
            </a:endParaRPr>
          </a:p>
          <a:p>
            <a:pPr marL="0" indent="0">
              <a:buNone/>
            </a:pPr>
            <a:endParaRPr lang="en-US" altLang="ja-JP" sz="1100" b="1" dirty="0">
              <a:solidFill>
                <a:schemeClr val="tx1"/>
              </a:solidFill>
            </a:endParaRPr>
          </a:p>
          <a:p>
            <a:pPr marL="0" indent="0">
              <a:buNone/>
            </a:pPr>
            <a:r>
              <a:rPr lang="ja-JP" altLang="en-US" sz="1100" b="1" dirty="0">
                <a:solidFill>
                  <a:schemeClr val="tx1"/>
                </a:solidFill>
              </a:rPr>
              <a:t>　</a:t>
            </a:r>
            <a:r>
              <a:rPr lang="ja-JP" altLang="en-US" b="1" dirty="0">
                <a:solidFill>
                  <a:schemeClr val="tx1"/>
                </a:solidFill>
              </a:rPr>
              <a:t>　　</a:t>
            </a:r>
            <a:r>
              <a:rPr lang="ja-JP" altLang="en-US" sz="2400" b="1" dirty="0">
                <a:solidFill>
                  <a:schemeClr val="tx1"/>
                </a:solidFill>
              </a:rPr>
              <a:t>①ふたを開けるだけで、あたたかい飲み物になる防災食。</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1100" b="1" dirty="0">
                <a:solidFill>
                  <a:schemeClr val="tx1"/>
                </a:solidFill>
              </a:rPr>
              <a:t>　　</a:t>
            </a:r>
            <a:r>
              <a:rPr lang="ja-JP" altLang="en-US" b="1" dirty="0">
                <a:solidFill>
                  <a:schemeClr val="tx1"/>
                </a:solidFill>
              </a:rPr>
              <a:t>　</a:t>
            </a:r>
            <a:r>
              <a:rPr lang="ja-JP" altLang="en-US" sz="2400" b="1" dirty="0">
                <a:solidFill>
                  <a:schemeClr val="tx1"/>
                </a:solidFill>
              </a:rPr>
              <a:t>　冬場の避難生活においても、火や電気を用いずに、温かい飲み物を飲みことができる。</a:t>
            </a:r>
            <a:endParaRPr lang="en-US" altLang="ja-JP" b="1" dirty="0">
              <a:solidFill>
                <a:schemeClr val="tx1"/>
              </a:solidFill>
            </a:endParaRPr>
          </a:p>
          <a:p>
            <a:pPr marL="0" indent="0">
              <a:buNone/>
            </a:pPr>
            <a:r>
              <a:rPr lang="ja-JP" altLang="en-US" b="1" dirty="0">
                <a:solidFill>
                  <a:schemeClr val="tx1"/>
                </a:solidFill>
              </a:rPr>
              <a:t>　　　</a:t>
            </a:r>
            <a:endParaRPr lang="en-US" altLang="ja-JP" b="1" dirty="0">
              <a:solidFill>
                <a:schemeClr val="tx1"/>
              </a:solidFill>
            </a:endParaRPr>
          </a:p>
          <a:p>
            <a:pPr marL="0" indent="0">
              <a:buNone/>
            </a:pPr>
            <a:r>
              <a:rPr lang="ja-JP" altLang="en-US" b="1" dirty="0">
                <a:solidFill>
                  <a:schemeClr val="tx1"/>
                </a:solidFill>
              </a:rPr>
              <a:t>　　　　</a:t>
            </a:r>
            <a:r>
              <a:rPr lang="ja-JP" altLang="en-US" sz="2400" b="1" dirty="0">
                <a:solidFill>
                  <a:schemeClr val="tx1"/>
                </a:solidFill>
              </a:rPr>
              <a:t>ふたを開けることにより、ふたに封入された粉末が、容器内へ放出される、かつ、温かくなる。</a:t>
            </a:r>
            <a:endParaRPr lang="en-US" altLang="ja-JP" sz="2400" b="1" dirty="0">
              <a:solidFill>
                <a:schemeClr val="tx1"/>
              </a:solidFill>
            </a:endParaRPr>
          </a:p>
          <a:p>
            <a:pPr marL="0" indent="0">
              <a:buNone/>
            </a:pPr>
            <a:endParaRPr lang="en-US" altLang="ja-JP" sz="600" b="1" dirty="0">
              <a:solidFill>
                <a:schemeClr val="tx1"/>
              </a:solidFill>
            </a:endParaRPr>
          </a:p>
          <a:p>
            <a:pPr marL="0" indent="0">
              <a:buNone/>
            </a:pPr>
            <a:endParaRPr lang="en-US" altLang="ja-JP" sz="600" b="1" dirty="0">
              <a:solidFill>
                <a:schemeClr val="tx1"/>
              </a:solidFill>
            </a:endParaRPr>
          </a:p>
          <a:p>
            <a:pPr marL="0" indent="0">
              <a:buNone/>
            </a:pPr>
            <a:endParaRPr lang="en-US" altLang="ja-JP" sz="600" b="1" dirty="0">
              <a:solidFill>
                <a:schemeClr val="tx1"/>
              </a:solidFill>
            </a:endParaRPr>
          </a:p>
          <a:p>
            <a:pPr marL="0" indent="0">
              <a:buNone/>
            </a:pPr>
            <a:endParaRPr lang="en-US" altLang="ja-JP" sz="6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1">
                    <a:lumMod val="50000"/>
                  </a:schemeClr>
                </a:solidFill>
              </a:rPr>
              <a:t>とろみ剤</a:t>
            </a:r>
            <a:r>
              <a:rPr lang="ja-JP" altLang="en-US" sz="2400" b="1" dirty="0">
                <a:solidFill>
                  <a:schemeClr val="tx1"/>
                </a:solidFill>
              </a:rPr>
              <a:t>を封入</a:t>
            </a:r>
            <a:r>
              <a:rPr lang="en-US" altLang="ja-JP" sz="2400" b="1" dirty="0">
                <a:solidFill>
                  <a:schemeClr val="tx1"/>
                </a:solidFill>
              </a:rPr>
              <a:t>…</a:t>
            </a:r>
            <a:r>
              <a:rPr lang="ja-JP" altLang="en-US" sz="2400" b="1" dirty="0">
                <a:solidFill>
                  <a:schemeClr val="tx1"/>
                </a:solidFill>
              </a:rPr>
              <a:t>高齢者の</a:t>
            </a:r>
            <a:r>
              <a:rPr lang="ja-JP" altLang="en-US" sz="2400" b="1" dirty="0">
                <a:solidFill>
                  <a:schemeClr val="accent1">
                    <a:lumMod val="50000"/>
                  </a:schemeClr>
                </a:solidFill>
              </a:rPr>
              <a:t>嚥下機能</a:t>
            </a:r>
            <a:r>
              <a:rPr lang="ja-JP" altLang="en-US" sz="2400" b="1" dirty="0">
                <a:solidFill>
                  <a:schemeClr val="tx1"/>
                </a:solidFill>
              </a:rPr>
              <a:t>を補助　</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1">
                    <a:lumMod val="50000"/>
                  </a:schemeClr>
                </a:solidFill>
              </a:rPr>
              <a:t>野菜</a:t>
            </a:r>
            <a:r>
              <a:rPr lang="ja-JP" altLang="en-US" sz="2400" b="1" dirty="0">
                <a:solidFill>
                  <a:schemeClr val="tx1"/>
                </a:solidFill>
              </a:rPr>
              <a:t>粉末を封入</a:t>
            </a:r>
            <a:r>
              <a:rPr lang="en-US" altLang="ja-JP" sz="2400" b="1" dirty="0">
                <a:solidFill>
                  <a:schemeClr val="tx1"/>
                </a:solidFill>
              </a:rPr>
              <a:t>…</a:t>
            </a:r>
            <a:r>
              <a:rPr lang="ja-JP" altLang="en-US" sz="2400" b="1" dirty="0">
                <a:solidFill>
                  <a:schemeClr val="accent1">
                    <a:lumMod val="50000"/>
                  </a:schemeClr>
                </a:solidFill>
              </a:rPr>
              <a:t>ミネラル</a:t>
            </a:r>
            <a:r>
              <a:rPr lang="ja-JP" altLang="en-US" sz="2400" b="1" dirty="0">
                <a:solidFill>
                  <a:schemeClr val="tx1"/>
                </a:solidFill>
              </a:rPr>
              <a:t>・</a:t>
            </a:r>
            <a:r>
              <a:rPr lang="ja-JP" altLang="en-US" sz="2400" b="1" dirty="0">
                <a:solidFill>
                  <a:schemeClr val="accent1">
                    <a:lumMod val="50000"/>
                  </a:schemeClr>
                </a:solidFill>
              </a:rPr>
              <a:t>食物繊維</a:t>
            </a:r>
            <a:r>
              <a:rPr lang="ja-JP" altLang="en-US" sz="2400" b="1" dirty="0">
                <a:solidFill>
                  <a:schemeClr val="tx1"/>
                </a:solidFill>
              </a:rPr>
              <a:t>の栄養補助</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1">
                    <a:lumMod val="50000"/>
                  </a:schemeClr>
                </a:solidFill>
              </a:rPr>
              <a:t>みそ汁</a:t>
            </a:r>
            <a:r>
              <a:rPr lang="ja-JP" altLang="en-US" sz="2400" b="1" dirty="0">
                <a:solidFill>
                  <a:schemeClr val="tx1"/>
                </a:solidFill>
              </a:rPr>
              <a:t>の粉末を封入</a:t>
            </a:r>
            <a:r>
              <a:rPr lang="en-US" altLang="ja-JP" sz="2400" b="1" dirty="0">
                <a:solidFill>
                  <a:schemeClr val="tx1"/>
                </a:solidFill>
              </a:rPr>
              <a:t>…</a:t>
            </a:r>
            <a:r>
              <a:rPr lang="ja-JP" altLang="en-US" sz="2400" b="1" dirty="0">
                <a:solidFill>
                  <a:schemeClr val="accent1">
                    <a:lumMod val="50000"/>
                  </a:schemeClr>
                </a:solidFill>
              </a:rPr>
              <a:t>嗜好性</a:t>
            </a:r>
            <a:r>
              <a:rPr lang="ja-JP" altLang="en-US" sz="2400" b="1" dirty="0">
                <a:solidFill>
                  <a:schemeClr val="tx1"/>
                </a:solidFill>
              </a:rPr>
              <a:t>・安心感</a:t>
            </a:r>
            <a:endParaRPr lang="en-US" altLang="ja-JP" sz="2400" b="1" dirty="0">
              <a:solidFill>
                <a:schemeClr val="tx1"/>
              </a:solidFill>
            </a:endParaRPr>
          </a:p>
          <a:p>
            <a:pPr marL="0" indent="0">
              <a:buNone/>
            </a:pPr>
            <a:endParaRPr lang="en-US" altLang="ja-JP" sz="1100" b="1" dirty="0">
              <a:solidFill>
                <a:schemeClr val="tx1"/>
              </a:solidFill>
            </a:endParaRPr>
          </a:p>
        </p:txBody>
      </p:sp>
      <p:pic>
        <p:nvPicPr>
          <p:cNvPr id="19" name="図 18">
            <a:extLst>
              <a:ext uri="{FF2B5EF4-FFF2-40B4-BE49-F238E27FC236}">
                <a16:creationId xmlns:a16="http://schemas.microsoft.com/office/drawing/2014/main" id="{5137F4D2-A95A-14E6-99F8-BB1B46193555}"/>
              </a:ext>
            </a:extLst>
          </p:cNvPr>
          <p:cNvPicPr>
            <a:picLocks noChangeAspect="1"/>
          </p:cNvPicPr>
          <p:nvPr/>
        </p:nvPicPr>
        <p:blipFill>
          <a:blip r:embed="rId2"/>
          <a:stretch>
            <a:fillRect/>
          </a:stretch>
        </p:blipFill>
        <p:spPr>
          <a:xfrm>
            <a:off x="8546197" y="4376138"/>
            <a:ext cx="1050088" cy="2030881"/>
          </a:xfrm>
          <a:prstGeom prst="rect">
            <a:avLst/>
          </a:prstGeom>
        </p:spPr>
      </p:pic>
      <p:sp>
        <p:nvSpPr>
          <p:cNvPr id="1025" name="四角形: 角を丸くする 1024">
            <a:extLst>
              <a:ext uri="{FF2B5EF4-FFF2-40B4-BE49-F238E27FC236}">
                <a16:creationId xmlns:a16="http://schemas.microsoft.com/office/drawing/2014/main" id="{BF88865A-01EC-D01D-BA3A-B58120465A6B}"/>
              </a:ext>
            </a:extLst>
          </p:cNvPr>
          <p:cNvSpPr/>
          <p:nvPr/>
        </p:nvSpPr>
        <p:spPr>
          <a:xfrm>
            <a:off x="449847" y="1643941"/>
            <a:ext cx="7043153" cy="565859"/>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268" name="Picture 4" descr="【選び方】お見舞いにお茶 | いいお見舞い.com">
            <a:extLst>
              <a:ext uri="{FF2B5EF4-FFF2-40B4-BE49-F238E27FC236}">
                <a16:creationId xmlns:a16="http://schemas.microsoft.com/office/drawing/2014/main" id="{63860E0D-8AF9-4F43-72DC-D3339B5EE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713" y="3767341"/>
            <a:ext cx="2344477" cy="288551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75E1064-447D-D3D9-104C-4BA987503169}"/>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5" name="スライド番号プレースホルダー 4">
            <a:extLst>
              <a:ext uri="{FF2B5EF4-FFF2-40B4-BE49-F238E27FC236}">
                <a16:creationId xmlns:a16="http://schemas.microsoft.com/office/drawing/2014/main" id="{714C8E96-4B20-2DCB-16EC-4A134C5C0ADA}"/>
              </a:ext>
            </a:extLst>
          </p:cNvPr>
          <p:cNvSpPr>
            <a:spLocks noGrp="1"/>
          </p:cNvSpPr>
          <p:nvPr>
            <p:ph type="sldNum" sz="quarter" idx="12"/>
          </p:nvPr>
        </p:nvSpPr>
        <p:spPr/>
        <p:txBody>
          <a:bodyPr/>
          <a:lstStyle/>
          <a:p>
            <a:pPr rtl="0"/>
            <a:fld id="{48F63A3B-78C7-47BE-AE5E-E10140E04643}" type="slidenum">
              <a:rPr lang="en-US" altLang="ja-JP" smtClean="0"/>
              <a:t>116</a:t>
            </a:fld>
            <a:endParaRPr lang="ja-JP" dirty="0"/>
          </a:p>
        </p:txBody>
      </p:sp>
      <p:sp>
        <p:nvSpPr>
          <p:cNvPr id="7" name="正方形/長方形 6">
            <a:extLst>
              <a:ext uri="{FF2B5EF4-FFF2-40B4-BE49-F238E27FC236}">
                <a16:creationId xmlns:a16="http://schemas.microsoft.com/office/drawing/2014/main" id="{75BA89A5-903F-2103-6E7C-B5A703C234E6}"/>
              </a:ext>
            </a:extLst>
          </p:cNvPr>
          <p:cNvSpPr/>
          <p:nvPr/>
        </p:nvSpPr>
        <p:spPr>
          <a:xfrm>
            <a:off x="6114609" y="806183"/>
            <a:ext cx="459517" cy="48337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28997399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C7E27EBB-99FA-B253-F047-C3939B9D7260}"/>
              </a:ext>
            </a:extLst>
          </p:cNvPr>
          <p:cNvSpPr/>
          <p:nvPr/>
        </p:nvSpPr>
        <p:spPr>
          <a:xfrm>
            <a:off x="1003300" y="3302000"/>
            <a:ext cx="10617200" cy="17399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コンテンツ プレースホルダー 2">
            <a:extLst>
              <a:ext uri="{FF2B5EF4-FFF2-40B4-BE49-F238E27FC236}">
                <a16:creationId xmlns:a16="http://schemas.microsoft.com/office/drawing/2014/main" id="{C6FD6FB8-87BC-5A89-0661-E7925C794618}"/>
              </a:ext>
            </a:extLst>
          </p:cNvPr>
          <p:cNvSpPr>
            <a:spLocks noGrp="1"/>
          </p:cNvSpPr>
          <p:nvPr>
            <p:ph sz="half" idx="1"/>
          </p:nvPr>
        </p:nvSpPr>
        <p:spPr>
          <a:xfrm>
            <a:off x="0" y="337685"/>
            <a:ext cx="12110720" cy="2278515"/>
          </a:xfrm>
        </p:spPr>
        <p:txBody>
          <a:bodyPr/>
          <a:lstStyle/>
          <a:p>
            <a:pPr marL="0" indent="0">
              <a:buNone/>
            </a:pPr>
            <a:endParaRPr lang="en-US" altLang="ja-JP" sz="1100" dirty="0"/>
          </a:p>
          <a:p>
            <a:pPr marL="0" indent="0">
              <a:buNone/>
            </a:pPr>
            <a:endParaRPr lang="en-US" altLang="ja-JP" sz="1100" dirty="0"/>
          </a:p>
          <a:p>
            <a:pPr marL="0" indent="0">
              <a:buNone/>
            </a:pPr>
            <a:r>
              <a:rPr lang="ja-JP" altLang="en-US" sz="1100" dirty="0"/>
              <a:t>　</a:t>
            </a:r>
            <a:r>
              <a:rPr lang="ja-JP" altLang="en-US" sz="1050" dirty="0"/>
              <a:t>　</a:t>
            </a:r>
            <a:r>
              <a:rPr lang="ja-JP" altLang="en-US" sz="1600" dirty="0"/>
              <a:t>　</a:t>
            </a:r>
            <a:r>
              <a:rPr lang="ja-JP" altLang="en-US" sz="2400" b="1" dirty="0">
                <a:solidFill>
                  <a:schemeClr val="tx1"/>
                </a:solidFill>
              </a:rPr>
              <a:t>②栄養素を豊富に含んだ米を使った、防災食</a:t>
            </a:r>
            <a:r>
              <a:rPr lang="en-US" altLang="ja-JP" sz="2400" b="1" dirty="0">
                <a:solidFill>
                  <a:schemeClr val="tx1"/>
                </a:solidFill>
              </a:rPr>
              <a:t>(</a:t>
            </a:r>
            <a:r>
              <a:rPr lang="ja-JP" altLang="en-US" sz="2400" b="1" dirty="0">
                <a:solidFill>
                  <a:schemeClr val="tx1"/>
                </a:solidFill>
              </a:rPr>
              <a:t>品質改良</a:t>
            </a:r>
            <a:r>
              <a:rPr lang="en-US" altLang="ja-JP" sz="2400" b="1" dirty="0">
                <a:solidFill>
                  <a:schemeClr val="tx1"/>
                </a:solidFill>
              </a:rPr>
              <a:t>)</a:t>
            </a:r>
          </a:p>
          <a:p>
            <a:pPr marL="0" indent="0">
              <a:buNone/>
            </a:pPr>
            <a:endParaRPr lang="en-US" altLang="ja-JP" sz="2400" b="1" dirty="0">
              <a:solidFill>
                <a:schemeClr val="tx1"/>
              </a:solidFill>
            </a:endParaRPr>
          </a:p>
          <a:p>
            <a:pPr marL="0" indent="0">
              <a:buNone/>
            </a:pPr>
            <a:endParaRPr lang="en-US" altLang="ja-JP" sz="200" b="1" dirty="0">
              <a:solidFill>
                <a:schemeClr val="tx1"/>
              </a:solidFill>
            </a:endParaRPr>
          </a:p>
          <a:p>
            <a:pPr marL="0" indent="0">
              <a:buNone/>
            </a:pPr>
            <a:r>
              <a:rPr lang="ja-JP" altLang="en-US" sz="2400" b="1" dirty="0">
                <a:solidFill>
                  <a:schemeClr val="tx1"/>
                </a:solidFill>
              </a:rPr>
              <a:t>　　日常におけるたんぱく質摂取源は、魚や肉、米である。</a:t>
            </a:r>
            <a:endParaRPr lang="en-US" altLang="ja-JP" sz="2400" b="1" dirty="0">
              <a:solidFill>
                <a:schemeClr val="tx1"/>
              </a:solidFill>
            </a:endParaRPr>
          </a:p>
          <a:p>
            <a:pPr marL="0" indent="0">
              <a:buNone/>
            </a:pPr>
            <a:r>
              <a:rPr lang="ja-JP" altLang="en-US" sz="2400" b="1" dirty="0">
                <a:solidFill>
                  <a:schemeClr val="tx1"/>
                </a:solidFill>
              </a:rPr>
              <a:t>　　米を品種改良し、高たんぱく・高脂質な米を開発することができれば、栄養バランスが良くなる。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●米を非常食に用いる利点</a:t>
            </a:r>
            <a:endParaRPr lang="en-US" altLang="ja-JP" sz="2400" b="1" dirty="0">
              <a:solidFill>
                <a:schemeClr val="tx1"/>
              </a:solidFill>
            </a:endParaRPr>
          </a:p>
          <a:p>
            <a:pPr marL="0" indent="0">
              <a:buNone/>
            </a:pPr>
            <a:r>
              <a:rPr lang="ja-JP" altLang="en-US" sz="2400" b="1" dirty="0">
                <a:solidFill>
                  <a:schemeClr val="tx1"/>
                </a:solidFill>
              </a:rPr>
              <a:t>　　　　　・米は誰もが</a:t>
            </a:r>
            <a:r>
              <a:rPr lang="ja-JP" altLang="en-US" sz="2400" b="1" dirty="0">
                <a:solidFill>
                  <a:schemeClr val="accent2">
                    <a:lumMod val="75000"/>
                  </a:schemeClr>
                </a:solidFill>
              </a:rPr>
              <a:t>食べなれている</a:t>
            </a:r>
            <a:r>
              <a:rPr lang="ja-JP" altLang="en-US" sz="2400" b="1" dirty="0">
                <a:solidFill>
                  <a:schemeClr val="tx1"/>
                </a:solidFill>
              </a:rPr>
              <a:t>食べ物である</a:t>
            </a:r>
            <a:endParaRPr lang="en-US" altLang="ja-JP" sz="2400" b="1" dirty="0">
              <a:solidFill>
                <a:schemeClr val="tx1"/>
              </a:solidFill>
            </a:endParaRPr>
          </a:p>
          <a:p>
            <a:pPr marL="0" indent="0">
              <a:buNone/>
            </a:pPr>
            <a:endParaRPr lang="en-US" altLang="ja-JP" sz="1000" b="1" dirty="0">
              <a:solidFill>
                <a:schemeClr val="tx1"/>
              </a:solidFill>
            </a:endParaRPr>
          </a:p>
          <a:p>
            <a:pPr marL="0" indent="0">
              <a:buNone/>
            </a:pPr>
            <a:r>
              <a:rPr lang="ja-JP" altLang="en-US" sz="2400" b="1" dirty="0">
                <a:solidFill>
                  <a:schemeClr val="tx1"/>
                </a:solidFill>
              </a:rPr>
              <a:t>　　　　　・嗜好性が高いうえ、災害時の栄養補給の食材として用いれば、</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2">
                    <a:lumMod val="75000"/>
                  </a:schemeClr>
                </a:solidFill>
              </a:rPr>
              <a:t>栄養素のバランス</a:t>
            </a:r>
            <a:r>
              <a:rPr lang="ja-JP" altLang="en-US" sz="2400" b="1" dirty="0">
                <a:solidFill>
                  <a:schemeClr val="tx1"/>
                </a:solidFill>
              </a:rPr>
              <a:t>も整い、</a:t>
            </a:r>
            <a:r>
              <a:rPr lang="ja-JP" altLang="en-US" sz="2400" b="1" dirty="0">
                <a:solidFill>
                  <a:schemeClr val="accent2">
                    <a:lumMod val="75000"/>
                  </a:schemeClr>
                </a:solidFill>
              </a:rPr>
              <a:t>アレルギー</a:t>
            </a:r>
            <a:r>
              <a:rPr lang="ja-JP" altLang="en-US" sz="2400" b="1" dirty="0">
                <a:solidFill>
                  <a:schemeClr val="tx1"/>
                </a:solidFill>
              </a:rPr>
              <a:t>のある人にも配慮可能である。</a:t>
            </a:r>
            <a:endParaRPr lang="en-US" altLang="ja-JP" sz="2400" b="1" dirty="0">
              <a:solidFill>
                <a:schemeClr val="tx1"/>
              </a:solidFill>
            </a:endParaRPr>
          </a:p>
          <a:p>
            <a:pPr marL="0" indent="0">
              <a:buNone/>
            </a:pPr>
            <a:endParaRPr lang="en-US" altLang="ja-JP" sz="1000" b="1" dirty="0">
              <a:solidFill>
                <a:schemeClr val="tx1"/>
              </a:solidFill>
            </a:endParaRPr>
          </a:p>
          <a:p>
            <a:pPr marL="0" indent="0">
              <a:buNone/>
            </a:pPr>
            <a:endParaRPr lang="en-US" altLang="ja-JP" sz="1000" b="1" dirty="0">
              <a:solidFill>
                <a:schemeClr val="tx1"/>
              </a:solidFill>
            </a:endParaRPr>
          </a:p>
          <a:p>
            <a:pPr marL="0" indent="0">
              <a:buNone/>
            </a:pPr>
            <a:endParaRPr lang="en-US" altLang="ja-JP" sz="1000" b="1" dirty="0">
              <a:solidFill>
                <a:schemeClr val="tx1"/>
              </a:solidFill>
            </a:endParaRPr>
          </a:p>
          <a:p>
            <a:pPr marL="0" indent="0">
              <a:buNone/>
            </a:pPr>
            <a:r>
              <a:rPr lang="ja-JP" altLang="en-US" sz="2400" b="1" dirty="0">
                <a:solidFill>
                  <a:schemeClr val="tx1"/>
                </a:solidFill>
              </a:rPr>
              <a:t>　　　　　・米を用いた</a:t>
            </a:r>
            <a:r>
              <a:rPr lang="ja-JP" altLang="en-US" sz="2400" b="1" dirty="0">
                <a:solidFill>
                  <a:schemeClr val="accent2">
                    <a:lumMod val="75000"/>
                  </a:schemeClr>
                </a:solidFill>
              </a:rPr>
              <a:t>加工品への展開</a:t>
            </a:r>
            <a:r>
              <a:rPr lang="ja-JP" altLang="en-US" sz="2400" b="1" dirty="0">
                <a:solidFill>
                  <a:schemeClr val="tx1"/>
                </a:solidFill>
              </a:rPr>
              <a:t>が可能</a:t>
            </a:r>
            <a:endParaRPr lang="en-US" altLang="ja-JP" sz="2400" b="1" dirty="0">
              <a:solidFill>
                <a:schemeClr val="tx1"/>
              </a:solidFill>
            </a:endParaRPr>
          </a:p>
          <a:p>
            <a:pPr marL="0" indent="0">
              <a:buNone/>
            </a:pPr>
            <a:r>
              <a:rPr lang="ja-JP" altLang="en-US" sz="2400" b="1" dirty="0">
                <a:solidFill>
                  <a:schemeClr val="tx1"/>
                </a:solidFill>
              </a:rPr>
              <a:t>　　　　　　　　　　　　　　　</a:t>
            </a:r>
            <a:r>
              <a:rPr lang="en-US" altLang="ja-JP" sz="2400" b="1" dirty="0">
                <a:solidFill>
                  <a:schemeClr val="tx1"/>
                </a:solidFill>
              </a:rPr>
              <a:t>…</a:t>
            </a:r>
            <a:r>
              <a:rPr lang="ja-JP" altLang="en-US" sz="2400" b="1" dirty="0">
                <a:solidFill>
                  <a:schemeClr val="tx1"/>
                </a:solidFill>
              </a:rPr>
              <a:t>防災食のバリエーションが広がる</a:t>
            </a:r>
            <a:r>
              <a:rPr lang="en-US" altLang="ja-JP" sz="2400" b="1" dirty="0">
                <a:solidFill>
                  <a:schemeClr val="tx1"/>
                </a:solidFill>
              </a:rPr>
              <a:t>!(</a:t>
            </a:r>
            <a:r>
              <a:rPr lang="ja-JP" altLang="en-US" sz="2400" b="1" dirty="0">
                <a:solidFill>
                  <a:schemeClr val="accent2">
                    <a:lumMod val="75000"/>
                  </a:schemeClr>
                </a:solidFill>
              </a:rPr>
              <a:t>米粉パン</a:t>
            </a:r>
            <a:r>
              <a:rPr lang="ja-JP" altLang="en-US" sz="2400" b="1" dirty="0">
                <a:solidFill>
                  <a:schemeClr val="tx1"/>
                </a:solidFill>
              </a:rPr>
              <a:t>、</a:t>
            </a:r>
            <a:r>
              <a:rPr lang="ja-JP" altLang="en-US" sz="2400" b="1" dirty="0">
                <a:solidFill>
                  <a:schemeClr val="accent2">
                    <a:lumMod val="75000"/>
                  </a:schemeClr>
                </a:solidFill>
              </a:rPr>
              <a:t>お煎餅</a:t>
            </a:r>
            <a:r>
              <a:rPr lang="ja-JP" altLang="en-US" sz="2400" b="1" dirty="0">
                <a:solidFill>
                  <a:schemeClr val="tx1"/>
                </a:solidFill>
              </a:rPr>
              <a:t>、</a:t>
            </a:r>
            <a:r>
              <a:rPr lang="ja-JP" altLang="en-US" sz="2400" b="1" dirty="0">
                <a:solidFill>
                  <a:schemeClr val="accent2">
                    <a:lumMod val="75000"/>
                  </a:schemeClr>
                </a:solidFill>
              </a:rPr>
              <a:t>米粉麵</a:t>
            </a:r>
            <a:r>
              <a:rPr lang="en-US" altLang="ja-JP" sz="2400" b="1" dirty="0">
                <a:solidFill>
                  <a:schemeClr val="tx1"/>
                </a:solidFill>
              </a:rPr>
              <a:t>))</a:t>
            </a:r>
            <a:r>
              <a:rPr lang="ja-JP" altLang="en-US" sz="2400" b="1" dirty="0">
                <a:solidFill>
                  <a:schemeClr val="tx1"/>
                </a:solidFill>
              </a:rPr>
              <a:t>　</a:t>
            </a:r>
            <a:r>
              <a:rPr lang="ja-JP" altLang="en-US" sz="2000" b="1" dirty="0">
                <a:solidFill>
                  <a:schemeClr val="tx1"/>
                </a:solidFill>
              </a:rPr>
              <a:t>　</a:t>
            </a:r>
            <a:endParaRPr lang="en-US" altLang="ja-JP" sz="2000" b="1" dirty="0">
              <a:solidFill>
                <a:schemeClr val="tx1"/>
              </a:solidFill>
            </a:endParaRPr>
          </a:p>
          <a:p>
            <a:pPr marL="0" indent="0">
              <a:buNone/>
            </a:pPr>
            <a:endParaRPr lang="en-US" altLang="ja-JP" sz="1600" b="1" dirty="0">
              <a:solidFill>
                <a:schemeClr val="tx1"/>
              </a:solidFill>
            </a:endParaRPr>
          </a:p>
          <a:p>
            <a:pPr marL="0" indent="0">
              <a:buNone/>
            </a:pPr>
            <a:r>
              <a:rPr lang="ja-JP" altLang="en-US" sz="1600" dirty="0"/>
              <a:t>　　　　　　</a:t>
            </a:r>
            <a:endParaRPr lang="en-US" altLang="ja-JP" sz="1600" dirty="0"/>
          </a:p>
        </p:txBody>
      </p:sp>
      <p:pic>
        <p:nvPicPr>
          <p:cNvPr id="1026" name="Picture 2" descr="米粉のイラスト | かわいいフリー素材集 いらすとや">
            <a:extLst>
              <a:ext uri="{FF2B5EF4-FFF2-40B4-BE49-F238E27FC236}">
                <a16:creationId xmlns:a16="http://schemas.microsoft.com/office/drawing/2014/main" id="{CDAE1864-C5DC-EAEB-7A88-EC66BC680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7100" y="2929023"/>
            <a:ext cx="2112877" cy="2112877"/>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145F9818-80D4-774E-4558-6F20B463ADA7}"/>
              </a:ext>
            </a:extLst>
          </p:cNvPr>
          <p:cNvSpPr/>
          <p:nvPr/>
        </p:nvSpPr>
        <p:spPr>
          <a:xfrm>
            <a:off x="335280" y="691377"/>
            <a:ext cx="7208520" cy="565859"/>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F590C-31F9-06C6-0BD8-AB918C67501A}"/>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7" name="スライド番号プレースホルダー 6">
            <a:extLst>
              <a:ext uri="{FF2B5EF4-FFF2-40B4-BE49-F238E27FC236}">
                <a16:creationId xmlns:a16="http://schemas.microsoft.com/office/drawing/2014/main" id="{6318BB02-F59B-67D5-C178-FDFCEC4ECC32}"/>
              </a:ext>
            </a:extLst>
          </p:cNvPr>
          <p:cNvSpPr>
            <a:spLocks noGrp="1"/>
          </p:cNvSpPr>
          <p:nvPr>
            <p:ph type="sldNum" sz="quarter" idx="12"/>
          </p:nvPr>
        </p:nvSpPr>
        <p:spPr/>
        <p:txBody>
          <a:bodyPr/>
          <a:lstStyle/>
          <a:p>
            <a:pPr rtl="0"/>
            <a:fld id="{48F63A3B-78C7-47BE-AE5E-E10140E04643}" type="slidenum">
              <a:rPr lang="en-US" altLang="ja-JP" smtClean="0"/>
              <a:t>117</a:t>
            </a:fld>
            <a:endParaRPr lang="ja-JP" dirty="0"/>
          </a:p>
        </p:txBody>
      </p:sp>
      <p:sp>
        <p:nvSpPr>
          <p:cNvPr id="9" name="テキスト ボックス 8">
            <a:extLst>
              <a:ext uri="{FF2B5EF4-FFF2-40B4-BE49-F238E27FC236}">
                <a16:creationId xmlns:a16="http://schemas.microsoft.com/office/drawing/2014/main" id="{CAB9EEF4-67E2-48BB-02D4-561205D871C9}"/>
              </a:ext>
            </a:extLst>
          </p:cNvPr>
          <p:cNvSpPr txBox="1"/>
          <p:nvPr/>
        </p:nvSpPr>
        <p:spPr>
          <a:xfrm>
            <a:off x="-93306" y="132695"/>
            <a:ext cx="6292721" cy="461665"/>
          </a:xfrm>
          <a:prstGeom prst="rect">
            <a:avLst/>
          </a:prstGeom>
          <a:noFill/>
        </p:spPr>
        <p:txBody>
          <a:bodyPr wrap="square" rtlCol="0">
            <a:spAutoFit/>
          </a:bodyPr>
          <a:lstStyle/>
          <a:p>
            <a:r>
              <a:rPr lang="ja-JP" altLang="en-US" sz="2400" b="1" dirty="0">
                <a:solidFill>
                  <a:schemeClr val="tx1"/>
                </a:solidFill>
              </a:rPr>
              <a:t>（</a:t>
            </a:r>
            <a:r>
              <a:rPr lang="en-US" altLang="ja-JP" sz="2400" b="1" dirty="0">
                <a:solidFill>
                  <a:schemeClr val="tx1"/>
                </a:solidFill>
              </a:rPr>
              <a:t>3</a:t>
            </a:r>
            <a:r>
              <a:rPr lang="ja-JP" altLang="en-US" sz="2400" b="1" dirty="0">
                <a:solidFill>
                  <a:schemeClr val="tx1"/>
                </a:solidFill>
              </a:rPr>
              <a:t>）理想の備蓄食料</a:t>
            </a:r>
            <a:r>
              <a:rPr lang="en-US" altLang="ja-JP" sz="2400" b="1" dirty="0">
                <a:solidFill>
                  <a:schemeClr val="tx1"/>
                </a:solidFill>
              </a:rPr>
              <a:t>(</a:t>
            </a:r>
            <a:r>
              <a:rPr lang="ja-JP" altLang="en-US" sz="2400" b="1" dirty="0">
                <a:solidFill>
                  <a:schemeClr val="tx1"/>
                </a:solidFill>
              </a:rPr>
              <a:t>非常食</a:t>
            </a:r>
            <a:r>
              <a:rPr lang="en-US" altLang="ja-JP" sz="2400" b="1" dirty="0">
                <a:solidFill>
                  <a:schemeClr val="tx1"/>
                </a:solidFill>
              </a:rPr>
              <a:t>)</a:t>
            </a:r>
            <a:r>
              <a:rPr lang="ja-JP" altLang="en-US" sz="2400" b="1" dirty="0">
                <a:solidFill>
                  <a:schemeClr val="tx1"/>
                </a:solidFill>
              </a:rPr>
              <a:t>について </a:t>
            </a:r>
            <a:r>
              <a:rPr lang="en-US" altLang="ja-JP" sz="2400" b="1" dirty="0">
                <a:solidFill>
                  <a:schemeClr val="tx1"/>
                </a:solidFill>
              </a:rPr>
              <a:t>3</a:t>
            </a:r>
            <a:endParaRPr kumimoji="1" lang="ja-JP" altLang="en-US" sz="2400" dirty="0"/>
          </a:p>
        </p:txBody>
      </p:sp>
      <p:sp>
        <p:nvSpPr>
          <p:cNvPr id="10" name="正方形/長方形 9">
            <a:extLst>
              <a:ext uri="{FF2B5EF4-FFF2-40B4-BE49-F238E27FC236}">
                <a16:creationId xmlns:a16="http://schemas.microsoft.com/office/drawing/2014/main" id="{23581056-DBFD-156F-738D-1ADDDA2F50C9}"/>
              </a:ext>
            </a:extLst>
          </p:cNvPr>
          <p:cNvSpPr/>
          <p:nvPr/>
        </p:nvSpPr>
        <p:spPr>
          <a:xfrm>
            <a:off x="5177611" y="172721"/>
            <a:ext cx="379478" cy="3816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23646094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827F56AC-C8E2-D13F-0022-DD30BAFB0C6D}"/>
              </a:ext>
            </a:extLst>
          </p:cNvPr>
          <p:cNvSpPr/>
          <p:nvPr/>
        </p:nvSpPr>
        <p:spPr>
          <a:xfrm>
            <a:off x="335280" y="4622800"/>
            <a:ext cx="11450320" cy="216126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C6FD6FB8-87BC-5A89-0661-E7925C794618}"/>
              </a:ext>
            </a:extLst>
          </p:cNvPr>
          <p:cNvSpPr>
            <a:spLocks noGrp="1"/>
          </p:cNvSpPr>
          <p:nvPr>
            <p:ph sz="half" idx="1"/>
          </p:nvPr>
        </p:nvSpPr>
        <p:spPr>
          <a:xfrm>
            <a:off x="0" y="337685"/>
            <a:ext cx="12192000" cy="2543543"/>
          </a:xfrm>
        </p:spPr>
        <p:txBody>
          <a:bodyPr/>
          <a:lstStyle/>
          <a:p>
            <a:pPr marL="0" indent="0">
              <a:buNone/>
            </a:pPr>
            <a:endParaRPr lang="en-US" altLang="ja-JP" sz="1100" dirty="0"/>
          </a:p>
          <a:p>
            <a:pPr marL="0" indent="0">
              <a:buNone/>
            </a:pPr>
            <a:endParaRPr lang="en-US" altLang="ja-JP" sz="1100" b="1" dirty="0">
              <a:solidFill>
                <a:schemeClr val="tx1"/>
              </a:solidFill>
            </a:endParaRPr>
          </a:p>
          <a:p>
            <a:pPr marL="0" indent="0">
              <a:buNone/>
            </a:pPr>
            <a:r>
              <a:rPr lang="ja-JP" altLang="en-US" sz="1600" b="1" dirty="0">
                <a:solidFill>
                  <a:schemeClr val="tx1"/>
                </a:solidFill>
              </a:rPr>
              <a:t>　　　</a:t>
            </a:r>
            <a:r>
              <a:rPr lang="ja-JP" altLang="en-US" sz="2400" b="1" dirty="0">
                <a:solidFill>
                  <a:schemeClr val="tx1"/>
                </a:solidFill>
              </a:rPr>
              <a:t>③水のみで育つ野菜、空気のみで育つ野菜</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400" b="1" dirty="0">
              <a:solidFill>
                <a:schemeClr val="tx1"/>
              </a:solidFill>
            </a:endParaRPr>
          </a:p>
          <a:p>
            <a:pPr marL="0" indent="0">
              <a:buNone/>
            </a:pPr>
            <a:r>
              <a:rPr lang="ja-JP" altLang="en-US" sz="1400" b="1" dirty="0">
                <a:solidFill>
                  <a:schemeClr val="tx1"/>
                </a:solidFill>
              </a:rPr>
              <a:t>　　　　　</a:t>
            </a:r>
            <a:r>
              <a:rPr lang="ja-JP" altLang="en-US" sz="2400" b="1" dirty="0">
                <a:solidFill>
                  <a:schemeClr val="tx1"/>
                </a:solidFill>
              </a:rPr>
              <a:t>・災害時には食料の</a:t>
            </a:r>
            <a:r>
              <a:rPr lang="ja-JP" altLang="en-US" sz="2400" b="1" dirty="0">
                <a:solidFill>
                  <a:schemeClr val="accent2">
                    <a:lumMod val="75000"/>
                  </a:schemeClr>
                </a:solidFill>
              </a:rPr>
              <a:t>入手可能性が低くなる</a:t>
            </a:r>
            <a:r>
              <a:rPr lang="ja-JP" altLang="en-US" sz="2400" b="1" dirty="0">
                <a:solidFill>
                  <a:schemeClr val="tx1"/>
                </a:solidFill>
              </a:rPr>
              <a:t>一方で、</a:t>
            </a:r>
            <a:r>
              <a:rPr lang="ja-JP" altLang="en-US" sz="2400" b="1" dirty="0">
                <a:solidFill>
                  <a:schemeClr val="accent2">
                    <a:lumMod val="75000"/>
                  </a:schemeClr>
                </a:solidFill>
              </a:rPr>
              <a:t>食料の需要は高まる</a:t>
            </a:r>
            <a:r>
              <a:rPr lang="ja-JP" altLang="en-US" sz="2400" b="1" dirty="0">
                <a:solidFill>
                  <a:schemeClr val="tx1"/>
                </a:solidFill>
              </a:rPr>
              <a:t>ことから、</a:t>
            </a:r>
            <a:endParaRPr lang="en-US" altLang="ja-JP" sz="2400" b="1" dirty="0">
              <a:solidFill>
                <a:schemeClr val="tx1"/>
              </a:solidFill>
            </a:endParaRPr>
          </a:p>
          <a:p>
            <a:pPr marL="0" indent="0">
              <a:buNone/>
            </a:pPr>
            <a:r>
              <a:rPr lang="ja-JP" altLang="en-US" sz="2400" b="1" dirty="0">
                <a:solidFill>
                  <a:schemeClr val="tx1"/>
                </a:solidFill>
              </a:rPr>
              <a:t>　　　　自分たちで</a:t>
            </a:r>
            <a:r>
              <a:rPr lang="ja-JP" altLang="en-US" sz="2400" b="1" dirty="0">
                <a:solidFill>
                  <a:schemeClr val="accent2">
                    <a:lumMod val="75000"/>
                  </a:schemeClr>
                </a:solidFill>
              </a:rPr>
              <a:t>食物を育てて</a:t>
            </a:r>
            <a:r>
              <a:rPr lang="ja-JP" altLang="en-US" sz="2400" b="1" dirty="0">
                <a:solidFill>
                  <a:schemeClr val="tx1"/>
                </a:solidFill>
              </a:rPr>
              <a:t>、新鮮な野菜を手に入れることができれば、解決につながる。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・しかし、災害時には、活用できる資源が少なく、作物の栽培をするとなると、</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2">
                    <a:lumMod val="75000"/>
                  </a:schemeClr>
                </a:solidFill>
              </a:rPr>
              <a:t>水</a:t>
            </a:r>
            <a:r>
              <a:rPr lang="ja-JP" altLang="en-US" sz="2400" b="1" dirty="0">
                <a:solidFill>
                  <a:schemeClr val="tx1"/>
                </a:solidFill>
              </a:rPr>
              <a:t>や</a:t>
            </a:r>
            <a:r>
              <a:rPr lang="ja-JP" altLang="en-US" sz="2400" b="1" dirty="0">
                <a:solidFill>
                  <a:schemeClr val="accent2">
                    <a:lumMod val="75000"/>
                  </a:schemeClr>
                </a:solidFill>
              </a:rPr>
              <a:t>肥料</a:t>
            </a:r>
            <a:r>
              <a:rPr lang="ja-JP" altLang="en-US" sz="2400" b="1" dirty="0">
                <a:solidFill>
                  <a:schemeClr val="tx1"/>
                </a:solidFill>
              </a:rPr>
              <a:t>が負担となると考えられる。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a:t>
            </a:r>
            <a:r>
              <a:rPr lang="en-US" altLang="ja-JP" sz="2400" b="1" dirty="0">
                <a:solidFill>
                  <a:schemeClr val="tx1"/>
                </a:solidFill>
              </a:rPr>
              <a:t> </a:t>
            </a:r>
            <a:r>
              <a:rPr lang="ja-JP" altLang="en-US" sz="2400" b="1" dirty="0">
                <a:solidFill>
                  <a:schemeClr val="tx1"/>
                </a:solidFill>
              </a:rPr>
              <a:t> </a:t>
            </a:r>
            <a:r>
              <a:rPr kumimoji="1" lang="ja-JP" altLang="en-US" sz="2400" b="1" dirty="0">
                <a:solidFill>
                  <a:schemeClr val="tx1"/>
                </a:solidFill>
              </a:rPr>
              <a:t>少ない栽培資源であっても、野菜を育てることが可能になれば、食料の入手源に困らない。</a:t>
            </a:r>
            <a:endParaRPr lang="en-US" altLang="ja-JP" sz="2400" b="1" dirty="0">
              <a:solidFill>
                <a:schemeClr val="tx1"/>
              </a:solidFill>
            </a:endParaRPr>
          </a:p>
          <a:p>
            <a:pPr marL="0" indent="0">
              <a:buNone/>
            </a:pPr>
            <a:endParaRPr lang="en-US" altLang="ja-JP" sz="100" b="1" dirty="0">
              <a:solidFill>
                <a:schemeClr val="tx1"/>
              </a:solidFill>
            </a:endParaRPr>
          </a:p>
          <a:p>
            <a:pPr marL="0" indent="0">
              <a:buNone/>
            </a:pPr>
            <a:r>
              <a:rPr lang="en-US" altLang="ja-JP" sz="2400" b="1" dirty="0">
                <a:solidFill>
                  <a:schemeClr val="tx1"/>
                </a:solidFill>
              </a:rPr>
              <a:t>          </a:t>
            </a:r>
            <a:r>
              <a:rPr lang="ja-JP" altLang="en-US" sz="2400" b="1" dirty="0">
                <a:solidFill>
                  <a:schemeClr val="tx1"/>
                </a:solidFill>
              </a:rPr>
              <a:t>水のみや空気のみで栽培可能な野菜の開発ができれば、食料の確保につながる。</a:t>
            </a:r>
            <a:endParaRPr lang="en-US" altLang="ja-JP" sz="2400" b="1" dirty="0">
              <a:solidFill>
                <a:schemeClr val="tx1"/>
              </a:solidFill>
            </a:endParaRPr>
          </a:p>
          <a:p>
            <a:pPr marL="0" indent="0">
              <a:buNone/>
            </a:pPr>
            <a:r>
              <a:rPr lang="ja-JP" altLang="en-US" sz="2400" b="1" dirty="0">
                <a:solidFill>
                  <a:schemeClr val="tx1"/>
                </a:solidFill>
              </a:rPr>
              <a:t>　　　　　水や空気のみで育つものといえば、ミドリムシが挙げられる。</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2">
                    <a:lumMod val="75000"/>
                  </a:schemeClr>
                </a:solidFill>
              </a:rPr>
              <a:t>水</a:t>
            </a:r>
            <a:r>
              <a:rPr lang="ja-JP" altLang="en-US" sz="2400" b="1" dirty="0">
                <a:solidFill>
                  <a:schemeClr val="tx1"/>
                </a:solidFill>
              </a:rPr>
              <a:t>と</a:t>
            </a:r>
            <a:r>
              <a:rPr lang="ja-JP" altLang="en-US" sz="2400" b="1" dirty="0">
                <a:solidFill>
                  <a:schemeClr val="accent2">
                    <a:lumMod val="75000"/>
                  </a:schemeClr>
                </a:solidFill>
              </a:rPr>
              <a:t>二酸化炭素</a:t>
            </a:r>
            <a:r>
              <a:rPr lang="ja-JP" altLang="en-US" sz="2400" b="1" dirty="0">
                <a:solidFill>
                  <a:schemeClr val="tx1"/>
                </a:solidFill>
              </a:rPr>
              <a:t>のみで光合成をして栄養を作り出し、増加することが可能である。</a:t>
            </a:r>
            <a:endParaRPr lang="en-US" altLang="ja-JP" sz="2400" b="1" dirty="0">
              <a:solidFill>
                <a:schemeClr val="tx1"/>
              </a:solidFill>
            </a:endParaRPr>
          </a:p>
          <a:p>
            <a:pPr marL="0" indent="0">
              <a:buNone/>
            </a:pPr>
            <a:r>
              <a:rPr lang="ja-JP" altLang="en-US" sz="2400" b="1" dirty="0">
                <a:solidFill>
                  <a:schemeClr val="tx1"/>
                </a:solidFill>
              </a:rPr>
              <a:t>　　　　　この生態を野菜に活用できれば、</a:t>
            </a:r>
            <a:r>
              <a:rPr lang="ja-JP" altLang="en-US" sz="2400" b="1" dirty="0">
                <a:solidFill>
                  <a:schemeClr val="accent2">
                    <a:lumMod val="75000"/>
                  </a:schemeClr>
                </a:solidFill>
              </a:rPr>
              <a:t>限られた資源の中</a:t>
            </a:r>
            <a:r>
              <a:rPr lang="ja-JP" altLang="en-US" sz="2400" b="1" dirty="0">
                <a:solidFill>
                  <a:schemeClr val="tx1"/>
                </a:solidFill>
              </a:rPr>
              <a:t>でも、作物を育て、</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2">
                    <a:lumMod val="75000"/>
                  </a:schemeClr>
                </a:solidFill>
              </a:rPr>
              <a:t>栄養を得ることができる可能性</a:t>
            </a:r>
            <a:r>
              <a:rPr lang="ja-JP" altLang="en-US" sz="2400" b="1" dirty="0">
                <a:solidFill>
                  <a:schemeClr val="tx1"/>
                </a:solidFill>
              </a:rPr>
              <a:t>を含んでいる。</a:t>
            </a:r>
            <a:endParaRPr lang="en-US" altLang="ja-JP" sz="2400" b="1" dirty="0">
              <a:solidFill>
                <a:schemeClr val="tx1"/>
              </a:solidFill>
            </a:endParaRPr>
          </a:p>
        </p:txBody>
      </p:sp>
      <p:sp>
        <p:nvSpPr>
          <p:cNvPr id="2" name="四角形: 角を丸くする 1">
            <a:extLst>
              <a:ext uri="{FF2B5EF4-FFF2-40B4-BE49-F238E27FC236}">
                <a16:creationId xmlns:a16="http://schemas.microsoft.com/office/drawing/2014/main" id="{F365843F-3CC0-6A88-D940-983E95BBAED3}"/>
              </a:ext>
            </a:extLst>
          </p:cNvPr>
          <p:cNvSpPr/>
          <p:nvPr/>
        </p:nvSpPr>
        <p:spPr>
          <a:xfrm>
            <a:off x="335280" y="716777"/>
            <a:ext cx="5760720" cy="565859"/>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4" name="Picture 2" descr="いろいろな太陽のイラスト（黄） | かわいいフリー素材集 いらすとや">
            <a:extLst>
              <a:ext uri="{FF2B5EF4-FFF2-40B4-BE49-F238E27FC236}">
                <a16:creationId xmlns:a16="http://schemas.microsoft.com/office/drawing/2014/main" id="{ABFAD507-9072-B147-0CCF-35FC0E213134}"/>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rot="865463">
            <a:off x="9336903" y="2227204"/>
            <a:ext cx="2349441" cy="23789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水のしずくのイラスト | かわいいフリー素材集 いらすとや">
            <a:extLst>
              <a:ext uri="{FF2B5EF4-FFF2-40B4-BE49-F238E27FC236}">
                <a16:creationId xmlns:a16="http://schemas.microsoft.com/office/drawing/2014/main" id="{F3E536E1-0323-A276-A294-8B77653680B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flipH="1">
            <a:off x="10160" y="3221218"/>
            <a:ext cx="1180872" cy="124735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E01DD6A-3ABB-BED7-12B9-A6B17C92DAE6}"/>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6" name="スライド番号プレースホルダー 5">
            <a:extLst>
              <a:ext uri="{FF2B5EF4-FFF2-40B4-BE49-F238E27FC236}">
                <a16:creationId xmlns:a16="http://schemas.microsoft.com/office/drawing/2014/main" id="{FD27EAB4-EB28-7B0E-CE0F-BC02F6B6965C}"/>
              </a:ext>
            </a:extLst>
          </p:cNvPr>
          <p:cNvSpPr>
            <a:spLocks noGrp="1"/>
          </p:cNvSpPr>
          <p:nvPr>
            <p:ph type="sldNum" sz="quarter" idx="12"/>
          </p:nvPr>
        </p:nvSpPr>
        <p:spPr/>
        <p:txBody>
          <a:bodyPr/>
          <a:lstStyle/>
          <a:p>
            <a:pPr rtl="0"/>
            <a:fld id="{48F63A3B-78C7-47BE-AE5E-E10140E04643}" type="slidenum">
              <a:rPr lang="en-US" altLang="ja-JP" smtClean="0"/>
              <a:t>118</a:t>
            </a:fld>
            <a:endParaRPr lang="ja-JP" dirty="0"/>
          </a:p>
        </p:txBody>
      </p:sp>
      <p:sp>
        <p:nvSpPr>
          <p:cNvPr id="8" name="テキスト ボックス 7">
            <a:extLst>
              <a:ext uri="{FF2B5EF4-FFF2-40B4-BE49-F238E27FC236}">
                <a16:creationId xmlns:a16="http://schemas.microsoft.com/office/drawing/2014/main" id="{203A79A2-05E1-2ACA-AD42-9FE0569346BD}"/>
              </a:ext>
            </a:extLst>
          </p:cNvPr>
          <p:cNvSpPr txBox="1"/>
          <p:nvPr/>
        </p:nvSpPr>
        <p:spPr>
          <a:xfrm>
            <a:off x="-93306" y="132695"/>
            <a:ext cx="6292721" cy="461665"/>
          </a:xfrm>
          <a:prstGeom prst="rect">
            <a:avLst/>
          </a:prstGeom>
          <a:noFill/>
        </p:spPr>
        <p:txBody>
          <a:bodyPr wrap="square" rtlCol="0">
            <a:spAutoFit/>
          </a:bodyPr>
          <a:lstStyle/>
          <a:p>
            <a:r>
              <a:rPr lang="ja-JP" altLang="en-US" sz="2400" b="1" dirty="0">
                <a:solidFill>
                  <a:schemeClr val="tx1"/>
                </a:solidFill>
              </a:rPr>
              <a:t>（</a:t>
            </a:r>
            <a:r>
              <a:rPr lang="en-US" altLang="ja-JP" sz="2400" b="1" dirty="0">
                <a:solidFill>
                  <a:schemeClr val="tx1"/>
                </a:solidFill>
              </a:rPr>
              <a:t>3</a:t>
            </a:r>
            <a:r>
              <a:rPr lang="ja-JP" altLang="en-US" sz="2400" b="1" dirty="0">
                <a:solidFill>
                  <a:schemeClr val="tx1"/>
                </a:solidFill>
              </a:rPr>
              <a:t>）理想の備蓄食料</a:t>
            </a:r>
            <a:r>
              <a:rPr lang="en-US" altLang="ja-JP" sz="2400" b="1" dirty="0">
                <a:solidFill>
                  <a:schemeClr val="tx1"/>
                </a:solidFill>
              </a:rPr>
              <a:t>(</a:t>
            </a:r>
            <a:r>
              <a:rPr lang="ja-JP" altLang="en-US" sz="2400" b="1" dirty="0">
                <a:solidFill>
                  <a:schemeClr val="tx1"/>
                </a:solidFill>
              </a:rPr>
              <a:t>非常食</a:t>
            </a:r>
            <a:r>
              <a:rPr lang="en-US" altLang="ja-JP" sz="2400" b="1" dirty="0">
                <a:solidFill>
                  <a:schemeClr val="tx1"/>
                </a:solidFill>
              </a:rPr>
              <a:t>)</a:t>
            </a:r>
            <a:r>
              <a:rPr lang="ja-JP" altLang="en-US" sz="2400" b="1" dirty="0">
                <a:solidFill>
                  <a:schemeClr val="tx1"/>
                </a:solidFill>
              </a:rPr>
              <a:t>について </a:t>
            </a:r>
            <a:r>
              <a:rPr lang="en-US" altLang="ja-JP" sz="2400" b="1" dirty="0">
                <a:solidFill>
                  <a:schemeClr val="tx1"/>
                </a:solidFill>
              </a:rPr>
              <a:t>4</a:t>
            </a:r>
            <a:endParaRPr kumimoji="1" lang="ja-JP" altLang="en-US" sz="2400" dirty="0"/>
          </a:p>
        </p:txBody>
      </p:sp>
      <p:sp>
        <p:nvSpPr>
          <p:cNvPr id="9" name="正方形/長方形 8">
            <a:extLst>
              <a:ext uri="{FF2B5EF4-FFF2-40B4-BE49-F238E27FC236}">
                <a16:creationId xmlns:a16="http://schemas.microsoft.com/office/drawing/2014/main" id="{C10DF3C0-44D1-D9C7-8A0B-CA38412BC327}"/>
              </a:ext>
            </a:extLst>
          </p:cNvPr>
          <p:cNvSpPr/>
          <p:nvPr/>
        </p:nvSpPr>
        <p:spPr>
          <a:xfrm>
            <a:off x="5177611" y="172721"/>
            <a:ext cx="379478" cy="3816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19875592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827F56AC-C8E2-D13F-0022-DD30BAFB0C6D}"/>
              </a:ext>
            </a:extLst>
          </p:cNvPr>
          <p:cNvSpPr/>
          <p:nvPr/>
        </p:nvSpPr>
        <p:spPr>
          <a:xfrm>
            <a:off x="271780" y="5396881"/>
            <a:ext cx="11729720" cy="122341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C6FD6FB8-87BC-5A89-0661-E7925C794618}"/>
              </a:ext>
            </a:extLst>
          </p:cNvPr>
          <p:cNvSpPr>
            <a:spLocks noGrp="1"/>
          </p:cNvSpPr>
          <p:nvPr>
            <p:ph sz="half" idx="1"/>
          </p:nvPr>
        </p:nvSpPr>
        <p:spPr>
          <a:xfrm>
            <a:off x="0" y="337686"/>
            <a:ext cx="11729720" cy="5803538"/>
          </a:xfrm>
        </p:spPr>
        <p:txBody>
          <a:bodyPr/>
          <a:lstStyle/>
          <a:p>
            <a:pPr marL="0" indent="0">
              <a:buNone/>
            </a:pPr>
            <a:endParaRPr lang="en-US" altLang="ja-JP" sz="1100" dirty="0"/>
          </a:p>
          <a:p>
            <a:pPr marL="0" indent="0">
              <a:buNone/>
            </a:pPr>
            <a:endParaRPr lang="en-US" altLang="ja-JP" sz="1100" dirty="0"/>
          </a:p>
          <a:p>
            <a:pPr marL="0" indent="0">
              <a:buNone/>
            </a:pPr>
            <a:r>
              <a:rPr lang="ja-JP" altLang="en-US" sz="1100" b="1" dirty="0">
                <a:solidFill>
                  <a:schemeClr val="tx1"/>
                </a:solidFill>
              </a:rPr>
              <a:t>　　　</a:t>
            </a:r>
            <a:r>
              <a:rPr lang="ja-JP" altLang="en-US" sz="2400" b="1" dirty="0">
                <a:solidFill>
                  <a:schemeClr val="tx1"/>
                </a:solidFill>
              </a:rPr>
              <a:t>④新鮮な生の魚・肉を、傷ませないで保存可能な技術の開発</a:t>
            </a:r>
            <a:endParaRPr lang="en-US" altLang="ja-JP" sz="2400" b="1" dirty="0">
              <a:solidFill>
                <a:schemeClr val="tx1"/>
              </a:solidFill>
            </a:endParaRPr>
          </a:p>
          <a:p>
            <a:pPr marL="0" indent="0">
              <a:buNone/>
            </a:pPr>
            <a:endParaRPr lang="en-US" altLang="ja-JP" sz="400" b="1" dirty="0">
              <a:solidFill>
                <a:schemeClr val="tx1"/>
              </a:solidFill>
            </a:endParaRPr>
          </a:p>
          <a:p>
            <a:pPr marL="0" indent="0">
              <a:buNone/>
            </a:pPr>
            <a:r>
              <a:rPr lang="ja-JP" altLang="en-US" sz="800" b="1" dirty="0">
                <a:solidFill>
                  <a:schemeClr val="tx1"/>
                </a:solidFill>
              </a:rPr>
              <a:t>　　</a:t>
            </a:r>
            <a:r>
              <a:rPr lang="ja-JP" altLang="en-US" sz="1000" b="1" dirty="0">
                <a:solidFill>
                  <a:schemeClr val="tx1"/>
                </a:solidFill>
              </a:rPr>
              <a:t>　　　　</a:t>
            </a:r>
            <a:endParaRPr lang="en-US" altLang="ja-JP" sz="900" b="1" dirty="0">
              <a:solidFill>
                <a:schemeClr val="tx1"/>
              </a:solidFill>
            </a:endParaRPr>
          </a:p>
          <a:p>
            <a:pPr marL="0" indent="0">
              <a:buNone/>
            </a:pPr>
            <a:r>
              <a:rPr lang="ja-JP" altLang="en-US" sz="1400" b="1" dirty="0">
                <a:solidFill>
                  <a:schemeClr val="tx1"/>
                </a:solidFill>
              </a:rPr>
              <a:t>　　　　</a:t>
            </a:r>
            <a:r>
              <a:rPr lang="ja-JP" altLang="en-US" sz="2400" b="1" dirty="0">
                <a:solidFill>
                  <a:schemeClr val="tx1"/>
                </a:solidFill>
              </a:rPr>
              <a:t>・新鮮な生魚・肉を入手し、食べることに対して、災害時の現場では衛生面に問題がある。</a:t>
            </a:r>
            <a:endParaRPr lang="en-US" altLang="ja-JP" sz="2400" b="1" dirty="0">
              <a:solidFill>
                <a:schemeClr val="tx1"/>
              </a:solidFill>
            </a:endParaRPr>
          </a:p>
          <a:p>
            <a:pPr marL="0" indent="0">
              <a:buNone/>
            </a:pPr>
            <a:r>
              <a:rPr lang="ja-JP" altLang="en-US" sz="2400" b="1" dirty="0">
                <a:solidFill>
                  <a:schemeClr val="tx1"/>
                </a:solidFill>
              </a:rPr>
              <a:t>　　　しかし、</a:t>
            </a:r>
            <a:r>
              <a:rPr lang="ja-JP" altLang="en-US" sz="2400" b="1" dirty="0">
                <a:solidFill>
                  <a:schemeClr val="accent2">
                    <a:lumMod val="75000"/>
                  </a:schemeClr>
                </a:solidFill>
              </a:rPr>
              <a:t>肉</a:t>
            </a:r>
            <a:r>
              <a:rPr lang="ja-JP" altLang="en-US" sz="2400" b="1" dirty="0">
                <a:solidFill>
                  <a:schemeClr val="tx1"/>
                </a:solidFill>
              </a:rPr>
              <a:t>や</a:t>
            </a:r>
            <a:r>
              <a:rPr lang="ja-JP" altLang="en-US" sz="2400" b="1" dirty="0">
                <a:solidFill>
                  <a:schemeClr val="accent2">
                    <a:lumMod val="75000"/>
                  </a:schemeClr>
                </a:solidFill>
              </a:rPr>
              <a:t>魚</a:t>
            </a:r>
            <a:r>
              <a:rPr lang="ja-JP" altLang="en-US" sz="2400" b="1" dirty="0">
                <a:solidFill>
                  <a:schemeClr val="tx1"/>
                </a:solidFill>
              </a:rPr>
              <a:t>は</a:t>
            </a:r>
            <a:r>
              <a:rPr lang="ja-JP" altLang="en-US" sz="2400" b="1" dirty="0">
                <a:solidFill>
                  <a:schemeClr val="accent2">
                    <a:lumMod val="75000"/>
                  </a:schemeClr>
                </a:solidFill>
              </a:rPr>
              <a:t>栄養価</a:t>
            </a:r>
            <a:r>
              <a:rPr lang="ja-JP" altLang="en-US" sz="2400" b="1" dirty="0">
                <a:solidFill>
                  <a:schemeClr val="tx1"/>
                </a:solidFill>
              </a:rPr>
              <a:t>が高く、タンパク質の欠乏のリスクがある避難生活において、</a:t>
            </a:r>
            <a:endParaRPr lang="en-US" altLang="ja-JP" sz="2400" b="1" dirty="0">
              <a:solidFill>
                <a:schemeClr val="tx1"/>
              </a:solidFill>
            </a:endParaRPr>
          </a:p>
          <a:p>
            <a:pPr marL="0" indent="0">
              <a:buNone/>
            </a:pPr>
            <a:r>
              <a:rPr lang="ja-JP" altLang="en-US" sz="2400" b="1" dirty="0">
                <a:solidFill>
                  <a:schemeClr val="tx1"/>
                </a:solidFill>
              </a:rPr>
              <a:t>　　　たんぱく源が入手できるという環境は、</a:t>
            </a:r>
            <a:r>
              <a:rPr lang="ja-JP" altLang="en-US" sz="2400" b="1" dirty="0">
                <a:solidFill>
                  <a:schemeClr val="accent2">
                    <a:lumMod val="75000"/>
                  </a:schemeClr>
                </a:solidFill>
              </a:rPr>
              <a:t>理想的</a:t>
            </a:r>
            <a:r>
              <a:rPr lang="ja-JP" altLang="en-US" sz="2400" b="1" dirty="0">
                <a:solidFill>
                  <a:schemeClr val="tx1"/>
                </a:solidFill>
              </a:rPr>
              <a:t>である。</a:t>
            </a:r>
            <a:endParaRPr lang="en-US" altLang="ja-JP" sz="2400" b="1" dirty="0">
              <a:solidFill>
                <a:schemeClr val="tx1"/>
              </a:solidFill>
            </a:endParaRPr>
          </a:p>
          <a:p>
            <a:pPr marL="0" indent="0">
              <a:buNone/>
            </a:pPr>
            <a:endParaRPr lang="en-US" altLang="ja-JP" sz="1400" b="1" dirty="0">
              <a:solidFill>
                <a:schemeClr val="tx1"/>
              </a:solidFill>
            </a:endParaRPr>
          </a:p>
          <a:p>
            <a:pPr marL="0" indent="0">
              <a:buNone/>
            </a:pPr>
            <a:r>
              <a:rPr lang="ja-JP" altLang="en-US" sz="2400" b="1" dirty="0">
                <a:solidFill>
                  <a:schemeClr val="tx1"/>
                </a:solidFill>
              </a:rPr>
              <a:t>　　　　災害時では</a:t>
            </a:r>
            <a:r>
              <a:rPr lang="en-US" altLang="ja-JP" sz="2400" b="1" dirty="0">
                <a:solidFill>
                  <a:schemeClr val="tx1"/>
                </a:solidFill>
              </a:rPr>
              <a:t>…</a:t>
            </a:r>
          </a:p>
          <a:p>
            <a:pPr marL="0" indent="0">
              <a:buNone/>
            </a:pPr>
            <a:r>
              <a:rPr lang="ja-JP" altLang="en-US" sz="2400" b="1" dirty="0">
                <a:solidFill>
                  <a:schemeClr val="tx1"/>
                </a:solidFill>
              </a:rPr>
              <a:t>　　　　　・生の魚・肉を、</a:t>
            </a:r>
            <a:r>
              <a:rPr lang="ja-JP" altLang="en-US" sz="2400" b="1" dirty="0">
                <a:solidFill>
                  <a:schemeClr val="accent2">
                    <a:lumMod val="75000"/>
                  </a:schemeClr>
                </a:solidFill>
              </a:rPr>
              <a:t>冷凍のできる環境がない</a:t>
            </a:r>
            <a:r>
              <a:rPr lang="ja-JP" altLang="en-US" sz="2400" b="1" dirty="0">
                <a:solidFill>
                  <a:schemeClr val="tx1"/>
                </a:solidFill>
              </a:rPr>
              <a:t>ため、傷んでしまう</a:t>
            </a:r>
            <a:endParaRPr lang="en-US" altLang="ja-JP" sz="2400" b="1" dirty="0">
              <a:solidFill>
                <a:schemeClr val="tx1"/>
              </a:solidFill>
            </a:endParaRPr>
          </a:p>
          <a:p>
            <a:pPr marL="0" indent="0">
              <a:buNone/>
            </a:pPr>
            <a:r>
              <a:rPr lang="ja-JP" altLang="en-US" sz="2400" b="1" dirty="0">
                <a:solidFill>
                  <a:schemeClr val="tx1"/>
                </a:solidFill>
              </a:rPr>
              <a:t>　　　　　・他地域から生の魚肉が搬入されたら、すぐに調理をしないと</a:t>
            </a:r>
            <a:r>
              <a:rPr lang="ja-JP" altLang="en-US" sz="2400" b="1" dirty="0">
                <a:solidFill>
                  <a:schemeClr val="accent2">
                    <a:lumMod val="75000"/>
                  </a:schemeClr>
                </a:solidFill>
              </a:rPr>
              <a:t>食中毒のリスク</a:t>
            </a:r>
            <a:r>
              <a:rPr lang="ja-JP" altLang="en-US" sz="2400" b="1" dirty="0">
                <a:solidFill>
                  <a:schemeClr val="tx1"/>
                </a:solidFill>
              </a:rPr>
              <a:t>が高まる</a:t>
            </a:r>
            <a:endParaRPr lang="en-US" altLang="ja-JP" sz="2400" b="1" dirty="0">
              <a:solidFill>
                <a:schemeClr val="tx1"/>
              </a:solidFill>
            </a:endParaRPr>
          </a:p>
          <a:p>
            <a:pPr marL="0" indent="0">
              <a:buNone/>
            </a:pPr>
            <a:r>
              <a:rPr lang="ja-JP" altLang="en-US" sz="2400" b="1" dirty="0">
                <a:solidFill>
                  <a:schemeClr val="tx1"/>
                </a:solidFill>
              </a:rPr>
              <a:t>　　　　　・調理をするにあたって、調理の</a:t>
            </a:r>
            <a:r>
              <a:rPr lang="ja-JP" altLang="en-US" sz="2400" b="1" dirty="0">
                <a:solidFill>
                  <a:schemeClr val="accent2">
                    <a:lumMod val="75000"/>
                  </a:schemeClr>
                </a:solidFill>
              </a:rPr>
              <a:t>人員</a:t>
            </a:r>
            <a:r>
              <a:rPr lang="ja-JP" altLang="en-US" sz="2400" b="1" dirty="0">
                <a:solidFill>
                  <a:schemeClr val="tx1"/>
                </a:solidFill>
              </a:rPr>
              <a:t>、</a:t>
            </a:r>
            <a:r>
              <a:rPr lang="ja-JP" altLang="en-US" sz="2400" b="1" dirty="0">
                <a:solidFill>
                  <a:schemeClr val="accent2">
                    <a:lumMod val="75000"/>
                  </a:schemeClr>
                </a:solidFill>
              </a:rPr>
              <a:t>調理場</a:t>
            </a:r>
            <a:r>
              <a:rPr lang="ja-JP" altLang="en-US" sz="2400" b="1" dirty="0">
                <a:solidFill>
                  <a:schemeClr val="tx1"/>
                </a:solidFill>
              </a:rPr>
              <a:t>を用意しないといけず、負担が大きい</a:t>
            </a:r>
            <a:endParaRPr lang="en-US" altLang="ja-JP" sz="2400" b="1" dirty="0">
              <a:solidFill>
                <a:schemeClr val="tx1"/>
              </a:solidFill>
            </a:endParaRPr>
          </a:p>
          <a:p>
            <a:pPr marL="0" indent="0">
              <a:buNone/>
            </a:pPr>
            <a:endParaRPr lang="en-US" altLang="ja-JP" sz="3600" b="1" dirty="0">
              <a:solidFill>
                <a:schemeClr val="tx1"/>
              </a:solidFill>
            </a:endParaRPr>
          </a:p>
          <a:p>
            <a:pPr marL="0" indent="0">
              <a:buNone/>
            </a:pPr>
            <a:r>
              <a:rPr lang="ja-JP" altLang="en-US" sz="2400" b="1" dirty="0">
                <a:solidFill>
                  <a:schemeClr val="tx1"/>
                </a:solidFill>
              </a:rPr>
              <a:t>　　　　→ よって、新鮮な状態を保ったまま、長期保存可能な技術の開発により、</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chemeClr val="accent2">
                    <a:lumMod val="75000"/>
                  </a:schemeClr>
                </a:solidFill>
              </a:rPr>
              <a:t>新鮮なたんぱく源の入手可能性</a:t>
            </a:r>
            <a:r>
              <a:rPr lang="ja-JP" altLang="en-US" sz="2400" b="1" dirty="0">
                <a:solidFill>
                  <a:schemeClr val="tx1"/>
                </a:solidFill>
              </a:rPr>
              <a:t>を広げると考えられる。</a:t>
            </a:r>
            <a:endParaRPr lang="en-US" altLang="ja-JP" sz="2400" b="1" dirty="0">
              <a:solidFill>
                <a:schemeClr val="tx1"/>
              </a:solidFill>
            </a:endParaRPr>
          </a:p>
          <a:p>
            <a:pPr marL="0" indent="0">
              <a:buNone/>
            </a:pPr>
            <a:r>
              <a:rPr kumimoji="1" lang="ja-JP" altLang="en-US" sz="2400" dirty="0"/>
              <a:t>　　　　　　</a:t>
            </a:r>
            <a:r>
              <a:rPr kumimoji="1" lang="ja-JP" altLang="en-US" sz="2400" b="1" dirty="0">
                <a:solidFill>
                  <a:schemeClr val="tx1"/>
                </a:solidFill>
              </a:rPr>
              <a:t>災害時であっても、様々な料理を作り、おいしく食べることができる。</a:t>
            </a:r>
            <a:endParaRPr kumimoji="1"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a:t>
            </a:r>
            <a:r>
              <a:rPr lang="ja-JP" altLang="en-US" sz="1400" b="1" dirty="0">
                <a:solidFill>
                  <a:schemeClr val="tx1"/>
                </a:solidFill>
              </a:rPr>
              <a:t>　　　　　　</a:t>
            </a:r>
            <a:endParaRPr lang="en-US" altLang="ja-JP" sz="1400" b="1" dirty="0">
              <a:solidFill>
                <a:schemeClr val="tx1"/>
              </a:solidFill>
            </a:endParaRPr>
          </a:p>
          <a:p>
            <a:pPr marL="0" indent="0">
              <a:buNone/>
            </a:pPr>
            <a:r>
              <a:rPr lang="ja-JP" altLang="en-US" sz="1100" dirty="0"/>
              <a:t>　　　　　　</a:t>
            </a:r>
            <a:endParaRPr lang="en-US" altLang="ja-JP" sz="1100" dirty="0"/>
          </a:p>
        </p:txBody>
      </p:sp>
      <p:sp>
        <p:nvSpPr>
          <p:cNvPr id="2" name="四角形: 角を丸くする 1">
            <a:extLst>
              <a:ext uri="{FF2B5EF4-FFF2-40B4-BE49-F238E27FC236}">
                <a16:creationId xmlns:a16="http://schemas.microsoft.com/office/drawing/2014/main" id="{ED2FEEAD-2863-4CBB-1E54-A63E3C3FBFD1}"/>
              </a:ext>
            </a:extLst>
          </p:cNvPr>
          <p:cNvSpPr/>
          <p:nvPr/>
        </p:nvSpPr>
        <p:spPr>
          <a:xfrm>
            <a:off x="335280" y="716777"/>
            <a:ext cx="7780020" cy="565859"/>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4" name="Picture 6" descr="【医療・衛生】バイキン・ウィルスのかわいいフリーイラスト | フタバのフリーイラスト">
            <a:extLst>
              <a:ext uri="{FF2B5EF4-FFF2-40B4-BE49-F238E27FC236}">
                <a16:creationId xmlns:a16="http://schemas.microsoft.com/office/drawing/2014/main" id="{0E24E08A-5DF4-D8E1-ADA1-0D685241F97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9867201" y="4991507"/>
            <a:ext cx="1856359" cy="1856359"/>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 角を丸くする 7">
            <a:extLst>
              <a:ext uri="{FF2B5EF4-FFF2-40B4-BE49-F238E27FC236}">
                <a16:creationId xmlns:a16="http://schemas.microsoft.com/office/drawing/2014/main" id="{674E5BA5-583C-3220-A46D-C5803291FAB2}"/>
              </a:ext>
            </a:extLst>
          </p:cNvPr>
          <p:cNvSpPr/>
          <p:nvPr/>
        </p:nvSpPr>
        <p:spPr>
          <a:xfrm>
            <a:off x="787400" y="2984500"/>
            <a:ext cx="10834560" cy="1856359"/>
          </a:xfrm>
          <a:prstGeom prst="roundRect">
            <a:avLst/>
          </a:prstGeom>
          <a:no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E51CE08-D3A5-0BF4-8A11-E7D077025748}"/>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6" name="スライド番号プレースホルダー 5">
            <a:extLst>
              <a:ext uri="{FF2B5EF4-FFF2-40B4-BE49-F238E27FC236}">
                <a16:creationId xmlns:a16="http://schemas.microsoft.com/office/drawing/2014/main" id="{9E4278FD-A5CA-2C9F-5E7E-BA0EFA68C740}"/>
              </a:ext>
            </a:extLst>
          </p:cNvPr>
          <p:cNvSpPr>
            <a:spLocks noGrp="1"/>
          </p:cNvSpPr>
          <p:nvPr>
            <p:ph type="sldNum" sz="quarter" idx="12"/>
          </p:nvPr>
        </p:nvSpPr>
        <p:spPr/>
        <p:txBody>
          <a:bodyPr/>
          <a:lstStyle/>
          <a:p>
            <a:pPr rtl="0"/>
            <a:fld id="{48F63A3B-78C7-47BE-AE5E-E10140E04643}" type="slidenum">
              <a:rPr lang="en-US" altLang="ja-JP" smtClean="0"/>
              <a:t>119</a:t>
            </a:fld>
            <a:endParaRPr lang="ja-JP" dirty="0"/>
          </a:p>
        </p:txBody>
      </p:sp>
      <p:sp>
        <p:nvSpPr>
          <p:cNvPr id="9" name="テキスト ボックス 8">
            <a:extLst>
              <a:ext uri="{FF2B5EF4-FFF2-40B4-BE49-F238E27FC236}">
                <a16:creationId xmlns:a16="http://schemas.microsoft.com/office/drawing/2014/main" id="{E74A4964-C6BC-22E1-11A7-AB3EB2B91648}"/>
              </a:ext>
            </a:extLst>
          </p:cNvPr>
          <p:cNvSpPr txBox="1"/>
          <p:nvPr/>
        </p:nvSpPr>
        <p:spPr>
          <a:xfrm>
            <a:off x="-93306" y="132695"/>
            <a:ext cx="6292721" cy="461665"/>
          </a:xfrm>
          <a:prstGeom prst="rect">
            <a:avLst/>
          </a:prstGeom>
          <a:noFill/>
        </p:spPr>
        <p:txBody>
          <a:bodyPr wrap="square" rtlCol="0">
            <a:spAutoFit/>
          </a:bodyPr>
          <a:lstStyle/>
          <a:p>
            <a:r>
              <a:rPr lang="ja-JP" altLang="en-US" sz="2400" b="1" dirty="0">
                <a:solidFill>
                  <a:schemeClr val="tx1"/>
                </a:solidFill>
              </a:rPr>
              <a:t>（</a:t>
            </a:r>
            <a:r>
              <a:rPr lang="en-US" altLang="ja-JP" sz="2400" b="1" dirty="0">
                <a:solidFill>
                  <a:schemeClr val="tx1"/>
                </a:solidFill>
              </a:rPr>
              <a:t>3</a:t>
            </a:r>
            <a:r>
              <a:rPr lang="ja-JP" altLang="en-US" sz="2400" b="1" dirty="0">
                <a:solidFill>
                  <a:schemeClr val="tx1"/>
                </a:solidFill>
              </a:rPr>
              <a:t>）理想の備蓄食料</a:t>
            </a:r>
            <a:r>
              <a:rPr lang="en-US" altLang="ja-JP" sz="2400" b="1" dirty="0">
                <a:solidFill>
                  <a:schemeClr val="tx1"/>
                </a:solidFill>
              </a:rPr>
              <a:t>(</a:t>
            </a:r>
            <a:r>
              <a:rPr lang="ja-JP" altLang="en-US" sz="2400" b="1" dirty="0">
                <a:solidFill>
                  <a:schemeClr val="tx1"/>
                </a:solidFill>
              </a:rPr>
              <a:t>非常食</a:t>
            </a:r>
            <a:r>
              <a:rPr lang="en-US" altLang="ja-JP" sz="2400" b="1" dirty="0">
                <a:solidFill>
                  <a:schemeClr val="tx1"/>
                </a:solidFill>
              </a:rPr>
              <a:t>)</a:t>
            </a:r>
            <a:r>
              <a:rPr lang="ja-JP" altLang="en-US" sz="2400" b="1" dirty="0">
                <a:solidFill>
                  <a:schemeClr val="tx1"/>
                </a:solidFill>
              </a:rPr>
              <a:t>について </a:t>
            </a:r>
            <a:r>
              <a:rPr lang="en-US" altLang="ja-JP" sz="2400" b="1" dirty="0">
                <a:solidFill>
                  <a:schemeClr val="tx1"/>
                </a:solidFill>
              </a:rPr>
              <a:t>5</a:t>
            </a:r>
            <a:endParaRPr kumimoji="1" lang="ja-JP" altLang="en-US" sz="2400" dirty="0"/>
          </a:p>
        </p:txBody>
      </p:sp>
      <p:sp>
        <p:nvSpPr>
          <p:cNvPr id="10" name="正方形/長方形 9">
            <a:extLst>
              <a:ext uri="{FF2B5EF4-FFF2-40B4-BE49-F238E27FC236}">
                <a16:creationId xmlns:a16="http://schemas.microsoft.com/office/drawing/2014/main" id="{7B1A08C0-5EFD-0428-C764-466883A5096E}"/>
              </a:ext>
            </a:extLst>
          </p:cNvPr>
          <p:cNvSpPr/>
          <p:nvPr/>
        </p:nvSpPr>
        <p:spPr>
          <a:xfrm>
            <a:off x="5177611" y="172721"/>
            <a:ext cx="379478" cy="3816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408225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グループ化 65">
            <a:extLst>
              <a:ext uri="{FF2B5EF4-FFF2-40B4-BE49-F238E27FC236}">
                <a16:creationId xmlns:a16="http://schemas.microsoft.com/office/drawing/2014/main" id="{C9E5E7BE-51E6-5165-3D5C-D3A321584A1F}"/>
              </a:ext>
            </a:extLst>
          </p:cNvPr>
          <p:cNvGrpSpPr/>
          <p:nvPr/>
        </p:nvGrpSpPr>
        <p:grpSpPr>
          <a:xfrm rot="18952021">
            <a:off x="6600269" y="4183392"/>
            <a:ext cx="1545649" cy="1155533"/>
            <a:chOff x="6586631" y="4247147"/>
            <a:chExt cx="1545649" cy="1155533"/>
          </a:xfrm>
        </p:grpSpPr>
        <p:sp>
          <p:nvSpPr>
            <p:cNvPr id="62" name="アーチ 61">
              <a:extLst>
                <a:ext uri="{FF2B5EF4-FFF2-40B4-BE49-F238E27FC236}">
                  <a16:creationId xmlns:a16="http://schemas.microsoft.com/office/drawing/2014/main" id="{6E05BB60-A211-DEDB-B994-2EF49D903045}"/>
                </a:ext>
              </a:extLst>
            </p:cNvPr>
            <p:cNvSpPr/>
            <p:nvPr/>
          </p:nvSpPr>
          <p:spPr>
            <a:xfrm rot="11979841">
              <a:off x="6586631" y="4247147"/>
              <a:ext cx="1545649" cy="1155533"/>
            </a:xfrm>
            <a:prstGeom prst="blockArc">
              <a:avLst/>
            </a:prstGeom>
            <a:solidFill>
              <a:schemeClr val="tx2">
                <a:lumMod val="40000"/>
                <a:lumOff val="60000"/>
              </a:schemeClr>
            </a:solid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5" name="フリーフォーム: 図形 64">
              <a:extLst>
                <a:ext uri="{FF2B5EF4-FFF2-40B4-BE49-F238E27FC236}">
                  <a16:creationId xmlns:a16="http://schemas.microsoft.com/office/drawing/2014/main" id="{3918BB20-3B70-D2B3-C554-DDC68C16E90C}"/>
                </a:ext>
              </a:extLst>
            </p:cNvPr>
            <p:cNvSpPr/>
            <p:nvPr/>
          </p:nvSpPr>
          <p:spPr>
            <a:xfrm rot="1078910">
              <a:off x="6630784" y="4534818"/>
              <a:ext cx="296795" cy="102431"/>
            </a:xfrm>
            <a:custGeom>
              <a:avLst/>
              <a:gdLst>
                <a:gd name="connsiteX0" fmla="*/ 0 w 2162175"/>
                <a:gd name="connsiteY0" fmla="*/ 695397 h 714472"/>
                <a:gd name="connsiteX1" fmla="*/ 295275 w 2162175"/>
                <a:gd name="connsiteY1" fmla="*/ 72 h 714472"/>
                <a:gd name="connsiteX2" fmla="*/ 752475 w 2162175"/>
                <a:gd name="connsiteY2" fmla="*/ 647772 h 714472"/>
                <a:gd name="connsiteX3" fmla="*/ 1104900 w 2162175"/>
                <a:gd name="connsiteY3" fmla="*/ 47697 h 714472"/>
                <a:gd name="connsiteX4" fmla="*/ 1438275 w 2162175"/>
                <a:gd name="connsiteY4" fmla="*/ 714447 h 714472"/>
                <a:gd name="connsiteX5" fmla="*/ 1771650 w 2162175"/>
                <a:gd name="connsiteY5" fmla="*/ 19122 h 714472"/>
                <a:gd name="connsiteX6" fmla="*/ 2162175 w 2162175"/>
                <a:gd name="connsiteY6" fmla="*/ 685872 h 714472"/>
                <a:gd name="connsiteX7" fmla="*/ 2162175 w 2162175"/>
                <a:gd name="connsiteY7" fmla="*/ 685872 h 71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175" h="714472">
                  <a:moveTo>
                    <a:pt x="0" y="695397"/>
                  </a:moveTo>
                  <a:cubicBezTo>
                    <a:pt x="84931" y="351703"/>
                    <a:pt x="169863" y="8009"/>
                    <a:pt x="295275" y="72"/>
                  </a:cubicBezTo>
                  <a:cubicBezTo>
                    <a:pt x="420687" y="-7865"/>
                    <a:pt x="617538" y="639834"/>
                    <a:pt x="752475" y="647772"/>
                  </a:cubicBezTo>
                  <a:cubicBezTo>
                    <a:pt x="887413" y="655709"/>
                    <a:pt x="990600" y="36585"/>
                    <a:pt x="1104900" y="47697"/>
                  </a:cubicBezTo>
                  <a:cubicBezTo>
                    <a:pt x="1219200" y="58809"/>
                    <a:pt x="1327150" y="719210"/>
                    <a:pt x="1438275" y="714447"/>
                  </a:cubicBezTo>
                  <a:cubicBezTo>
                    <a:pt x="1549400" y="709684"/>
                    <a:pt x="1651000" y="23884"/>
                    <a:pt x="1771650" y="19122"/>
                  </a:cubicBezTo>
                  <a:cubicBezTo>
                    <a:pt x="1892300" y="14360"/>
                    <a:pt x="2162175" y="685872"/>
                    <a:pt x="2162175" y="685872"/>
                  </a:cubicBezTo>
                  <a:lnTo>
                    <a:pt x="2162175" y="685872"/>
                  </a:lnTo>
                </a:path>
              </a:pathLst>
            </a:custGeom>
            <a:solidFill>
              <a:schemeClr val="tx2">
                <a:lumMod val="40000"/>
                <a:lumOff val="60000"/>
              </a:schemeClr>
            </a:solid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a:xfrm>
            <a:off x="194336" y="506380"/>
            <a:ext cx="4393082" cy="648242"/>
          </a:xfrm>
        </p:spPr>
        <p:txBody>
          <a:bodyPr>
            <a:normAutofit/>
          </a:bodyPr>
          <a:lstStyle/>
          <a:p>
            <a:pPr algn="l"/>
            <a:r>
              <a:rPr kumimoji="1" lang="ja-JP" altLang="en-US" sz="2800" dirty="0">
                <a:solidFill>
                  <a:schemeClr val="tx1"/>
                </a:solidFill>
              </a:rPr>
              <a:t>（</a:t>
            </a:r>
            <a:r>
              <a:rPr kumimoji="1" lang="en-US" altLang="ja-JP" sz="2800" dirty="0">
                <a:solidFill>
                  <a:schemeClr val="tx1"/>
                </a:solidFill>
              </a:rPr>
              <a:t>2</a:t>
            </a:r>
            <a:r>
              <a:rPr kumimoji="1" lang="ja-JP" altLang="en-US" sz="2800" dirty="0">
                <a:solidFill>
                  <a:schemeClr val="tx1"/>
                </a:solidFill>
              </a:rPr>
              <a:t>）フードバランスガイド①</a:t>
            </a:r>
          </a:p>
        </p:txBody>
      </p:sp>
      <p:sp>
        <p:nvSpPr>
          <p:cNvPr id="4" name="テキスト プレースホルダー 3"/>
          <p:cNvSpPr>
            <a:spLocks noGrp="1"/>
          </p:cNvSpPr>
          <p:nvPr>
            <p:ph type="body" sz="half" idx="2"/>
          </p:nvPr>
        </p:nvSpPr>
        <p:spPr>
          <a:xfrm>
            <a:off x="194336" y="1369556"/>
            <a:ext cx="3903959" cy="5050294"/>
          </a:xfrm>
        </p:spPr>
        <p:txBody>
          <a:bodyPr>
            <a:normAutofit fontScale="25000" lnSpcReduction="20000"/>
          </a:bodyPr>
          <a:lstStyle/>
          <a:p>
            <a:r>
              <a:rPr lang="ja-JP" altLang="en-US" sz="9600" dirty="0">
                <a:solidFill>
                  <a:schemeClr val="tx1"/>
                </a:solidFill>
              </a:rPr>
              <a:t>　私たちが普段学んでいる栄養から連想される、フードバランスガイドのアイデアを用いてチームの</a:t>
            </a:r>
            <a:r>
              <a:rPr lang="ja-JP" altLang="en-US" sz="9600" dirty="0">
                <a:solidFill>
                  <a:schemeClr val="accent1">
                    <a:lumMod val="50000"/>
                  </a:schemeClr>
                </a:solidFill>
              </a:rPr>
              <a:t>メンバーを表現</a:t>
            </a:r>
            <a:r>
              <a:rPr lang="ja-JP" altLang="en-US" sz="9600" dirty="0">
                <a:solidFill>
                  <a:schemeClr val="tx1"/>
                </a:solidFill>
              </a:rPr>
              <a:t>しました。</a:t>
            </a:r>
            <a:endParaRPr kumimoji="1" lang="en-US" altLang="ja-JP" sz="9600" dirty="0">
              <a:solidFill>
                <a:schemeClr val="tx1"/>
              </a:solidFill>
            </a:endParaRPr>
          </a:p>
          <a:p>
            <a:r>
              <a:rPr kumimoji="1" lang="ja-JP" altLang="en-US" sz="9600" dirty="0">
                <a:solidFill>
                  <a:schemeClr val="tx1"/>
                </a:solidFill>
              </a:rPr>
              <a:t>　本来のフードバランスガイドはバランスの</a:t>
            </a:r>
            <a:r>
              <a:rPr lang="ja-JP" altLang="en-US" sz="9600" dirty="0">
                <a:solidFill>
                  <a:schemeClr val="tx1"/>
                </a:solidFill>
              </a:rPr>
              <a:t>良い食事をとることでコマが回るので、私たちのフードバランスガイドはそれぞれの</a:t>
            </a:r>
            <a:r>
              <a:rPr lang="ja-JP" altLang="en-US" sz="9600" dirty="0">
                <a:solidFill>
                  <a:schemeClr val="accent1">
                    <a:lumMod val="50000"/>
                  </a:schemeClr>
                </a:solidFill>
              </a:rPr>
              <a:t>長所</a:t>
            </a:r>
            <a:r>
              <a:rPr lang="ja-JP" altLang="en-US" sz="9600" dirty="0">
                <a:solidFill>
                  <a:schemeClr val="tx1"/>
                </a:solidFill>
              </a:rPr>
              <a:t>が合わさってコマが回るようにしました。コマの上の水は、喉を潤すための</a:t>
            </a:r>
            <a:r>
              <a:rPr lang="ja-JP" altLang="en-US" sz="9600" dirty="0">
                <a:solidFill>
                  <a:schemeClr val="accent1">
                    <a:lumMod val="50000"/>
                  </a:schemeClr>
                </a:solidFill>
              </a:rPr>
              <a:t>癒し</a:t>
            </a:r>
            <a:r>
              <a:rPr lang="ja-JP" altLang="en-US" sz="9600" dirty="0">
                <a:solidFill>
                  <a:schemeClr val="tx1"/>
                </a:solidFill>
              </a:rPr>
              <a:t>、コマが回る力（コマの上の人と矢印）となるのは</a:t>
            </a:r>
            <a:r>
              <a:rPr lang="ja-JP" altLang="en-US" sz="9600" dirty="0">
                <a:solidFill>
                  <a:schemeClr val="accent1">
                    <a:lumMod val="50000"/>
                  </a:schemeClr>
                </a:solidFill>
              </a:rPr>
              <a:t>相互理解</a:t>
            </a:r>
            <a:r>
              <a:rPr lang="ja-JP" altLang="en-US" sz="9600" dirty="0">
                <a:solidFill>
                  <a:schemeClr val="tx1"/>
                </a:solidFill>
              </a:rPr>
              <a:t>や</a:t>
            </a:r>
            <a:r>
              <a:rPr lang="ja-JP" altLang="en-US" sz="9600" dirty="0">
                <a:solidFill>
                  <a:schemeClr val="accent1">
                    <a:lumMod val="50000"/>
                  </a:schemeClr>
                </a:solidFill>
              </a:rPr>
              <a:t>協調性</a:t>
            </a:r>
            <a:r>
              <a:rPr lang="ja-JP" altLang="en-US" sz="9600" dirty="0">
                <a:solidFill>
                  <a:schemeClr val="tx1"/>
                </a:solidFill>
              </a:rPr>
              <a:t>です。コマのひもは「なくてもいいけどあると豊かになるもの」なので、「</a:t>
            </a:r>
            <a:r>
              <a:rPr lang="ja-JP" altLang="en-US" sz="9600" dirty="0">
                <a:solidFill>
                  <a:schemeClr val="accent1">
                    <a:lumMod val="50000"/>
                  </a:schemeClr>
                </a:solidFill>
              </a:rPr>
              <a:t>夢</a:t>
            </a:r>
            <a:r>
              <a:rPr lang="ja-JP" altLang="en-US" sz="9600" dirty="0">
                <a:solidFill>
                  <a:schemeClr val="tx1"/>
                </a:solidFill>
              </a:rPr>
              <a:t>」にしました。</a:t>
            </a:r>
            <a:endParaRPr kumimoji="1" lang="ja-JP" altLang="en-US" sz="9600" dirty="0">
              <a:solidFill>
                <a:schemeClr val="tx1"/>
              </a:solidFill>
            </a:endParaRPr>
          </a:p>
        </p:txBody>
      </p:sp>
      <p:sp>
        <p:nvSpPr>
          <p:cNvPr id="51" name="円弧 50">
            <a:extLst>
              <a:ext uri="{FF2B5EF4-FFF2-40B4-BE49-F238E27FC236}">
                <a16:creationId xmlns:a16="http://schemas.microsoft.com/office/drawing/2014/main" id="{BBB62C06-D2E3-9331-2C64-62DCA9319A3F}"/>
              </a:ext>
            </a:extLst>
          </p:cNvPr>
          <p:cNvSpPr/>
          <p:nvPr/>
        </p:nvSpPr>
        <p:spPr>
          <a:xfrm>
            <a:off x="5830570" y="2576512"/>
            <a:ext cx="751205" cy="708032"/>
          </a:xfrm>
          <a:prstGeom prst="arc">
            <a:avLst>
              <a:gd name="adj1" fmla="val 16200000"/>
              <a:gd name="adj2" fmla="val 46151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 name="円弧 51">
            <a:extLst>
              <a:ext uri="{FF2B5EF4-FFF2-40B4-BE49-F238E27FC236}">
                <a16:creationId xmlns:a16="http://schemas.microsoft.com/office/drawing/2014/main" id="{229E255D-A9F3-0B1E-2B7B-EDB7B2F2519D}"/>
              </a:ext>
            </a:extLst>
          </p:cNvPr>
          <p:cNvSpPr/>
          <p:nvPr/>
        </p:nvSpPr>
        <p:spPr>
          <a:xfrm>
            <a:off x="5765940" y="244487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8523729C-8C60-CB66-25E2-A3AD60D086BE}"/>
              </a:ext>
            </a:extLst>
          </p:cNvPr>
          <p:cNvGrpSpPr/>
          <p:nvPr/>
        </p:nvGrpSpPr>
        <p:grpSpPr>
          <a:xfrm>
            <a:off x="5308660" y="64141"/>
            <a:ext cx="6076949" cy="6040755"/>
            <a:chOff x="5765940" y="757286"/>
            <a:chExt cx="4804129" cy="4902066"/>
          </a:xfrm>
        </p:grpSpPr>
        <p:sp>
          <p:nvSpPr>
            <p:cNvPr id="14" name="フローチャート: 組合せ 13">
              <a:extLst>
                <a:ext uri="{FF2B5EF4-FFF2-40B4-BE49-F238E27FC236}">
                  <a16:creationId xmlns:a16="http://schemas.microsoft.com/office/drawing/2014/main" id="{1BB9A300-0F8A-66C5-7174-08DEAB208A6C}"/>
                </a:ext>
              </a:extLst>
            </p:cNvPr>
            <p:cNvSpPr/>
            <p:nvPr/>
          </p:nvSpPr>
          <p:spPr>
            <a:xfrm>
              <a:off x="5830570" y="2576512"/>
              <a:ext cx="4674870" cy="3082840"/>
            </a:xfrm>
            <a:prstGeom prst="flowChartMerge">
              <a:avLst/>
            </a:prstGeom>
            <a:solidFill>
              <a:schemeClr val="accent2">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楕円 12">
              <a:extLst>
                <a:ext uri="{FF2B5EF4-FFF2-40B4-BE49-F238E27FC236}">
                  <a16:creationId xmlns:a16="http://schemas.microsoft.com/office/drawing/2014/main" id="{B62B3E67-3208-7596-D754-5864994F7B82}"/>
                </a:ext>
              </a:extLst>
            </p:cNvPr>
            <p:cNvSpPr/>
            <p:nvPr/>
          </p:nvSpPr>
          <p:spPr>
            <a:xfrm>
              <a:off x="5765940" y="1504999"/>
              <a:ext cx="4804129" cy="1704975"/>
            </a:xfrm>
            <a:prstGeom prst="ellipse">
              <a:avLst/>
            </a:prstGeom>
            <a:solidFill>
              <a:schemeClr val="accent2">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F413C92D-F6DF-5F36-9C37-FFF70079FF41}"/>
                </a:ext>
              </a:extLst>
            </p:cNvPr>
            <p:cNvGrpSpPr/>
            <p:nvPr/>
          </p:nvGrpSpPr>
          <p:grpSpPr>
            <a:xfrm>
              <a:off x="7673021" y="757286"/>
              <a:ext cx="904876" cy="1600200"/>
              <a:chOff x="7673021" y="757286"/>
              <a:chExt cx="904876" cy="1600200"/>
            </a:xfrm>
          </p:grpSpPr>
          <p:grpSp>
            <p:nvGrpSpPr>
              <p:cNvPr id="42" name="グループ化 41">
                <a:extLst>
                  <a:ext uri="{FF2B5EF4-FFF2-40B4-BE49-F238E27FC236}">
                    <a16:creationId xmlns:a16="http://schemas.microsoft.com/office/drawing/2014/main" id="{66E4F262-FA1D-54AB-8B4E-5BE3E91109A7}"/>
                  </a:ext>
                </a:extLst>
              </p:cNvPr>
              <p:cNvGrpSpPr/>
              <p:nvPr/>
            </p:nvGrpSpPr>
            <p:grpSpPr>
              <a:xfrm>
                <a:off x="7673021" y="757286"/>
                <a:ext cx="904876" cy="1600200"/>
                <a:chOff x="7653971" y="1149845"/>
                <a:chExt cx="733426" cy="1529110"/>
              </a:xfrm>
              <a:solidFill>
                <a:schemeClr val="accent6">
                  <a:lumMod val="40000"/>
                  <a:lumOff val="60000"/>
                </a:schemeClr>
              </a:solidFill>
            </p:grpSpPr>
            <p:sp>
              <p:nvSpPr>
                <p:cNvPr id="15" name="台形 14">
                  <a:extLst>
                    <a:ext uri="{FF2B5EF4-FFF2-40B4-BE49-F238E27FC236}">
                      <a16:creationId xmlns:a16="http://schemas.microsoft.com/office/drawing/2014/main" id="{AC94846D-9F5D-EA45-14DB-AF8D07A4D661}"/>
                    </a:ext>
                  </a:extLst>
                </p:cNvPr>
                <p:cNvSpPr/>
                <p:nvPr/>
              </p:nvSpPr>
              <p:spPr>
                <a:xfrm rot="10800000">
                  <a:off x="7653972" y="1402556"/>
                  <a:ext cx="733425" cy="1276399"/>
                </a:xfrm>
                <a:prstGeom prst="trapezoid">
                  <a:avLst/>
                </a:prstGeom>
                <a:solidFill>
                  <a:schemeClr val="accent3">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図形 40">
                  <a:extLst>
                    <a:ext uri="{FF2B5EF4-FFF2-40B4-BE49-F238E27FC236}">
                      <a16:creationId xmlns:a16="http://schemas.microsoft.com/office/drawing/2014/main" id="{81061AEA-47AF-1988-2D6F-C85673C09972}"/>
                    </a:ext>
                  </a:extLst>
                </p:cNvPr>
                <p:cNvSpPr/>
                <p:nvPr/>
              </p:nvSpPr>
              <p:spPr>
                <a:xfrm>
                  <a:off x="7653971" y="1149845"/>
                  <a:ext cx="733425" cy="390526"/>
                </a:xfrm>
                <a:custGeom>
                  <a:avLst/>
                  <a:gdLst>
                    <a:gd name="connsiteX0" fmla="*/ 14639 w 2527429"/>
                    <a:gd name="connsiteY0" fmla="*/ 754817 h 1365992"/>
                    <a:gd name="connsiteX1" fmla="*/ 338489 w 2527429"/>
                    <a:gd name="connsiteY1" fmla="*/ 2342 h 1365992"/>
                    <a:gd name="connsiteX2" fmla="*/ 1167164 w 2527429"/>
                    <a:gd name="connsiteY2" fmla="*/ 507167 h 1365992"/>
                    <a:gd name="connsiteX3" fmla="*/ 1824389 w 2527429"/>
                    <a:gd name="connsiteY3" fmla="*/ 173792 h 1365992"/>
                    <a:gd name="connsiteX4" fmla="*/ 2519714 w 2527429"/>
                    <a:gd name="connsiteY4" fmla="*/ 754817 h 1365992"/>
                    <a:gd name="connsiteX5" fmla="*/ 2167289 w 2527429"/>
                    <a:gd name="connsiteY5" fmla="*/ 1259642 h 1365992"/>
                    <a:gd name="connsiteX6" fmla="*/ 1710089 w 2527429"/>
                    <a:gd name="connsiteY6" fmla="*/ 964367 h 1365992"/>
                    <a:gd name="connsiteX7" fmla="*/ 767114 w 2527429"/>
                    <a:gd name="connsiteY7" fmla="*/ 1364417 h 1365992"/>
                    <a:gd name="connsiteX8" fmla="*/ 14639 w 2527429"/>
                    <a:gd name="connsiteY8" fmla="*/ 754817 h 136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429" h="1365992">
                      <a:moveTo>
                        <a:pt x="14639" y="754817"/>
                      </a:moveTo>
                      <a:cubicBezTo>
                        <a:pt x="-56798" y="527805"/>
                        <a:pt x="146402" y="43617"/>
                        <a:pt x="338489" y="2342"/>
                      </a:cubicBezTo>
                      <a:cubicBezTo>
                        <a:pt x="530576" y="-38933"/>
                        <a:pt x="919514" y="478592"/>
                        <a:pt x="1167164" y="507167"/>
                      </a:cubicBezTo>
                      <a:cubicBezTo>
                        <a:pt x="1414814" y="535742"/>
                        <a:pt x="1598964" y="132517"/>
                        <a:pt x="1824389" y="173792"/>
                      </a:cubicBezTo>
                      <a:cubicBezTo>
                        <a:pt x="2049814" y="215067"/>
                        <a:pt x="2462564" y="573842"/>
                        <a:pt x="2519714" y="754817"/>
                      </a:cubicBezTo>
                      <a:cubicBezTo>
                        <a:pt x="2576864" y="935792"/>
                        <a:pt x="2302226" y="1224717"/>
                        <a:pt x="2167289" y="1259642"/>
                      </a:cubicBezTo>
                      <a:cubicBezTo>
                        <a:pt x="2032352" y="1294567"/>
                        <a:pt x="1943451" y="946905"/>
                        <a:pt x="1710089" y="964367"/>
                      </a:cubicBezTo>
                      <a:cubicBezTo>
                        <a:pt x="1476727" y="981829"/>
                        <a:pt x="1051276" y="1394579"/>
                        <a:pt x="767114" y="1364417"/>
                      </a:cubicBezTo>
                      <a:cubicBezTo>
                        <a:pt x="482952" y="1334255"/>
                        <a:pt x="86076" y="981829"/>
                        <a:pt x="14639" y="754817"/>
                      </a:cubicBezTo>
                      <a:close/>
                    </a:path>
                  </a:pathLst>
                </a:cu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楕円 42">
                <a:extLst>
                  <a:ext uri="{FF2B5EF4-FFF2-40B4-BE49-F238E27FC236}">
                    <a16:creationId xmlns:a16="http://schemas.microsoft.com/office/drawing/2014/main" id="{95D2A2A8-D8CE-7EE8-3BD9-A387A4FEDB93}"/>
                  </a:ext>
                </a:extLst>
              </p:cNvPr>
              <p:cNvSpPr/>
              <p:nvPr/>
            </p:nvSpPr>
            <p:spPr>
              <a:xfrm>
                <a:off x="7973059" y="1327943"/>
                <a:ext cx="114300" cy="102486"/>
              </a:xfrm>
              <a:prstGeom prst="ellipse">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E65B5E62-81EC-C28A-1896-1C567732915D}"/>
                  </a:ext>
                </a:extLst>
              </p:cNvPr>
              <p:cNvSpPr/>
              <p:nvPr/>
            </p:nvSpPr>
            <p:spPr>
              <a:xfrm>
                <a:off x="8268334" y="1461293"/>
                <a:ext cx="114300" cy="102486"/>
              </a:xfrm>
              <a:prstGeom prst="ellipse">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8138075E-910C-0B80-6419-8FE51667296D}"/>
                  </a:ext>
                </a:extLst>
              </p:cNvPr>
              <p:cNvSpPr/>
              <p:nvPr/>
            </p:nvSpPr>
            <p:spPr>
              <a:xfrm>
                <a:off x="7926068" y="1714143"/>
                <a:ext cx="114300" cy="102486"/>
              </a:xfrm>
              <a:prstGeom prst="ellipse">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C086DBB3-DB35-800A-CF3B-575F01ACA121}"/>
                  </a:ext>
                </a:extLst>
              </p:cNvPr>
              <p:cNvSpPr/>
              <p:nvPr/>
            </p:nvSpPr>
            <p:spPr>
              <a:xfrm>
                <a:off x="8154668" y="1923693"/>
                <a:ext cx="114300" cy="102486"/>
              </a:xfrm>
              <a:prstGeom prst="ellipse">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フリーフォーム: 図形 56">
              <a:extLst>
                <a:ext uri="{FF2B5EF4-FFF2-40B4-BE49-F238E27FC236}">
                  <a16:creationId xmlns:a16="http://schemas.microsoft.com/office/drawing/2014/main" id="{AD70F5F3-8A93-C542-8815-922A6FF290B4}"/>
                </a:ext>
              </a:extLst>
            </p:cNvPr>
            <p:cNvSpPr/>
            <p:nvPr/>
          </p:nvSpPr>
          <p:spPr>
            <a:xfrm>
              <a:off x="6487159" y="3416183"/>
              <a:ext cx="3352166" cy="339847"/>
            </a:xfrm>
            <a:custGeom>
              <a:avLst/>
              <a:gdLst>
                <a:gd name="connsiteX0" fmla="*/ 0 w 4676775"/>
                <a:gd name="connsiteY0" fmla="*/ 0 h 658697"/>
                <a:gd name="connsiteX1" fmla="*/ 895350 w 4676775"/>
                <a:gd name="connsiteY1" fmla="*/ 485775 h 658697"/>
                <a:gd name="connsiteX2" fmla="*/ 2305050 w 4676775"/>
                <a:gd name="connsiteY2" fmla="*/ 657225 h 658697"/>
                <a:gd name="connsiteX3" fmla="*/ 3590925 w 4676775"/>
                <a:gd name="connsiteY3" fmla="*/ 542925 h 658697"/>
                <a:gd name="connsiteX4" fmla="*/ 4676775 w 4676775"/>
                <a:gd name="connsiteY4" fmla="*/ 133350 h 658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775" h="658697">
                  <a:moveTo>
                    <a:pt x="0" y="0"/>
                  </a:moveTo>
                  <a:cubicBezTo>
                    <a:pt x="255587" y="188119"/>
                    <a:pt x="511175" y="376238"/>
                    <a:pt x="895350" y="485775"/>
                  </a:cubicBezTo>
                  <a:cubicBezTo>
                    <a:pt x="1279525" y="595312"/>
                    <a:pt x="1855788" y="647700"/>
                    <a:pt x="2305050" y="657225"/>
                  </a:cubicBezTo>
                  <a:cubicBezTo>
                    <a:pt x="2754313" y="666750"/>
                    <a:pt x="3195638" y="630238"/>
                    <a:pt x="3590925" y="542925"/>
                  </a:cubicBezTo>
                  <a:cubicBezTo>
                    <a:pt x="3986213" y="455613"/>
                    <a:pt x="4331494" y="294481"/>
                    <a:pt x="4676775" y="133350"/>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図形 57">
              <a:extLst>
                <a:ext uri="{FF2B5EF4-FFF2-40B4-BE49-F238E27FC236}">
                  <a16:creationId xmlns:a16="http://schemas.microsoft.com/office/drawing/2014/main" id="{94405436-E18B-4C4E-26FF-650DFA1151DE}"/>
                </a:ext>
              </a:extLst>
            </p:cNvPr>
            <p:cNvSpPr/>
            <p:nvPr/>
          </p:nvSpPr>
          <p:spPr>
            <a:xfrm>
              <a:off x="7452833" y="4692216"/>
              <a:ext cx="1443023" cy="135328"/>
            </a:xfrm>
            <a:custGeom>
              <a:avLst/>
              <a:gdLst>
                <a:gd name="connsiteX0" fmla="*/ 0 w 4676775"/>
                <a:gd name="connsiteY0" fmla="*/ 0 h 658697"/>
                <a:gd name="connsiteX1" fmla="*/ 895350 w 4676775"/>
                <a:gd name="connsiteY1" fmla="*/ 485775 h 658697"/>
                <a:gd name="connsiteX2" fmla="*/ 2305050 w 4676775"/>
                <a:gd name="connsiteY2" fmla="*/ 657225 h 658697"/>
                <a:gd name="connsiteX3" fmla="*/ 3590925 w 4676775"/>
                <a:gd name="connsiteY3" fmla="*/ 542925 h 658697"/>
                <a:gd name="connsiteX4" fmla="*/ 4676775 w 4676775"/>
                <a:gd name="connsiteY4" fmla="*/ 133350 h 658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775" h="658697">
                  <a:moveTo>
                    <a:pt x="0" y="0"/>
                  </a:moveTo>
                  <a:cubicBezTo>
                    <a:pt x="255587" y="188119"/>
                    <a:pt x="511175" y="376238"/>
                    <a:pt x="895350" y="485775"/>
                  </a:cubicBezTo>
                  <a:cubicBezTo>
                    <a:pt x="1279525" y="595312"/>
                    <a:pt x="1855788" y="647700"/>
                    <a:pt x="2305050" y="657225"/>
                  </a:cubicBezTo>
                  <a:cubicBezTo>
                    <a:pt x="2754313" y="666750"/>
                    <a:pt x="3195638" y="630238"/>
                    <a:pt x="3590925" y="542925"/>
                  </a:cubicBezTo>
                  <a:cubicBezTo>
                    <a:pt x="3986213" y="455613"/>
                    <a:pt x="4331494" y="294481"/>
                    <a:pt x="4676775" y="133350"/>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フリーフォーム: 図形 58">
              <a:extLst>
                <a:ext uri="{FF2B5EF4-FFF2-40B4-BE49-F238E27FC236}">
                  <a16:creationId xmlns:a16="http://schemas.microsoft.com/office/drawing/2014/main" id="{A667D013-DAAD-32CA-0E48-E0535CE0948A}"/>
                </a:ext>
              </a:extLst>
            </p:cNvPr>
            <p:cNvSpPr/>
            <p:nvPr/>
          </p:nvSpPr>
          <p:spPr>
            <a:xfrm>
              <a:off x="6945590" y="4083094"/>
              <a:ext cx="2379386" cy="198394"/>
            </a:xfrm>
            <a:custGeom>
              <a:avLst/>
              <a:gdLst>
                <a:gd name="connsiteX0" fmla="*/ 0 w 4676775"/>
                <a:gd name="connsiteY0" fmla="*/ 0 h 658697"/>
                <a:gd name="connsiteX1" fmla="*/ 895350 w 4676775"/>
                <a:gd name="connsiteY1" fmla="*/ 485775 h 658697"/>
                <a:gd name="connsiteX2" fmla="*/ 2305050 w 4676775"/>
                <a:gd name="connsiteY2" fmla="*/ 657225 h 658697"/>
                <a:gd name="connsiteX3" fmla="*/ 3590925 w 4676775"/>
                <a:gd name="connsiteY3" fmla="*/ 542925 h 658697"/>
                <a:gd name="connsiteX4" fmla="*/ 4676775 w 4676775"/>
                <a:gd name="connsiteY4" fmla="*/ 133350 h 658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775" h="658697">
                  <a:moveTo>
                    <a:pt x="0" y="0"/>
                  </a:moveTo>
                  <a:cubicBezTo>
                    <a:pt x="255587" y="188119"/>
                    <a:pt x="511175" y="376238"/>
                    <a:pt x="895350" y="485775"/>
                  </a:cubicBezTo>
                  <a:cubicBezTo>
                    <a:pt x="1279525" y="595312"/>
                    <a:pt x="1855788" y="647700"/>
                    <a:pt x="2305050" y="657225"/>
                  </a:cubicBezTo>
                  <a:cubicBezTo>
                    <a:pt x="2754313" y="666750"/>
                    <a:pt x="3195638" y="630238"/>
                    <a:pt x="3590925" y="542925"/>
                  </a:cubicBezTo>
                  <a:cubicBezTo>
                    <a:pt x="3986213" y="455613"/>
                    <a:pt x="4331494" y="294481"/>
                    <a:pt x="4676775" y="133350"/>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矢印: 上カーブ 66">
            <a:extLst>
              <a:ext uri="{FF2B5EF4-FFF2-40B4-BE49-F238E27FC236}">
                <a16:creationId xmlns:a16="http://schemas.microsoft.com/office/drawing/2014/main" id="{369FDFFD-509F-0496-F21E-68340D456D35}"/>
              </a:ext>
            </a:extLst>
          </p:cNvPr>
          <p:cNvSpPr/>
          <p:nvPr/>
        </p:nvSpPr>
        <p:spPr>
          <a:xfrm>
            <a:off x="7123439" y="1867860"/>
            <a:ext cx="2463429" cy="691975"/>
          </a:xfrm>
          <a:prstGeom prst="curvedUpArrow">
            <a:avLst/>
          </a:prstGeom>
          <a:solidFill>
            <a:schemeClr val="accent1">
              <a:lumMod val="75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026" name="Picture 2">
            <a:extLst>
              <a:ext uri="{FF2B5EF4-FFF2-40B4-BE49-F238E27FC236}">
                <a16:creationId xmlns:a16="http://schemas.microsoft.com/office/drawing/2014/main" id="{19717DD8-4D6A-7FFF-8F99-94CEEAE7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483" y="686562"/>
            <a:ext cx="1227766" cy="1227766"/>
          </a:xfrm>
          <a:prstGeom prst="rect">
            <a:avLst/>
          </a:prstGeom>
          <a:noFill/>
          <a:extLst>
            <a:ext uri="{909E8E84-426E-40DD-AFC4-6F175D3DCCD1}">
              <a14:hiddenFill xmlns:a14="http://schemas.microsoft.com/office/drawing/2010/main">
                <a:solidFill>
                  <a:srgbClr val="FFFFFF"/>
                </a:solidFill>
              </a14:hiddenFill>
            </a:ext>
          </a:extLst>
        </p:spPr>
      </p:pic>
      <p:sp>
        <p:nvSpPr>
          <p:cNvPr id="69" name="テキスト ボックス 68">
            <a:extLst>
              <a:ext uri="{FF2B5EF4-FFF2-40B4-BE49-F238E27FC236}">
                <a16:creationId xmlns:a16="http://schemas.microsoft.com/office/drawing/2014/main" id="{BB70DC0C-B264-5C7F-96F7-B1D97DF848AB}"/>
              </a:ext>
            </a:extLst>
          </p:cNvPr>
          <p:cNvSpPr txBox="1"/>
          <p:nvPr/>
        </p:nvSpPr>
        <p:spPr>
          <a:xfrm>
            <a:off x="7375835" y="4390572"/>
            <a:ext cx="3152775" cy="461665"/>
          </a:xfrm>
          <a:prstGeom prst="rect">
            <a:avLst/>
          </a:prstGeom>
          <a:noFill/>
        </p:spPr>
        <p:txBody>
          <a:bodyPr wrap="square" rtlCol="0">
            <a:spAutoFit/>
          </a:bodyPr>
          <a:lstStyle/>
          <a:p>
            <a:r>
              <a:rPr kumimoji="1" lang="ja-JP" altLang="en-US" sz="2400" b="1" dirty="0"/>
              <a:t>いつも楽観的</a:t>
            </a:r>
          </a:p>
        </p:txBody>
      </p:sp>
      <p:sp>
        <p:nvSpPr>
          <p:cNvPr id="70" name="テキスト ボックス 69">
            <a:extLst>
              <a:ext uri="{FF2B5EF4-FFF2-40B4-BE49-F238E27FC236}">
                <a16:creationId xmlns:a16="http://schemas.microsoft.com/office/drawing/2014/main" id="{2D4E9FB2-0622-669A-A2BD-5EE70865ABAB}"/>
              </a:ext>
            </a:extLst>
          </p:cNvPr>
          <p:cNvSpPr txBox="1"/>
          <p:nvPr/>
        </p:nvSpPr>
        <p:spPr>
          <a:xfrm>
            <a:off x="6669214" y="3733929"/>
            <a:ext cx="3609663" cy="461665"/>
          </a:xfrm>
          <a:prstGeom prst="rect">
            <a:avLst/>
          </a:prstGeom>
          <a:noFill/>
        </p:spPr>
        <p:txBody>
          <a:bodyPr wrap="square" rtlCol="0">
            <a:spAutoFit/>
          </a:bodyPr>
          <a:lstStyle/>
          <a:p>
            <a:r>
              <a:rPr kumimoji="1" lang="ja-JP" altLang="en-US" sz="2400" b="1" dirty="0"/>
              <a:t>好きなことを突き詰める力</a:t>
            </a:r>
          </a:p>
        </p:txBody>
      </p:sp>
      <p:sp>
        <p:nvSpPr>
          <p:cNvPr id="71" name="テキスト ボックス 70">
            <a:extLst>
              <a:ext uri="{FF2B5EF4-FFF2-40B4-BE49-F238E27FC236}">
                <a16:creationId xmlns:a16="http://schemas.microsoft.com/office/drawing/2014/main" id="{FBB50975-079D-D2F6-8314-7D92DADB8592}"/>
              </a:ext>
            </a:extLst>
          </p:cNvPr>
          <p:cNvSpPr txBox="1"/>
          <p:nvPr/>
        </p:nvSpPr>
        <p:spPr>
          <a:xfrm>
            <a:off x="7250764" y="5064809"/>
            <a:ext cx="3152775" cy="461665"/>
          </a:xfrm>
          <a:prstGeom prst="rect">
            <a:avLst/>
          </a:prstGeom>
          <a:noFill/>
        </p:spPr>
        <p:txBody>
          <a:bodyPr wrap="square" rtlCol="0">
            <a:spAutoFit/>
          </a:bodyPr>
          <a:lstStyle/>
          <a:p>
            <a:r>
              <a:rPr kumimoji="1" lang="ja-JP" altLang="en-US" sz="2400" b="1" dirty="0"/>
              <a:t>慎重に進める力</a:t>
            </a:r>
          </a:p>
        </p:txBody>
      </p:sp>
      <p:sp>
        <p:nvSpPr>
          <p:cNvPr id="72" name="テキスト ボックス 71">
            <a:extLst>
              <a:ext uri="{FF2B5EF4-FFF2-40B4-BE49-F238E27FC236}">
                <a16:creationId xmlns:a16="http://schemas.microsoft.com/office/drawing/2014/main" id="{3E078046-E1E3-1C7A-A615-7C85E6501BEA}"/>
              </a:ext>
            </a:extLst>
          </p:cNvPr>
          <p:cNvSpPr txBox="1"/>
          <p:nvPr/>
        </p:nvSpPr>
        <p:spPr>
          <a:xfrm>
            <a:off x="8786461" y="1091926"/>
            <a:ext cx="1840278" cy="830997"/>
          </a:xfrm>
          <a:prstGeom prst="rect">
            <a:avLst/>
          </a:prstGeom>
          <a:noFill/>
        </p:spPr>
        <p:txBody>
          <a:bodyPr wrap="square" rtlCol="0">
            <a:spAutoFit/>
          </a:bodyPr>
          <a:lstStyle/>
          <a:p>
            <a:r>
              <a:rPr kumimoji="1" lang="ja-JP" altLang="en-US" sz="2400" b="1" dirty="0">
                <a:solidFill>
                  <a:schemeClr val="accent1">
                    <a:lumMod val="50000"/>
                  </a:schemeClr>
                </a:solidFill>
              </a:rPr>
              <a:t>相互理解</a:t>
            </a:r>
            <a:endParaRPr kumimoji="1" lang="en-US" altLang="ja-JP" sz="2400" b="1" dirty="0">
              <a:solidFill>
                <a:schemeClr val="accent1">
                  <a:lumMod val="50000"/>
                </a:schemeClr>
              </a:solidFill>
            </a:endParaRPr>
          </a:p>
          <a:p>
            <a:r>
              <a:rPr kumimoji="1" lang="ja-JP" altLang="en-US" sz="2400" b="1" dirty="0">
                <a:solidFill>
                  <a:schemeClr val="accent1">
                    <a:lumMod val="50000"/>
                  </a:schemeClr>
                </a:solidFill>
              </a:rPr>
              <a:t>協調性</a:t>
            </a:r>
          </a:p>
        </p:txBody>
      </p:sp>
      <p:sp>
        <p:nvSpPr>
          <p:cNvPr id="73" name="テキスト ボックス 72">
            <a:extLst>
              <a:ext uri="{FF2B5EF4-FFF2-40B4-BE49-F238E27FC236}">
                <a16:creationId xmlns:a16="http://schemas.microsoft.com/office/drawing/2014/main" id="{C3AF17B7-66EC-6C16-C9CE-15EFE67E8B55}"/>
              </a:ext>
            </a:extLst>
          </p:cNvPr>
          <p:cNvSpPr txBox="1"/>
          <p:nvPr/>
        </p:nvSpPr>
        <p:spPr>
          <a:xfrm>
            <a:off x="8865625" y="118929"/>
            <a:ext cx="1840278" cy="461665"/>
          </a:xfrm>
          <a:prstGeom prst="rect">
            <a:avLst/>
          </a:prstGeom>
          <a:noFill/>
        </p:spPr>
        <p:txBody>
          <a:bodyPr wrap="square" rtlCol="0">
            <a:spAutoFit/>
          </a:bodyPr>
          <a:lstStyle/>
          <a:p>
            <a:r>
              <a:rPr kumimoji="1" lang="ja-JP" altLang="en-US" sz="2400" b="1" dirty="0">
                <a:solidFill>
                  <a:srgbClr val="0070C0"/>
                </a:solidFill>
              </a:rPr>
              <a:t>癒し</a:t>
            </a:r>
          </a:p>
        </p:txBody>
      </p:sp>
      <p:sp>
        <p:nvSpPr>
          <p:cNvPr id="74" name="テキスト ボックス 73">
            <a:extLst>
              <a:ext uri="{FF2B5EF4-FFF2-40B4-BE49-F238E27FC236}">
                <a16:creationId xmlns:a16="http://schemas.microsoft.com/office/drawing/2014/main" id="{1CB66C70-586F-B983-509E-A777F20AC8AB}"/>
              </a:ext>
            </a:extLst>
          </p:cNvPr>
          <p:cNvSpPr txBox="1"/>
          <p:nvPr/>
        </p:nvSpPr>
        <p:spPr>
          <a:xfrm>
            <a:off x="6421556" y="5204340"/>
            <a:ext cx="1840278" cy="461665"/>
          </a:xfrm>
          <a:prstGeom prst="rect">
            <a:avLst/>
          </a:prstGeom>
          <a:noFill/>
        </p:spPr>
        <p:txBody>
          <a:bodyPr wrap="square" rtlCol="0">
            <a:spAutoFit/>
          </a:bodyPr>
          <a:lstStyle/>
          <a:p>
            <a:r>
              <a:rPr kumimoji="1" lang="ja-JP" altLang="en-US" sz="2400" b="1" dirty="0">
                <a:solidFill>
                  <a:schemeClr val="tx2">
                    <a:lumMod val="60000"/>
                    <a:lumOff val="40000"/>
                  </a:schemeClr>
                </a:solidFill>
              </a:rPr>
              <a:t>夢</a:t>
            </a:r>
          </a:p>
        </p:txBody>
      </p:sp>
      <p:sp>
        <p:nvSpPr>
          <p:cNvPr id="75" name="吹き出し: 角を丸めた四角形 74">
            <a:extLst>
              <a:ext uri="{FF2B5EF4-FFF2-40B4-BE49-F238E27FC236}">
                <a16:creationId xmlns:a16="http://schemas.microsoft.com/office/drawing/2014/main" id="{0BE0308A-C410-78B4-9C63-4892A625FDC5}"/>
              </a:ext>
            </a:extLst>
          </p:cNvPr>
          <p:cNvSpPr/>
          <p:nvPr/>
        </p:nvSpPr>
        <p:spPr>
          <a:xfrm>
            <a:off x="4365579" y="4053768"/>
            <a:ext cx="2327809" cy="914400"/>
          </a:xfrm>
          <a:prstGeom prst="wedgeRoundRectCallout">
            <a:avLst>
              <a:gd name="adj1" fmla="val 61438"/>
              <a:gd name="adj2" fmla="val 4017"/>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O</a:t>
            </a:r>
          </a:p>
          <a:p>
            <a:pPr algn="ctr"/>
            <a:r>
              <a:rPr kumimoji="1" lang="en-US" altLang="ja-JP" sz="2400" dirty="0">
                <a:solidFill>
                  <a:schemeClr val="tx1"/>
                </a:solidFill>
              </a:rPr>
              <a:t>T</a:t>
            </a:r>
            <a:r>
              <a:rPr kumimoji="1" lang="ja-JP" altLang="en-US" sz="2400" dirty="0">
                <a:solidFill>
                  <a:schemeClr val="tx1"/>
                </a:solidFill>
              </a:rPr>
              <a:t>都 </a:t>
            </a:r>
            <a:r>
              <a:rPr kumimoji="1" lang="en-US" altLang="ja-JP" sz="2400" dirty="0">
                <a:solidFill>
                  <a:schemeClr val="tx1"/>
                </a:solidFill>
              </a:rPr>
              <a:t>S</a:t>
            </a:r>
            <a:r>
              <a:rPr kumimoji="1" lang="ja-JP" altLang="en-US" sz="2400" dirty="0">
                <a:solidFill>
                  <a:schemeClr val="tx1"/>
                </a:solidFill>
              </a:rPr>
              <a:t>区</a:t>
            </a:r>
          </a:p>
        </p:txBody>
      </p:sp>
      <p:sp>
        <p:nvSpPr>
          <p:cNvPr id="76" name="吹き出し: 角を丸めた四角形 75">
            <a:extLst>
              <a:ext uri="{FF2B5EF4-FFF2-40B4-BE49-F238E27FC236}">
                <a16:creationId xmlns:a16="http://schemas.microsoft.com/office/drawing/2014/main" id="{3960E048-0C98-BADD-4C02-B425B74BB5A1}"/>
              </a:ext>
            </a:extLst>
          </p:cNvPr>
          <p:cNvSpPr/>
          <p:nvPr/>
        </p:nvSpPr>
        <p:spPr>
          <a:xfrm>
            <a:off x="9836420" y="4016689"/>
            <a:ext cx="2273901" cy="995106"/>
          </a:xfrm>
          <a:prstGeom prst="wedgeRoundRectCallout">
            <a:avLst>
              <a:gd name="adj1" fmla="val -61509"/>
              <a:gd name="adj2" fmla="val -33446"/>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K</a:t>
            </a:r>
          </a:p>
          <a:p>
            <a:pPr algn="ctr"/>
            <a:r>
              <a:rPr kumimoji="1" lang="en-US" altLang="ja-JP" sz="2400" dirty="0">
                <a:solidFill>
                  <a:schemeClr val="tx1"/>
                </a:solidFill>
              </a:rPr>
              <a:t>S</a:t>
            </a:r>
            <a:r>
              <a:rPr kumimoji="1" lang="ja-JP" altLang="en-US" sz="2400" dirty="0">
                <a:solidFill>
                  <a:schemeClr val="tx1"/>
                </a:solidFill>
              </a:rPr>
              <a:t>県 </a:t>
            </a:r>
            <a:r>
              <a:rPr kumimoji="1" lang="en-US" altLang="ja-JP" sz="2400" dirty="0">
                <a:solidFill>
                  <a:schemeClr val="tx1"/>
                </a:solidFill>
              </a:rPr>
              <a:t>N</a:t>
            </a:r>
            <a:r>
              <a:rPr kumimoji="1" lang="ja-JP" altLang="en-US" sz="2400" dirty="0">
                <a:solidFill>
                  <a:schemeClr val="tx1"/>
                </a:solidFill>
              </a:rPr>
              <a:t>市</a:t>
            </a:r>
          </a:p>
        </p:txBody>
      </p:sp>
      <p:sp>
        <p:nvSpPr>
          <p:cNvPr id="77" name="吹き出し: 角を丸めた四角形 76">
            <a:extLst>
              <a:ext uri="{FF2B5EF4-FFF2-40B4-BE49-F238E27FC236}">
                <a16:creationId xmlns:a16="http://schemas.microsoft.com/office/drawing/2014/main" id="{DE2D0689-5589-704D-A4B2-B8D685B42C3A}"/>
              </a:ext>
            </a:extLst>
          </p:cNvPr>
          <p:cNvSpPr/>
          <p:nvPr/>
        </p:nvSpPr>
        <p:spPr>
          <a:xfrm>
            <a:off x="9321434" y="5114804"/>
            <a:ext cx="2313601" cy="691975"/>
          </a:xfrm>
          <a:prstGeom prst="wedgeRoundRectCallout">
            <a:avLst>
              <a:gd name="adj1" fmla="val -77328"/>
              <a:gd name="adj2" fmla="val 7495"/>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S</a:t>
            </a:r>
          </a:p>
          <a:p>
            <a:pPr algn="ctr"/>
            <a:r>
              <a:rPr kumimoji="1" lang="en-US" altLang="ja-JP" sz="2400" dirty="0">
                <a:solidFill>
                  <a:schemeClr val="tx1"/>
                </a:solidFill>
              </a:rPr>
              <a:t>H</a:t>
            </a:r>
            <a:r>
              <a:rPr kumimoji="1" lang="ja-JP" altLang="en-US" sz="2400" dirty="0">
                <a:solidFill>
                  <a:schemeClr val="tx1"/>
                </a:solidFill>
              </a:rPr>
              <a:t>県 </a:t>
            </a:r>
            <a:r>
              <a:rPr kumimoji="1" lang="en-US" altLang="ja-JP" sz="2400" dirty="0">
                <a:solidFill>
                  <a:schemeClr val="tx1"/>
                </a:solidFill>
              </a:rPr>
              <a:t>K</a:t>
            </a:r>
            <a:r>
              <a:rPr kumimoji="1" lang="ja-JP" altLang="en-US" sz="2400" dirty="0">
                <a:solidFill>
                  <a:schemeClr val="tx1"/>
                </a:solidFill>
              </a:rPr>
              <a:t>市</a:t>
            </a:r>
            <a:endParaRPr kumimoji="1" lang="ja-JP" altLang="en-US" dirty="0">
              <a:solidFill>
                <a:schemeClr val="tx1"/>
              </a:solidFill>
            </a:endParaRPr>
          </a:p>
        </p:txBody>
      </p:sp>
      <p:sp>
        <p:nvSpPr>
          <p:cNvPr id="78" name="吹き出し: 角を丸めた四角形 77">
            <a:extLst>
              <a:ext uri="{FF2B5EF4-FFF2-40B4-BE49-F238E27FC236}">
                <a16:creationId xmlns:a16="http://schemas.microsoft.com/office/drawing/2014/main" id="{C33FD42A-CA5B-F661-ED26-9AC6B83395C6}"/>
              </a:ext>
            </a:extLst>
          </p:cNvPr>
          <p:cNvSpPr/>
          <p:nvPr/>
        </p:nvSpPr>
        <p:spPr>
          <a:xfrm>
            <a:off x="4163749" y="2846088"/>
            <a:ext cx="2385781" cy="691975"/>
          </a:xfrm>
          <a:prstGeom prst="wedgeRoundRectCallout">
            <a:avLst>
              <a:gd name="adj1" fmla="val 57013"/>
              <a:gd name="adj2" fmla="val 20875"/>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F</a:t>
            </a:r>
          </a:p>
          <a:p>
            <a:pPr algn="ctr"/>
            <a:r>
              <a:rPr kumimoji="1" lang="en-US" altLang="ja-JP" sz="2400" dirty="0">
                <a:solidFill>
                  <a:schemeClr val="tx1"/>
                </a:solidFill>
              </a:rPr>
              <a:t>S</a:t>
            </a:r>
            <a:r>
              <a:rPr kumimoji="1" lang="ja-JP" altLang="en-US" sz="2400" dirty="0">
                <a:solidFill>
                  <a:schemeClr val="tx1"/>
                </a:solidFill>
              </a:rPr>
              <a:t>県　</a:t>
            </a:r>
            <a:r>
              <a:rPr kumimoji="1" lang="en-US" altLang="ja-JP" sz="2400" dirty="0">
                <a:solidFill>
                  <a:schemeClr val="tx1"/>
                </a:solidFill>
              </a:rPr>
              <a:t>F</a:t>
            </a:r>
            <a:r>
              <a:rPr kumimoji="1" lang="ja-JP" altLang="en-US" sz="2400" dirty="0">
                <a:solidFill>
                  <a:schemeClr val="tx1"/>
                </a:solidFill>
              </a:rPr>
              <a:t>市</a:t>
            </a:r>
          </a:p>
        </p:txBody>
      </p:sp>
      <p:sp>
        <p:nvSpPr>
          <p:cNvPr id="3" name="テキスト ボックス 2">
            <a:extLst>
              <a:ext uri="{FF2B5EF4-FFF2-40B4-BE49-F238E27FC236}">
                <a16:creationId xmlns:a16="http://schemas.microsoft.com/office/drawing/2014/main" id="{963A3AB7-47DD-DFA4-2DC4-D58D49C5B906}"/>
              </a:ext>
            </a:extLst>
          </p:cNvPr>
          <p:cNvSpPr txBox="1"/>
          <p:nvPr/>
        </p:nvSpPr>
        <p:spPr>
          <a:xfrm>
            <a:off x="9267825" y="6419850"/>
            <a:ext cx="3168130" cy="369332"/>
          </a:xfrm>
          <a:prstGeom prst="rect">
            <a:avLst/>
          </a:prstGeom>
          <a:noFill/>
        </p:spPr>
        <p:txBody>
          <a:bodyPr wrap="square" rtlCol="0">
            <a:spAutoFit/>
          </a:bodyPr>
          <a:lstStyle/>
          <a:p>
            <a:r>
              <a:rPr kumimoji="1" lang="ja-JP" altLang="en-US" dirty="0"/>
              <a:t>（文</a:t>
            </a:r>
            <a:r>
              <a:rPr kumimoji="1" lang="en-US" altLang="ja-JP" dirty="0"/>
              <a:t>:O</a:t>
            </a:r>
            <a:r>
              <a:rPr kumimoji="1" lang="ja-JP" altLang="en-US" dirty="0"/>
              <a:t>、イラスト</a:t>
            </a:r>
            <a:r>
              <a:rPr kumimoji="1" lang="en-US" altLang="ja-JP" dirty="0"/>
              <a:t>:S</a:t>
            </a:r>
            <a:r>
              <a:rPr kumimoji="1" lang="ja-JP" altLang="en-US" dirty="0"/>
              <a:t>）</a:t>
            </a:r>
          </a:p>
        </p:txBody>
      </p:sp>
      <p:sp>
        <p:nvSpPr>
          <p:cNvPr id="5" name="テキスト ボックス 4">
            <a:extLst>
              <a:ext uri="{FF2B5EF4-FFF2-40B4-BE49-F238E27FC236}">
                <a16:creationId xmlns:a16="http://schemas.microsoft.com/office/drawing/2014/main" id="{8AB77CD2-59B8-A8C2-4E1C-821CBD720A92}"/>
              </a:ext>
            </a:extLst>
          </p:cNvPr>
          <p:cNvSpPr txBox="1"/>
          <p:nvPr/>
        </p:nvSpPr>
        <p:spPr>
          <a:xfrm>
            <a:off x="6845245" y="3142391"/>
            <a:ext cx="3402183" cy="461665"/>
          </a:xfrm>
          <a:prstGeom prst="rect">
            <a:avLst/>
          </a:prstGeom>
          <a:noFill/>
        </p:spPr>
        <p:txBody>
          <a:bodyPr wrap="square" rtlCol="0">
            <a:spAutoFit/>
          </a:bodyPr>
          <a:lstStyle/>
          <a:p>
            <a:r>
              <a:rPr kumimoji="1" lang="ja-JP" altLang="en-US" sz="2400" b="1" dirty="0"/>
              <a:t>様々なことに挑戦する力</a:t>
            </a:r>
          </a:p>
        </p:txBody>
      </p:sp>
      <p:sp>
        <p:nvSpPr>
          <p:cNvPr id="6" name="スライド番号プレースホルダー 5">
            <a:extLst>
              <a:ext uri="{FF2B5EF4-FFF2-40B4-BE49-F238E27FC236}">
                <a16:creationId xmlns:a16="http://schemas.microsoft.com/office/drawing/2014/main" id="{9B8D5A5D-E81E-0127-D8E4-7D6E7F346E3A}"/>
              </a:ext>
            </a:extLst>
          </p:cNvPr>
          <p:cNvSpPr>
            <a:spLocks noGrp="1"/>
          </p:cNvSpPr>
          <p:nvPr>
            <p:ph type="sldNum" sz="quarter" idx="12"/>
          </p:nvPr>
        </p:nvSpPr>
        <p:spPr/>
        <p:txBody>
          <a:bodyPr/>
          <a:lstStyle/>
          <a:p>
            <a:pPr rtl="0"/>
            <a:fld id="{48F63A3B-78C7-47BE-AE5E-E10140E04643}" type="slidenum">
              <a:rPr lang="en-US" altLang="ja-JP" smtClean="0"/>
              <a:t>12</a:t>
            </a:fld>
            <a:endParaRPr lang="ja-JP" dirty="0"/>
          </a:p>
        </p:txBody>
      </p:sp>
    </p:spTree>
    <p:extLst>
      <p:ext uri="{BB962C8B-B14F-4D97-AF65-F5344CB8AC3E}">
        <p14:creationId xmlns:p14="http://schemas.microsoft.com/office/powerpoint/2010/main" val="45756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8BAE2B6C-9D97-9928-FCB0-D8D4C410D5AC}"/>
              </a:ext>
            </a:extLst>
          </p:cNvPr>
          <p:cNvSpPr/>
          <p:nvPr/>
        </p:nvSpPr>
        <p:spPr>
          <a:xfrm>
            <a:off x="1041399" y="5366524"/>
            <a:ext cx="10515347" cy="10033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4C8B689F-CC7E-5FDA-1B07-762D6E43B2CA}"/>
              </a:ext>
            </a:extLst>
          </p:cNvPr>
          <p:cNvSpPr/>
          <p:nvPr/>
        </p:nvSpPr>
        <p:spPr>
          <a:xfrm>
            <a:off x="1041400" y="4772412"/>
            <a:ext cx="6934200" cy="44864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EEB447E9-00F2-65C9-CB98-570A5E1FD41E}"/>
              </a:ext>
            </a:extLst>
          </p:cNvPr>
          <p:cNvSpPr/>
          <p:nvPr/>
        </p:nvSpPr>
        <p:spPr>
          <a:xfrm>
            <a:off x="1041400" y="3619500"/>
            <a:ext cx="9042400" cy="10033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2AD282D4-5962-7B82-6829-5EE81CA3824A}"/>
              </a:ext>
            </a:extLst>
          </p:cNvPr>
          <p:cNvSpPr>
            <a:spLocks noGrp="1"/>
          </p:cNvSpPr>
          <p:nvPr>
            <p:ph type="sldNum" sz="quarter" idx="12"/>
          </p:nvPr>
        </p:nvSpPr>
        <p:spPr/>
        <p:txBody>
          <a:bodyPr/>
          <a:lstStyle/>
          <a:p>
            <a:pPr rtl="0"/>
            <a:fld id="{48F63A3B-78C7-47BE-AE5E-E10140E04643}" type="slidenum">
              <a:rPr lang="en-US" altLang="ja-JP" smtClean="0"/>
              <a:t>120</a:t>
            </a:fld>
            <a:endParaRPr lang="ja-JP" dirty="0"/>
          </a:p>
        </p:txBody>
      </p:sp>
      <p:sp>
        <p:nvSpPr>
          <p:cNvPr id="7" name="コンテンツ プレースホルダー 2">
            <a:extLst>
              <a:ext uri="{FF2B5EF4-FFF2-40B4-BE49-F238E27FC236}">
                <a16:creationId xmlns:a16="http://schemas.microsoft.com/office/drawing/2014/main" id="{82AF1E3B-03B5-E58F-EB01-C119884A1899}"/>
              </a:ext>
            </a:extLst>
          </p:cNvPr>
          <p:cNvSpPr txBox="1">
            <a:spLocks/>
          </p:cNvSpPr>
          <p:nvPr/>
        </p:nvSpPr>
        <p:spPr>
          <a:xfrm>
            <a:off x="0" y="488176"/>
            <a:ext cx="12192000" cy="5653047"/>
          </a:xfrm>
          <a:prstGeom prst="rect">
            <a:avLst/>
          </a:prstGeom>
        </p:spPr>
        <p:txBody>
          <a:bodyPr vert="horz" lIns="91440" tIns="45720" rIns="91440" bIns="45720" rtlCol="0">
            <a:noAutofit/>
          </a:bodyPr>
          <a:lstStyle>
            <a:defPPr>
              <a:defRPr lang="ja-JP"/>
            </a:defPPr>
            <a:lvl1pPr marL="347472"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16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14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2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2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pPr marL="0" indent="0">
              <a:buFont typeface="Arial" panose="020B0604020202020204" pitchFamily="34" charset="0"/>
              <a:buNone/>
            </a:pPr>
            <a:endParaRPr lang="ja-JP" altLang="en-US" sz="1100" dirty="0"/>
          </a:p>
          <a:p>
            <a:pPr marL="0" indent="0">
              <a:buFont typeface="Arial" panose="020B0604020202020204" pitchFamily="34" charset="0"/>
              <a:buNone/>
            </a:pPr>
            <a:endParaRPr lang="ja-JP" altLang="en-US" sz="1100" dirty="0"/>
          </a:p>
          <a:p>
            <a:pPr marL="0" indent="0">
              <a:buFont typeface="Arial" panose="020B0604020202020204" pitchFamily="34" charset="0"/>
              <a:buNone/>
            </a:pPr>
            <a:r>
              <a:rPr lang="ja-JP" altLang="en-US" sz="1100" b="1" dirty="0">
                <a:solidFill>
                  <a:schemeClr val="tx1"/>
                </a:solidFill>
              </a:rPr>
              <a:t>　　　</a:t>
            </a:r>
            <a:r>
              <a:rPr lang="ja-JP" altLang="en-US" sz="2400" b="1" dirty="0">
                <a:solidFill>
                  <a:schemeClr val="tx1"/>
                </a:solidFill>
              </a:rPr>
              <a:t>④新鮮な生の魚・肉を、傷ませないで保存可能な技術の開発</a:t>
            </a:r>
          </a:p>
          <a:p>
            <a:pPr marL="0" indent="0">
              <a:buFont typeface="Arial" panose="020B0604020202020204" pitchFamily="34" charset="0"/>
              <a:buNone/>
            </a:pPr>
            <a:endParaRPr lang="ja-JP" altLang="en-US" sz="400" b="1" dirty="0">
              <a:solidFill>
                <a:schemeClr val="tx1"/>
              </a:solidFill>
            </a:endParaRPr>
          </a:p>
          <a:p>
            <a:pPr marL="0" indent="0">
              <a:buFont typeface="Arial" panose="020B0604020202020204" pitchFamily="34" charset="0"/>
              <a:buNone/>
            </a:pPr>
            <a:r>
              <a:rPr lang="ja-JP" altLang="en-US" sz="800" b="1" dirty="0">
                <a:solidFill>
                  <a:schemeClr val="tx1"/>
                </a:solidFill>
              </a:rPr>
              <a:t>　　</a:t>
            </a:r>
            <a:r>
              <a:rPr lang="ja-JP" altLang="en-US" sz="1000" b="1" dirty="0">
                <a:solidFill>
                  <a:schemeClr val="tx1"/>
                </a:solidFill>
              </a:rPr>
              <a:t>　　　　</a:t>
            </a:r>
            <a:endParaRPr lang="ja-JP" altLang="en-US" sz="900" b="1" dirty="0">
              <a:solidFill>
                <a:schemeClr val="tx1"/>
              </a:solidFill>
            </a:endParaRPr>
          </a:p>
          <a:p>
            <a:pPr marL="0" indent="0">
              <a:buFont typeface="Arial" panose="020B0604020202020204" pitchFamily="34" charset="0"/>
              <a:buNone/>
            </a:pPr>
            <a:r>
              <a:rPr lang="ja-JP" altLang="en-US" sz="1400" b="1" dirty="0">
                <a:solidFill>
                  <a:schemeClr val="tx1"/>
                </a:solidFill>
              </a:rPr>
              <a:t>　　　　</a:t>
            </a:r>
            <a:r>
              <a:rPr lang="ja-JP" altLang="en-US" sz="2400" b="1" dirty="0">
                <a:solidFill>
                  <a:schemeClr val="tx1"/>
                </a:solidFill>
              </a:rPr>
              <a:t>・新鮮な生魚・肉を入手し、食べることに対して、災害時の現場では衛生面に問題がある。</a:t>
            </a:r>
          </a:p>
          <a:p>
            <a:pPr marL="0" indent="0">
              <a:buFont typeface="Arial" panose="020B0604020202020204" pitchFamily="34" charset="0"/>
              <a:buNone/>
            </a:pPr>
            <a:r>
              <a:rPr lang="ja-JP" altLang="en-US" sz="2400" b="1" dirty="0">
                <a:solidFill>
                  <a:schemeClr val="tx1"/>
                </a:solidFill>
              </a:rPr>
              <a:t>　　　しかし、</a:t>
            </a:r>
            <a:r>
              <a:rPr lang="ja-JP" altLang="en-US" sz="2400" b="1" dirty="0">
                <a:solidFill>
                  <a:schemeClr val="accent2">
                    <a:lumMod val="75000"/>
                  </a:schemeClr>
                </a:solidFill>
              </a:rPr>
              <a:t>肉</a:t>
            </a:r>
            <a:r>
              <a:rPr lang="ja-JP" altLang="en-US" sz="2400" b="1" dirty="0">
                <a:solidFill>
                  <a:schemeClr val="tx1"/>
                </a:solidFill>
              </a:rPr>
              <a:t>や</a:t>
            </a:r>
            <a:r>
              <a:rPr lang="ja-JP" altLang="en-US" sz="2400" b="1" dirty="0">
                <a:solidFill>
                  <a:schemeClr val="accent2">
                    <a:lumMod val="75000"/>
                  </a:schemeClr>
                </a:solidFill>
              </a:rPr>
              <a:t>魚</a:t>
            </a:r>
            <a:r>
              <a:rPr lang="ja-JP" altLang="en-US" sz="2400" b="1" dirty="0">
                <a:solidFill>
                  <a:schemeClr val="tx1"/>
                </a:solidFill>
              </a:rPr>
              <a:t>は</a:t>
            </a:r>
            <a:r>
              <a:rPr lang="ja-JP" altLang="en-US" sz="2400" b="1" dirty="0">
                <a:solidFill>
                  <a:schemeClr val="accent2">
                    <a:lumMod val="75000"/>
                  </a:schemeClr>
                </a:solidFill>
              </a:rPr>
              <a:t>栄養価</a:t>
            </a:r>
            <a:r>
              <a:rPr lang="ja-JP" altLang="en-US" sz="2400" b="1" dirty="0">
                <a:solidFill>
                  <a:schemeClr val="tx1"/>
                </a:solidFill>
              </a:rPr>
              <a:t>が高く、タンパク質の欠乏のリスクがある避難生活において、</a:t>
            </a:r>
          </a:p>
          <a:p>
            <a:pPr marL="0" indent="0">
              <a:buFont typeface="Arial" panose="020B0604020202020204" pitchFamily="34" charset="0"/>
              <a:buNone/>
            </a:pPr>
            <a:r>
              <a:rPr lang="ja-JP" altLang="en-US" sz="2400" b="1" dirty="0">
                <a:solidFill>
                  <a:schemeClr val="tx1"/>
                </a:solidFill>
              </a:rPr>
              <a:t>　　　たんぱく源が入手できるという環境は、</a:t>
            </a:r>
            <a:r>
              <a:rPr lang="ja-JP" altLang="en-US" sz="2400" b="1" dirty="0">
                <a:solidFill>
                  <a:schemeClr val="accent2">
                    <a:lumMod val="75000"/>
                  </a:schemeClr>
                </a:solidFill>
              </a:rPr>
              <a:t>理想的</a:t>
            </a:r>
            <a:r>
              <a:rPr lang="ja-JP" altLang="en-US" sz="2400" b="1" dirty="0">
                <a:solidFill>
                  <a:schemeClr val="tx1"/>
                </a:solidFill>
              </a:rPr>
              <a:t>である。</a:t>
            </a:r>
          </a:p>
          <a:p>
            <a:pPr marL="0" indent="0">
              <a:buFont typeface="Arial" panose="020B0604020202020204" pitchFamily="34" charset="0"/>
              <a:buNone/>
            </a:pPr>
            <a:endParaRPr lang="en-US" altLang="ja-JP" sz="1400" b="1" dirty="0">
              <a:solidFill>
                <a:schemeClr val="tx1"/>
              </a:solidFill>
            </a:endParaRPr>
          </a:p>
          <a:p>
            <a:pPr marL="0" indent="0">
              <a:buFont typeface="Arial" panose="020B0604020202020204" pitchFamily="34" charset="0"/>
              <a:buNone/>
            </a:pPr>
            <a:endParaRPr lang="ja-JP" altLang="en-US" sz="100" b="1" dirty="0">
              <a:solidFill>
                <a:schemeClr val="tx1"/>
              </a:solidFill>
            </a:endParaRPr>
          </a:p>
          <a:p>
            <a:pPr marL="0" indent="0">
              <a:buFont typeface="Arial" panose="020B0604020202020204" pitchFamily="34" charset="0"/>
              <a:buNone/>
            </a:pPr>
            <a:r>
              <a:rPr lang="ja-JP" altLang="en-US" sz="2400" b="1" dirty="0">
                <a:solidFill>
                  <a:schemeClr val="tx1"/>
                </a:solidFill>
              </a:rPr>
              <a:t>　　　　　例えば</a:t>
            </a:r>
            <a:r>
              <a:rPr lang="en-US" altLang="ja-JP" sz="2400" b="1" dirty="0">
                <a:solidFill>
                  <a:schemeClr val="tx1"/>
                </a:solidFill>
              </a:rPr>
              <a:t>…</a:t>
            </a:r>
          </a:p>
          <a:p>
            <a:pPr marL="0" indent="0">
              <a:buFont typeface="Arial" panose="020B0604020202020204" pitchFamily="34" charset="0"/>
              <a:buNone/>
            </a:pPr>
            <a:endParaRPr lang="ja-JP" altLang="en-US" sz="1000" b="1" dirty="0">
              <a:solidFill>
                <a:schemeClr val="tx1"/>
              </a:solidFill>
            </a:endParaRPr>
          </a:p>
          <a:p>
            <a:pPr marL="0" indent="0">
              <a:buNone/>
            </a:pPr>
            <a:r>
              <a:rPr lang="ja-JP" altLang="en-US" sz="2400" b="1" dirty="0">
                <a:solidFill>
                  <a:schemeClr val="tx1"/>
                </a:solidFill>
              </a:rPr>
              <a:t>　　　　　　・ドライフードのように加工すれば、食品中の自由水が減少するため、</a:t>
            </a:r>
            <a:endParaRPr lang="en-US" altLang="ja-JP" sz="2400" b="1" dirty="0">
              <a:solidFill>
                <a:schemeClr val="tx1"/>
              </a:solidFill>
            </a:endParaRPr>
          </a:p>
          <a:p>
            <a:pPr marL="0" indent="0">
              <a:buNone/>
            </a:pPr>
            <a:r>
              <a:rPr lang="ja-JP" altLang="en-US" sz="2400" b="1" dirty="0">
                <a:solidFill>
                  <a:schemeClr val="tx1"/>
                </a:solidFill>
              </a:rPr>
              <a:t>　　　　　　　細菌増殖を抑えられ、</a:t>
            </a:r>
            <a:r>
              <a:rPr lang="ja-JP" altLang="en-US" sz="2400" b="1" dirty="0">
                <a:solidFill>
                  <a:schemeClr val="accent2">
                    <a:lumMod val="75000"/>
                  </a:schemeClr>
                </a:solidFill>
              </a:rPr>
              <a:t>保存条件の制限</a:t>
            </a:r>
            <a:r>
              <a:rPr lang="en-US" altLang="ja-JP" sz="2400" b="1" dirty="0">
                <a:solidFill>
                  <a:schemeClr val="tx1"/>
                </a:solidFill>
              </a:rPr>
              <a:t>(</a:t>
            </a:r>
            <a:r>
              <a:rPr lang="ja-JP" altLang="en-US" sz="2400" b="1" dirty="0">
                <a:solidFill>
                  <a:schemeClr val="accent2">
                    <a:lumMod val="75000"/>
                  </a:schemeClr>
                </a:solidFill>
              </a:rPr>
              <a:t>温度</a:t>
            </a:r>
            <a:r>
              <a:rPr lang="ja-JP" altLang="en-US" sz="2400" b="1" dirty="0">
                <a:solidFill>
                  <a:schemeClr val="tx1"/>
                </a:solidFill>
              </a:rPr>
              <a:t>、</a:t>
            </a:r>
            <a:r>
              <a:rPr lang="ja-JP" altLang="en-US" sz="2400" b="1" dirty="0">
                <a:solidFill>
                  <a:schemeClr val="accent2">
                    <a:lumMod val="75000"/>
                  </a:schemeClr>
                </a:solidFill>
              </a:rPr>
              <a:t>場所</a:t>
            </a:r>
            <a:r>
              <a:rPr lang="en-US" altLang="ja-JP" sz="2400" b="1" dirty="0">
                <a:solidFill>
                  <a:schemeClr val="tx1"/>
                </a:solidFill>
              </a:rPr>
              <a:t>)</a:t>
            </a:r>
            <a:r>
              <a:rPr lang="ja-JP" altLang="en-US" sz="2400" b="1" dirty="0">
                <a:solidFill>
                  <a:schemeClr val="tx1"/>
                </a:solidFill>
              </a:rPr>
              <a:t>が</a:t>
            </a:r>
            <a:r>
              <a:rPr lang="ja-JP" altLang="en-US" sz="2400" b="1" dirty="0">
                <a:solidFill>
                  <a:schemeClr val="accent2">
                    <a:lumMod val="75000"/>
                  </a:schemeClr>
                </a:solidFill>
              </a:rPr>
              <a:t>減少</a:t>
            </a:r>
            <a:r>
              <a:rPr lang="ja-JP" altLang="en-US" sz="2400" b="1" dirty="0">
                <a:solidFill>
                  <a:schemeClr val="tx1"/>
                </a:solidFill>
              </a:rPr>
              <a:t>する。</a:t>
            </a:r>
            <a:endParaRPr lang="en-US" altLang="ja-JP" sz="2400" b="1" dirty="0">
              <a:solidFill>
                <a:schemeClr val="tx1"/>
              </a:solidFill>
            </a:endParaRPr>
          </a:p>
          <a:p>
            <a:pPr marL="0" indent="0">
              <a:buNone/>
            </a:pPr>
            <a:endParaRPr lang="en-US" altLang="ja-JP" sz="1050" b="1" dirty="0">
              <a:solidFill>
                <a:schemeClr val="tx1"/>
              </a:solidFill>
            </a:endParaRPr>
          </a:p>
          <a:p>
            <a:pPr marL="0" indent="0">
              <a:buNone/>
            </a:pPr>
            <a:r>
              <a:rPr lang="ja-JP" altLang="en-US" sz="2400" b="1" dirty="0">
                <a:solidFill>
                  <a:schemeClr val="tx1"/>
                </a:solidFill>
              </a:rPr>
              <a:t>　　　　　　・また、</a:t>
            </a:r>
            <a:r>
              <a:rPr lang="ja-JP" altLang="en-US" sz="2400" b="1" dirty="0">
                <a:solidFill>
                  <a:schemeClr val="accent2">
                    <a:lumMod val="75000"/>
                  </a:schemeClr>
                </a:solidFill>
              </a:rPr>
              <a:t>重量が減る</a:t>
            </a:r>
            <a:r>
              <a:rPr lang="ja-JP" altLang="en-US" sz="2400" b="1" dirty="0">
                <a:solidFill>
                  <a:schemeClr val="tx1"/>
                </a:solidFill>
              </a:rPr>
              <a:t>ので</a:t>
            </a:r>
            <a:r>
              <a:rPr lang="ja-JP" altLang="en-US" sz="2400" b="1" dirty="0">
                <a:solidFill>
                  <a:schemeClr val="accent2">
                    <a:lumMod val="75000"/>
                  </a:schemeClr>
                </a:solidFill>
              </a:rPr>
              <a:t>運搬が楽</a:t>
            </a:r>
            <a:r>
              <a:rPr lang="ja-JP" altLang="en-US" sz="2400" b="1" dirty="0">
                <a:solidFill>
                  <a:schemeClr val="tx1"/>
                </a:solidFill>
              </a:rPr>
              <a:t>になる利点がある。</a:t>
            </a:r>
            <a:endParaRPr lang="en-US" altLang="ja-JP" sz="2400" b="1" dirty="0">
              <a:solidFill>
                <a:schemeClr val="tx1"/>
              </a:solidFill>
            </a:endParaRPr>
          </a:p>
          <a:p>
            <a:pPr marL="0" indent="0">
              <a:buNone/>
            </a:pPr>
            <a:endParaRPr lang="en-US" altLang="ja-JP" sz="1050" b="1" dirty="0">
              <a:solidFill>
                <a:schemeClr val="tx1"/>
              </a:solidFill>
            </a:endParaRPr>
          </a:p>
          <a:p>
            <a:pPr marL="0" indent="0">
              <a:buNone/>
            </a:pPr>
            <a:r>
              <a:rPr lang="ja-JP" altLang="en-US" sz="2400" b="1" dirty="0">
                <a:solidFill>
                  <a:schemeClr val="tx1"/>
                </a:solidFill>
              </a:rPr>
              <a:t>　　　　　　・食べる際には少量の水や熱湯によって、元の状態に戻すことが可能となれば、</a:t>
            </a:r>
            <a:endParaRPr lang="en-US" altLang="ja-JP" sz="2400" b="1" dirty="0">
              <a:solidFill>
                <a:schemeClr val="tx1"/>
              </a:solidFill>
            </a:endParaRPr>
          </a:p>
          <a:p>
            <a:pPr marL="0" indent="0">
              <a:buNone/>
            </a:pPr>
            <a:r>
              <a:rPr lang="ja-JP" altLang="en-US" sz="2400" b="1" dirty="0">
                <a:solidFill>
                  <a:schemeClr val="tx1"/>
                </a:solidFill>
              </a:rPr>
              <a:t>　　　　　　　災害時であっても、</a:t>
            </a:r>
            <a:r>
              <a:rPr lang="ja-JP" altLang="en-US" sz="2400" b="1" dirty="0">
                <a:solidFill>
                  <a:schemeClr val="accent2">
                    <a:lumMod val="75000"/>
                  </a:schemeClr>
                </a:solidFill>
              </a:rPr>
              <a:t>調理負担が少ない</a:t>
            </a:r>
            <a:r>
              <a:rPr lang="ja-JP" altLang="en-US" sz="2400" b="1" dirty="0">
                <a:solidFill>
                  <a:schemeClr val="tx1"/>
                </a:solidFill>
              </a:rPr>
              <a:t>うえ、</a:t>
            </a:r>
            <a:r>
              <a:rPr lang="ja-JP" altLang="en-US" sz="2400" b="1" dirty="0">
                <a:solidFill>
                  <a:schemeClr val="accent2">
                    <a:lumMod val="75000"/>
                  </a:schemeClr>
                </a:solidFill>
              </a:rPr>
              <a:t>料理のレパートリーが固定化しない</a:t>
            </a:r>
            <a:r>
              <a:rPr lang="ja-JP" altLang="en-US" sz="2400" b="1" dirty="0">
                <a:solidFill>
                  <a:schemeClr val="tx1"/>
                </a:solidFill>
              </a:rPr>
              <a:t>。</a:t>
            </a:r>
            <a:endParaRPr lang="en-US" altLang="ja-JP" sz="2400" b="1" dirty="0">
              <a:solidFill>
                <a:schemeClr val="tx1"/>
              </a:solidFill>
            </a:endParaRPr>
          </a:p>
          <a:p>
            <a:pPr marL="0" indent="0">
              <a:buFont typeface="Arial" panose="020B0604020202020204" pitchFamily="34" charset="0"/>
              <a:buNone/>
            </a:pPr>
            <a:endParaRPr lang="ja-JP" altLang="en-US" sz="2400" b="1" dirty="0">
              <a:solidFill>
                <a:schemeClr val="tx1"/>
              </a:solidFill>
            </a:endParaRPr>
          </a:p>
          <a:p>
            <a:pPr marL="0" indent="0">
              <a:buFont typeface="Arial" panose="020B0604020202020204" pitchFamily="34" charset="0"/>
              <a:buNone/>
            </a:pPr>
            <a:endParaRPr lang="ja-JP" altLang="en-US" sz="2400" b="1" dirty="0">
              <a:solidFill>
                <a:schemeClr val="tx1"/>
              </a:solidFill>
            </a:endParaRPr>
          </a:p>
          <a:p>
            <a:pPr marL="0" indent="0">
              <a:buFont typeface="Arial" panose="020B0604020202020204" pitchFamily="34" charset="0"/>
              <a:buNone/>
            </a:pPr>
            <a:r>
              <a:rPr lang="ja-JP" altLang="en-US" sz="2400" b="1" dirty="0">
                <a:solidFill>
                  <a:schemeClr val="tx1"/>
                </a:solidFill>
              </a:rPr>
              <a:t>　　　　　　</a:t>
            </a:r>
            <a:r>
              <a:rPr lang="ja-JP" altLang="en-US" sz="1400" b="1" dirty="0">
                <a:solidFill>
                  <a:schemeClr val="tx1"/>
                </a:solidFill>
              </a:rPr>
              <a:t>　　　　　　</a:t>
            </a:r>
          </a:p>
          <a:p>
            <a:pPr marL="0" indent="0">
              <a:buFont typeface="Arial" panose="020B0604020202020204" pitchFamily="34" charset="0"/>
              <a:buNone/>
            </a:pPr>
            <a:r>
              <a:rPr lang="ja-JP" altLang="en-US" sz="1100" dirty="0"/>
              <a:t>　　　　　　</a:t>
            </a:r>
          </a:p>
        </p:txBody>
      </p:sp>
      <p:pic>
        <p:nvPicPr>
          <p:cNvPr id="4098" name="Picture 2" descr="ひらめいた人のイラスト（女性） | かわいいフリー素材集 いらすとや">
            <a:extLst>
              <a:ext uri="{FF2B5EF4-FFF2-40B4-BE49-F238E27FC236}">
                <a16:creationId xmlns:a16="http://schemas.microsoft.com/office/drawing/2014/main" id="{EDDF8086-3E1B-D927-96D6-BCA3210F9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441" y="2850437"/>
            <a:ext cx="2184406" cy="26162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1893C9D-AA69-A0A4-CEB3-C7B3847BEB80}"/>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3" name="テキスト ボックス 2">
            <a:extLst>
              <a:ext uri="{FF2B5EF4-FFF2-40B4-BE49-F238E27FC236}">
                <a16:creationId xmlns:a16="http://schemas.microsoft.com/office/drawing/2014/main" id="{C6367A54-D8A8-47A3-EEB5-2149602580D6}"/>
              </a:ext>
            </a:extLst>
          </p:cNvPr>
          <p:cNvSpPr txBox="1"/>
          <p:nvPr/>
        </p:nvSpPr>
        <p:spPr>
          <a:xfrm>
            <a:off x="-93306" y="323500"/>
            <a:ext cx="6292721" cy="461665"/>
          </a:xfrm>
          <a:prstGeom prst="rect">
            <a:avLst/>
          </a:prstGeom>
          <a:noFill/>
        </p:spPr>
        <p:txBody>
          <a:bodyPr wrap="square" rtlCol="0">
            <a:spAutoFit/>
          </a:bodyPr>
          <a:lstStyle/>
          <a:p>
            <a:r>
              <a:rPr lang="ja-JP" altLang="en-US" sz="2400" b="1" dirty="0">
                <a:solidFill>
                  <a:schemeClr val="tx1"/>
                </a:solidFill>
              </a:rPr>
              <a:t>（</a:t>
            </a:r>
            <a:r>
              <a:rPr lang="en-US" altLang="ja-JP" sz="2400" b="1" dirty="0">
                <a:solidFill>
                  <a:schemeClr val="tx1"/>
                </a:solidFill>
              </a:rPr>
              <a:t>3</a:t>
            </a:r>
            <a:r>
              <a:rPr lang="ja-JP" altLang="en-US" sz="2400" b="1" dirty="0">
                <a:solidFill>
                  <a:schemeClr val="tx1"/>
                </a:solidFill>
              </a:rPr>
              <a:t>）理想の備蓄食料</a:t>
            </a:r>
            <a:r>
              <a:rPr lang="en-US" altLang="ja-JP" sz="2400" b="1" dirty="0">
                <a:solidFill>
                  <a:schemeClr val="tx1"/>
                </a:solidFill>
              </a:rPr>
              <a:t>(</a:t>
            </a:r>
            <a:r>
              <a:rPr lang="ja-JP" altLang="en-US" sz="2400" b="1" dirty="0">
                <a:solidFill>
                  <a:schemeClr val="tx1"/>
                </a:solidFill>
              </a:rPr>
              <a:t>非常食</a:t>
            </a:r>
            <a:r>
              <a:rPr lang="en-US" altLang="ja-JP" sz="2400" b="1" dirty="0">
                <a:solidFill>
                  <a:schemeClr val="tx1"/>
                </a:solidFill>
              </a:rPr>
              <a:t>)</a:t>
            </a:r>
            <a:r>
              <a:rPr lang="ja-JP" altLang="en-US" sz="2400" b="1" dirty="0">
                <a:solidFill>
                  <a:schemeClr val="tx1"/>
                </a:solidFill>
              </a:rPr>
              <a:t>について </a:t>
            </a:r>
            <a:r>
              <a:rPr lang="en-US" altLang="ja-JP" sz="2400" b="1" dirty="0">
                <a:solidFill>
                  <a:schemeClr val="tx1"/>
                </a:solidFill>
              </a:rPr>
              <a:t>6</a:t>
            </a:r>
            <a:endParaRPr kumimoji="1" lang="ja-JP" altLang="en-US" sz="2400" dirty="0"/>
          </a:p>
        </p:txBody>
      </p:sp>
      <p:sp>
        <p:nvSpPr>
          <p:cNvPr id="4" name="正方形/長方形 3">
            <a:extLst>
              <a:ext uri="{FF2B5EF4-FFF2-40B4-BE49-F238E27FC236}">
                <a16:creationId xmlns:a16="http://schemas.microsoft.com/office/drawing/2014/main" id="{093B708D-CAF0-D599-24BB-4399B727D714}"/>
              </a:ext>
            </a:extLst>
          </p:cNvPr>
          <p:cNvSpPr/>
          <p:nvPr/>
        </p:nvSpPr>
        <p:spPr>
          <a:xfrm>
            <a:off x="5177611" y="363526"/>
            <a:ext cx="379478" cy="3816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41792348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98DC99A-2A7B-34D5-7D16-945465C9630B}"/>
              </a:ext>
            </a:extLst>
          </p:cNvPr>
          <p:cNvSpPr/>
          <p:nvPr/>
        </p:nvSpPr>
        <p:spPr>
          <a:xfrm>
            <a:off x="203200" y="188369"/>
            <a:ext cx="7654933" cy="54741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84D5B92C-A865-E0C4-539B-993804B17F39}"/>
              </a:ext>
            </a:extLst>
          </p:cNvPr>
          <p:cNvSpPr>
            <a:spLocks noGrp="1"/>
          </p:cNvSpPr>
          <p:nvPr>
            <p:ph type="sldNum" sz="quarter" idx="12"/>
          </p:nvPr>
        </p:nvSpPr>
        <p:spPr/>
        <p:txBody>
          <a:bodyPr/>
          <a:lstStyle/>
          <a:p>
            <a:pPr rtl="0"/>
            <a:fld id="{48F63A3B-78C7-47BE-AE5E-E10140E04643}" type="slidenum">
              <a:rPr lang="en-US" altLang="ja-JP" smtClean="0"/>
              <a:t>121</a:t>
            </a:fld>
            <a:endParaRPr lang="ja-JP" dirty="0"/>
          </a:p>
        </p:txBody>
      </p:sp>
      <p:sp>
        <p:nvSpPr>
          <p:cNvPr id="6" name="四角形: 角を丸くする 5">
            <a:extLst>
              <a:ext uri="{FF2B5EF4-FFF2-40B4-BE49-F238E27FC236}">
                <a16:creationId xmlns:a16="http://schemas.microsoft.com/office/drawing/2014/main" id="{663E8795-1BBF-B0E9-4334-CFD6183E3C9C}"/>
              </a:ext>
            </a:extLst>
          </p:cNvPr>
          <p:cNvSpPr/>
          <p:nvPr/>
        </p:nvSpPr>
        <p:spPr>
          <a:xfrm>
            <a:off x="3195587" y="818147"/>
            <a:ext cx="5871411" cy="5245769"/>
          </a:xfrm>
          <a:prstGeom prst="roundRect">
            <a:avLst>
              <a:gd name="adj" fmla="val 7126"/>
            </a:avLst>
          </a:prstGeom>
          <a:solidFill>
            <a:schemeClr val="bg2">
              <a:lumMod val="9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25F9A050-6773-2672-F567-EC9898EBF28C}"/>
              </a:ext>
            </a:extLst>
          </p:cNvPr>
          <p:cNvSpPr/>
          <p:nvPr/>
        </p:nvSpPr>
        <p:spPr>
          <a:xfrm>
            <a:off x="3607067" y="1147010"/>
            <a:ext cx="4977866" cy="4563979"/>
          </a:xfrm>
          <a:prstGeom prst="roundRect">
            <a:avLst>
              <a:gd name="adj" fmla="val 5489"/>
            </a:avLst>
          </a:prstGeom>
          <a:solidFill>
            <a:schemeClr val="bg2">
              <a:lumMod val="7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AAE42FD-4C93-F46F-C884-03575BB1E3FF}"/>
              </a:ext>
            </a:extLst>
          </p:cNvPr>
          <p:cNvSpPr/>
          <p:nvPr/>
        </p:nvSpPr>
        <p:spPr>
          <a:xfrm>
            <a:off x="3830856" y="1376809"/>
            <a:ext cx="4523873" cy="4186987"/>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1C6F7577-D981-CF22-77DF-E523C05E6019}"/>
              </a:ext>
            </a:extLst>
          </p:cNvPr>
          <p:cNvSpPr/>
          <p:nvPr/>
        </p:nvSpPr>
        <p:spPr>
          <a:xfrm>
            <a:off x="3859731" y="3354403"/>
            <a:ext cx="4523873" cy="221382"/>
          </a:xfrm>
          <a:prstGeom prst="roundRect">
            <a:avLst>
              <a:gd name="adj" fmla="val 5489"/>
            </a:avLst>
          </a:prstGeom>
          <a:solidFill>
            <a:schemeClr val="bg2">
              <a:lumMod val="7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星: 32 pt 12">
            <a:extLst>
              <a:ext uri="{FF2B5EF4-FFF2-40B4-BE49-F238E27FC236}">
                <a16:creationId xmlns:a16="http://schemas.microsoft.com/office/drawing/2014/main" id="{26DF02E6-5096-BD25-5AC0-0E286250DF89}"/>
              </a:ext>
            </a:extLst>
          </p:cNvPr>
          <p:cNvSpPr/>
          <p:nvPr/>
        </p:nvSpPr>
        <p:spPr>
          <a:xfrm>
            <a:off x="3753853" y="3354403"/>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星: 32 pt 13">
            <a:extLst>
              <a:ext uri="{FF2B5EF4-FFF2-40B4-BE49-F238E27FC236}">
                <a16:creationId xmlns:a16="http://schemas.microsoft.com/office/drawing/2014/main" id="{90043AA1-24DE-99E8-9AB9-0BBB56AC4586}"/>
              </a:ext>
            </a:extLst>
          </p:cNvPr>
          <p:cNvSpPr/>
          <p:nvPr/>
        </p:nvSpPr>
        <p:spPr>
          <a:xfrm>
            <a:off x="3753853" y="3795563"/>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星: 32 pt 14">
            <a:extLst>
              <a:ext uri="{FF2B5EF4-FFF2-40B4-BE49-F238E27FC236}">
                <a16:creationId xmlns:a16="http://schemas.microsoft.com/office/drawing/2014/main" id="{841ED31F-7D58-6E75-05EA-8D652F860EC1}"/>
              </a:ext>
            </a:extLst>
          </p:cNvPr>
          <p:cNvSpPr/>
          <p:nvPr/>
        </p:nvSpPr>
        <p:spPr>
          <a:xfrm>
            <a:off x="3753853" y="4310512"/>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星: 32 pt 15">
            <a:extLst>
              <a:ext uri="{FF2B5EF4-FFF2-40B4-BE49-F238E27FC236}">
                <a16:creationId xmlns:a16="http://schemas.microsoft.com/office/drawing/2014/main" id="{51F20617-D101-8EBB-FC98-AF1207EA21F7}"/>
              </a:ext>
            </a:extLst>
          </p:cNvPr>
          <p:cNvSpPr/>
          <p:nvPr/>
        </p:nvSpPr>
        <p:spPr>
          <a:xfrm>
            <a:off x="4461309" y="3360820"/>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星: 32 pt 16">
            <a:extLst>
              <a:ext uri="{FF2B5EF4-FFF2-40B4-BE49-F238E27FC236}">
                <a16:creationId xmlns:a16="http://schemas.microsoft.com/office/drawing/2014/main" id="{6DAE7127-AA20-95CC-8B8E-873FA9C79C2C}"/>
              </a:ext>
            </a:extLst>
          </p:cNvPr>
          <p:cNvSpPr/>
          <p:nvPr/>
        </p:nvSpPr>
        <p:spPr>
          <a:xfrm>
            <a:off x="4461309" y="4296074"/>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星: 32 pt 17">
            <a:extLst>
              <a:ext uri="{FF2B5EF4-FFF2-40B4-BE49-F238E27FC236}">
                <a16:creationId xmlns:a16="http://schemas.microsoft.com/office/drawing/2014/main" id="{7BF42503-EFC7-4FE9-052B-C4C1AFC3B2C0}"/>
              </a:ext>
            </a:extLst>
          </p:cNvPr>
          <p:cNvSpPr/>
          <p:nvPr/>
        </p:nvSpPr>
        <p:spPr>
          <a:xfrm>
            <a:off x="5303518" y="3368841"/>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星: 32 pt 18">
            <a:extLst>
              <a:ext uri="{FF2B5EF4-FFF2-40B4-BE49-F238E27FC236}">
                <a16:creationId xmlns:a16="http://schemas.microsoft.com/office/drawing/2014/main" id="{A2C91D48-0252-DDB0-0E5C-0C8F5E5DF00F}"/>
              </a:ext>
            </a:extLst>
          </p:cNvPr>
          <p:cNvSpPr/>
          <p:nvPr/>
        </p:nvSpPr>
        <p:spPr>
          <a:xfrm>
            <a:off x="5274643" y="4339388"/>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星: 32 pt 19">
            <a:extLst>
              <a:ext uri="{FF2B5EF4-FFF2-40B4-BE49-F238E27FC236}">
                <a16:creationId xmlns:a16="http://schemas.microsoft.com/office/drawing/2014/main" id="{5739F3CE-6757-06FF-6330-10558F9C3322}"/>
              </a:ext>
            </a:extLst>
          </p:cNvPr>
          <p:cNvSpPr/>
          <p:nvPr/>
        </p:nvSpPr>
        <p:spPr>
          <a:xfrm>
            <a:off x="6955664" y="4343798"/>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星: 32 pt 20">
            <a:extLst>
              <a:ext uri="{FF2B5EF4-FFF2-40B4-BE49-F238E27FC236}">
                <a16:creationId xmlns:a16="http://schemas.microsoft.com/office/drawing/2014/main" id="{2ADF1A6A-A66F-80FF-D565-B4EBAF8ED242}"/>
              </a:ext>
            </a:extLst>
          </p:cNvPr>
          <p:cNvSpPr/>
          <p:nvPr/>
        </p:nvSpPr>
        <p:spPr>
          <a:xfrm>
            <a:off x="6095999" y="3388896"/>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星: 32 pt 21">
            <a:extLst>
              <a:ext uri="{FF2B5EF4-FFF2-40B4-BE49-F238E27FC236}">
                <a16:creationId xmlns:a16="http://schemas.microsoft.com/office/drawing/2014/main" id="{0A681533-977C-33E4-2051-1A1950B8A4E7}"/>
              </a:ext>
            </a:extLst>
          </p:cNvPr>
          <p:cNvSpPr/>
          <p:nvPr/>
        </p:nvSpPr>
        <p:spPr>
          <a:xfrm>
            <a:off x="6128886" y="4303696"/>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星: 32 pt 22">
            <a:extLst>
              <a:ext uri="{FF2B5EF4-FFF2-40B4-BE49-F238E27FC236}">
                <a16:creationId xmlns:a16="http://schemas.microsoft.com/office/drawing/2014/main" id="{CE38A6CA-B3EF-6B0C-9AF8-F1C496D845C4}"/>
              </a:ext>
            </a:extLst>
          </p:cNvPr>
          <p:cNvSpPr/>
          <p:nvPr/>
        </p:nvSpPr>
        <p:spPr>
          <a:xfrm>
            <a:off x="7036471" y="3377261"/>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星: 32 pt 23">
            <a:extLst>
              <a:ext uri="{FF2B5EF4-FFF2-40B4-BE49-F238E27FC236}">
                <a16:creationId xmlns:a16="http://schemas.microsoft.com/office/drawing/2014/main" id="{0E1C1993-1480-7607-F886-615C7BF8CBB8}"/>
              </a:ext>
            </a:extLst>
          </p:cNvPr>
          <p:cNvSpPr/>
          <p:nvPr/>
        </p:nvSpPr>
        <p:spPr>
          <a:xfrm>
            <a:off x="7013414" y="3824438"/>
            <a:ext cx="1414913" cy="1313849"/>
          </a:xfrm>
          <a:prstGeom prst="star32">
            <a:avLst>
              <a:gd name="adj" fmla="val 4629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7718D6DA-5397-8ED5-B1E0-A6C3AEF2A7BE}"/>
              </a:ext>
            </a:extLst>
          </p:cNvPr>
          <p:cNvPicPr>
            <a:picLocks noChangeAspect="1"/>
          </p:cNvPicPr>
          <p:nvPr/>
        </p:nvPicPr>
        <p:blipFill>
          <a:blip r:embed="rId2"/>
          <a:stretch>
            <a:fillRect/>
          </a:stretch>
        </p:blipFill>
        <p:spPr>
          <a:xfrm>
            <a:off x="9913387" y="3059134"/>
            <a:ext cx="1905208" cy="3684692"/>
          </a:xfrm>
          <a:prstGeom prst="rect">
            <a:avLst/>
          </a:prstGeom>
        </p:spPr>
      </p:pic>
      <p:sp>
        <p:nvSpPr>
          <p:cNvPr id="26" name="台形 25">
            <a:extLst>
              <a:ext uri="{FF2B5EF4-FFF2-40B4-BE49-F238E27FC236}">
                <a16:creationId xmlns:a16="http://schemas.microsoft.com/office/drawing/2014/main" id="{7D99F80F-184B-1A70-A95C-7C929ADB3FE5}"/>
              </a:ext>
            </a:extLst>
          </p:cNvPr>
          <p:cNvSpPr/>
          <p:nvPr/>
        </p:nvSpPr>
        <p:spPr>
          <a:xfrm rot="5400000">
            <a:off x="4525443" y="1461265"/>
            <a:ext cx="1038783" cy="2200577"/>
          </a:xfrm>
          <a:prstGeom prst="trapezoid">
            <a:avLst>
              <a:gd name="adj" fmla="val 16201"/>
            </a:avLst>
          </a:prstGeom>
          <a:solidFill>
            <a:schemeClr val="bg1">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コネクタ: 曲線 32">
            <a:extLst>
              <a:ext uri="{FF2B5EF4-FFF2-40B4-BE49-F238E27FC236}">
                <a16:creationId xmlns:a16="http://schemas.microsoft.com/office/drawing/2014/main" id="{412DD0B1-9A8F-135A-20E0-55AFCE7BC28D}"/>
              </a:ext>
            </a:extLst>
          </p:cNvPr>
          <p:cNvCxnSpPr/>
          <p:nvPr/>
        </p:nvCxnSpPr>
        <p:spPr>
          <a:xfrm rot="5400000" flipH="1" flipV="1">
            <a:off x="4309398" y="2331918"/>
            <a:ext cx="765209" cy="433137"/>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34" name="コネクタ: 曲線 33">
            <a:extLst>
              <a:ext uri="{FF2B5EF4-FFF2-40B4-BE49-F238E27FC236}">
                <a16:creationId xmlns:a16="http://schemas.microsoft.com/office/drawing/2014/main" id="{855A6234-77A5-7785-FCE2-8CB2ACB0961B}"/>
              </a:ext>
            </a:extLst>
          </p:cNvPr>
          <p:cNvCxnSpPr/>
          <p:nvPr/>
        </p:nvCxnSpPr>
        <p:spPr>
          <a:xfrm rot="5400000" flipH="1" flipV="1">
            <a:off x="4606471" y="2351772"/>
            <a:ext cx="765209" cy="433137"/>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35" name="コネクタ: 曲線 34">
            <a:extLst>
              <a:ext uri="{FF2B5EF4-FFF2-40B4-BE49-F238E27FC236}">
                <a16:creationId xmlns:a16="http://schemas.microsoft.com/office/drawing/2014/main" id="{B930E2CE-BC1F-01BE-6BAD-EBAE76BB9FE2}"/>
              </a:ext>
            </a:extLst>
          </p:cNvPr>
          <p:cNvCxnSpPr/>
          <p:nvPr/>
        </p:nvCxnSpPr>
        <p:spPr>
          <a:xfrm rot="5400000" flipH="1" flipV="1">
            <a:off x="4875591" y="2328914"/>
            <a:ext cx="765209" cy="433137"/>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36" name="コネクタ: 曲線 35">
            <a:extLst>
              <a:ext uri="{FF2B5EF4-FFF2-40B4-BE49-F238E27FC236}">
                <a16:creationId xmlns:a16="http://schemas.microsoft.com/office/drawing/2014/main" id="{3AF59410-246E-FED4-D059-3812589B9045}"/>
              </a:ext>
            </a:extLst>
          </p:cNvPr>
          <p:cNvCxnSpPr/>
          <p:nvPr/>
        </p:nvCxnSpPr>
        <p:spPr>
          <a:xfrm rot="5400000" flipH="1" flipV="1">
            <a:off x="4041199" y="2386259"/>
            <a:ext cx="765209" cy="433137"/>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37" name="コネクタ: 曲線 36">
            <a:extLst>
              <a:ext uri="{FF2B5EF4-FFF2-40B4-BE49-F238E27FC236}">
                <a16:creationId xmlns:a16="http://schemas.microsoft.com/office/drawing/2014/main" id="{E4A6BBDE-8048-1B5E-0E3F-E2C455853293}"/>
              </a:ext>
            </a:extLst>
          </p:cNvPr>
          <p:cNvCxnSpPr>
            <a:cxnSpLocks/>
          </p:cNvCxnSpPr>
          <p:nvPr/>
        </p:nvCxnSpPr>
        <p:spPr>
          <a:xfrm rot="5400000" flipH="1" flipV="1">
            <a:off x="5209967" y="2334630"/>
            <a:ext cx="716482" cy="433135"/>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39" name="コネクタ: 曲線 38">
            <a:extLst>
              <a:ext uri="{FF2B5EF4-FFF2-40B4-BE49-F238E27FC236}">
                <a16:creationId xmlns:a16="http://schemas.microsoft.com/office/drawing/2014/main" id="{3742B902-94E8-26E2-658C-210D631AE6D2}"/>
              </a:ext>
            </a:extLst>
          </p:cNvPr>
          <p:cNvCxnSpPr>
            <a:cxnSpLocks/>
          </p:cNvCxnSpPr>
          <p:nvPr/>
        </p:nvCxnSpPr>
        <p:spPr>
          <a:xfrm rot="5400000" flipH="1" flipV="1">
            <a:off x="5571264" y="2340797"/>
            <a:ext cx="699340" cy="399445"/>
          </a:xfrm>
          <a:prstGeom prst="curvedConnector3">
            <a:avLst/>
          </a:prstGeom>
          <a:ln w="28575"/>
        </p:spPr>
        <p:style>
          <a:lnRef idx="1">
            <a:schemeClr val="accent1"/>
          </a:lnRef>
          <a:fillRef idx="0">
            <a:schemeClr val="accent1"/>
          </a:fillRef>
          <a:effectRef idx="0">
            <a:schemeClr val="accent1"/>
          </a:effectRef>
          <a:fontRef idx="minor">
            <a:schemeClr val="tx1"/>
          </a:fontRef>
        </p:style>
      </p:cxnSp>
      <p:sp>
        <p:nvSpPr>
          <p:cNvPr id="42" name="四角形: 角を丸くする 41">
            <a:extLst>
              <a:ext uri="{FF2B5EF4-FFF2-40B4-BE49-F238E27FC236}">
                <a16:creationId xmlns:a16="http://schemas.microsoft.com/office/drawing/2014/main" id="{342E2763-99A7-39FD-1967-E1A97A7282C6}"/>
              </a:ext>
            </a:extLst>
          </p:cNvPr>
          <p:cNvSpPr/>
          <p:nvPr/>
        </p:nvSpPr>
        <p:spPr>
          <a:xfrm>
            <a:off x="3867802" y="1270130"/>
            <a:ext cx="1527003" cy="770823"/>
          </a:xfrm>
          <a:prstGeom prst="roundRect">
            <a:avLst>
              <a:gd name="adj" fmla="val 31651"/>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コネクタ: 曲線 45">
            <a:extLst>
              <a:ext uri="{FF2B5EF4-FFF2-40B4-BE49-F238E27FC236}">
                <a16:creationId xmlns:a16="http://schemas.microsoft.com/office/drawing/2014/main" id="{44A18587-0807-D3BE-0744-43CE71B5DADD}"/>
              </a:ext>
            </a:extLst>
          </p:cNvPr>
          <p:cNvCxnSpPr/>
          <p:nvPr/>
        </p:nvCxnSpPr>
        <p:spPr>
          <a:xfrm rot="5400000" flipH="1" flipV="1">
            <a:off x="3798964" y="2423156"/>
            <a:ext cx="765209" cy="433137"/>
          </a:xfrm>
          <a:prstGeom prst="curvedConnector3">
            <a:avLst/>
          </a:prstGeom>
          <a:ln w="28575"/>
        </p:spPr>
        <p:style>
          <a:lnRef idx="1">
            <a:schemeClr val="accent1"/>
          </a:lnRef>
          <a:fillRef idx="0">
            <a:schemeClr val="accent1"/>
          </a:fillRef>
          <a:effectRef idx="0">
            <a:schemeClr val="accent1"/>
          </a:effectRef>
          <a:fontRef idx="minor">
            <a:schemeClr val="tx1"/>
          </a:fontRef>
        </p:style>
      </p:cxnSp>
      <p:sp>
        <p:nvSpPr>
          <p:cNvPr id="47" name="四角形: 角を丸くする 46">
            <a:extLst>
              <a:ext uri="{FF2B5EF4-FFF2-40B4-BE49-F238E27FC236}">
                <a16:creationId xmlns:a16="http://schemas.microsoft.com/office/drawing/2014/main" id="{7D4C5E1B-958E-B4B0-2E8E-F46511F9A97D}"/>
              </a:ext>
            </a:extLst>
          </p:cNvPr>
          <p:cNvSpPr/>
          <p:nvPr/>
        </p:nvSpPr>
        <p:spPr>
          <a:xfrm>
            <a:off x="3859731" y="1253015"/>
            <a:ext cx="1527003" cy="439304"/>
          </a:xfrm>
          <a:prstGeom prst="roundRect">
            <a:avLst>
              <a:gd name="adj" fmla="val 50000"/>
            </a:avLst>
          </a:prstGeom>
          <a:solidFill>
            <a:srgbClr val="FFF6C3"/>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1BC3284E-A22E-4182-7B91-66A7512B13C2}"/>
              </a:ext>
            </a:extLst>
          </p:cNvPr>
          <p:cNvSpPr/>
          <p:nvPr/>
        </p:nvSpPr>
        <p:spPr>
          <a:xfrm>
            <a:off x="4230066" y="1415904"/>
            <a:ext cx="760376" cy="94519"/>
          </a:xfrm>
          <a:prstGeom prst="roundRect">
            <a:avLst>
              <a:gd name="adj" fmla="val 50000"/>
            </a:avLst>
          </a:prstGeom>
          <a:solidFill>
            <a:srgbClr val="FFF6C3"/>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8AA62AC3-A5B0-73A5-0EE1-EFA2221F3AC9}"/>
              </a:ext>
            </a:extLst>
          </p:cNvPr>
          <p:cNvSpPr/>
          <p:nvPr/>
        </p:nvSpPr>
        <p:spPr>
          <a:xfrm>
            <a:off x="4151069" y="1376809"/>
            <a:ext cx="943669" cy="192578"/>
          </a:xfrm>
          <a:prstGeom prst="roundRect">
            <a:avLst>
              <a:gd name="adj" fmla="val 50000"/>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四角形: 角を丸くする 50">
            <a:extLst>
              <a:ext uri="{FF2B5EF4-FFF2-40B4-BE49-F238E27FC236}">
                <a16:creationId xmlns:a16="http://schemas.microsoft.com/office/drawing/2014/main" id="{5BA0997C-6C83-EA8A-8AD0-F0B82287B606}"/>
              </a:ext>
            </a:extLst>
          </p:cNvPr>
          <p:cNvSpPr/>
          <p:nvPr/>
        </p:nvSpPr>
        <p:spPr>
          <a:xfrm>
            <a:off x="3973681" y="1336092"/>
            <a:ext cx="1231964" cy="261707"/>
          </a:xfrm>
          <a:prstGeom prst="roundRect">
            <a:avLst>
              <a:gd name="adj" fmla="val 50000"/>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D9EC678A-3475-9FB4-D233-A981014DC9C8}"/>
              </a:ext>
            </a:extLst>
          </p:cNvPr>
          <p:cNvSpPr/>
          <p:nvPr/>
        </p:nvSpPr>
        <p:spPr>
          <a:xfrm>
            <a:off x="5414055" y="1250733"/>
            <a:ext cx="706046" cy="724308"/>
          </a:xfrm>
          <a:prstGeom prst="ellipse">
            <a:avLst/>
          </a:prstGeom>
          <a:solidFill>
            <a:schemeClr val="accent1">
              <a:lumMod val="5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楕円 52">
            <a:extLst>
              <a:ext uri="{FF2B5EF4-FFF2-40B4-BE49-F238E27FC236}">
                <a16:creationId xmlns:a16="http://schemas.microsoft.com/office/drawing/2014/main" id="{753797E5-E80E-475A-57CF-86D4BE51C9E4}"/>
              </a:ext>
            </a:extLst>
          </p:cNvPr>
          <p:cNvSpPr/>
          <p:nvPr/>
        </p:nvSpPr>
        <p:spPr>
          <a:xfrm>
            <a:off x="5652629" y="1527735"/>
            <a:ext cx="706046" cy="724308"/>
          </a:xfrm>
          <a:prstGeom prst="ellipse">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台形 29">
            <a:extLst>
              <a:ext uri="{FF2B5EF4-FFF2-40B4-BE49-F238E27FC236}">
                <a16:creationId xmlns:a16="http://schemas.microsoft.com/office/drawing/2014/main" id="{896DC114-2AC6-B179-37A0-8899A5F0E5DF}"/>
              </a:ext>
            </a:extLst>
          </p:cNvPr>
          <p:cNvSpPr/>
          <p:nvPr/>
        </p:nvSpPr>
        <p:spPr>
          <a:xfrm rot="5560857">
            <a:off x="4836754" y="1016288"/>
            <a:ext cx="398233" cy="2184339"/>
          </a:xfrm>
          <a:prstGeom prst="trapezoid">
            <a:avLst>
              <a:gd name="adj" fmla="val 16201"/>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path path="circle">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星: 10 pt 53">
            <a:extLst>
              <a:ext uri="{FF2B5EF4-FFF2-40B4-BE49-F238E27FC236}">
                <a16:creationId xmlns:a16="http://schemas.microsoft.com/office/drawing/2014/main" id="{E143FD89-9DE6-2735-FD8B-880679BF4A52}"/>
              </a:ext>
            </a:extLst>
          </p:cNvPr>
          <p:cNvSpPr/>
          <p:nvPr/>
        </p:nvSpPr>
        <p:spPr>
          <a:xfrm>
            <a:off x="5823247" y="1396062"/>
            <a:ext cx="343425" cy="269904"/>
          </a:xfrm>
          <a:prstGeom prst="star10">
            <a:avLst>
              <a:gd name="adj" fmla="val 15920"/>
              <a:gd name="hf" fmla="val 105146"/>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星: 10 pt 54">
            <a:extLst>
              <a:ext uri="{FF2B5EF4-FFF2-40B4-BE49-F238E27FC236}">
                <a16:creationId xmlns:a16="http://schemas.microsoft.com/office/drawing/2014/main" id="{8DDF0298-2432-3A9D-542E-0FAC2D96DD1F}"/>
              </a:ext>
            </a:extLst>
          </p:cNvPr>
          <p:cNvSpPr/>
          <p:nvPr/>
        </p:nvSpPr>
        <p:spPr>
          <a:xfrm>
            <a:off x="5581010" y="1115325"/>
            <a:ext cx="343425" cy="269904"/>
          </a:xfrm>
          <a:prstGeom prst="star10">
            <a:avLst>
              <a:gd name="adj" fmla="val 15920"/>
              <a:gd name="hf" fmla="val 105146"/>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a:extLst>
              <a:ext uri="{FF2B5EF4-FFF2-40B4-BE49-F238E27FC236}">
                <a16:creationId xmlns:a16="http://schemas.microsoft.com/office/drawing/2014/main" id="{F11307B7-CE02-2480-4B49-FB61D4118D0D}"/>
              </a:ext>
            </a:extLst>
          </p:cNvPr>
          <p:cNvSpPr/>
          <p:nvPr/>
        </p:nvSpPr>
        <p:spPr>
          <a:xfrm rot="6527016">
            <a:off x="5619236" y="2152684"/>
            <a:ext cx="2064013" cy="119041"/>
          </a:xfrm>
          <a:prstGeom prst="roundRect">
            <a:avLst>
              <a:gd name="adj" fmla="val 7126"/>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3A07C2C1-26A2-AFBB-644E-7C1D4018A53B}"/>
              </a:ext>
            </a:extLst>
          </p:cNvPr>
          <p:cNvSpPr/>
          <p:nvPr/>
        </p:nvSpPr>
        <p:spPr>
          <a:xfrm>
            <a:off x="3607067" y="3153875"/>
            <a:ext cx="4977866" cy="200528"/>
          </a:xfrm>
          <a:prstGeom prst="roundRect">
            <a:avLst>
              <a:gd name="adj" fmla="val 7126"/>
            </a:avLst>
          </a:prstGeom>
          <a:solidFill>
            <a:schemeClr val="bg2">
              <a:lumMod val="9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四角形: 角を丸くする 55">
            <a:extLst>
              <a:ext uri="{FF2B5EF4-FFF2-40B4-BE49-F238E27FC236}">
                <a16:creationId xmlns:a16="http://schemas.microsoft.com/office/drawing/2014/main" id="{06A3E076-5C98-2807-EAB3-B99677126EE1}"/>
              </a:ext>
            </a:extLst>
          </p:cNvPr>
          <p:cNvSpPr/>
          <p:nvPr/>
        </p:nvSpPr>
        <p:spPr>
          <a:xfrm rot="6527016">
            <a:off x="5387962" y="2054768"/>
            <a:ext cx="2242897" cy="203386"/>
          </a:xfrm>
          <a:prstGeom prst="roundRect">
            <a:avLst>
              <a:gd name="adj" fmla="val 7126"/>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弦 57">
            <a:extLst>
              <a:ext uri="{FF2B5EF4-FFF2-40B4-BE49-F238E27FC236}">
                <a16:creationId xmlns:a16="http://schemas.microsoft.com/office/drawing/2014/main" id="{89C5F8F3-FE6F-17EE-2E01-6DACC39BF0E8}"/>
              </a:ext>
            </a:extLst>
          </p:cNvPr>
          <p:cNvSpPr/>
          <p:nvPr/>
        </p:nvSpPr>
        <p:spPr>
          <a:xfrm rot="9786188">
            <a:off x="7372106" y="2082155"/>
            <a:ext cx="899286" cy="1092139"/>
          </a:xfrm>
          <a:prstGeom prst="chord">
            <a:avLst/>
          </a:prstGeom>
          <a:solidFill>
            <a:schemeClr val="bg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F031AB4A-9100-A93E-D64A-7C7A41B272EE}"/>
              </a:ext>
            </a:extLst>
          </p:cNvPr>
          <p:cNvSpPr/>
          <p:nvPr/>
        </p:nvSpPr>
        <p:spPr>
          <a:xfrm rot="18939234">
            <a:off x="7474618" y="2119332"/>
            <a:ext cx="631787" cy="1064727"/>
          </a:xfrm>
          <a:prstGeom prst="ellipse">
            <a:avLst/>
          </a:prstGeom>
          <a:solidFill>
            <a:schemeClr val="bg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0911DF57-DF5D-7D25-3D02-D30D4F2C95ED}"/>
              </a:ext>
            </a:extLst>
          </p:cNvPr>
          <p:cNvSpPr/>
          <p:nvPr/>
        </p:nvSpPr>
        <p:spPr>
          <a:xfrm rot="8696925">
            <a:off x="6905506" y="1370269"/>
            <a:ext cx="1014431" cy="475693"/>
          </a:xfrm>
          <a:prstGeom prst="roundRect">
            <a:avLst>
              <a:gd name="adj" fmla="val 47595"/>
            </a:avLst>
          </a:prstGeom>
          <a:solidFill>
            <a:srgbClr val="F2A700"/>
          </a:solidFill>
          <a:ln>
            <a:solidFill>
              <a:srgbClr val="F2A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四角形: 角を丸くする 63">
            <a:extLst>
              <a:ext uri="{FF2B5EF4-FFF2-40B4-BE49-F238E27FC236}">
                <a16:creationId xmlns:a16="http://schemas.microsoft.com/office/drawing/2014/main" id="{A925D248-72A2-5676-7FA6-AB0C242D3649}"/>
              </a:ext>
            </a:extLst>
          </p:cNvPr>
          <p:cNvSpPr/>
          <p:nvPr/>
        </p:nvSpPr>
        <p:spPr>
          <a:xfrm rot="12487802">
            <a:off x="7305961" y="1540934"/>
            <a:ext cx="1014431" cy="475693"/>
          </a:xfrm>
          <a:prstGeom prst="roundRect">
            <a:avLst>
              <a:gd name="adj" fmla="val 47595"/>
            </a:avLst>
          </a:prstGeom>
          <a:solidFill>
            <a:srgbClr val="F2A700"/>
          </a:solidFill>
          <a:ln>
            <a:solidFill>
              <a:srgbClr val="F2A700"/>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斜め縞 64">
            <a:extLst>
              <a:ext uri="{FF2B5EF4-FFF2-40B4-BE49-F238E27FC236}">
                <a16:creationId xmlns:a16="http://schemas.microsoft.com/office/drawing/2014/main" id="{F071A957-437D-10B9-A70F-E7C340D60CB1}"/>
              </a:ext>
            </a:extLst>
          </p:cNvPr>
          <p:cNvSpPr/>
          <p:nvPr/>
        </p:nvSpPr>
        <p:spPr>
          <a:xfrm rot="11905326">
            <a:off x="7101754" y="1058910"/>
            <a:ext cx="922268" cy="1198937"/>
          </a:xfrm>
          <a:prstGeom prst="diagStripe">
            <a:avLst>
              <a:gd name="adj" fmla="val 60159"/>
            </a:avLst>
          </a:prstGeom>
          <a:solidFill>
            <a:srgbClr val="92D050"/>
          </a:solidFill>
          <a:ln>
            <a:solidFill>
              <a:srgbClr val="00B05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楕円 65">
            <a:extLst>
              <a:ext uri="{FF2B5EF4-FFF2-40B4-BE49-F238E27FC236}">
                <a16:creationId xmlns:a16="http://schemas.microsoft.com/office/drawing/2014/main" id="{2D1F7E1C-D784-8CB5-E362-FB3640287452}"/>
              </a:ext>
            </a:extLst>
          </p:cNvPr>
          <p:cNvSpPr/>
          <p:nvPr/>
        </p:nvSpPr>
        <p:spPr>
          <a:xfrm rot="18984717">
            <a:off x="7774602" y="1508815"/>
            <a:ext cx="259882" cy="166154"/>
          </a:xfrm>
          <a:prstGeom prst="ellipse">
            <a:avLst/>
          </a:prstGeom>
          <a:solidFill>
            <a:srgbClr val="92D050"/>
          </a:solidFill>
          <a:ln>
            <a:solidFill>
              <a:srgbClr val="00B0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6E56827C-DEAF-D65D-AEF2-FE9E3C603F8D}"/>
              </a:ext>
            </a:extLst>
          </p:cNvPr>
          <p:cNvSpPr/>
          <p:nvPr/>
        </p:nvSpPr>
        <p:spPr>
          <a:xfrm rot="18984717">
            <a:off x="7511756" y="1689583"/>
            <a:ext cx="259882" cy="166154"/>
          </a:xfrm>
          <a:prstGeom prst="ellipse">
            <a:avLst/>
          </a:prstGeom>
          <a:solidFill>
            <a:srgbClr val="92D050"/>
          </a:solidFill>
          <a:ln>
            <a:solidFill>
              <a:srgbClr val="00B0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C4DD375D-7B7C-1BC1-0501-95BFCB6FB780}"/>
              </a:ext>
            </a:extLst>
          </p:cNvPr>
          <p:cNvSpPr/>
          <p:nvPr/>
        </p:nvSpPr>
        <p:spPr>
          <a:xfrm rot="18984717">
            <a:off x="7262461" y="1882137"/>
            <a:ext cx="259882" cy="166154"/>
          </a:xfrm>
          <a:prstGeom prst="ellipse">
            <a:avLst/>
          </a:prstGeom>
          <a:solidFill>
            <a:srgbClr val="92D050"/>
          </a:solidFill>
          <a:ln>
            <a:solidFill>
              <a:srgbClr val="00B0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3EEDEAE9-3F75-8CC8-FC0F-6D31B3F8E06A}"/>
              </a:ext>
            </a:extLst>
          </p:cNvPr>
          <p:cNvSpPr/>
          <p:nvPr/>
        </p:nvSpPr>
        <p:spPr>
          <a:xfrm rot="18939234">
            <a:off x="6840286" y="2064851"/>
            <a:ext cx="1029910" cy="1064727"/>
          </a:xfrm>
          <a:prstGeom prst="ellipse">
            <a:avLst/>
          </a:prstGeom>
          <a:solidFill>
            <a:schemeClr val="bg1">
              <a:lumMod val="25000"/>
            </a:schemeClr>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星: 4 pt 60">
            <a:extLst>
              <a:ext uri="{FF2B5EF4-FFF2-40B4-BE49-F238E27FC236}">
                <a16:creationId xmlns:a16="http://schemas.microsoft.com/office/drawing/2014/main" id="{84CE6DF8-CCFE-2E53-24E0-1F0205DFDEDC}"/>
              </a:ext>
            </a:extLst>
          </p:cNvPr>
          <p:cNvSpPr/>
          <p:nvPr/>
        </p:nvSpPr>
        <p:spPr>
          <a:xfrm rot="1501495">
            <a:off x="6968438" y="2203381"/>
            <a:ext cx="744399" cy="755583"/>
          </a:xfrm>
          <a:prstGeom prst="star4">
            <a:avLst/>
          </a:prstGeom>
          <a:solidFill>
            <a:schemeClr val="bg1">
              <a:lumMod val="9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吹き出し: 角を丸めた四角形 68">
            <a:extLst>
              <a:ext uri="{FF2B5EF4-FFF2-40B4-BE49-F238E27FC236}">
                <a16:creationId xmlns:a16="http://schemas.microsoft.com/office/drawing/2014/main" id="{144A62EA-BCA2-E388-2BBF-2D7EA8DFAA30}"/>
              </a:ext>
            </a:extLst>
          </p:cNvPr>
          <p:cNvSpPr/>
          <p:nvPr/>
        </p:nvSpPr>
        <p:spPr>
          <a:xfrm>
            <a:off x="13013" y="3751699"/>
            <a:ext cx="2945667" cy="830997"/>
          </a:xfrm>
          <a:prstGeom prst="wedgeRoundRectCallout">
            <a:avLst>
              <a:gd name="adj1" fmla="val 71247"/>
              <a:gd name="adj2" fmla="val -9470"/>
              <a:gd name="adj3" fmla="val 16667"/>
            </a:avLst>
          </a:prstGeom>
          <a:solidFill>
            <a:srgbClr val="FFF6C3"/>
          </a:solidFill>
          <a:ln>
            <a:solidFill>
              <a:srgbClr val="DF8C8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E454FCC0-8593-2F0A-1E57-8E195DA2B7B5}"/>
              </a:ext>
            </a:extLst>
          </p:cNvPr>
          <p:cNvSpPr txBox="1"/>
          <p:nvPr/>
        </p:nvSpPr>
        <p:spPr>
          <a:xfrm>
            <a:off x="-46233" y="3897862"/>
            <a:ext cx="3500799" cy="892552"/>
          </a:xfrm>
          <a:prstGeom prst="rect">
            <a:avLst/>
          </a:prstGeom>
          <a:noFill/>
        </p:spPr>
        <p:txBody>
          <a:bodyPr wrap="square" rtlCol="0">
            <a:spAutoFit/>
          </a:bodyPr>
          <a:lstStyle/>
          <a:p>
            <a:r>
              <a:rPr kumimoji="1" lang="ja-JP" altLang="en-US" sz="2400" b="1" dirty="0"/>
              <a:t>★栄養素を強化した米</a:t>
            </a:r>
            <a:endParaRPr kumimoji="1" lang="en-US" altLang="ja-JP" sz="2400" b="1" dirty="0"/>
          </a:p>
          <a:p>
            <a:endParaRPr kumimoji="1" lang="en-US" altLang="ja-JP" sz="1400" dirty="0"/>
          </a:p>
          <a:p>
            <a:endParaRPr kumimoji="1" lang="en-US" altLang="ja-JP" sz="1400" dirty="0"/>
          </a:p>
        </p:txBody>
      </p:sp>
      <p:sp>
        <p:nvSpPr>
          <p:cNvPr id="71" name="吹き出し: 角を丸めた四角形 70">
            <a:extLst>
              <a:ext uri="{FF2B5EF4-FFF2-40B4-BE49-F238E27FC236}">
                <a16:creationId xmlns:a16="http://schemas.microsoft.com/office/drawing/2014/main" id="{303CDA11-CB25-41B6-0092-2DF654B3030B}"/>
              </a:ext>
            </a:extLst>
          </p:cNvPr>
          <p:cNvSpPr/>
          <p:nvPr/>
        </p:nvSpPr>
        <p:spPr>
          <a:xfrm>
            <a:off x="107877" y="1396062"/>
            <a:ext cx="3065547" cy="1156638"/>
          </a:xfrm>
          <a:prstGeom prst="wedgeRoundRectCallout">
            <a:avLst>
              <a:gd name="adj1" fmla="val 64426"/>
              <a:gd name="adj2" fmla="val -12633"/>
              <a:gd name="adj3" fmla="val 16667"/>
            </a:avLst>
          </a:prstGeom>
          <a:solidFill>
            <a:schemeClr val="accent2">
              <a:lumMod val="20000"/>
              <a:lumOff val="80000"/>
            </a:schemeClr>
          </a:solidFill>
          <a:ln>
            <a:solidFill>
              <a:srgbClr val="DF8C8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4277A43B-12C3-A70D-E271-13027D8AC721}"/>
              </a:ext>
            </a:extLst>
          </p:cNvPr>
          <p:cNvSpPr txBox="1"/>
          <p:nvPr/>
        </p:nvSpPr>
        <p:spPr>
          <a:xfrm>
            <a:off x="-248506" y="1567669"/>
            <a:ext cx="4084009" cy="830997"/>
          </a:xfrm>
          <a:prstGeom prst="rect">
            <a:avLst/>
          </a:prstGeom>
          <a:noFill/>
        </p:spPr>
        <p:txBody>
          <a:bodyPr wrap="square" rtlCol="0">
            <a:spAutoFit/>
          </a:bodyPr>
          <a:lstStyle/>
          <a:p>
            <a:r>
              <a:rPr kumimoji="1" lang="ja-JP" altLang="en-US" sz="1400" b="1" dirty="0"/>
              <a:t>　</a:t>
            </a:r>
            <a:r>
              <a:rPr kumimoji="1" lang="ja-JP" altLang="en-US" sz="2400" b="1" dirty="0"/>
              <a:t>★</a:t>
            </a:r>
            <a:r>
              <a:rPr lang="ja-JP" altLang="en-US" sz="2400" b="1" dirty="0"/>
              <a:t>新鮮な生の魚・肉・卵を、</a:t>
            </a:r>
            <a:endParaRPr lang="en-US" altLang="ja-JP" sz="2400" b="1" dirty="0"/>
          </a:p>
          <a:p>
            <a:r>
              <a:rPr lang="ja-JP" altLang="en-US" sz="2400" b="1" dirty="0"/>
              <a:t>　 　長期保存可能な技術</a:t>
            </a:r>
            <a:endParaRPr lang="en-US" altLang="ja-JP" sz="2400" b="1" dirty="0"/>
          </a:p>
        </p:txBody>
      </p:sp>
      <p:sp>
        <p:nvSpPr>
          <p:cNvPr id="73" name="吹き出し: 角を丸めた四角形 72">
            <a:extLst>
              <a:ext uri="{FF2B5EF4-FFF2-40B4-BE49-F238E27FC236}">
                <a16:creationId xmlns:a16="http://schemas.microsoft.com/office/drawing/2014/main" id="{D44FA252-B4DE-A385-C2D6-5C2851404CBC}"/>
              </a:ext>
            </a:extLst>
          </p:cNvPr>
          <p:cNvSpPr/>
          <p:nvPr/>
        </p:nvSpPr>
        <p:spPr>
          <a:xfrm>
            <a:off x="9276658" y="346222"/>
            <a:ext cx="2618193" cy="1362605"/>
          </a:xfrm>
          <a:prstGeom prst="wedgeRoundRectCallout">
            <a:avLst>
              <a:gd name="adj1" fmla="val -63375"/>
              <a:gd name="adj2" fmla="val -13819"/>
              <a:gd name="adj3" fmla="val 16667"/>
            </a:avLst>
          </a:prstGeom>
          <a:solidFill>
            <a:schemeClr val="accent4">
              <a:lumMod val="40000"/>
              <a:lumOff val="6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69CF7891-6B0D-8618-058E-FA7D8D3E444A}"/>
              </a:ext>
            </a:extLst>
          </p:cNvPr>
          <p:cNvSpPr txBox="1"/>
          <p:nvPr/>
        </p:nvSpPr>
        <p:spPr>
          <a:xfrm>
            <a:off x="9139396" y="419634"/>
            <a:ext cx="2944727" cy="1200329"/>
          </a:xfrm>
          <a:prstGeom prst="rect">
            <a:avLst/>
          </a:prstGeom>
          <a:noFill/>
        </p:spPr>
        <p:txBody>
          <a:bodyPr wrap="square" rtlCol="0">
            <a:spAutoFit/>
          </a:bodyPr>
          <a:lstStyle/>
          <a:p>
            <a:r>
              <a:rPr kumimoji="1" lang="ja-JP" altLang="en-US" sz="2400" b="1" dirty="0"/>
              <a:t>★空気のみ、</a:t>
            </a:r>
            <a:endParaRPr kumimoji="1" lang="en-US" altLang="ja-JP" sz="2400" b="1" dirty="0"/>
          </a:p>
          <a:p>
            <a:r>
              <a:rPr kumimoji="1" lang="ja-JP" altLang="en-US" sz="2400" b="1" dirty="0"/>
              <a:t> 　水のみで、</a:t>
            </a:r>
            <a:endParaRPr kumimoji="1" lang="en-US" altLang="ja-JP" sz="2400" b="1" dirty="0"/>
          </a:p>
          <a:p>
            <a:r>
              <a:rPr kumimoji="1" lang="ja-JP" altLang="en-US" sz="2400" b="1" dirty="0"/>
              <a:t>　ぐんぐんと育つ野菜</a:t>
            </a:r>
            <a:endParaRPr kumimoji="1" lang="en-US" altLang="ja-JP" sz="2400" b="1" dirty="0"/>
          </a:p>
        </p:txBody>
      </p:sp>
      <p:sp>
        <p:nvSpPr>
          <p:cNvPr id="77" name="吹き出し: 角を丸めた四角形 76">
            <a:extLst>
              <a:ext uri="{FF2B5EF4-FFF2-40B4-BE49-F238E27FC236}">
                <a16:creationId xmlns:a16="http://schemas.microsoft.com/office/drawing/2014/main" id="{AFF94EAD-6105-F33B-6B51-C57E380D7803}"/>
              </a:ext>
            </a:extLst>
          </p:cNvPr>
          <p:cNvSpPr/>
          <p:nvPr/>
        </p:nvSpPr>
        <p:spPr>
          <a:xfrm>
            <a:off x="9360638" y="2419779"/>
            <a:ext cx="2549989" cy="580785"/>
          </a:xfrm>
          <a:prstGeom prst="wedgeRoundRectCallout">
            <a:avLst>
              <a:gd name="adj1" fmla="val -63375"/>
              <a:gd name="adj2" fmla="val -13819"/>
              <a:gd name="adj3" fmla="val 16667"/>
            </a:avLst>
          </a:prstGeom>
          <a:solidFill>
            <a:schemeClr val="accent4">
              <a:lumMod val="40000"/>
              <a:lumOff val="6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5E4CCA59-E711-3F91-9445-740A918419E9}"/>
              </a:ext>
            </a:extLst>
          </p:cNvPr>
          <p:cNvSpPr txBox="1"/>
          <p:nvPr/>
        </p:nvSpPr>
        <p:spPr>
          <a:xfrm>
            <a:off x="9028635" y="2490765"/>
            <a:ext cx="3878489" cy="677108"/>
          </a:xfrm>
          <a:prstGeom prst="rect">
            <a:avLst/>
          </a:prstGeom>
          <a:noFill/>
        </p:spPr>
        <p:txBody>
          <a:bodyPr wrap="square" rtlCol="0">
            <a:spAutoFit/>
          </a:bodyPr>
          <a:lstStyle/>
          <a:p>
            <a:r>
              <a:rPr kumimoji="1" lang="ja-JP" altLang="en-US" sz="2400" b="1" dirty="0"/>
              <a:t>　★乾燥食材も活用</a:t>
            </a:r>
            <a:endParaRPr kumimoji="1" lang="en-US" altLang="ja-JP" sz="2400" b="1" dirty="0"/>
          </a:p>
          <a:p>
            <a:endParaRPr kumimoji="1" lang="en-US" altLang="ja-JP" sz="1400" dirty="0"/>
          </a:p>
        </p:txBody>
      </p:sp>
      <p:sp>
        <p:nvSpPr>
          <p:cNvPr id="78" name="吹き出し: 角を丸めた四角形 77">
            <a:extLst>
              <a:ext uri="{FF2B5EF4-FFF2-40B4-BE49-F238E27FC236}">
                <a16:creationId xmlns:a16="http://schemas.microsoft.com/office/drawing/2014/main" id="{4E807361-2FEF-32B1-E467-19AC913A9C1D}"/>
              </a:ext>
            </a:extLst>
          </p:cNvPr>
          <p:cNvSpPr/>
          <p:nvPr/>
        </p:nvSpPr>
        <p:spPr>
          <a:xfrm>
            <a:off x="9038578" y="4814853"/>
            <a:ext cx="3153422" cy="1032753"/>
          </a:xfrm>
          <a:prstGeom prst="wedgeRoundRectCallout">
            <a:avLst>
              <a:gd name="adj1" fmla="val -11762"/>
              <a:gd name="adj2" fmla="val -69285"/>
              <a:gd name="adj3" fmla="val 16667"/>
            </a:avLst>
          </a:prstGeom>
          <a:solidFill>
            <a:schemeClr val="accent3">
              <a:lumMod val="20000"/>
              <a:lumOff val="8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A18A7BA-419B-F817-5A2A-0C68D40FB364}"/>
              </a:ext>
            </a:extLst>
          </p:cNvPr>
          <p:cNvSpPr txBox="1"/>
          <p:nvPr/>
        </p:nvSpPr>
        <p:spPr>
          <a:xfrm>
            <a:off x="8657132" y="4901480"/>
            <a:ext cx="4436568" cy="1046440"/>
          </a:xfrm>
          <a:prstGeom prst="rect">
            <a:avLst/>
          </a:prstGeom>
          <a:noFill/>
        </p:spPr>
        <p:txBody>
          <a:bodyPr wrap="square" rtlCol="0">
            <a:spAutoFit/>
          </a:bodyPr>
          <a:lstStyle/>
          <a:p>
            <a:pPr marL="0" indent="0">
              <a:buNone/>
            </a:pPr>
            <a:r>
              <a:rPr kumimoji="1" lang="ja-JP" altLang="en-US" sz="2400" b="1" dirty="0"/>
              <a:t>　★</a:t>
            </a:r>
            <a:r>
              <a:rPr lang="ja-JP" altLang="en-US" sz="2400" b="1" dirty="0"/>
              <a:t>ふたを開けるだけで、</a:t>
            </a:r>
            <a:endParaRPr lang="en-US" altLang="ja-JP" sz="2400" b="1" dirty="0"/>
          </a:p>
          <a:p>
            <a:pPr marL="0" indent="0">
              <a:buNone/>
            </a:pPr>
            <a:r>
              <a:rPr lang="ja-JP" altLang="en-US" sz="2400" b="1" dirty="0"/>
              <a:t>　　あたたかい飲み物になる</a:t>
            </a:r>
            <a:endParaRPr lang="en-US" altLang="ja-JP" sz="2400" b="1" dirty="0"/>
          </a:p>
          <a:p>
            <a:pPr marL="0" indent="0">
              <a:buNone/>
            </a:pPr>
            <a:r>
              <a:rPr lang="ja-JP" altLang="en-US" sz="1400" dirty="0"/>
              <a:t>　　</a:t>
            </a:r>
            <a:endParaRPr lang="en-US" altLang="ja-JP" sz="1400" dirty="0"/>
          </a:p>
        </p:txBody>
      </p:sp>
      <p:sp>
        <p:nvSpPr>
          <p:cNvPr id="80" name="楕円 79">
            <a:extLst>
              <a:ext uri="{FF2B5EF4-FFF2-40B4-BE49-F238E27FC236}">
                <a16:creationId xmlns:a16="http://schemas.microsoft.com/office/drawing/2014/main" id="{D5D8E2C5-E4EA-B797-EE28-70CFC3215D16}"/>
              </a:ext>
            </a:extLst>
          </p:cNvPr>
          <p:cNvSpPr/>
          <p:nvPr/>
        </p:nvSpPr>
        <p:spPr>
          <a:xfrm rot="18984717">
            <a:off x="4378089" y="4069448"/>
            <a:ext cx="254414" cy="124554"/>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F4BFB483-5680-CAB3-912C-E2E9C1250533}"/>
              </a:ext>
            </a:extLst>
          </p:cNvPr>
          <p:cNvSpPr/>
          <p:nvPr/>
        </p:nvSpPr>
        <p:spPr>
          <a:xfrm rot="13588405">
            <a:off x="4780641" y="4734744"/>
            <a:ext cx="254414" cy="124554"/>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F340A1B2-1E98-ED31-93F4-923D51DA68AC}"/>
              </a:ext>
            </a:extLst>
          </p:cNvPr>
          <p:cNvSpPr/>
          <p:nvPr/>
        </p:nvSpPr>
        <p:spPr>
          <a:xfrm rot="15613673">
            <a:off x="5248816" y="3749767"/>
            <a:ext cx="254414" cy="124554"/>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0795A679-EA71-00C6-F2C0-C0C45C52C218}"/>
              </a:ext>
            </a:extLst>
          </p:cNvPr>
          <p:cNvSpPr/>
          <p:nvPr/>
        </p:nvSpPr>
        <p:spPr>
          <a:xfrm rot="18984717">
            <a:off x="6070063" y="4427209"/>
            <a:ext cx="254414" cy="124554"/>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41F7C96E-BA59-8710-AB43-E1CD5F6A16B7}"/>
              </a:ext>
            </a:extLst>
          </p:cNvPr>
          <p:cNvSpPr/>
          <p:nvPr/>
        </p:nvSpPr>
        <p:spPr>
          <a:xfrm rot="3624896">
            <a:off x="6955273" y="4884162"/>
            <a:ext cx="254414" cy="124554"/>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506FE18D-0DA6-514D-FE8A-99A5B146AC8C}"/>
              </a:ext>
            </a:extLst>
          </p:cNvPr>
          <p:cNvSpPr/>
          <p:nvPr/>
        </p:nvSpPr>
        <p:spPr>
          <a:xfrm rot="18984717">
            <a:off x="7263067" y="3914624"/>
            <a:ext cx="254414" cy="124554"/>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A41A6C0D-F1C4-AC90-6229-C070F0C5FD5C}"/>
              </a:ext>
            </a:extLst>
          </p:cNvPr>
          <p:cNvSpPr txBox="1"/>
          <p:nvPr/>
        </p:nvSpPr>
        <p:spPr>
          <a:xfrm>
            <a:off x="309613" y="188369"/>
            <a:ext cx="7654933" cy="523220"/>
          </a:xfrm>
          <a:prstGeom prst="rect">
            <a:avLst/>
          </a:prstGeom>
          <a:noFill/>
        </p:spPr>
        <p:txBody>
          <a:bodyPr wrap="square" rtlCol="0">
            <a:spAutoFit/>
          </a:bodyPr>
          <a:lstStyle/>
          <a:p>
            <a:r>
              <a:rPr kumimoji="1" lang="ja-JP" altLang="en-US" sz="2800" b="1" dirty="0"/>
              <a:t>◆自給自足が可能な、栄養バランスの整った配食</a:t>
            </a:r>
          </a:p>
        </p:txBody>
      </p:sp>
      <p:sp>
        <p:nvSpPr>
          <p:cNvPr id="87" name="楕円 86">
            <a:extLst>
              <a:ext uri="{FF2B5EF4-FFF2-40B4-BE49-F238E27FC236}">
                <a16:creationId xmlns:a16="http://schemas.microsoft.com/office/drawing/2014/main" id="{D1B9C886-ACAF-5602-5E10-63EB5E79F738}"/>
              </a:ext>
            </a:extLst>
          </p:cNvPr>
          <p:cNvSpPr/>
          <p:nvPr/>
        </p:nvSpPr>
        <p:spPr>
          <a:xfrm rot="18984717">
            <a:off x="7714564" y="4532091"/>
            <a:ext cx="254414" cy="124554"/>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ローチャート: 手操作入力 1">
            <a:extLst>
              <a:ext uri="{FF2B5EF4-FFF2-40B4-BE49-F238E27FC236}">
                <a16:creationId xmlns:a16="http://schemas.microsoft.com/office/drawing/2014/main" id="{0967039D-562F-CC63-9211-6B20A9F719CF}"/>
              </a:ext>
            </a:extLst>
          </p:cNvPr>
          <p:cNvSpPr/>
          <p:nvPr/>
        </p:nvSpPr>
        <p:spPr>
          <a:xfrm>
            <a:off x="3005087" y="6235700"/>
            <a:ext cx="6201348" cy="202665"/>
          </a:xfrm>
          <a:prstGeom prst="flowChartManualInput">
            <a:avLst/>
          </a:prstGeom>
          <a:solidFill>
            <a:schemeClr val="bg1">
              <a:lumMod val="9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ローチャート: 手操作入力 2">
            <a:extLst>
              <a:ext uri="{FF2B5EF4-FFF2-40B4-BE49-F238E27FC236}">
                <a16:creationId xmlns:a16="http://schemas.microsoft.com/office/drawing/2014/main" id="{F4D12F55-A8C0-229C-BD74-CC05BD52CC50}"/>
              </a:ext>
            </a:extLst>
          </p:cNvPr>
          <p:cNvSpPr/>
          <p:nvPr/>
        </p:nvSpPr>
        <p:spPr>
          <a:xfrm>
            <a:off x="3005087" y="6388100"/>
            <a:ext cx="6201348" cy="202665"/>
          </a:xfrm>
          <a:prstGeom prst="flowChartManualInput">
            <a:avLst/>
          </a:prstGeom>
          <a:solidFill>
            <a:schemeClr val="bg1">
              <a:lumMod val="9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B47A94F-8F15-5FA8-3916-1112948F2244}"/>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2" name="テキスト ボックス 11">
            <a:extLst>
              <a:ext uri="{FF2B5EF4-FFF2-40B4-BE49-F238E27FC236}">
                <a16:creationId xmlns:a16="http://schemas.microsoft.com/office/drawing/2014/main" id="{1E8AC883-5C92-10FB-819C-58C9E898FF53}"/>
              </a:ext>
            </a:extLst>
          </p:cNvPr>
          <p:cNvSpPr txBox="1"/>
          <p:nvPr/>
        </p:nvSpPr>
        <p:spPr>
          <a:xfrm>
            <a:off x="-93306" y="-16635"/>
            <a:ext cx="6292721" cy="307777"/>
          </a:xfrm>
          <a:prstGeom prst="rect">
            <a:avLst/>
          </a:prstGeom>
          <a:noFill/>
        </p:spPr>
        <p:txBody>
          <a:bodyPr wrap="square" rtlCol="0">
            <a:spAutoFit/>
          </a:bodyPr>
          <a:lstStyle/>
          <a:p>
            <a:r>
              <a:rPr lang="ja-JP" altLang="en-US" sz="1400" b="1" dirty="0">
                <a:solidFill>
                  <a:schemeClr val="tx1"/>
                </a:solidFill>
              </a:rPr>
              <a:t>（</a:t>
            </a:r>
            <a:r>
              <a:rPr lang="en-US" altLang="ja-JP" sz="1400" b="1" dirty="0">
                <a:solidFill>
                  <a:schemeClr val="tx1"/>
                </a:solidFill>
              </a:rPr>
              <a:t>3</a:t>
            </a:r>
            <a:r>
              <a:rPr lang="ja-JP" altLang="en-US" sz="1400" b="1" dirty="0">
                <a:solidFill>
                  <a:schemeClr val="tx1"/>
                </a:solidFill>
              </a:rPr>
              <a:t>）理想の備蓄食料</a:t>
            </a:r>
            <a:r>
              <a:rPr lang="en-US" altLang="ja-JP" sz="1400" b="1" dirty="0">
                <a:solidFill>
                  <a:schemeClr val="tx1"/>
                </a:solidFill>
              </a:rPr>
              <a:t>(</a:t>
            </a:r>
            <a:r>
              <a:rPr lang="ja-JP" altLang="en-US" sz="1400" b="1" dirty="0">
                <a:solidFill>
                  <a:schemeClr val="tx1"/>
                </a:solidFill>
              </a:rPr>
              <a:t>非常食</a:t>
            </a:r>
            <a:r>
              <a:rPr lang="en-US" altLang="ja-JP" sz="1400" b="1" dirty="0">
                <a:solidFill>
                  <a:schemeClr val="tx1"/>
                </a:solidFill>
              </a:rPr>
              <a:t>)</a:t>
            </a:r>
            <a:r>
              <a:rPr lang="ja-JP" altLang="en-US" sz="1400" b="1" dirty="0">
                <a:solidFill>
                  <a:schemeClr val="tx1"/>
                </a:solidFill>
              </a:rPr>
              <a:t>について </a:t>
            </a:r>
            <a:r>
              <a:rPr lang="en-US" altLang="ja-JP" sz="1400" b="1" dirty="0">
                <a:solidFill>
                  <a:schemeClr val="tx1"/>
                </a:solidFill>
              </a:rPr>
              <a:t>7</a:t>
            </a:r>
            <a:endParaRPr kumimoji="1" lang="ja-JP" altLang="en-US" sz="1400" dirty="0"/>
          </a:p>
        </p:txBody>
      </p:sp>
      <p:sp>
        <p:nvSpPr>
          <p:cNvPr id="25" name="正方形/長方形 24">
            <a:extLst>
              <a:ext uri="{FF2B5EF4-FFF2-40B4-BE49-F238E27FC236}">
                <a16:creationId xmlns:a16="http://schemas.microsoft.com/office/drawing/2014/main" id="{F44B8DFB-C7C7-81B6-486B-1E70260CA1E5}"/>
              </a:ext>
            </a:extLst>
          </p:cNvPr>
          <p:cNvSpPr/>
          <p:nvPr/>
        </p:nvSpPr>
        <p:spPr>
          <a:xfrm>
            <a:off x="3008817" y="25490"/>
            <a:ext cx="217194" cy="216303"/>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19891292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57D988C-04F1-6F55-041B-4600743ED69D}"/>
              </a:ext>
            </a:extLst>
          </p:cNvPr>
          <p:cNvSpPr>
            <a:spLocks noGrp="1"/>
          </p:cNvSpPr>
          <p:nvPr>
            <p:ph sz="half" idx="1"/>
          </p:nvPr>
        </p:nvSpPr>
        <p:spPr>
          <a:xfrm>
            <a:off x="335280" y="873760"/>
            <a:ext cx="11729720" cy="4434840"/>
          </a:xfrm>
        </p:spPr>
        <p:txBody>
          <a:bodyPr/>
          <a:lstStyle/>
          <a:p>
            <a:pPr marL="0" indent="0">
              <a:buNone/>
            </a:pPr>
            <a:endParaRPr kumimoji="1" lang="en-US" altLang="ja-JP" dirty="0"/>
          </a:p>
          <a:p>
            <a:pPr marL="0" indent="0">
              <a:buNone/>
            </a:pPr>
            <a:r>
              <a:rPr lang="ja-JP" altLang="en-US" b="1" dirty="0">
                <a:solidFill>
                  <a:schemeClr val="tx1"/>
                </a:solidFill>
              </a:rPr>
              <a:t>　　　　　</a:t>
            </a:r>
            <a:r>
              <a:rPr lang="ja-JP" altLang="en-US" sz="2400" b="1" dirty="0">
                <a:solidFill>
                  <a:schemeClr val="tx1"/>
                </a:solidFill>
              </a:rPr>
              <a:t>災害に備え、どのような備蓄食料を用意しているのかについて、調査する。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kumimoji="1" lang="ja-JP" altLang="en-US" sz="2400" b="1" dirty="0">
                <a:solidFill>
                  <a:schemeClr val="tx1"/>
                </a:solidFill>
              </a:rPr>
              <a:t>　　　　</a:t>
            </a:r>
            <a:r>
              <a:rPr lang="ja-JP" altLang="en-US" sz="2400" b="1" dirty="0">
                <a:solidFill>
                  <a:schemeClr val="tx1"/>
                </a:solidFill>
              </a:rPr>
              <a:t>・ </a:t>
            </a:r>
            <a:r>
              <a:rPr kumimoji="1" lang="ja-JP" altLang="en-US" sz="2400" b="1" dirty="0">
                <a:solidFill>
                  <a:schemeClr val="tx1"/>
                </a:solidFill>
              </a:rPr>
              <a:t>データの詳細：国民健康栄養調査　</a:t>
            </a:r>
            <a:r>
              <a:rPr kumimoji="1" lang="en-US" altLang="ja-JP" sz="2400" b="1" dirty="0">
                <a:solidFill>
                  <a:schemeClr val="tx1"/>
                </a:solidFill>
              </a:rPr>
              <a:t>(</a:t>
            </a:r>
            <a:r>
              <a:rPr kumimoji="1" lang="ja-JP" altLang="en-US" sz="2400" b="1" dirty="0">
                <a:solidFill>
                  <a:schemeClr val="tx1"/>
                </a:solidFill>
              </a:rPr>
              <a:t>令和元年実施</a:t>
            </a:r>
            <a:r>
              <a:rPr kumimoji="1" lang="en-US" altLang="ja-JP" sz="2400" b="1" dirty="0">
                <a:solidFill>
                  <a:schemeClr val="tx1"/>
                </a:solidFill>
              </a:rPr>
              <a:t>) </a:t>
            </a:r>
            <a:r>
              <a:rPr kumimoji="1" lang="ja-JP" altLang="en-US" sz="2400" b="1" dirty="0">
                <a:solidFill>
                  <a:schemeClr val="tx1"/>
                </a:solidFill>
              </a:rPr>
              <a:t>厚生労働省</a:t>
            </a:r>
            <a:endParaRPr kumimoji="1" lang="en-US" altLang="ja-JP" sz="2400" b="1" dirty="0">
              <a:solidFill>
                <a:schemeClr val="tx1"/>
              </a:solidFill>
            </a:endParaRPr>
          </a:p>
          <a:p>
            <a:pPr marL="0" indent="0">
              <a:buNone/>
            </a:pPr>
            <a:r>
              <a:rPr lang="ja-JP" altLang="en-US" sz="2400" b="1" dirty="0">
                <a:solidFill>
                  <a:schemeClr val="tx1"/>
                </a:solidFill>
              </a:rPr>
              <a:t>　　　　　　　　　　　　　　　</a:t>
            </a:r>
            <a:r>
              <a:rPr lang="ja-JP" altLang="en-US" b="1" dirty="0">
                <a:solidFill>
                  <a:schemeClr val="tx1"/>
                </a:solidFill>
              </a:rPr>
              <a:t>　</a:t>
            </a:r>
            <a:r>
              <a:rPr lang="en-US" altLang="ja-JP" b="1" dirty="0">
                <a:solidFill>
                  <a:schemeClr val="tx1"/>
                </a:solidFill>
              </a:rPr>
              <a:t>(</a:t>
            </a:r>
            <a:r>
              <a:rPr lang="en-US" altLang="ja-JP" sz="1400" dirty="0">
                <a:solidFill>
                  <a:schemeClr val="tx1"/>
                </a:solidFill>
                <a:hlinkClick r:id="rId2">
                  <a:extLst>
                    <a:ext uri="{A12FA001-AC4F-418D-AE19-62706E023703}">
                      <ahyp:hlinkClr xmlns:ahyp="http://schemas.microsoft.com/office/drawing/2018/hyperlinkcolor" val="tx"/>
                    </a:ext>
                  </a:extLst>
                </a:hlinkClick>
              </a:rPr>
              <a:t>https://www.mhlw.go.jp/content/001066904.pdf</a:t>
            </a:r>
            <a:r>
              <a:rPr lang="ja-JP" altLang="en-US" sz="1400" dirty="0">
                <a:solidFill>
                  <a:schemeClr val="tx1"/>
                </a:solidFill>
              </a:rPr>
              <a:t>　</a:t>
            </a:r>
            <a:r>
              <a:rPr lang="en-US" altLang="ja-JP" sz="1400" dirty="0">
                <a:solidFill>
                  <a:schemeClr val="tx1"/>
                </a:solidFill>
              </a:rPr>
              <a:t>p232</a:t>
            </a:r>
            <a:r>
              <a:rPr lang="en-US" altLang="ja-JP" b="1" dirty="0">
                <a:solidFill>
                  <a:schemeClr val="tx1"/>
                </a:solidFill>
              </a:rPr>
              <a:t>)</a:t>
            </a:r>
            <a:endParaRPr lang="en-US" altLang="ja-JP" sz="2400" b="1" dirty="0">
              <a:solidFill>
                <a:schemeClr val="tx1"/>
              </a:solidFill>
            </a:endParaRPr>
          </a:p>
          <a:p>
            <a:pPr marL="0" indent="0">
              <a:buNone/>
            </a:pPr>
            <a:endParaRPr kumimoji="1" lang="en-US" altLang="ja-JP" sz="300" b="1" dirty="0">
              <a:solidFill>
                <a:schemeClr val="tx1"/>
              </a:solidFill>
            </a:endParaRPr>
          </a:p>
          <a:p>
            <a:pPr marL="0" indent="0">
              <a:buNone/>
            </a:pPr>
            <a:r>
              <a:rPr lang="ja-JP" altLang="en-US" sz="2400" b="1" dirty="0">
                <a:solidFill>
                  <a:schemeClr val="tx1"/>
                </a:solidFill>
              </a:rPr>
              <a:t>　　　　・ 調査内容　　：年齢や居住区によって、備蓄食料の内容に違いがあるかどうか</a:t>
            </a:r>
            <a:endParaRPr lang="en-US" altLang="ja-JP" sz="2400" b="1" dirty="0">
              <a:solidFill>
                <a:schemeClr val="tx1"/>
              </a:solidFill>
            </a:endParaRPr>
          </a:p>
          <a:p>
            <a:pPr marL="0" indent="0">
              <a:buNone/>
            </a:pPr>
            <a:r>
              <a:rPr kumimoji="1" lang="ja-JP" altLang="en-US" sz="2400" b="1" dirty="0">
                <a:solidFill>
                  <a:schemeClr val="tx1"/>
                </a:solidFill>
              </a:rPr>
              <a:t>　　　　　　　　　　　　　　　　　　　　　　　年齢や居住区では、どのような特徴がみられるか</a:t>
            </a:r>
            <a:endParaRPr kumimoji="1" lang="en-US" altLang="ja-JP" sz="2400" b="1" dirty="0">
              <a:solidFill>
                <a:schemeClr val="tx1"/>
              </a:solidFill>
            </a:endParaRPr>
          </a:p>
          <a:p>
            <a:pPr marL="0" indent="0">
              <a:buNone/>
            </a:pPr>
            <a:endParaRPr kumimoji="1" lang="en-US" altLang="ja-JP" b="1" dirty="0">
              <a:solidFill>
                <a:schemeClr val="tx1"/>
              </a:solidFill>
            </a:endParaRPr>
          </a:p>
          <a:p>
            <a:pPr marL="0" indent="0">
              <a:buNone/>
            </a:pPr>
            <a:r>
              <a:rPr lang="ja-JP" altLang="en-US" b="1" dirty="0">
                <a:solidFill>
                  <a:schemeClr val="tx1"/>
                </a:solidFill>
              </a:rPr>
              <a:t>　　　　　　</a:t>
            </a:r>
            <a:r>
              <a:rPr lang="en-US" altLang="ja-JP" sz="2400" b="1" dirty="0">
                <a:solidFill>
                  <a:schemeClr val="tx1"/>
                </a:solidFill>
              </a:rPr>
              <a:t>※</a:t>
            </a:r>
            <a:r>
              <a:rPr lang="ja-JP" altLang="en-US" sz="2400" b="1" dirty="0">
                <a:solidFill>
                  <a:schemeClr val="tx1"/>
                </a:solidFill>
              </a:rPr>
              <a:t>データの表記方法についての留意事項 </a:t>
            </a:r>
            <a:r>
              <a:rPr lang="en-US" altLang="ja-JP" sz="2400" b="1" dirty="0">
                <a:solidFill>
                  <a:schemeClr val="tx1"/>
                </a:solidFill>
              </a:rPr>
              <a:t>(</a:t>
            </a:r>
            <a:r>
              <a:rPr lang="ja-JP" altLang="en-US" sz="2400" b="1" dirty="0">
                <a:solidFill>
                  <a:schemeClr val="tx1"/>
                </a:solidFill>
              </a:rPr>
              <a:t>表</a:t>
            </a:r>
            <a:r>
              <a:rPr lang="en-US" altLang="ja-JP" sz="2400" b="1" dirty="0">
                <a:solidFill>
                  <a:schemeClr val="tx1"/>
                </a:solidFill>
              </a:rPr>
              <a:t>1</a:t>
            </a:r>
            <a:r>
              <a:rPr lang="ja-JP" altLang="en-US" sz="2400" b="1" dirty="0">
                <a:solidFill>
                  <a:schemeClr val="tx1"/>
                </a:solidFill>
              </a:rPr>
              <a:t>、表</a:t>
            </a:r>
            <a:r>
              <a:rPr lang="en-US" altLang="ja-JP" sz="2400" b="1" dirty="0">
                <a:solidFill>
                  <a:schemeClr val="tx1"/>
                </a:solidFill>
              </a:rPr>
              <a:t>2</a:t>
            </a:r>
            <a:r>
              <a:rPr lang="ja-JP" altLang="en-US" sz="2400" b="1" dirty="0">
                <a:solidFill>
                  <a:schemeClr val="tx1"/>
                </a:solidFill>
              </a:rPr>
              <a:t>、表</a:t>
            </a:r>
            <a:r>
              <a:rPr lang="en-US" altLang="ja-JP" sz="2400" b="1" dirty="0">
                <a:solidFill>
                  <a:schemeClr val="tx1"/>
                </a:solidFill>
              </a:rPr>
              <a:t>3)</a:t>
            </a:r>
            <a:endParaRPr kumimoji="1" lang="ja-JP" altLang="en-US" dirty="0"/>
          </a:p>
        </p:txBody>
      </p:sp>
      <p:sp>
        <p:nvSpPr>
          <p:cNvPr id="5" name="スライド番号プレースホルダー 4">
            <a:extLst>
              <a:ext uri="{FF2B5EF4-FFF2-40B4-BE49-F238E27FC236}">
                <a16:creationId xmlns:a16="http://schemas.microsoft.com/office/drawing/2014/main" id="{90B954AF-3E5A-9A5F-5A6B-58236F678A9D}"/>
              </a:ext>
            </a:extLst>
          </p:cNvPr>
          <p:cNvSpPr>
            <a:spLocks noGrp="1"/>
          </p:cNvSpPr>
          <p:nvPr>
            <p:ph type="sldNum" sz="quarter" idx="12"/>
          </p:nvPr>
        </p:nvSpPr>
        <p:spPr/>
        <p:txBody>
          <a:bodyPr/>
          <a:lstStyle/>
          <a:p>
            <a:pPr rtl="0"/>
            <a:fld id="{48F63A3B-78C7-47BE-AE5E-E10140E04643}" type="slidenum">
              <a:rPr lang="en-US" altLang="ja-JP" smtClean="0"/>
              <a:t>122</a:t>
            </a:fld>
            <a:endParaRPr lang="ja-JP" dirty="0"/>
          </a:p>
        </p:txBody>
      </p:sp>
      <p:sp>
        <p:nvSpPr>
          <p:cNvPr id="7" name="四角形: 角を丸くする 6">
            <a:extLst>
              <a:ext uri="{FF2B5EF4-FFF2-40B4-BE49-F238E27FC236}">
                <a16:creationId xmlns:a16="http://schemas.microsoft.com/office/drawing/2014/main" id="{8DCDC91D-4A5E-6245-50E8-B9E9A2D4D157}"/>
              </a:ext>
            </a:extLst>
          </p:cNvPr>
          <p:cNvSpPr/>
          <p:nvPr/>
        </p:nvSpPr>
        <p:spPr>
          <a:xfrm>
            <a:off x="812801" y="2005677"/>
            <a:ext cx="10641584" cy="1855123"/>
          </a:xfrm>
          <a:prstGeom prst="roundRect">
            <a:avLst/>
          </a:prstGeom>
          <a:noFill/>
          <a:ln w="762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いろいろなものを見る虫眼鏡のイラスト | かわいいフリー素材集 いらすとや">
            <a:extLst>
              <a:ext uri="{FF2B5EF4-FFF2-40B4-BE49-F238E27FC236}">
                <a16:creationId xmlns:a16="http://schemas.microsoft.com/office/drawing/2014/main" id="{2E750D79-526C-D641-2057-1C236F5CCA3A}"/>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rcRect/>
          <a:stretch>
            <a:fillRect/>
          </a:stretch>
        </p:blipFill>
        <p:spPr bwMode="auto">
          <a:xfrm rot="18236212" flipH="1">
            <a:off x="9863172" y="65627"/>
            <a:ext cx="1306688" cy="1778001"/>
          </a:xfrm>
          <a:prstGeom prst="rect">
            <a:avLst/>
          </a:prstGeom>
          <a:noFill/>
          <a:ln>
            <a:noFill/>
          </a:ln>
        </p:spPr>
      </p:pic>
      <p:sp>
        <p:nvSpPr>
          <p:cNvPr id="9" name="テキスト ボックス 8">
            <a:extLst>
              <a:ext uri="{FF2B5EF4-FFF2-40B4-BE49-F238E27FC236}">
                <a16:creationId xmlns:a16="http://schemas.microsoft.com/office/drawing/2014/main" id="{191EBDD8-43AE-B5D4-067A-2E44DE660D67}"/>
              </a:ext>
            </a:extLst>
          </p:cNvPr>
          <p:cNvSpPr txBox="1"/>
          <p:nvPr/>
        </p:nvSpPr>
        <p:spPr>
          <a:xfrm>
            <a:off x="1333632" y="4721867"/>
            <a:ext cx="10285195" cy="2100575"/>
          </a:xfrm>
          <a:prstGeom prst="rect">
            <a:avLst/>
          </a:prstGeom>
          <a:noFill/>
        </p:spPr>
        <p:txBody>
          <a:bodyPr wrap="square" rtlCol="0">
            <a:spAutoFit/>
          </a:bodyPr>
          <a:lstStyle/>
          <a:p>
            <a:r>
              <a:rPr kumimoji="1" lang="ja-JP" altLang="en-US" sz="2400" b="1" dirty="0"/>
              <a:t>　</a:t>
            </a:r>
            <a:r>
              <a:rPr kumimoji="1" lang="en-US" altLang="ja-JP" sz="2400" b="1" dirty="0"/>
              <a:t>※</a:t>
            </a:r>
            <a:r>
              <a:rPr kumimoji="1" lang="ja-JP" altLang="en-US" sz="2400" b="1" dirty="0"/>
              <a:t>主食</a:t>
            </a:r>
            <a:r>
              <a:rPr kumimoji="1" lang="en-US" altLang="ja-JP" sz="2400" b="1" dirty="0"/>
              <a:t>…</a:t>
            </a:r>
            <a:r>
              <a:rPr kumimoji="1" lang="ja-JP" altLang="en-US" sz="2400" b="1" dirty="0"/>
              <a:t>レトルトごはん、飯を乾燥させた加工米、乾パン等</a:t>
            </a:r>
            <a:endParaRPr kumimoji="1" lang="en-US" altLang="ja-JP" sz="2400" b="1" dirty="0"/>
          </a:p>
          <a:p>
            <a:r>
              <a:rPr kumimoji="1" lang="ja-JP" altLang="en-US" sz="2400" b="1" dirty="0"/>
              <a:t>　</a:t>
            </a:r>
            <a:r>
              <a:rPr kumimoji="1" lang="en-US" altLang="ja-JP" sz="2400" b="1" dirty="0"/>
              <a:t>※</a:t>
            </a:r>
            <a:r>
              <a:rPr kumimoji="1" lang="ja-JP" altLang="en-US" sz="2400" b="1" dirty="0"/>
              <a:t>副食</a:t>
            </a:r>
            <a:r>
              <a:rPr kumimoji="1" lang="en-US" altLang="ja-JP" sz="2400" b="1" dirty="0"/>
              <a:t>…</a:t>
            </a:r>
            <a:r>
              <a:rPr kumimoji="1" lang="ja-JP" altLang="en-US" sz="2400" b="1" dirty="0"/>
              <a:t>肉・魚等の缶詰、カレー・シチュー等のレトルト食品等　</a:t>
            </a:r>
            <a:endParaRPr kumimoji="1" lang="en-US" altLang="ja-JP" sz="2400" b="1" dirty="0"/>
          </a:p>
          <a:p>
            <a:r>
              <a:rPr kumimoji="1" lang="ja-JP" altLang="en-US" sz="2400" b="1" dirty="0"/>
              <a:t>　</a:t>
            </a:r>
            <a:r>
              <a:rPr kumimoji="1" lang="en-US" altLang="ja-JP" sz="2400" b="1" dirty="0"/>
              <a:t>※</a:t>
            </a:r>
            <a:r>
              <a:rPr kumimoji="1" lang="ja-JP" altLang="en-US" sz="2400" b="1" dirty="0"/>
              <a:t>飲料</a:t>
            </a:r>
            <a:r>
              <a:rPr kumimoji="1" lang="en-US" altLang="ja-JP" sz="2400" b="1" dirty="0"/>
              <a:t>…</a:t>
            </a:r>
            <a:r>
              <a:rPr kumimoji="1" lang="ja-JP" altLang="en-US" sz="2400" b="1" dirty="0"/>
              <a:t>水、お茶等</a:t>
            </a:r>
            <a:endParaRPr kumimoji="1" lang="en-US" altLang="ja-JP" sz="2400" b="1" dirty="0"/>
          </a:p>
          <a:p>
            <a:endParaRPr kumimoji="1" lang="en-US" altLang="ja-JP" sz="2400" b="1" dirty="0"/>
          </a:p>
          <a:p>
            <a:r>
              <a:rPr kumimoji="1" lang="ja-JP" altLang="en-US" sz="2400" b="1" dirty="0"/>
              <a:t>　</a:t>
            </a:r>
            <a:r>
              <a:rPr kumimoji="1" lang="en-US" altLang="zh-CN" sz="2400" b="1" dirty="0"/>
              <a:t>※90~100 %…</a:t>
            </a:r>
            <a:r>
              <a:rPr kumimoji="1" lang="zh-CN" altLang="en-US" sz="2400" b="1" dirty="0">
                <a:solidFill>
                  <a:schemeClr val="accent1">
                    <a:lumMod val="50000"/>
                  </a:schemeClr>
                </a:solidFill>
              </a:rPr>
              <a:t>赤</a:t>
            </a:r>
            <a:r>
              <a:rPr kumimoji="1" lang="ja-JP" altLang="en-US" sz="2400" b="1" dirty="0"/>
              <a:t>／</a:t>
            </a:r>
            <a:r>
              <a:rPr kumimoji="1" lang="en-US" altLang="zh-CN" sz="2400" b="1" dirty="0"/>
              <a:t>80~89 %…</a:t>
            </a:r>
            <a:r>
              <a:rPr kumimoji="1" lang="zh-CN" altLang="en-US" sz="2400" b="1" dirty="0">
                <a:solidFill>
                  <a:srgbClr val="FFC000"/>
                </a:solidFill>
              </a:rPr>
              <a:t>黄色</a:t>
            </a:r>
            <a:r>
              <a:rPr kumimoji="1" lang="ja-JP" altLang="en-US" sz="2400" b="1" dirty="0"/>
              <a:t>／</a:t>
            </a:r>
            <a:r>
              <a:rPr kumimoji="1" lang="en-US" altLang="ja-JP" sz="2400" b="1" dirty="0"/>
              <a:t>7</a:t>
            </a:r>
            <a:r>
              <a:rPr kumimoji="1" lang="en-US" altLang="zh-CN" sz="2400" b="1" dirty="0"/>
              <a:t>0~79 %…</a:t>
            </a:r>
            <a:r>
              <a:rPr kumimoji="1" lang="zh-CN" altLang="en-US" sz="2400" b="1" dirty="0">
                <a:solidFill>
                  <a:schemeClr val="accent3">
                    <a:lumMod val="75000"/>
                  </a:schemeClr>
                </a:solidFill>
              </a:rPr>
              <a:t>青</a:t>
            </a:r>
            <a:r>
              <a:rPr kumimoji="1" lang="ja-JP" altLang="en-US" sz="2400" b="1" dirty="0"/>
              <a:t>／</a:t>
            </a:r>
            <a:r>
              <a:rPr kumimoji="1" lang="en-US" altLang="ja-JP" sz="2400" b="1" dirty="0"/>
              <a:t>~</a:t>
            </a:r>
            <a:r>
              <a:rPr kumimoji="1" lang="en-US" altLang="zh-CN" sz="2400" b="1" dirty="0"/>
              <a:t>69 %…</a:t>
            </a:r>
            <a:r>
              <a:rPr kumimoji="1" lang="zh-CN" altLang="en-US" sz="2400" b="1" dirty="0">
                <a:solidFill>
                  <a:srgbClr val="92D050"/>
                </a:solidFill>
              </a:rPr>
              <a:t>緑</a:t>
            </a:r>
          </a:p>
          <a:p>
            <a:endParaRPr kumimoji="1" lang="ja-JP" altLang="en-US" sz="1050" dirty="0"/>
          </a:p>
        </p:txBody>
      </p:sp>
      <p:sp>
        <p:nvSpPr>
          <p:cNvPr id="11" name="四角形: 角を丸くする 10">
            <a:extLst>
              <a:ext uri="{FF2B5EF4-FFF2-40B4-BE49-F238E27FC236}">
                <a16:creationId xmlns:a16="http://schemas.microsoft.com/office/drawing/2014/main" id="{ADD4EE56-1206-3C71-C7DD-E40B25BF63D7}"/>
              </a:ext>
            </a:extLst>
          </p:cNvPr>
          <p:cNvSpPr/>
          <p:nvPr/>
        </p:nvSpPr>
        <p:spPr>
          <a:xfrm>
            <a:off x="1130300" y="4130040"/>
            <a:ext cx="10540867" cy="2562703"/>
          </a:xfrm>
          <a:prstGeom prst="roundRect">
            <a:avLst/>
          </a:prstGeom>
          <a:noFill/>
          <a:ln w="762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92E3D6D-895B-E47F-0B63-B412521950E8}"/>
              </a:ext>
            </a:extLst>
          </p:cNvPr>
          <p:cNvSpPr txBox="1"/>
          <p:nvPr/>
        </p:nvSpPr>
        <p:spPr>
          <a:xfrm>
            <a:off x="492759" y="639796"/>
            <a:ext cx="9136433" cy="461665"/>
          </a:xfrm>
          <a:prstGeom prst="rect">
            <a:avLst/>
          </a:prstGeom>
          <a:noFill/>
        </p:spPr>
        <p:txBody>
          <a:bodyPr wrap="square" rtlCol="0">
            <a:spAutoFit/>
          </a:bodyPr>
          <a:lstStyle/>
          <a:p>
            <a:pPr marL="0" indent="0">
              <a:buNone/>
            </a:pPr>
            <a:r>
              <a:rPr lang="ja-JP" altLang="en-US" sz="2400" b="1" dirty="0">
                <a:solidFill>
                  <a:schemeClr val="tx1"/>
                </a:solidFill>
              </a:rPr>
              <a:t>（</a:t>
            </a:r>
            <a:r>
              <a:rPr lang="en-US" altLang="ja-JP" sz="2400" b="1" dirty="0">
                <a:solidFill>
                  <a:schemeClr val="tx1"/>
                </a:solidFill>
              </a:rPr>
              <a:t>4</a:t>
            </a:r>
            <a:r>
              <a:rPr lang="ja-JP" altLang="en-US" sz="2400" b="1" dirty="0">
                <a:solidFill>
                  <a:schemeClr val="tx1"/>
                </a:solidFill>
              </a:rPr>
              <a:t>）</a:t>
            </a:r>
            <a:r>
              <a:rPr kumimoji="1" lang="ja-JP" altLang="en-US" sz="2400" b="1" dirty="0">
                <a:solidFill>
                  <a:schemeClr val="tx1"/>
                </a:solidFill>
              </a:rPr>
              <a:t>年齢や居住環境</a:t>
            </a:r>
            <a:r>
              <a:rPr kumimoji="1" lang="en-US" altLang="ja-JP" sz="2400" b="1" dirty="0">
                <a:solidFill>
                  <a:schemeClr val="tx1"/>
                </a:solidFill>
              </a:rPr>
              <a:t>(</a:t>
            </a:r>
            <a:r>
              <a:rPr kumimoji="1" lang="ja-JP" altLang="en-US" sz="2400" b="1" dirty="0">
                <a:solidFill>
                  <a:schemeClr val="tx1"/>
                </a:solidFill>
              </a:rPr>
              <a:t>地域</a:t>
            </a:r>
            <a:r>
              <a:rPr kumimoji="1" lang="en-US" altLang="ja-JP" sz="2400" b="1" dirty="0">
                <a:solidFill>
                  <a:schemeClr val="tx1"/>
                </a:solidFill>
              </a:rPr>
              <a:t>)</a:t>
            </a:r>
            <a:r>
              <a:rPr kumimoji="1" lang="ja-JP" altLang="en-US" sz="2400" b="1" dirty="0">
                <a:solidFill>
                  <a:schemeClr val="tx1"/>
                </a:solidFill>
              </a:rPr>
              <a:t>の違いによる備蓄食料の内容について①</a:t>
            </a:r>
          </a:p>
        </p:txBody>
      </p:sp>
      <p:sp>
        <p:nvSpPr>
          <p:cNvPr id="2" name="テキスト ボックス 1">
            <a:extLst>
              <a:ext uri="{FF2B5EF4-FFF2-40B4-BE49-F238E27FC236}">
                <a16:creationId xmlns:a16="http://schemas.microsoft.com/office/drawing/2014/main" id="{E9D1E0D6-F6CA-0F1B-14C9-81B616383487}"/>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32513391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57D988C-04F1-6F55-041B-4600743ED69D}"/>
              </a:ext>
            </a:extLst>
          </p:cNvPr>
          <p:cNvSpPr>
            <a:spLocks noGrp="1"/>
          </p:cNvSpPr>
          <p:nvPr>
            <p:ph sz="half" idx="1"/>
          </p:nvPr>
        </p:nvSpPr>
        <p:spPr>
          <a:xfrm>
            <a:off x="335280" y="873760"/>
            <a:ext cx="11729720" cy="4434840"/>
          </a:xfrm>
        </p:spPr>
        <p:txBody>
          <a:bodyPr/>
          <a:lstStyle/>
          <a:p>
            <a:pPr marL="0" indent="0">
              <a:buNone/>
            </a:pPr>
            <a:endParaRPr kumimoji="1" lang="en-US" altLang="ja-JP" dirty="0"/>
          </a:p>
          <a:p>
            <a:pPr marL="0" indent="0">
              <a:buNone/>
            </a:pPr>
            <a:r>
              <a:rPr lang="ja-JP" altLang="en-US" b="1" dirty="0">
                <a:solidFill>
                  <a:schemeClr val="tx1"/>
                </a:solidFill>
              </a:rPr>
              <a:t>　　　　　</a:t>
            </a:r>
            <a:r>
              <a:rPr lang="ja-JP" altLang="en-US" sz="2400" b="1" dirty="0">
                <a:solidFill>
                  <a:schemeClr val="tx1"/>
                </a:solidFill>
              </a:rPr>
              <a:t>災害に備え、どのような備蓄食料を用意しているのかについて、調査する。</a:t>
            </a:r>
            <a:endParaRPr lang="en-US" altLang="ja-JP" sz="2400" b="1" dirty="0">
              <a:solidFill>
                <a:schemeClr val="tx1"/>
              </a:solidFill>
            </a:endParaRPr>
          </a:p>
          <a:p>
            <a:pPr marL="0" indent="0">
              <a:buNone/>
            </a:pPr>
            <a:endParaRPr kumimoji="1" lang="en-US" altLang="ja-JP" b="1" dirty="0">
              <a:solidFill>
                <a:schemeClr val="tx1"/>
              </a:solidFill>
            </a:endParaRPr>
          </a:p>
          <a:p>
            <a:pPr marL="0" indent="0">
              <a:buNone/>
            </a:pPr>
            <a:r>
              <a:rPr lang="ja-JP" altLang="en-US" b="1" dirty="0">
                <a:solidFill>
                  <a:schemeClr val="tx1"/>
                </a:solidFill>
              </a:rPr>
              <a:t>　　　　</a:t>
            </a:r>
            <a:r>
              <a:rPr lang="en-US" altLang="ja-JP" sz="2400" b="1" dirty="0">
                <a:solidFill>
                  <a:schemeClr val="tx1"/>
                </a:solidFill>
              </a:rPr>
              <a:t>※</a:t>
            </a:r>
            <a:r>
              <a:rPr lang="ja-JP" altLang="en-US" sz="2400" b="1" dirty="0">
                <a:solidFill>
                  <a:schemeClr val="tx1"/>
                </a:solidFill>
              </a:rPr>
              <a:t>データの表記方法についての留意事項</a:t>
            </a:r>
            <a:endParaRPr kumimoji="1" lang="ja-JP" altLang="en-US" dirty="0"/>
          </a:p>
        </p:txBody>
      </p:sp>
      <p:sp>
        <p:nvSpPr>
          <p:cNvPr id="5" name="スライド番号プレースホルダー 4">
            <a:extLst>
              <a:ext uri="{FF2B5EF4-FFF2-40B4-BE49-F238E27FC236}">
                <a16:creationId xmlns:a16="http://schemas.microsoft.com/office/drawing/2014/main" id="{90B954AF-3E5A-9A5F-5A6B-58236F678A9D}"/>
              </a:ext>
            </a:extLst>
          </p:cNvPr>
          <p:cNvSpPr>
            <a:spLocks noGrp="1"/>
          </p:cNvSpPr>
          <p:nvPr>
            <p:ph type="sldNum" sz="quarter" idx="12"/>
          </p:nvPr>
        </p:nvSpPr>
        <p:spPr/>
        <p:txBody>
          <a:bodyPr/>
          <a:lstStyle/>
          <a:p>
            <a:pPr rtl="0"/>
            <a:fld id="{48F63A3B-78C7-47BE-AE5E-E10140E04643}" type="slidenum">
              <a:rPr lang="en-US" altLang="ja-JP" smtClean="0"/>
              <a:t>123</a:t>
            </a:fld>
            <a:endParaRPr lang="ja-JP" dirty="0"/>
          </a:p>
        </p:txBody>
      </p:sp>
      <p:pic>
        <p:nvPicPr>
          <p:cNvPr id="8" name="図 7" descr="いろいろなものを見る虫眼鏡のイラスト | かわいいフリー素材集 いらすとや">
            <a:extLst>
              <a:ext uri="{FF2B5EF4-FFF2-40B4-BE49-F238E27FC236}">
                <a16:creationId xmlns:a16="http://schemas.microsoft.com/office/drawing/2014/main" id="{2E750D79-526C-D641-2057-1C236F5CCA3A}"/>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rcRect/>
          <a:stretch>
            <a:fillRect/>
          </a:stretch>
        </p:blipFill>
        <p:spPr bwMode="auto">
          <a:xfrm rot="18236212" flipH="1">
            <a:off x="9863172" y="65627"/>
            <a:ext cx="1306688" cy="1778001"/>
          </a:xfrm>
          <a:prstGeom prst="rect">
            <a:avLst/>
          </a:prstGeom>
          <a:noFill/>
          <a:ln>
            <a:noFill/>
          </a:ln>
        </p:spPr>
      </p:pic>
      <p:sp>
        <p:nvSpPr>
          <p:cNvPr id="11" name="四角形: 角を丸くする 10">
            <a:extLst>
              <a:ext uri="{FF2B5EF4-FFF2-40B4-BE49-F238E27FC236}">
                <a16:creationId xmlns:a16="http://schemas.microsoft.com/office/drawing/2014/main" id="{ADD4EE56-1206-3C71-C7DD-E40B25BF63D7}"/>
              </a:ext>
            </a:extLst>
          </p:cNvPr>
          <p:cNvSpPr/>
          <p:nvPr/>
        </p:nvSpPr>
        <p:spPr>
          <a:xfrm>
            <a:off x="713806" y="1809828"/>
            <a:ext cx="10972667" cy="4883072"/>
          </a:xfrm>
          <a:prstGeom prst="roundRect">
            <a:avLst/>
          </a:prstGeom>
          <a:noFill/>
          <a:ln w="762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92E3D6D-895B-E47F-0B63-B412521950E8}"/>
              </a:ext>
            </a:extLst>
          </p:cNvPr>
          <p:cNvSpPr txBox="1"/>
          <p:nvPr/>
        </p:nvSpPr>
        <p:spPr>
          <a:xfrm>
            <a:off x="492759" y="639796"/>
            <a:ext cx="9117772" cy="461665"/>
          </a:xfrm>
          <a:prstGeom prst="rect">
            <a:avLst/>
          </a:prstGeom>
          <a:noFill/>
        </p:spPr>
        <p:txBody>
          <a:bodyPr wrap="square" rtlCol="0">
            <a:spAutoFit/>
          </a:bodyPr>
          <a:lstStyle/>
          <a:p>
            <a:pPr marL="0" indent="0">
              <a:buNone/>
            </a:pPr>
            <a:r>
              <a:rPr lang="ja-JP" altLang="en-US" sz="2400" b="1" dirty="0">
                <a:solidFill>
                  <a:schemeClr val="tx1"/>
                </a:solidFill>
              </a:rPr>
              <a:t>（</a:t>
            </a:r>
            <a:r>
              <a:rPr lang="en-US" altLang="ja-JP" sz="2400" b="1" dirty="0">
                <a:solidFill>
                  <a:schemeClr val="tx1"/>
                </a:solidFill>
              </a:rPr>
              <a:t>4</a:t>
            </a:r>
            <a:r>
              <a:rPr lang="ja-JP" altLang="en-US" sz="2400" b="1" dirty="0">
                <a:solidFill>
                  <a:schemeClr val="tx1"/>
                </a:solidFill>
              </a:rPr>
              <a:t>）</a:t>
            </a:r>
            <a:r>
              <a:rPr kumimoji="1" lang="ja-JP" altLang="en-US" sz="2400" b="1" dirty="0">
                <a:solidFill>
                  <a:schemeClr val="tx1"/>
                </a:solidFill>
              </a:rPr>
              <a:t>年齢や居住環境</a:t>
            </a:r>
            <a:r>
              <a:rPr kumimoji="1" lang="en-US" altLang="ja-JP" sz="2400" b="1" dirty="0">
                <a:solidFill>
                  <a:schemeClr val="tx1"/>
                </a:solidFill>
              </a:rPr>
              <a:t>(</a:t>
            </a:r>
            <a:r>
              <a:rPr kumimoji="1" lang="ja-JP" altLang="en-US" sz="2400" b="1" dirty="0">
                <a:solidFill>
                  <a:schemeClr val="tx1"/>
                </a:solidFill>
              </a:rPr>
              <a:t>地域</a:t>
            </a:r>
            <a:r>
              <a:rPr kumimoji="1" lang="en-US" altLang="ja-JP" sz="2400" b="1" dirty="0">
                <a:solidFill>
                  <a:schemeClr val="tx1"/>
                </a:solidFill>
              </a:rPr>
              <a:t>)</a:t>
            </a:r>
            <a:r>
              <a:rPr kumimoji="1" lang="ja-JP" altLang="en-US" sz="2400" b="1" dirty="0">
                <a:solidFill>
                  <a:schemeClr val="tx1"/>
                </a:solidFill>
              </a:rPr>
              <a:t>の違いによる備蓄食料の内容について②</a:t>
            </a:r>
          </a:p>
        </p:txBody>
      </p:sp>
      <p:pic>
        <p:nvPicPr>
          <p:cNvPr id="2" name="図 1">
            <a:extLst>
              <a:ext uri="{FF2B5EF4-FFF2-40B4-BE49-F238E27FC236}">
                <a16:creationId xmlns:a16="http://schemas.microsoft.com/office/drawing/2014/main" id="{8714513D-F477-1BCD-BE2A-80414374EA56}"/>
              </a:ext>
            </a:extLst>
          </p:cNvPr>
          <p:cNvPicPr>
            <a:picLocks noChangeAspect="1"/>
          </p:cNvPicPr>
          <p:nvPr/>
        </p:nvPicPr>
        <p:blipFill>
          <a:blip r:embed="rId3"/>
          <a:stretch>
            <a:fillRect/>
          </a:stretch>
        </p:blipFill>
        <p:spPr>
          <a:xfrm>
            <a:off x="1052925" y="2374032"/>
            <a:ext cx="5558849" cy="4160337"/>
          </a:xfrm>
          <a:prstGeom prst="rect">
            <a:avLst/>
          </a:prstGeom>
        </p:spPr>
      </p:pic>
      <p:sp>
        <p:nvSpPr>
          <p:cNvPr id="4" name="テキスト ボックス 3">
            <a:extLst>
              <a:ext uri="{FF2B5EF4-FFF2-40B4-BE49-F238E27FC236}">
                <a16:creationId xmlns:a16="http://schemas.microsoft.com/office/drawing/2014/main" id="{E63F6E75-31C2-DD9C-B13C-DDB98B78B4C5}"/>
              </a:ext>
            </a:extLst>
          </p:cNvPr>
          <p:cNvSpPr txBox="1"/>
          <p:nvPr/>
        </p:nvSpPr>
        <p:spPr>
          <a:xfrm>
            <a:off x="6997017" y="2374033"/>
            <a:ext cx="3987800" cy="830997"/>
          </a:xfrm>
          <a:prstGeom prst="rect">
            <a:avLst/>
          </a:prstGeom>
          <a:noFill/>
        </p:spPr>
        <p:txBody>
          <a:bodyPr wrap="square" rtlCol="0">
            <a:spAutoFit/>
          </a:bodyPr>
          <a:lstStyle/>
          <a:p>
            <a:r>
              <a:rPr kumimoji="1" lang="ja-JP" altLang="en-US" sz="2400" b="1" dirty="0"/>
              <a:t>表</a:t>
            </a:r>
            <a:r>
              <a:rPr kumimoji="1" lang="en-US" altLang="ja-JP" sz="2400" b="1" dirty="0"/>
              <a:t>3</a:t>
            </a:r>
            <a:r>
              <a:rPr kumimoji="1" lang="ja-JP" altLang="en-US" sz="2400" b="1" dirty="0"/>
              <a:t>における各地域の分類は、</a:t>
            </a:r>
            <a:endParaRPr kumimoji="1" lang="en-US" altLang="ja-JP" sz="2400" b="1" dirty="0"/>
          </a:p>
          <a:p>
            <a:r>
              <a:rPr kumimoji="1" lang="ja-JP" altLang="en-US" sz="2400" b="1" dirty="0"/>
              <a:t>左の表の通りととなっている。</a:t>
            </a:r>
          </a:p>
        </p:txBody>
      </p:sp>
      <p:pic>
        <p:nvPicPr>
          <p:cNvPr id="5122" name="Picture 2" descr="日本地図のイラスト（都道府県ごとに区切り） | かわいいフリー素材集 いらすとや">
            <a:extLst>
              <a:ext uri="{FF2B5EF4-FFF2-40B4-BE49-F238E27FC236}">
                <a16:creationId xmlns:a16="http://schemas.microsoft.com/office/drawing/2014/main" id="{EF166E8B-666B-7B82-30BD-E5097C07B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7971" y="3205030"/>
            <a:ext cx="3171844" cy="317184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C4E6D01-F914-DFBE-A74A-4396703D3F68}"/>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7142176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吹き出し: 角を丸めた四角形 10">
            <a:extLst>
              <a:ext uri="{FF2B5EF4-FFF2-40B4-BE49-F238E27FC236}">
                <a16:creationId xmlns:a16="http://schemas.microsoft.com/office/drawing/2014/main" id="{E86B965E-9E1A-E255-3C30-EACCDEDD5F23}"/>
              </a:ext>
            </a:extLst>
          </p:cNvPr>
          <p:cNvSpPr/>
          <p:nvPr/>
        </p:nvSpPr>
        <p:spPr>
          <a:xfrm>
            <a:off x="6022203" y="1859041"/>
            <a:ext cx="6060923" cy="2890759"/>
          </a:xfrm>
          <a:prstGeom prst="wedgeRoundRectCallout">
            <a:avLst>
              <a:gd name="adj1" fmla="val -49438"/>
              <a:gd name="adj2" fmla="val -15692"/>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吹き出し: 角を丸めた四角形 3">
            <a:extLst>
              <a:ext uri="{FF2B5EF4-FFF2-40B4-BE49-F238E27FC236}">
                <a16:creationId xmlns:a16="http://schemas.microsoft.com/office/drawing/2014/main" id="{0427E5DC-9049-9249-F77F-1B73710871B9}"/>
              </a:ext>
            </a:extLst>
          </p:cNvPr>
          <p:cNvSpPr/>
          <p:nvPr/>
        </p:nvSpPr>
        <p:spPr>
          <a:xfrm>
            <a:off x="6174603" y="1960641"/>
            <a:ext cx="5758317" cy="468434"/>
          </a:xfrm>
          <a:prstGeom prst="wedgeRoundRectCallout">
            <a:avLst>
              <a:gd name="adj1" fmla="val -49438"/>
              <a:gd name="adj2" fmla="val -15692"/>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AB8D2EA7-23EE-786D-198A-422F2587A08C}"/>
              </a:ext>
            </a:extLst>
          </p:cNvPr>
          <p:cNvSpPr/>
          <p:nvPr/>
        </p:nvSpPr>
        <p:spPr>
          <a:xfrm>
            <a:off x="6373207" y="1322288"/>
            <a:ext cx="4162713" cy="3077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82235583-AC78-D520-CBCC-A8D5A1F206F8}"/>
              </a:ext>
            </a:extLst>
          </p:cNvPr>
          <p:cNvSpPr>
            <a:spLocks noGrp="1"/>
          </p:cNvSpPr>
          <p:nvPr>
            <p:ph type="sldNum" sz="quarter" idx="12"/>
          </p:nvPr>
        </p:nvSpPr>
        <p:spPr/>
        <p:txBody>
          <a:bodyPr/>
          <a:lstStyle/>
          <a:p>
            <a:pPr rtl="0"/>
            <a:fld id="{48F63A3B-78C7-47BE-AE5E-E10140E04643}" type="slidenum">
              <a:rPr lang="en-US" altLang="ja-JP" smtClean="0"/>
              <a:t>124</a:t>
            </a:fld>
            <a:endParaRPr lang="ja-JP" dirty="0"/>
          </a:p>
        </p:txBody>
      </p:sp>
      <p:pic>
        <p:nvPicPr>
          <p:cNvPr id="7" name="図 6">
            <a:extLst>
              <a:ext uri="{FF2B5EF4-FFF2-40B4-BE49-F238E27FC236}">
                <a16:creationId xmlns:a16="http://schemas.microsoft.com/office/drawing/2014/main" id="{2A455496-4B55-1A64-0B9F-8234776CE555}"/>
              </a:ext>
            </a:extLst>
          </p:cNvPr>
          <p:cNvPicPr>
            <a:picLocks noChangeAspect="1"/>
          </p:cNvPicPr>
          <p:nvPr/>
        </p:nvPicPr>
        <p:blipFill>
          <a:blip r:embed="rId2"/>
          <a:stretch>
            <a:fillRect/>
          </a:stretch>
        </p:blipFill>
        <p:spPr>
          <a:xfrm>
            <a:off x="259080" y="1835119"/>
            <a:ext cx="5681204" cy="3593677"/>
          </a:xfrm>
          <a:prstGeom prst="rect">
            <a:avLst/>
          </a:prstGeom>
        </p:spPr>
      </p:pic>
      <p:pic>
        <p:nvPicPr>
          <p:cNvPr id="8" name="図 7">
            <a:extLst>
              <a:ext uri="{FF2B5EF4-FFF2-40B4-BE49-F238E27FC236}">
                <a16:creationId xmlns:a16="http://schemas.microsoft.com/office/drawing/2014/main" id="{924F3EE8-A544-0B02-5D2D-3DC1BF041513}"/>
              </a:ext>
            </a:extLst>
          </p:cNvPr>
          <p:cNvPicPr>
            <a:picLocks noChangeAspect="1"/>
          </p:cNvPicPr>
          <p:nvPr/>
        </p:nvPicPr>
        <p:blipFill>
          <a:blip r:embed="rId3"/>
          <a:stretch>
            <a:fillRect/>
          </a:stretch>
        </p:blipFill>
        <p:spPr>
          <a:xfrm>
            <a:off x="6103810" y="2783992"/>
            <a:ext cx="5897708" cy="1701710"/>
          </a:xfrm>
          <a:prstGeom prst="rect">
            <a:avLst/>
          </a:prstGeom>
        </p:spPr>
      </p:pic>
      <p:sp>
        <p:nvSpPr>
          <p:cNvPr id="9" name="テキスト ボックス 8">
            <a:extLst>
              <a:ext uri="{FF2B5EF4-FFF2-40B4-BE49-F238E27FC236}">
                <a16:creationId xmlns:a16="http://schemas.microsoft.com/office/drawing/2014/main" id="{72AF9B8F-FA31-95BB-17E7-96CA1AB5543F}"/>
              </a:ext>
            </a:extLst>
          </p:cNvPr>
          <p:cNvSpPr txBox="1"/>
          <p:nvPr/>
        </p:nvSpPr>
        <p:spPr>
          <a:xfrm>
            <a:off x="81280" y="5535712"/>
            <a:ext cx="6494031" cy="523220"/>
          </a:xfrm>
          <a:prstGeom prst="rect">
            <a:avLst/>
          </a:prstGeom>
          <a:noFill/>
        </p:spPr>
        <p:txBody>
          <a:bodyPr wrap="square" rtlCol="0">
            <a:spAutoFit/>
          </a:bodyPr>
          <a:lstStyle/>
          <a:p>
            <a:r>
              <a:rPr lang="ja-JP" altLang="en-US" sz="2400" b="1" dirty="0"/>
              <a:t>図</a:t>
            </a:r>
            <a:r>
              <a:rPr lang="en-US" altLang="ja-JP" sz="2400" b="1" dirty="0"/>
              <a:t>1</a:t>
            </a:r>
            <a:r>
              <a:rPr lang="ja-JP" altLang="en-US" sz="2400" b="1" dirty="0"/>
              <a:t>　</a:t>
            </a:r>
            <a:r>
              <a:rPr lang="ja-JP" altLang="en-US" sz="2800" b="1" dirty="0">
                <a:solidFill>
                  <a:schemeClr val="accent2">
                    <a:lumMod val="75000"/>
                  </a:schemeClr>
                </a:solidFill>
              </a:rPr>
              <a:t>年齢</a:t>
            </a:r>
            <a:r>
              <a:rPr lang="ja-JP" altLang="en-US" sz="2400" b="1" dirty="0">
                <a:solidFill>
                  <a:schemeClr val="tx1"/>
                </a:solidFill>
              </a:rPr>
              <a:t>別、非常用食料の有無　</a:t>
            </a:r>
            <a:r>
              <a:rPr lang="en-US" altLang="ja-JP" sz="2400" b="1" dirty="0">
                <a:solidFill>
                  <a:schemeClr val="tx1"/>
                </a:solidFill>
              </a:rPr>
              <a:t>(n=2525)</a:t>
            </a:r>
            <a:r>
              <a:rPr lang="ja-JP" altLang="en-US" sz="2400" b="1" dirty="0">
                <a:solidFill>
                  <a:schemeClr val="tx1"/>
                </a:solidFill>
              </a:rPr>
              <a:t>　</a:t>
            </a:r>
            <a:endParaRPr kumimoji="1" lang="ja-JP" altLang="en-US" sz="2400" dirty="0"/>
          </a:p>
        </p:txBody>
      </p:sp>
      <p:sp>
        <p:nvSpPr>
          <p:cNvPr id="10" name="テキスト ボックス 9">
            <a:extLst>
              <a:ext uri="{FF2B5EF4-FFF2-40B4-BE49-F238E27FC236}">
                <a16:creationId xmlns:a16="http://schemas.microsoft.com/office/drawing/2014/main" id="{4F76C520-65E1-3F86-5421-F2A0C543B4EB}"/>
              </a:ext>
            </a:extLst>
          </p:cNvPr>
          <p:cNvSpPr txBox="1"/>
          <p:nvPr/>
        </p:nvSpPr>
        <p:spPr>
          <a:xfrm>
            <a:off x="6215244" y="1948947"/>
            <a:ext cx="6952031" cy="523220"/>
          </a:xfrm>
          <a:prstGeom prst="rect">
            <a:avLst/>
          </a:prstGeom>
          <a:noFill/>
        </p:spPr>
        <p:txBody>
          <a:bodyPr wrap="square" rtlCol="0">
            <a:spAutoFit/>
          </a:bodyPr>
          <a:lstStyle/>
          <a:p>
            <a:pPr marL="0" indent="0">
              <a:buNone/>
            </a:pPr>
            <a:r>
              <a:rPr lang="ja-JP" altLang="en-US" sz="2400" b="1" dirty="0">
                <a:solidFill>
                  <a:schemeClr val="tx1"/>
                </a:solidFill>
              </a:rPr>
              <a:t>表</a:t>
            </a:r>
            <a:r>
              <a:rPr lang="en-US" altLang="ja-JP" sz="2400" b="1" dirty="0">
                <a:solidFill>
                  <a:schemeClr val="tx1"/>
                </a:solidFill>
              </a:rPr>
              <a:t>1</a:t>
            </a:r>
            <a:r>
              <a:rPr lang="ja-JP" altLang="en-US" sz="2400" b="1" dirty="0">
                <a:solidFill>
                  <a:schemeClr val="tx1"/>
                </a:solidFill>
              </a:rPr>
              <a:t>　</a:t>
            </a:r>
            <a:r>
              <a:rPr lang="ja-JP" altLang="en-US" sz="2800" b="1" dirty="0">
                <a:solidFill>
                  <a:schemeClr val="accent2">
                    <a:lumMod val="75000"/>
                  </a:schemeClr>
                </a:solidFill>
              </a:rPr>
              <a:t>年齢</a:t>
            </a:r>
            <a:r>
              <a:rPr lang="ja-JP" altLang="en-US" sz="2400" b="1" dirty="0">
                <a:solidFill>
                  <a:schemeClr val="tx1"/>
                </a:solidFill>
              </a:rPr>
              <a:t>別、非常用食料の有無 </a:t>
            </a:r>
            <a:r>
              <a:rPr lang="en-US" altLang="ja-JP" b="1" dirty="0">
                <a:solidFill>
                  <a:schemeClr val="tx1"/>
                </a:solidFill>
              </a:rPr>
              <a:t>(n=2525)</a:t>
            </a:r>
            <a:endParaRPr kumimoji="1" lang="en-US" altLang="ja-JP" sz="2400" b="1" dirty="0">
              <a:solidFill>
                <a:schemeClr val="tx1"/>
              </a:solidFill>
            </a:endParaRPr>
          </a:p>
        </p:txBody>
      </p:sp>
      <p:sp>
        <p:nvSpPr>
          <p:cNvPr id="13" name="テキスト ボックス 12">
            <a:extLst>
              <a:ext uri="{FF2B5EF4-FFF2-40B4-BE49-F238E27FC236}">
                <a16:creationId xmlns:a16="http://schemas.microsoft.com/office/drawing/2014/main" id="{6ECD4E78-7AC0-1705-5452-037AB5FB1D17}"/>
              </a:ext>
            </a:extLst>
          </p:cNvPr>
          <p:cNvSpPr txBox="1"/>
          <p:nvPr/>
        </p:nvSpPr>
        <p:spPr>
          <a:xfrm>
            <a:off x="492759" y="639796"/>
            <a:ext cx="9705599" cy="523220"/>
          </a:xfrm>
          <a:prstGeom prst="rect">
            <a:avLst/>
          </a:prstGeom>
          <a:noFill/>
        </p:spPr>
        <p:txBody>
          <a:bodyPr wrap="square" rtlCol="0">
            <a:spAutoFit/>
          </a:bodyPr>
          <a:lstStyle/>
          <a:p>
            <a:pPr marL="0" indent="0">
              <a:buNone/>
            </a:pPr>
            <a:r>
              <a:rPr kumimoji="1" lang="ja-JP" altLang="en-US" sz="2400" b="1" dirty="0"/>
              <a:t>（</a:t>
            </a:r>
            <a:r>
              <a:rPr kumimoji="1" lang="en-US" altLang="ja-JP" sz="2400" b="1" dirty="0"/>
              <a:t>4</a:t>
            </a:r>
            <a:r>
              <a:rPr kumimoji="1" lang="ja-JP" altLang="en-US" sz="2400" b="1" dirty="0"/>
              <a:t>）</a:t>
            </a:r>
            <a:r>
              <a:rPr kumimoji="1" lang="en-US" altLang="ja-JP" sz="2400" b="1" dirty="0">
                <a:solidFill>
                  <a:schemeClr val="tx1"/>
                </a:solidFill>
              </a:rPr>
              <a:t> </a:t>
            </a:r>
            <a:r>
              <a:rPr kumimoji="1" lang="ja-JP" altLang="en-US" sz="2800" b="1" dirty="0">
                <a:solidFill>
                  <a:schemeClr val="accent2">
                    <a:lumMod val="75000"/>
                  </a:schemeClr>
                </a:solidFill>
              </a:rPr>
              <a:t>年齢</a:t>
            </a:r>
            <a:r>
              <a:rPr kumimoji="1" lang="ja-JP" altLang="en-US" sz="2400" b="1" dirty="0">
                <a:solidFill>
                  <a:schemeClr val="tx1"/>
                </a:solidFill>
              </a:rPr>
              <a:t>や居住環境</a:t>
            </a:r>
            <a:r>
              <a:rPr kumimoji="1" lang="en-US" altLang="ja-JP" sz="2400" b="1" dirty="0">
                <a:solidFill>
                  <a:schemeClr val="tx1"/>
                </a:solidFill>
              </a:rPr>
              <a:t>(</a:t>
            </a:r>
            <a:r>
              <a:rPr kumimoji="1" lang="ja-JP" altLang="en-US" sz="2400" b="1" dirty="0">
                <a:solidFill>
                  <a:schemeClr val="tx1"/>
                </a:solidFill>
              </a:rPr>
              <a:t>地域</a:t>
            </a:r>
            <a:r>
              <a:rPr kumimoji="1" lang="en-US" altLang="ja-JP" sz="2400" b="1" dirty="0">
                <a:solidFill>
                  <a:schemeClr val="tx1"/>
                </a:solidFill>
              </a:rPr>
              <a:t>)</a:t>
            </a:r>
            <a:r>
              <a:rPr kumimoji="1" lang="ja-JP" altLang="en-US" sz="2400" b="1" dirty="0">
                <a:solidFill>
                  <a:schemeClr val="tx1"/>
                </a:solidFill>
              </a:rPr>
              <a:t>の違いによる備蓄食料の内容について③</a:t>
            </a:r>
          </a:p>
        </p:txBody>
      </p:sp>
      <p:pic>
        <p:nvPicPr>
          <p:cNvPr id="2" name="Picture 4" descr="備蓄食料 いらすとや に対する画像結果">
            <a:extLst>
              <a:ext uri="{FF2B5EF4-FFF2-40B4-BE49-F238E27FC236}">
                <a16:creationId xmlns:a16="http://schemas.microsoft.com/office/drawing/2014/main" id="{1A9A4B33-A635-0C61-8B8C-92CA19F867A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a:off x="9855089" y="4539788"/>
            <a:ext cx="2180558" cy="2269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備蓄食料 いらすとや に対する画像結果">
            <a:extLst>
              <a:ext uri="{FF2B5EF4-FFF2-40B4-BE49-F238E27FC236}">
                <a16:creationId xmlns:a16="http://schemas.microsoft.com/office/drawing/2014/main" id="{461AEEEE-1CD3-FBCC-4598-F5A1DBC8562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868061" y="4884276"/>
            <a:ext cx="1891538" cy="196906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4124725C-A02E-DCBC-1E4F-3C1855C88622}"/>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18954746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吹き出し: 角を丸めた四角形 18">
            <a:extLst>
              <a:ext uri="{FF2B5EF4-FFF2-40B4-BE49-F238E27FC236}">
                <a16:creationId xmlns:a16="http://schemas.microsoft.com/office/drawing/2014/main" id="{2D1B31E0-AAC7-16C1-DB81-2B7B0B103B75}"/>
              </a:ext>
            </a:extLst>
          </p:cNvPr>
          <p:cNvSpPr/>
          <p:nvPr/>
        </p:nvSpPr>
        <p:spPr>
          <a:xfrm>
            <a:off x="1153410" y="1489096"/>
            <a:ext cx="9971789" cy="5140304"/>
          </a:xfrm>
          <a:prstGeom prst="wedgeRoundRectCallout">
            <a:avLst>
              <a:gd name="adj1" fmla="val -43781"/>
              <a:gd name="adj2" fmla="val -12751"/>
              <a:gd name="adj3" fmla="val 16667"/>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82235583-AC78-D520-CBCC-A8D5A1F206F8}"/>
              </a:ext>
            </a:extLst>
          </p:cNvPr>
          <p:cNvSpPr>
            <a:spLocks noGrp="1"/>
          </p:cNvSpPr>
          <p:nvPr>
            <p:ph type="sldNum" sz="quarter" idx="12"/>
          </p:nvPr>
        </p:nvSpPr>
        <p:spPr/>
        <p:txBody>
          <a:bodyPr/>
          <a:lstStyle/>
          <a:p>
            <a:pPr rtl="0"/>
            <a:fld id="{48F63A3B-78C7-47BE-AE5E-E10140E04643}" type="slidenum">
              <a:rPr lang="en-US" altLang="ja-JP" smtClean="0"/>
              <a:t>125</a:t>
            </a:fld>
            <a:endParaRPr lang="ja-JP" dirty="0"/>
          </a:p>
        </p:txBody>
      </p:sp>
      <p:sp>
        <p:nvSpPr>
          <p:cNvPr id="13" name="テキスト ボックス 12">
            <a:extLst>
              <a:ext uri="{FF2B5EF4-FFF2-40B4-BE49-F238E27FC236}">
                <a16:creationId xmlns:a16="http://schemas.microsoft.com/office/drawing/2014/main" id="{6ECD4E78-7AC0-1705-5452-037AB5FB1D17}"/>
              </a:ext>
            </a:extLst>
          </p:cNvPr>
          <p:cNvSpPr txBox="1"/>
          <p:nvPr/>
        </p:nvSpPr>
        <p:spPr>
          <a:xfrm>
            <a:off x="492760" y="639796"/>
            <a:ext cx="9323044" cy="523220"/>
          </a:xfrm>
          <a:prstGeom prst="rect">
            <a:avLst/>
          </a:prstGeom>
          <a:noFill/>
        </p:spPr>
        <p:txBody>
          <a:bodyPr wrap="square" rtlCol="0">
            <a:spAutoFit/>
          </a:bodyPr>
          <a:lstStyle/>
          <a:p>
            <a:pPr marL="0" indent="0">
              <a:buNone/>
            </a:pPr>
            <a:r>
              <a:rPr lang="ja-JP" altLang="en-US" sz="2400" b="1" dirty="0">
                <a:solidFill>
                  <a:schemeClr val="tx1"/>
                </a:solidFill>
              </a:rPr>
              <a:t>（</a:t>
            </a:r>
            <a:r>
              <a:rPr lang="en-US" altLang="ja-JP" sz="2400" b="1" dirty="0">
                <a:solidFill>
                  <a:schemeClr val="tx1"/>
                </a:solidFill>
              </a:rPr>
              <a:t>4</a:t>
            </a:r>
            <a:r>
              <a:rPr lang="ja-JP" altLang="en-US" sz="2400" b="1" dirty="0">
                <a:solidFill>
                  <a:schemeClr val="tx1"/>
                </a:solidFill>
              </a:rPr>
              <a:t>）</a:t>
            </a:r>
            <a:r>
              <a:rPr kumimoji="1" lang="ja-JP" altLang="en-US" sz="2800" b="1" dirty="0">
                <a:solidFill>
                  <a:schemeClr val="accent2">
                    <a:lumMod val="75000"/>
                  </a:schemeClr>
                </a:solidFill>
              </a:rPr>
              <a:t>年齢</a:t>
            </a:r>
            <a:r>
              <a:rPr kumimoji="1" lang="ja-JP" altLang="en-US" sz="2400" b="1" dirty="0">
                <a:solidFill>
                  <a:schemeClr val="tx1"/>
                </a:solidFill>
              </a:rPr>
              <a:t>や居住環境</a:t>
            </a:r>
            <a:r>
              <a:rPr kumimoji="1" lang="en-US" altLang="ja-JP" sz="2400" b="1" dirty="0">
                <a:solidFill>
                  <a:schemeClr val="tx1"/>
                </a:solidFill>
              </a:rPr>
              <a:t>(</a:t>
            </a:r>
            <a:r>
              <a:rPr kumimoji="1" lang="ja-JP" altLang="en-US" sz="2400" b="1" dirty="0">
                <a:solidFill>
                  <a:schemeClr val="tx1"/>
                </a:solidFill>
              </a:rPr>
              <a:t>地域</a:t>
            </a:r>
            <a:r>
              <a:rPr kumimoji="1" lang="en-US" altLang="ja-JP" sz="2400" b="1" dirty="0">
                <a:solidFill>
                  <a:schemeClr val="tx1"/>
                </a:solidFill>
              </a:rPr>
              <a:t>)</a:t>
            </a:r>
            <a:r>
              <a:rPr kumimoji="1" lang="ja-JP" altLang="en-US" sz="2400" b="1" dirty="0">
                <a:solidFill>
                  <a:schemeClr val="tx1"/>
                </a:solidFill>
              </a:rPr>
              <a:t>の違いによる備蓄食料の内容について④</a:t>
            </a:r>
          </a:p>
        </p:txBody>
      </p:sp>
      <p:pic>
        <p:nvPicPr>
          <p:cNvPr id="16" name="図 15">
            <a:extLst>
              <a:ext uri="{FF2B5EF4-FFF2-40B4-BE49-F238E27FC236}">
                <a16:creationId xmlns:a16="http://schemas.microsoft.com/office/drawing/2014/main" id="{869CC782-FCE9-64B0-7EC8-B9F41801975D}"/>
              </a:ext>
            </a:extLst>
          </p:cNvPr>
          <p:cNvPicPr>
            <a:picLocks noChangeAspect="1"/>
          </p:cNvPicPr>
          <p:nvPr/>
        </p:nvPicPr>
        <p:blipFill>
          <a:blip r:embed="rId2"/>
          <a:stretch>
            <a:fillRect/>
          </a:stretch>
        </p:blipFill>
        <p:spPr>
          <a:xfrm>
            <a:off x="1624330" y="2144217"/>
            <a:ext cx="8943340" cy="4172959"/>
          </a:xfrm>
          <a:prstGeom prst="rect">
            <a:avLst/>
          </a:prstGeom>
        </p:spPr>
      </p:pic>
      <p:sp>
        <p:nvSpPr>
          <p:cNvPr id="18" name="テキスト ボックス 17">
            <a:extLst>
              <a:ext uri="{FF2B5EF4-FFF2-40B4-BE49-F238E27FC236}">
                <a16:creationId xmlns:a16="http://schemas.microsoft.com/office/drawing/2014/main" id="{E7A39C73-3F2A-8036-A6C8-0B63999D88C7}"/>
              </a:ext>
            </a:extLst>
          </p:cNvPr>
          <p:cNvSpPr txBox="1"/>
          <p:nvPr/>
        </p:nvSpPr>
        <p:spPr>
          <a:xfrm>
            <a:off x="1800860" y="1519512"/>
            <a:ext cx="7888893" cy="523220"/>
          </a:xfrm>
          <a:prstGeom prst="rect">
            <a:avLst/>
          </a:prstGeom>
          <a:noFill/>
        </p:spPr>
        <p:txBody>
          <a:bodyPr wrap="square">
            <a:spAutoFit/>
          </a:bodyPr>
          <a:lstStyle/>
          <a:p>
            <a:pPr marL="0" indent="0">
              <a:buNone/>
            </a:pPr>
            <a:r>
              <a:rPr lang="ja-JP" altLang="en-US" sz="2400" b="1" dirty="0">
                <a:solidFill>
                  <a:schemeClr val="tx1"/>
                </a:solidFill>
              </a:rPr>
              <a:t>表</a:t>
            </a:r>
            <a:r>
              <a:rPr lang="en-US" altLang="ja-JP" sz="2400" b="1" dirty="0">
                <a:solidFill>
                  <a:schemeClr val="tx1"/>
                </a:solidFill>
              </a:rPr>
              <a:t>2 </a:t>
            </a:r>
            <a:r>
              <a:rPr lang="ja-JP" altLang="en-US" sz="2800" b="1" dirty="0">
                <a:solidFill>
                  <a:schemeClr val="accent2">
                    <a:lumMod val="75000"/>
                  </a:schemeClr>
                </a:solidFill>
              </a:rPr>
              <a:t>年齢</a:t>
            </a:r>
            <a:r>
              <a:rPr lang="ja-JP" altLang="en-US" sz="2400" b="1" dirty="0">
                <a:solidFill>
                  <a:schemeClr val="tx1"/>
                </a:solidFill>
              </a:rPr>
              <a:t>別、準備している非常食の種類 </a:t>
            </a:r>
            <a:r>
              <a:rPr lang="en-US" altLang="ja-JP" b="1" dirty="0">
                <a:solidFill>
                  <a:schemeClr val="tx1"/>
                </a:solidFill>
              </a:rPr>
              <a:t>(n=1359)</a:t>
            </a:r>
            <a:endParaRPr lang="en-US" altLang="ja-JP" sz="2400" b="1" dirty="0">
              <a:solidFill>
                <a:schemeClr val="tx1"/>
              </a:solidFill>
            </a:endParaRPr>
          </a:p>
        </p:txBody>
      </p:sp>
      <p:sp>
        <p:nvSpPr>
          <p:cNvPr id="2" name="テキスト ボックス 1">
            <a:extLst>
              <a:ext uri="{FF2B5EF4-FFF2-40B4-BE49-F238E27FC236}">
                <a16:creationId xmlns:a16="http://schemas.microsoft.com/office/drawing/2014/main" id="{5D90488A-E536-3E9B-20F4-2D52270CCA08}"/>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21048930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82235583-AC78-D520-CBCC-A8D5A1F206F8}"/>
              </a:ext>
            </a:extLst>
          </p:cNvPr>
          <p:cNvSpPr>
            <a:spLocks noGrp="1"/>
          </p:cNvSpPr>
          <p:nvPr>
            <p:ph type="sldNum" sz="quarter" idx="12"/>
          </p:nvPr>
        </p:nvSpPr>
        <p:spPr/>
        <p:txBody>
          <a:bodyPr/>
          <a:lstStyle/>
          <a:p>
            <a:pPr rtl="0"/>
            <a:fld id="{48F63A3B-78C7-47BE-AE5E-E10140E04643}" type="slidenum">
              <a:rPr lang="en-US" altLang="ja-JP" smtClean="0"/>
              <a:t>126</a:t>
            </a:fld>
            <a:endParaRPr lang="ja-JP" dirty="0"/>
          </a:p>
        </p:txBody>
      </p:sp>
      <p:sp>
        <p:nvSpPr>
          <p:cNvPr id="13" name="テキスト ボックス 12">
            <a:extLst>
              <a:ext uri="{FF2B5EF4-FFF2-40B4-BE49-F238E27FC236}">
                <a16:creationId xmlns:a16="http://schemas.microsoft.com/office/drawing/2014/main" id="{6ECD4E78-7AC0-1705-5452-037AB5FB1D17}"/>
              </a:ext>
            </a:extLst>
          </p:cNvPr>
          <p:cNvSpPr txBox="1"/>
          <p:nvPr/>
        </p:nvSpPr>
        <p:spPr>
          <a:xfrm>
            <a:off x="492760" y="639796"/>
            <a:ext cx="9481664" cy="1000274"/>
          </a:xfrm>
          <a:prstGeom prst="rect">
            <a:avLst/>
          </a:prstGeom>
          <a:noFill/>
        </p:spPr>
        <p:txBody>
          <a:bodyPr wrap="square" rtlCol="0">
            <a:spAutoFit/>
          </a:bodyPr>
          <a:lstStyle/>
          <a:p>
            <a:pPr marL="0" indent="0">
              <a:buNone/>
            </a:pPr>
            <a:r>
              <a:rPr lang="ja-JP" altLang="en-US" sz="2400" b="1" dirty="0">
                <a:solidFill>
                  <a:schemeClr val="tx1"/>
                </a:solidFill>
              </a:rPr>
              <a:t>（</a:t>
            </a:r>
            <a:r>
              <a:rPr lang="en-US" altLang="ja-JP" sz="2400" b="1" dirty="0"/>
              <a:t>4</a:t>
            </a:r>
            <a:r>
              <a:rPr lang="ja-JP" altLang="en-US" sz="2400" b="1" dirty="0">
                <a:solidFill>
                  <a:schemeClr val="tx1"/>
                </a:solidFill>
              </a:rPr>
              <a:t>）</a:t>
            </a:r>
            <a:r>
              <a:rPr kumimoji="1" lang="ja-JP" altLang="en-US" sz="2800" b="1" dirty="0">
                <a:solidFill>
                  <a:schemeClr val="accent2">
                    <a:lumMod val="75000"/>
                  </a:schemeClr>
                </a:solidFill>
              </a:rPr>
              <a:t>年齢</a:t>
            </a:r>
            <a:r>
              <a:rPr kumimoji="1" lang="ja-JP" altLang="en-US" sz="2400" b="1" dirty="0">
                <a:solidFill>
                  <a:schemeClr val="tx1"/>
                </a:solidFill>
              </a:rPr>
              <a:t>や居住環境</a:t>
            </a:r>
            <a:r>
              <a:rPr kumimoji="1" lang="en-US" altLang="ja-JP" sz="2400" b="1" dirty="0">
                <a:solidFill>
                  <a:schemeClr val="tx1"/>
                </a:solidFill>
              </a:rPr>
              <a:t>(</a:t>
            </a:r>
            <a:r>
              <a:rPr kumimoji="1" lang="ja-JP" altLang="en-US" sz="2400" b="1" dirty="0">
                <a:solidFill>
                  <a:schemeClr val="tx1"/>
                </a:solidFill>
              </a:rPr>
              <a:t>地域</a:t>
            </a:r>
            <a:r>
              <a:rPr kumimoji="1" lang="en-US" altLang="ja-JP" sz="2400" b="1" dirty="0">
                <a:solidFill>
                  <a:schemeClr val="tx1"/>
                </a:solidFill>
              </a:rPr>
              <a:t>)</a:t>
            </a:r>
            <a:r>
              <a:rPr kumimoji="1" lang="ja-JP" altLang="en-US" sz="2400" b="1" dirty="0">
                <a:solidFill>
                  <a:schemeClr val="tx1"/>
                </a:solidFill>
              </a:rPr>
              <a:t>の違いによる備蓄食料の内容について⑤</a:t>
            </a:r>
            <a:endParaRPr kumimoji="1" lang="en-US" altLang="ja-JP" sz="2400" b="1" dirty="0">
              <a:solidFill>
                <a:schemeClr val="tx1"/>
              </a:solidFill>
            </a:endParaRPr>
          </a:p>
          <a:p>
            <a:pPr marL="0" indent="0">
              <a:buNone/>
            </a:pPr>
            <a:endParaRPr kumimoji="1" lang="en-US" altLang="ja-JP" sz="700" b="1" dirty="0"/>
          </a:p>
          <a:p>
            <a:pPr marL="0" indent="0">
              <a:buNone/>
            </a:pPr>
            <a:r>
              <a:rPr kumimoji="1" lang="ja-JP" altLang="en-US" sz="2400" b="1" dirty="0">
                <a:solidFill>
                  <a:schemeClr val="tx1"/>
                </a:solidFill>
              </a:rPr>
              <a:t>　　結果 と 考えられる背景</a:t>
            </a:r>
          </a:p>
        </p:txBody>
      </p:sp>
      <p:sp>
        <p:nvSpPr>
          <p:cNvPr id="20" name="吹き出し: 角を丸めた四角形 19">
            <a:extLst>
              <a:ext uri="{FF2B5EF4-FFF2-40B4-BE49-F238E27FC236}">
                <a16:creationId xmlns:a16="http://schemas.microsoft.com/office/drawing/2014/main" id="{C2AA05EF-0543-9A9B-07CB-BD49D40ECF48}"/>
              </a:ext>
            </a:extLst>
          </p:cNvPr>
          <p:cNvSpPr/>
          <p:nvPr/>
        </p:nvSpPr>
        <p:spPr>
          <a:xfrm>
            <a:off x="385732" y="1679237"/>
            <a:ext cx="8694768" cy="1267164"/>
          </a:xfrm>
          <a:prstGeom prst="wedgeRoundRectCallout">
            <a:avLst>
              <a:gd name="adj1" fmla="val -4069"/>
              <a:gd name="adj2" fmla="val -27256"/>
              <a:gd name="adj3" fmla="val 16667"/>
            </a:avLst>
          </a:prstGeom>
          <a:noFill/>
          <a:ln w="762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02282056-C0A1-FD75-859C-9DFB3E7136EE}"/>
              </a:ext>
            </a:extLst>
          </p:cNvPr>
          <p:cNvSpPr txBox="1"/>
          <p:nvPr/>
        </p:nvSpPr>
        <p:spPr>
          <a:xfrm>
            <a:off x="492760" y="1665778"/>
            <a:ext cx="10508327" cy="5032147"/>
          </a:xfrm>
          <a:prstGeom prst="rect">
            <a:avLst/>
          </a:prstGeom>
          <a:noFill/>
        </p:spPr>
        <p:txBody>
          <a:bodyPr wrap="square">
            <a:spAutoFit/>
          </a:bodyPr>
          <a:lstStyle/>
          <a:p>
            <a:pPr marL="0" indent="0">
              <a:buNone/>
            </a:pPr>
            <a:r>
              <a:rPr lang="ja-JP" altLang="en-US" sz="2400" b="1" dirty="0">
                <a:solidFill>
                  <a:schemeClr val="tx1"/>
                </a:solidFill>
              </a:rPr>
              <a:t>・</a:t>
            </a:r>
            <a:r>
              <a:rPr lang="en-US" altLang="ja-JP" sz="2400" b="1" dirty="0">
                <a:solidFill>
                  <a:schemeClr val="tx1"/>
                </a:solidFill>
              </a:rPr>
              <a:t>20-29</a:t>
            </a:r>
            <a:r>
              <a:rPr lang="ja-JP" altLang="en-US" sz="2400" b="1" dirty="0">
                <a:solidFill>
                  <a:schemeClr val="tx1"/>
                </a:solidFill>
              </a:rPr>
              <a:t>歳</a:t>
            </a:r>
            <a:r>
              <a:rPr lang="en-US" altLang="ja-JP" sz="2400" b="1" dirty="0"/>
              <a:t>…</a:t>
            </a:r>
          </a:p>
          <a:p>
            <a:pPr marL="0" indent="0">
              <a:buNone/>
            </a:pPr>
            <a:r>
              <a:rPr lang="ja-JP" altLang="en-US" sz="2400" b="1" dirty="0">
                <a:solidFill>
                  <a:schemeClr val="tx1"/>
                </a:solidFill>
              </a:rPr>
              <a:t>　非常用食料を</a:t>
            </a:r>
            <a:r>
              <a:rPr lang="ja-JP" altLang="en-US" sz="2400" b="1" dirty="0">
                <a:solidFill>
                  <a:schemeClr val="accent2">
                    <a:lumMod val="75000"/>
                  </a:schemeClr>
                </a:solidFill>
              </a:rPr>
              <a:t>準備している人が少ない</a:t>
            </a:r>
            <a:r>
              <a:rPr lang="ja-JP" altLang="en-US" sz="2400" b="1" dirty="0">
                <a:solidFill>
                  <a:schemeClr val="tx1"/>
                </a:solidFill>
              </a:rPr>
              <a:t>。</a:t>
            </a:r>
            <a:endParaRPr lang="en-US" altLang="ja-JP" sz="2400" b="1" dirty="0">
              <a:solidFill>
                <a:schemeClr val="tx1"/>
              </a:solidFill>
            </a:endParaRPr>
          </a:p>
          <a:p>
            <a:pPr marL="0" indent="0">
              <a:buNone/>
            </a:pPr>
            <a:r>
              <a:rPr lang="ja-JP" altLang="en-US" sz="2400" b="1" dirty="0"/>
              <a:t>　</a:t>
            </a:r>
            <a:r>
              <a:rPr lang="ja-JP" altLang="en-US" sz="2400" b="1" dirty="0">
                <a:solidFill>
                  <a:schemeClr val="tx1"/>
                </a:solidFill>
              </a:rPr>
              <a:t>備蓄をしていたとしても、準備している備蓄食料の</a:t>
            </a:r>
            <a:r>
              <a:rPr lang="ja-JP" altLang="en-US" sz="2400" b="1" dirty="0">
                <a:solidFill>
                  <a:schemeClr val="accent2">
                    <a:lumMod val="75000"/>
                  </a:schemeClr>
                </a:solidFill>
              </a:rPr>
              <a:t>種類も少ない</a:t>
            </a:r>
            <a:r>
              <a:rPr lang="ja-JP" altLang="en-US" sz="2400" b="1" dirty="0">
                <a:solidFill>
                  <a:schemeClr val="tx1"/>
                </a:solidFill>
              </a:rPr>
              <a:t>。</a:t>
            </a:r>
            <a:endParaRPr lang="en-US" altLang="ja-JP" sz="2400" b="1" dirty="0">
              <a:solidFill>
                <a:schemeClr val="tx1"/>
              </a:solidFill>
            </a:endParaRPr>
          </a:p>
          <a:p>
            <a:pPr marL="0" indent="0">
              <a:buNone/>
            </a:pPr>
            <a:endParaRPr lang="en-US" altLang="ja-JP" sz="1100" b="1" dirty="0">
              <a:solidFill>
                <a:schemeClr val="tx1"/>
              </a:solidFill>
            </a:endParaRPr>
          </a:p>
          <a:p>
            <a:pPr marL="0" indent="0">
              <a:buNone/>
            </a:pPr>
            <a:r>
              <a:rPr lang="ja-JP" altLang="en-US" sz="2400" b="1" dirty="0">
                <a:solidFill>
                  <a:schemeClr val="tx1"/>
                </a:solidFill>
              </a:rPr>
              <a:t>・</a:t>
            </a:r>
            <a:r>
              <a:rPr lang="en-US" altLang="ja-JP" sz="2400" b="1" dirty="0">
                <a:solidFill>
                  <a:schemeClr val="tx1"/>
                </a:solidFill>
              </a:rPr>
              <a:t>30-39</a:t>
            </a:r>
            <a:r>
              <a:rPr lang="ja-JP" altLang="en-US" sz="2400" b="1" dirty="0">
                <a:solidFill>
                  <a:schemeClr val="tx1"/>
                </a:solidFill>
              </a:rPr>
              <a:t>歳</a:t>
            </a:r>
            <a:r>
              <a:rPr lang="en-US" altLang="ja-JP" sz="2400" b="1" dirty="0"/>
              <a:t>…</a:t>
            </a:r>
          </a:p>
          <a:p>
            <a:pPr marL="0" indent="0">
              <a:buNone/>
            </a:pPr>
            <a:r>
              <a:rPr lang="ja-JP" altLang="en-US" sz="2400" b="1" dirty="0">
                <a:solidFill>
                  <a:schemeClr val="tx1"/>
                </a:solidFill>
              </a:rPr>
              <a:t>　非常食を準備している人は多いが、種類は少ない。</a:t>
            </a:r>
            <a:endParaRPr lang="en-US" altLang="ja-JP" sz="2400" b="1" dirty="0">
              <a:solidFill>
                <a:schemeClr val="tx1"/>
              </a:solidFill>
            </a:endParaRPr>
          </a:p>
          <a:p>
            <a:pPr marL="0" indent="0">
              <a:buNone/>
            </a:pPr>
            <a:r>
              <a:rPr lang="ja-JP" altLang="en-US" sz="2400" b="1" dirty="0"/>
              <a:t>　</a:t>
            </a:r>
            <a:r>
              <a:rPr lang="en-US" altLang="ja-JP" sz="2400" b="1" dirty="0">
                <a:solidFill>
                  <a:schemeClr val="tx1"/>
                </a:solidFill>
              </a:rPr>
              <a:t>(</a:t>
            </a:r>
            <a:r>
              <a:rPr lang="ja-JP" altLang="en-US" sz="2400" b="1" dirty="0">
                <a:solidFill>
                  <a:schemeClr val="accent2">
                    <a:lumMod val="75000"/>
                  </a:schemeClr>
                </a:solidFill>
              </a:rPr>
              <a:t>児童の親世代</a:t>
            </a:r>
            <a:r>
              <a:rPr lang="en-US" altLang="ja-JP" sz="2400" b="1" dirty="0">
                <a:solidFill>
                  <a:schemeClr val="tx1"/>
                </a:solidFill>
              </a:rPr>
              <a:t>(30-39)</a:t>
            </a:r>
            <a:r>
              <a:rPr lang="ja-JP" altLang="en-US" sz="2400" b="1" dirty="0">
                <a:solidFill>
                  <a:schemeClr val="tx1"/>
                </a:solidFill>
              </a:rPr>
              <a:t>に対する、防災知識の普及として、</a:t>
            </a:r>
            <a:endParaRPr lang="en-US" altLang="ja-JP" sz="2400" b="1" dirty="0">
              <a:solidFill>
                <a:schemeClr val="tx1"/>
              </a:solidFill>
            </a:endParaRPr>
          </a:p>
          <a:p>
            <a:pPr marL="0" indent="0">
              <a:buNone/>
            </a:pPr>
            <a:r>
              <a:rPr lang="en-US" altLang="ja-JP" sz="2400" b="1" dirty="0"/>
              <a:t>   </a:t>
            </a:r>
            <a:r>
              <a:rPr lang="ja-JP" altLang="en-US" sz="2400" b="1" dirty="0">
                <a:solidFill>
                  <a:schemeClr val="tx1"/>
                </a:solidFill>
              </a:rPr>
              <a:t>学校現場での</a:t>
            </a:r>
            <a:r>
              <a:rPr lang="ja-JP" altLang="en-US" sz="2400" b="1" dirty="0">
                <a:solidFill>
                  <a:schemeClr val="accent2">
                    <a:lumMod val="75000"/>
                  </a:schemeClr>
                </a:solidFill>
              </a:rPr>
              <a:t>食育が活用</a:t>
            </a:r>
            <a:r>
              <a:rPr lang="ja-JP" altLang="en-US" sz="2400" b="1" dirty="0">
                <a:solidFill>
                  <a:schemeClr val="tx1"/>
                </a:solidFill>
              </a:rPr>
              <a:t>できる可能性が高い。</a:t>
            </a:r>
            <a:r>
              <a:rPr lang="en-US" altLang="ja-JP" sz="2400" b="1" dirty="0">
                <a:solidFill>
                  <a:schemeClr val="tx1"/>
                </a:solidFill>
              </a:rPr>
              <a:t>)</a:t>
            </a:r>
          </a:p>
          <a:p>
            <a:pPr marL="0" indent="0">
              <a:buNone/>
            </a:pPr>
            <a:endParaRPr lang="en-US" altLang="ja-JP" sz="1100" b="1" dirty="0">
              <a:solidFill>
                <a:schemeClr val="tx1"/>
              </a:solidFill>
            </a:endParaRPr>
          </a:p>
          <a:p>
            <a:pPr marL="0" indent="0">
              <a:buNone/>
            </a:pPr>
            <a:r>
              <a:rPr lang="ja-JP" altLang="en-US" sz="2400" b="1" dirty="0">
                <a:solidFill>
                  <a:schemeClr val="tx1"/>
                </a:solidFill>
              </a:rPr>
              <a:t>・</a:t>
            </a:r>
            <a:r>
              <a:rPr lang="en-US" altLang="ja-JP" sz="2400" b="1" dirty="0">
                <a:solidFill>
                  <a:schemeClr val="tx1"/>
                </a:solidFill>
              </a:rPr>
              <a:t>50</a:t>
            </a:r>
            <a:r>
              <a:rPr lang="ja-JP" altLang="en-US" sz="2400" b="1" dirty="0">
                <a:solidFill>
                  <a:schemeClr val="tx1"/>
                </a:solidFill>
              </a:rPr>
              <a:t>、</a:t>
            </a:r>
            <a:r>
              <a:rPr lang="en-US" altLang="ja-JP" sz="2400" b="1" dirty="0">
                <a:solidFill>
                  <a:schemeClr val="tx1"/>
                </a:solidFill>
              </a:rPr>
              <a:t>60</a:t>
            </a:r>
            <a:r>
              <a:rPr lang="ja-JP" altLang="en-US" sz="2400" b="1" dirty="0">
                <a:solidFill>
                  <a:schemeClr val="tx1"/>
                </a:solidFill>
              </a:rPr>
              <a:t>歳代</a:t>
            </a:r>
            <a:r>
              <a:rPr lang="en-US" altLang="ja-JP" sz="2400" b="1" dirty="0">
                <a:solidFill>
                  <a:schemeClr val="tx1"/>
                </a:solidFill>
              </a:rPr>
              <a:t>…</a:t>
            </a:r>
          </a:p>
          <a:p>
            <a:pPr marL="0" indent="0">
              <a:buNone/>
            </a:pPr>
            <a:r>
              <a:rPr lang="ja-JP" altLang="en-US" sz="2400" b="1" dirty="0"/>
              <a:t>　</a:t>
            </a:r>
            <a:r>
              <a:rPr lang="ja-JP" altLang="en-US" sz="2400" b="1" dirty="0">
                <a:solidFill>
                  <a:schemeClr val="accent2">
                    <a:lumMod val="75000"/>
                  </a:schemeClr>
                </a:solidFill>
              </a:rPr>
              <a:t>主食・副食・飲料</a:t>
            </a:r>
            <a:r>
              <a:rPr lang="ja-JP" altLang="en-US" sz="2400" b="1" dirty="0">
                <a:solidFill>
                  <a:schemeClr val="tx1"/>
                </a:solidFill>
              </a:rPr>
              <a:t>をそろえている人が</a:t>
            </a:r>
            <a:r>
              <a:rPr lang="ja-JP" altLang="en-US" sz="2400" b="1" dirty="0">
                <a:solidFill>
                  <a:schemeClr val="accent2">
                    <a:lumMod val="75000"/>
                  </a:schemeClr>
                </a:solidFill>
              </a:rPr>
              <a:t>増加</a:t>
            </a:r>
            <a:r>
              <a:rPr lang="ja-JP" altLang="en-US" sz="2400" b="1" dirty="0">
                <a:solidFill>
                  <a:schemeClr val="tx1"/>
                </a:solidFill>
              </a:rPr>
              <a:t>する傾向あり。</a:t>
            </a:r>
            <a:endParaRPr lang="en-US" altLang="ja-JP" sz="2400" b="1" dirty="0">
              <a:solidFill>
                <a:schemeClr val="tx1"/>
              </a:solidFill>
            </a:endParaRPr>
          </a:p>
          <a:p>
            <a:pPr marL="0" indent="0">
              <a:buNone/>
            </a:pPr>
            <a:endParaRPr lang="en-US" altLang="ja-JP" sz="1100" b="1" dirty="0">
              <a:solidFill>
                <a:schemeClr val="tx1"/>
              </a:solidFill>
            </a:endParaRPr>
          </a:p>
          <a:p>
            <a:pPr marL="0" indent="0">
              <a:buNone/>
            </a:pPr>
            <a:r>
              <a:rPr lang="ja-JP" altLang="en-US" sz="2400" b="1" dirty="0">
                <a:solidFill>
                  <a:schemeClr val="tx1"/>
                </a:solidFill>
              </a:rPr>
              <a:t>・</a:t>
            </a:r>
            <a:r>
              <a:rPr lang="en-US" altLang="ja-JP" sz="2400" b="1" dirty="0">
                <a:solidFill>
                  <a:schemeClr val="tx1"/>
                </a:solidFill>
              </a:rPr>
              <a:t>70-</a:t>
            </a:r>
            <a:r>
              <a:rPr lang="ja-JP" altLang="en-US" sz="2400" b="1" dirty="0">
                <a:solidFill>
                  <a:schemeClr val="tx1"/>
                </a:solidFill>
              </a:rPr>
              <a:t>歳以降</a:t>
            </a:r>
            <a:r>
              <a:rPr lang="en-US" altLang="ja-JP" sz="2400" b="1" dirty="0"/>
              <a:t>…</a:t>
            </a:r>
          </a:p>
          <a:p>
            <a:pPr marL="0" indent="0">
              <a:buNone/>
            </a:pPr>
            <a:r>
              <a:rPr lang="ja-JP" altLang="en-US" sz="2400" b="1" dirty="0">
                <a:solidFill>
                  <a:schemeClr val="tx1"/>
                </a:solidFill>
              </a:rPr>
              <a:t>　</a:t>
            </a:r>
            <a:r>
              <a:rPr lang="ja-JP" altLang="en-US" sz="2400" b="1" dirty="0">
                <a:solidFill>
                  <a:schemeClr val="accent2">
                    <a:lumMod val="75000"/>
                  </a:schemeClr>
                </a:solidFill>
              </a:rPr>
              <a:t>飲料の備蓄は多い</a:t>
            </a:r>
            <a:r>
              <a:rPr lang="ja-JP" altLang="en-US" sz="2400" b="1" dirty="0">
                <a:solidFill>
                  <a:schemeClr val="tx1"/>
                </a:solidFill>
              </a:rPr>
              <a:t>が、食料の備蓄は少ない傾向あり。</a:t>
            </a:r>
            <a:endParaRPr lang="en-US" altLang="ja-JP" sz="2400" b="1" dirty="0">
              <a:solidFill>
                <a:schemeClr val="tx1"/>
              </a:solidFill>
            </a:endParaRPr>
          </a:p>
          <a:p>
            <a:pPr marL="0" indent="0">
              <a:buNone/>
            </a:pPr>
            <a:r>
              <a:rPr lang="en-US" altLang="ja-JP" sz="2400" b="1" dirty="0">
                <a:solidFill>
                  <a:schemeClr val="tx1"/>
                </a:solidFill>
              </a:rPr>
              <a:t>(</a:t>
            </a:r>
            <a:r>
              <a:rPr lang="ja-JP" altLang="en-US" sz="2400" b="1" dirty="0">
                <a:solidFill>
                  <a:schemeClr val="tx1"/>
                </a:solidFill>
              </a:rPr>
              <a:t>考えられる背景：独居、買い物へ行く頻度の減少、生活費の節約</a:t>
            </a:r>
            <a:r>
              <a:rPr lang="en-US" altLang="ja-JP" sz="2400" b="1" dirty="0">
                <a:solidFill>
                  <a:schemeClr val="tx1"/>
                </a:solidFill>
              </a:rPr>
              <a:t>)</a:t>
            </a:r>
            <a:endParaRPr lang="en-US" altLang="ja-JP" sz="1400" b="1" dirty="0">
              <a:solidFill>
                <a:schemeClr val="tx1"/>
              </a:solidFill>
            </a:endParaRPr>
          </a:p>
        </p:txBody>
      </p:sp>
      <p:sp>
        <p:nvSpPr>
          <p:cNvPr id="2" name="吹き出し: 角を丸めた四角形 1">
            <a:extLst>
              <a:ext uri="{FF2B5EF4-FFF2-40B4-BE49-F238E27FC236}">
                <a16:creationId xmlns:a16="http://schemas.microsoft.com/office/drawing/2014/main" id="{49290786-A9A7-8C6F-15B6-FA61ACFFE5A0}"/>
              </a:ext>
            </a:extLst>
          </p:cNvPr>
          <p:cNvSpPr/>
          <p:nvPr/>
        </p:nvSpPr>
        <p:spPr>
          <a:xfrm>
            <a:off x="385731" y="2954790"/>
            <a:ext cx="8694769" cy="1591809"/>
          </a:xfrm>
          <a:prstGeom prst="wedgeRoundRectCallout">
            <a:avLst>
              <a:gd name="adj1" fmla="val -4069"/>
              <a:gd name="adj2" fmla="val -27256"/>
              <a:gd name="adj3" fmla="val 16667"/>
            </a:avLst>
          </a:prstGeom>
          <a:noFill/>
          <a:ln w="762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吹き出し: 角を丸めた四角形 2">
            <a:extLst>
              <a:ext uri="{FF2B5EF4-FFF2-40B4-BE49-F238E27FC236}">
                <a16:creationId xmlns:a16="http://schemas.microsoft.com/office/drawing/2014/main" id="{7FD8D4C4-2152-9408-4A8A-534CC3A953EB}"/>
              </a:ext>
            </a:extLst>
          </p:cNvPr>
          <p:cNvSpPr/>
          <p:nvPr/>
        </p:nvSpPr>
        <p:spPr>
          <a:xfrm>
            <a:off x="411131" y="4563378"/>
            <a:ext cx="8694769" cy="922548"/>
          </a:xfrm>
          <a:prstGeom prst="wedgeRoundRectCallout">
            <a:avLst>
              <a:gd name="adj1" fmla="val -4069"/>
              <a:gd name="adj2" fmla="val -27256"/>
              <a:gd name="adj3" fmla="val 16667"/>
            </a:avLst>
          </a:prstGeom>
          <a:noFill/>
          <a:ln w="762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吹き出し: 角を丸めた四角形 3">
            <a:extLst>
              <a:ext uri="{FF2B5EF4-FFF2-40B4-BE49-F238E27FC236}">
                <a16:creationId xmlns:a16="http://schemas.microsoft.com/office/drawing/2014/main" id="{CD2ABF8A-78A5-DC4E-67E6-09FE12A135A0}"/>
              </a:ext>
            </a:extLst>
          </p:cNvPr>
          <p:cNvSpPr/>
          <p:nvPr/>
        </p:nvSpPr>
        <p:spPr>
          <a:xfrm>
            <a:off x="385730" y="5502705"/>
            <a:ext cx="8694770" cy="1267164"/>
          </a:xfrm>
          <a:prstGeom prst="wedgeRoundRectCallout">
            <a:avLst>
              <a:gd name="adj1" fmla="val -4069"/>
              <a:gd name="adj2" fmla="val -27256"/>
              <a:gd name="adj3" fmla="val 16667"/>
            </a:avLst>
          </a:prstGeom>
          <a:noFill/>
          <a:ln w="762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吹き出し: 角を丸めた四角形 21">
            <a:extLst>
              <a:ext uri="{FF2B5EF4-FFF2-40B4-BE49-F238E27FC236}">
                <a16:creationId xmlns:a16="http://schemas.microsoft.com/office/drawing/2014/main" id="{0C4DAB18-03B1-46EB-5367-B548F9E7A3A2}"/>
              </a:ext>
            </a:extLst>
          </p:cNvPr>
          <p:cNvSpPr/>
          <p:nvPr/>
        </p:nvSpPr>
        <p:spPr>
          <a:xfrm>
            <a:off x="8890000" y="2419361"/>
            <a:ext cx="3220372" cy="3409939"/>
          </a:xfrm>
          <a:prstGeom prst="wedgeRoundRectCallout">
            <a:avLst>
              <a:gd name="adj1" fmla="val -37791"/>
              <a:gd name="adj2" fmla="val 62872"/>
              <a:gd name="adj3" fmla="val 16667"/>
            </a:avLst>
          </a:prstGeom>
          <a:solidFill>
            <a:schemeClr val="accent2">
              <a:lumMod val="20000"/>
              <a:lumOff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81F3721-9E33-3763-8D43-A2D9F751CAA8}"/>
              </a:ext>
            </a:extLst>
          </p:cNvPr>
          <p:cNvSpPr txBox="1"/>
          <p:nvPr/>
        </p:nvSpPr>
        <p:spPr>
          <a:xfrm>
            <a:off x="9080500" y="2574328"/>
            <a:ext cx="3220372" cy="3231654"/>
          </a:xfrm>
          <a:prstGeom prst="rect">
            <a:avLst/>
          </a:prstGeom>
          <a:noFill/>
        </p:spPr>
        <p:txBody>
          <a:bodyPr wrap="square" rtlCol="0">
            <a:spAutoFit/>
          </a:bodyPr>
          <a:lstStyle/>
          <a:p>
            <a:r>
              <a:rPr kumimoji="1" lang="ja-JP" altLang="en-US" sz="2400" b="1" dirty="0"/>
              <a:t>災害時の</a:t>
            </a:r>
            <a:endParaRPr kumimoji="1" lang="en-US" altLang="ja-JP" sz="2400" b="1" dirty="0"/>
          </a:p>
          <a:p>
            <a:r>
              <a:rPr kumimoji="1" lang="ja-JP" altLang="en-US" sz="2400" b="1" dirty="0"/>
              <a:t>食料配布時において</a:t>
            </a:r>
            <a:r>
              <a:rPr kumimoji="1" lang="en-US" altLang="ja-JP" sz="2400" b="1" dirty="0"/>
              <a:t>…</a:t>
            </a:r>
          </a:p>
          <a:p>
            <a:endParaRPr kumimoji="1" lang="en-US" altLang="ja-JP" sz="1200" b="1" dirty="0"/>
          </a:p>
          <a:p>
            <a:r>
              <a:rPr kumimoji="1" lang="ja-JP" altLang="en-US" sz="2400" b="1" dirty="0"/>
              <a:t>過疎地域の高齢者は、</a:t>
            </a:r>
            <a:endParaRPr kumimoji="1" lang="en-US" altLang="ja-JP" sz="2400" b="1" dirty="0"/>
          </a:p>
          <a:p>
            <a:r>
              <a:rPr kumimoji="1" lang="ja-JP" altLang="en-US" sz="2400" b="1" dirty="0">
                <a:solidFill>
                  <a:schemeClr val="accent2">
                    <a:lumMod val="75000"/>
                  </a:schemeClr>
                </a:solidFill>
              </a:rPr>
              <a:t>食料配布場所</a:t>
            </a:r>
            <a:r>
              <a:rPr kumimoji="1" lang="ja-JP" altLang="en-US" sz="2400" b="1" dirty="0"/>
              <a:t>が</a:t>
            </a:r>
            <a:r>
              <a:rPr kumimoji="1" lang="ja-JP" altLang="en-US" sz="2400" b="1" dirty="0">
                <a:solidFill>
                  <a:schemeClr val="accent2">
                    <a:lumMod val="75000"/>
                  </a:schemeClr>
                </a:solidFill>
              </a:rPr>
              <a:t>遠く</a:t>
            </a:r>
            <a:r>
              <a:rPr kumimoji="1" lang="ja-JP" altLang="en-US" sz="2400" b="1" dirty="0"/>
              <a:t>、</a:t>
            </a:r>
            <a:r>
              <a:rPr kumimoji="1" lang="ja-JP" altLang="en-US" sz="2400" b="1" dirty="0">
                <a:solidFill>
                  <a:schemeClr val="accent2">
                    <a:lumMod val="75000"/>
                  </a:schemeClr>
                </a:solidFill>
              </a:rPr>
              <a:t>移動手段に困り</a:t>
            </a:r>
            <a:r>
              <a:rPr kumimoji="1" lang="ja-JP" altLang="en-US" sz="2400" b="1" dirty="0"/>
              <a:t>、</a:t>
            </a:r>
            <a:endParaRPr kumimoji="1" lang="en-US" altLang="ja-JP" sz="2400" b="1" dirty="0"/>
          </a:p>
          <a:p>
            <a:endParaRPr kumimoji="1" lang="en-US" altLang="ja-JP" sz="2400" b="1" dirty="0"/>
          </a:p>
          <a:p>
            <a:r>
              <a:rPr kumimoji="1" lang="ja-JP" altLang="en-US" sz="2400" b="1" dirty="0"/>
              <a:t>食料を手に入れられない可能性あり</a:t>
            </a:r>
          </a:p>
        </p:txBody>
      </p:sp>
      <p:sp>
        <p:nvSpPr>
          <p:cNvPr id="7" name="テキスト ボックス 6">
            <a:extLst>
              <a:ext uri="{FF2B5EF4-FFF2-40B4-BE49-F238E27FC236}">
                <a16:creationId xmlns:a16="http://schemas.microsoft.com/office/drawing/2014/main" id="{4E192044-AF89-12D0-0CAB-1C63239C5235}"/>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13524649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吹き出し: 角を丸めた四角形 12">
            <a:extLst>
              <a:ext uri="{FF2B5EF4-FFF2-40B4-BE49-F238E27FC236}">
                <a16:creationId xmlns:a16="http://schemas.microsoft.com/office/drawing/2014/main" id="{6A8A1203-5872-6135-5AEE-5B2FFA34D6E3}"/>
              </a:ext>
            </a:extLst>
          </p:cNvPr>
          <p:cNvSpPr/>
          <p:nvPr/>
        </p:nvSpPr>
        <p:spPr>
          <a:xfrm>
            <a:off x="279400" y="2117895"/>
            <a:ext cx="11496040" cy="3711405"/>
          </a:xfrm>
          <a:prstGeom prst="wedgeRoundRectCallout">
            <a:avLst>
              <a:gd name="adj1" fmla="val -4069"/>
              <a:gd name="adj2" fmla="val -27256"/>
              <a:gd name="adj3" fmla="val 16667"/>
            </a:avLst>
          </a:prstGeom>
          <a:solidFill>
            <a:schemeClr val="accent2">
              <a:lumMod val="20000"/>
              <a:lumOff val="8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4F0AE85A-7975-8993-C568-451C5F61A9CD}"/>
              </a:ext>
            </a:extLst>
          </p:cNvPr>
          <p:cNvSpPr>
            <a:spLocks noGrp="1"/>
          </p:cNvSpPr>
          <p:nvPr>
            <p:ph type="sldNum" sz="quarter" idx="12"/>
          </p:nvPr>
        </p:nvSpPr>
        <p:spPr/>
        <p:txBody>
          <a:bodyPr/>
          <a:lstStyle/>
          <a:p>
            <a:pPr rtl="0"/>
            <a:fld id="{48F63A3B-78C7-47BE-AE5E-E10140E04643}" type="slidenum">
              <a:rPr lang="en-US" altLang="ja-JP" smtClean="0"/>
              <a:t>127</a:t>
            </a:fld>
            <a:endParaRPr lang="ja-JP" dirty="0"/>
          </a:p>
        </p:txBody>
      </p:sp>
      <p:sp>
        <p:nvSpPr>
          <p:cNvPr id="7" name="テキスト ボックス 6">
            <a:extLst>
              <a:ext uri="{FF2B5EF4-FFF2-40B4-BE49-F238E27FC236}">
                <a16:creationId xmlns:a16="http://schemas.microsoft.com/office/drawing/2014/main" id="{2D011488-F434-A96C-4AE9-1F0D37ED20BB}"/>
              </a:ext>
            </a:extLst>
          </p:cNvPr>
          <p:cNvSpPr txBox="1"/>
          <p:nvPr/>
        </p:nvSpPr>
        <p:spPr>
          <a:xfrm>
            <a:off x="492760" y="639796"/>
            <a:ext cx="9500326" cy="523220"/>
          </a:xfrm>
          <a:prstGeom prst="rect">
            <a:avLst/>
          </a:prstGeom>
          <a:noFill/>
        </p:spPr>
        <p:txBody>
          <a:bodyPr wrap="square" rtlCol="0">
            <a:spAutoFit/>
          </a:bodyPr>
          <a:lstStyle/>
          <a:p>
            <a:pPr marL="0" indent="0">
              <a:buNone/>
            </a:pPr>
            <a:r>
              <a:rPr kumimoji="1" lang="ja-JP" altLang="en-US" sz="2400" b="1" dirty="0">
                <a:solidFill>
                  <a:schemeClr val="tx1"/>
                </a:solidFill>
              </a:rPr>
              <a:t>（</a:t>
            </a:r>
            <a:r>
              <a:rPr kumimoji="1" lang="en-US" altLang="ja-JP" sz="2400" b="1" dirty="0">
                <a:solidFill>
                  <a:schemeClr val="tx1"/>
                </a:solidFill>
              </a:rPr>
              <a:t>4</a:t>
            </a:r>
            <a:r>
              <a:rPr kumimoji="1" lang="ja-JP" altLang="en-US" sz="2400" b="1" dirty="0">
                <a:solidFill>
                  <a:schemeClr val="tx1"/>
                </a:solidFill>
              </a:rPr>
              <a:t>）年齢や</a:t>
            </a:r>
            <a:r>
              <a:rPr kumimoji="1" lang="ja-JP" altLang="en-US" sz="2800" b="1" dirty="0">
                <a:solidFill>
                  <a:schemeClr val="accent2">
                    <a:lumMod val="75000"/>
                  </a:schemeClr>
                </a:solidFill>
              </a:rPr>
              <a:t>居住環境</a:t>
            </a:r>
            <a:r>
              <a:rPr kumimoji="1" lang="en-US" altLang="ja-JP" sz="2400" b="1" dirty="0">
                <a:solidFill>
                  <a:schemeClr val="tx1"/>
                </a:solidFill>
              </a:rPr>
              <a:t>(</a:t>
            </a:r>
            <a:r>
              <a:rPr kumimoji="1" lang="ja-JP" altLang="en-US" sz="2400" b="1" dirty="0">
                <a:solidFill>
                  <a:schemeClr val="tx1"/>
                </a:solidFill>
              </a:rPr>
              <a:t>地域</a:t>
            </a:r>
            <a:r>
              <a:rPr kumimoji="1" lang="en-US" altLang="ja-JP" sz="2400" b="1" dirty="0">
                <a:solidFill>
                  <a:schemeClr val="tx1"/>
                </a:solidFill>
              </a:rPr>
              <a:t>)</a:t>
            </a:r>
            <a:r>
              <a:rPr kumimoji="1" lang="ja-JP" altLang="en-US" sz="2400" b="1" dirty="0">
                <a:solidFill>
                  <a:schemeClr val="tx1"/>
                </a:solidFill>
              </a:rPr>
              <a:t>の違いによる備蓄食料の内容について</a:t>
            </a:r>
            <a:r>
              <a:rPr kumimoji="1" lang="ja-JP" altLang="en-US" sz="2400" b="1" dirty="0"/>
              <a:t>⑥</a:t>
            </a:r>
            <a:endParaRPr kumimoji="1" lang="ja-JP" altLang="en-US" sz="2400" b="1" dirty="0">
              <a:solidFill>
                <a:schemeClr val="tx1"/>
              </a:solidFill>
            </a:endParaRPr>
          </a:p>
        </p:txBody>
      </p:sp>
      <p:pic>
        <p:nvPicPr>
          <p:cNvPr id="8" name="図 7">
            <a:extLst>
              <a:ext uri="{FF2B5EF4-FFF2-40B4-BE49-F238E27FC236}">
                <a16:creationId xmlns:a16="http://schemas.microsoft.com/office/drawing/2014/main" id="{FCB3FE8A-B605-D7ED-1FFB-A042355124EC}"/>
              </a:ext>
            </a:extLst>
          </p:cNvPr>
          <p:cNvPicPr>
            <a:picLocks noChangeAspect="1"/>
          </p:cNvPicPr>
          <p:nvPr/>
        </p:nvPicPr>
        <p:blipFill>
          <a:blip r:embed="rId2"/>
          <a:stretch>
            <a:fillRect/>
          </a:stretch>
        </p:blipFill>
        <p:spPr>
          <a:xfrm>
            <a:off x="524969" y="2218008"/>
            <a:ext cx="11004902" cy="3482805"/>
          </a:xfrm>
          <a:prstGeom prst="rect">
            <a:avLst/>
          </a:prstGeom>
        </p:spPr>
      </p:pic>
      <p:sp>
        <p:nvSpPr>
          <p:cNvPr id="10" name="テキスト ボックス 9">
            <a:extLst>
              <a:ext uri="{FF2B5EF4-FFF2-40B4-BE49-F238E27FC236}">
                <a16:creationId xmlns:a16="http://schemas.microsoft.com/office/drawing/2014/main" id="{B7B9FE88-3779-0223-BBF7-A0DA9DC9EAC8}"/>
              </a:ext>
            </a:extLst>
          </p:cNvPr>
          <p:cNvSpPr txBox="1"/>
          <p:nvPr/>
        </p:nvSpPr>
        <p:spPr>
          <a:xfrm>
            <a:off x="706120" y="1590931"/>
            <a:ext cx="7510780" cy="523220"/>
          </a:xfrm>
          <a:prstGeom prst="rect">
            <a:avLst/>
          </a:prstGeom>
          <a:noFill/>
        </p:spPr>
        <p:txBody>
          <a:bodyPr wrap="square">
            <a:spAutoFit/>
          </a:bodyPr>
          <a:lstStyle/>
          <a:p>
            <a:pPr marL="0" indent="0">
              <a:buNone/>
            </a:pPr>
            <a:r>
              <a:rPr lang="ja-JP" altLang="en-US" sz="2400" b="1" dirty="0">
                <a:solidFill>
                  <a:schemeClr val="tx1"/>
                </a:solidFill>
              </a:rPr>
              <a:t>表</a:t>
            </a:r>
            <a:r>
              <a:rPr lang="en-US" altLang="ja-JP" sz="2400" b="1" dirty="0">
                <a:solidFill>
                  <a:schemeClr val="tx1"/>
                </a:solidFill>
              </a:rPr>
              <a:t>3</a:t>
            </a:r>
            <a:r>
              <a:rPr lang="ja-JP" altLang="en-US" sz="2400" b="1" dirty="0"/>
              <a:t>　</a:t>
            </a:r>
            <a:r>
              <a:rPr lang="ja-JP" altLang="en-US" sz="2800" b="1" dirty="0">
                <a:solidFill>
                  <a:schemeClr val="accent2">
                    <a:lumMod val="75000"/>
                  </a:schemeClr>
                </a:solidFill>
              </a:rPr>
              <a:t>地域別</a:t>
            </a:r>
            <a:r>
              <a:rPr lang="ja-JP" altLang="en-US" sz="2400" b="1" dirty="0">
                <a:solidFill>
                  <a:schemeClr val="tx1"/>
                </a:solidFill>
              </a:rPr>
              <a:t>、準備している非常用食料の種類 </a:t>
            </a:r>
            <a:r>
              <a:rPr lang="en-US" altLang="ja-JP" b="1" dirty="0">
                <a:solidFill>
                  <a:schemeClr val="tx1"/>
                </a:solidFill>
              </a:rPr>
              <a:t>(n=1359)</a:t>
            </a:r>
            <a:endParaRPr lang="en-US" altLang="ja-JP" sz="2400" b="1" dirty="0">
              <a:solidFill>
                <a:schemeClr val="tx1"/>
              </a:solidFill>
            </a:endParaRPr>
          </a:p>
        </p:txBody>
      </p:sp>
      <p:sp>
        <p:nvSpPr>
          <p:cNvPr id="2" name="テキスト ボックス 1">
            <a:extLst>
              <a:ext uri="{FF2B5EF4-FFF2-40B4-BE49-F238E27FC236}">
                <a16:creationId xmlns:a16="http://schemas.microsoft.com/office/drawing/2014/main" id="{B33DE03B-D090-BCF4-2210-E61B8AEFEEEA}"/>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9547973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F0AE85A-7975-8993-C568-451C5F61A9CD}"/>
              </a:ext>
            </a:extLst>
          </p:cNvPr>
          <p:cNvSpPr>
            <a:spLocks noGrp="1"/>
          </p:cNvSpPr>
          <p:nvPr>
            <p:ph type="sldNum" sz="quarter" idx="12"/>
          </p:nvPr>
        </p:nvSpPr>
        <p:spPr/>
        <p:txBody>
          <a:bodyPr/>
          <a:lstStyle/>
          <a:p>
            <a:pPr rtl="0"/>
            <a:fld id="{48F63A3B-78C7-47BE-AE5E-E10140E04643}" type="slidenum">
              <a:rPr lang="en-US" altLang="ja-JP" smtClean="0"/>
              <a:t>128</a:t>
            </a:fld>
            <a:endParaRPr lang="ja-JP" dirty="0"/>
          </a:p>
        </p:txBody>
      </p:sp>
      <p:sp>
        <p:nvSpPr>
          <p:cNvPr id="7" name="テキスト ボックス 6">
            <a:extLst>
              <a:ext uri="{FF2B5EF4-FFF2-40B4-BE49-F238E27FC236}">
                <a16:creationId xmlns:a16="http://schemas.microsoft.com/office/drawing/2014/main" id="{2D011488-F434-A96C-4AE9-1F0D37ED20BB}"/>
              </a:ext>
            </a:extLst>
          </p:cNvPr>
          <p:cNvSpPr txBox="1"/>
          <p:nvPr/>
        </p:nvSpPr>
        <p:spPr>
          <a:xfrm>
            <a:off x="492760" y="639796"/>
            <a:ext cx="9535160" cy="523220"/>
          </a:xfrm>
          <a:prstGeom prst="rect">
            <a:avLst/>
          </a:prstGeom>
          <a:noFill/>
        </p:spPr>
        <p:txBody>
          <a:bodyPr wrap="square" rtlCol="0">
            <a:spAutoFit/>
          </a:bodyPr>
          <a:lstStyle/>
          <a:p>
            <a:pPr marL="0" indent="0">
              <a:buNone/>
            </a:pPr>
            <a:r>
              <a:rPr lang="ja-JP" altLang="en-US" sz="2400" b="1" dirty="0">
                <a:solidFill>
                  <a:schemeClr val="tx1"/>
                </a:solidFill>
              </a:rPr>
              <a:t>（</a:t>
            </a:r>
            <a:r>
              <a:rPr lang="en-US" altLang="ja-JP" sz="2400" b="1" dirty="0">
                <a:solidFill>
                  <a:schemeClr val="tx1"/>
                </a:solidFill>
              </a:rPr>
              <a:t>4</a:t>
            </a:r>
            <a:r>
              <a:rPr lang="ja-JP" altLang="en-US" sz="2400" b="1" dirty="0">
                <a:solidFill>
                  <a:schemeClr val="tx1"/>
                </a:solidFill>
              </a:rPr>
              <a:t>）</a:t>
            </a:r>
            <a:r>
              <a:rPr kumimoji="1" lang="ja-JP" altLang="en-US" sz="2400" b="1" dirty="0">
                <a:solidFill>
                  <a:schemeClr val="tx1"/>
                </a:solidFill>
              </a:rPr>
              <a:t>年齢や</a:t>
            </a:r>
            <a:r>
              <a:rPr kumimoji="1" lang="ja-JP" altLang="en-US" sz="2800" b="1" dirty="0">
                <a:solidFill>
                  <a:schemeClr val="accent2">
                    <a:lumMod val="75000"/>
                  </a:schemeClr>
                </a:solidFill>
              </a:rPr>
              <a:t>居住環境</a:t>
            </a:r>
            <a:r>
              <a:rPr kumimoji="1" lang="en-US" altLang="ja-JP" sz="2400" b="1" dirty="0">
                <a:solidFill>
                  <a:schemeClr val="tx1"/>
                </a:solidFill>
              </a:rPr>
              <a:t>(</a:t>
            </a:r>
            <a:r>
              <a:rPr kumimoji="1" lang="ja-JP" altLang="en-US" sz="2400" b="1" dirty="0">
                <a:solidFill>
                  <a:schemeClr val="tx1"/>
                </a:solidFill>
              </a:rPr>
              <a:t>地域</a:t>
            </a:r>
            <a:r>
              <a:rPr kumimoji="1" lang="en-US" altLang="ja-JP" sz="2400" b="1" dirty="0">
                <a:solidFill>
                  <a:schemeClr val="tx1"/>
                </a:solidFill>
              </a:rPr>
              <a:t>)</a:t>
            </a:r>
            <a:r>
              <a:rPr kumimoji="1" lang="ja-JP" altLang="en-US" sz="2400" b="1" dirty="0">
                <a:solidFill>
                  <a:schemeClr val="tx1"/>
                </a:solidFill>
              </a:rPr>
              <a:t>の違いによる備蓄食料の内容について⑦</a:t>
            </a:r>
          </a:p>
        </p:txBody>
      </p:sp>
      <p:sp>
        <p:nvSpPr>
          <p:cNvPr id="10" name="テキスト ボックス 9">
            <a:extLst>
              <a:ext uri="{FF2B5EF4-FFF2-40B4-BE49-F238E27FC236}">
                <a16:creationId xmlns:a16="http://schemas.microsoft.com/office/drawing/2014/main" id="{B7B9FE88-3779-0223-BBF7-A0DA9DC9EAC8}"/>
              </a:ext>
            </a:extLst>
          </p:cNvPr>
          <p:cNvSpPr txBox="1"/>
          <p:nvPr/>
        </p:nvSpPr>
        <p:spPr>
          <a:xfrm>
            <a:off x="960120" y="1111156"/>
            <a:ext cx="7510780" cy="461665"/>
          </a:xfrm>
          <a:prstGeom prst="rect">
            <a:avLst/>
          </a:prstGeom>
          <a:noFill/>
        </p:spPr>
        <p:txBody>
          <a:bodyPr wrap="square">
            <a:spAutoFit/>
          </a:bodyPr>
          <a:lstStyle/>
          <a:p>
            <a:pPr marL="0" indent="0">
              <a:buNone/>
            </a:pPr>
            <a:r>
              <a:rPr lang="ja-JP" altLang="en-US" sz="2400" b="1" dirty="0">
                <a:solidFill>
                  <a:schemeClr val="tx1"/>
                </a:solidFill>
              </a:rPr>
              <a:t>結果 と 考えられる背景</a:t>
            </a:r>
            <a:endParaRPr lang="en-US" altLang="ja-JP" sz="2400" b="1" dirty="0">
              <a:solidFill>
                <a:schemeClr val="tx1"/>
              </a:solidFill>
            </a:endParaRPr>
          </a:p>
        </p:txBody>
      </p:sp>
      <p:sp>
        <p:nvSpPr>
          <p:cNvPr id="12" name="テキスト ボックス 11">
            <a:extLst>
              <a:ext uri="{FF2B5EF4-FFF2-40B4-BE49-F238E27FC236}">
                <a16:creationId xmlns:a16="http://schemas.microsoft.com/office/drawing/2014/main" id="{68772773-06B0-8C40-9A24-5A7BA611DF6E}"/>
              </a:ext>
            </a:extLst>
          </p:cNvPr>
          <p:cNvSpPr txBox="1"/>
          <p:nvPr/>
        </p:nvSpPr>
        <p:spPr>
          <a:xfrm>
            <a:off x="335280" y="2069574"/>
            <a:ext cx="11742420" cy="4339650"/>
          </a:xfrm>
          <a:prstGeom prst="rect">
            <a:avLst/>
          </a:prstGeom>
          <a:noFill/>
        </p:spPr>
        <p:txBody>
          <a:bodyPr wrap="square">
            <a:spAutoFit/>
          </a:bodyPr>
          <a:lstStyle/>
          <a:p>
            <a:pPr marL="0" indent="0">
              <a:buNone/>
            </a:pPr>
            <a:r>
              <a:rPr lang="ja-JP" altLang="en-US" sz="2400" b="1" dirty="0">
                <a:solidFill>
                  <a:schemeClr val="tx1"/>
                </a:solidFill>
              </a:rPr>
              <a:t>●</a:t>
            </a:r>
            <a:r>
              <a:rPr lang="ja-JP" altLang="en-US" sz="2400" b="1" dirty="0">
                <a:solidFill>
                  <a:schemeClr val="accent2">
                    <a:lumMod val="75000"/>
                  </a:schemeClr>
                </a:solidFill>
              </a:rPr>
              <a:t>東北</a:t>
            </a:r>
            <a:r>
              <a:rPr lang="ja-JP" altLang="en-US" sz="2400" b="1" dirty="0">
                <a:solidFill>
                  <a:schemeClr val="tx1"/>
                </a:solidFill>
              </a:rPr>
              <a:t>・</a:t>
            </a:r>
            <a:r>
              <a:rPr lang="ja-JP" altLang="en-US" sz="2400" b="1" dirty="0">
                <a:solidFill>
                  <a:schemeClr val="accent2">
                    <a:lumMod val="75000"/>
                  </a:schemeClr>
                </a:solidFill>
              </a:rPr>
              <a:t>関東</a:t>
            </a:r>
            <a:r>
              <a:rPr lang="en-US" altLang="ja-JP" sz="2400" b="1" dirty="0">
                <a:solidFill>
                  <a:schemeClr val="accent2">
                    <a:lumMod val="75000"/>
                  </a:schemeClr>
                </a:solidFill>
              </a:rPr>
              <a:t>Ⅰ</a:t>
            </a:r>
            <a:r>
              <a:rPr lang="ja-JP" altLang="en-US" sz="2400" b="1" dirty="0">
                <a:solidFill>
                  <a:schemeClr val="tx1"/>
                </a:solidFill>
              </a:rPr>
              <a:t>・</a:t>
            </a:r>
            <a:r>
              <a:rPr lang="ja-JP" altLang="en-US" sz="2400" b="1" dirty="0">
                <a:solidFill>
                  <a:schemeClr val="accent2">
                    <a:lumMod val="75000"/>
                  </a:schemeClr>
                </a:solidFill>
              </a:rPr>
              <a:t>東海</a:t>
            </a:r>
            <a:r>
              <a:rPr lang="ja-JP" altLang="en-US" sz="2400" b="1" dirty="0">
                <a:solidFill>
                  <a:schemeClr val="tx1"/>
                </a:solidFill>
              </a:rPr>
              <a:t>における非常用食料の種類は、比較的に揃っている</a:t>
            </a:r>
            <a:endParaRPr lang="en-US" altLang="ja-JP" sz="2400" b="1" dirty="0">
              <a:solidFill>
                <a:schemeClr val="tx1"/>
              </a:solidFill>
            </a:endParaRPr>
          </a:p>
          <a:p>
            <a:pPr marL="0" indent="0">
              <a:buNone/>
            </a:pPr>
            <a:r>
              <a:rPr lang="ja-JP" altLang="en-US" sz="2400" b="1" dirty="0">
                <a:solidFill>
                  <a:schemeClr val="tx1"/>
                </a:solidFill>
              </a:rPr>
              <a:t>　   考えられる背景：</a:t>
            </a:r>
            <a:endParaRPr lang="en-US" altLang="ja-JP" sz="2400" b="1" dirty="0">
              <a:solidFill>
                <a:schemeClr val="tx1"/>
              </a:solidFill>
            </a:endParaRPr>
          </a:p>
          <a:p>
            <a:pPr marL="0" indent="0">
              <a:buNone/>
            </a:pPr>
            <a:r>
              <a:rPr lang="ja-JP" altLang="en-US" sz="2400" b="1" dirty="0"/>
              <a:t>　  　  </a:t>
            </a:r>
            <a:r>
              <a:rPr lang="ja-JP" altLang="en-US" sz="2400" b="1" dirty="0">
                <a:solidFill>
                  <a:schemeClr val="tx1"/>
                </a:solidFill>
              </a:rPr>
              <a:t>東北・関東は</a:t>
            </a:r>
            <a:r>
              <a:rPr lang="ja-JP" altLang="en-US" sz="2400" b="1" dirty="0">
                <a:solidFill>
                  <a:schemeClr val="accent2">
                    <a:lumMod val="75000"/>
                  </a:schemeClr>
                </a:solidFill>
              </a:rPr>
              <a:t>東日本大震災</a:t>
            </a:r>
            <a:r>
              <a:rPr lang="ja-JP" altLang="en-US" sz="2400" b="1" dirty="0">
                <a:solidFill>
                  <a:schemeClr val="tx1"/>
                </a:solidFill>
              </a:rPr>
              <a:t>による防災意識の向上、</a:t>
            </a:r>
            <a:endParaRPr lang="en-US" altLang="ja-JP" sz="2400" b="1" dirty="0">
              <a:solidFill>
                <a:schemeClr val="tx1"/>
              </a:solidFill>
            </a:endParaRPr>
          </a:p>
          <a:p>
            <a:pPr marL="0" indent="0">
              <a:buNone/>
            </a:pPr>
            <a:r>
              <a:rPr lang="en-US" altLang="ja-JP" sz="2400" b="1" dirty="0"/>
              <a:t>        </a:t>
            </a:r>
            <a:r>
              <a:rPr lang="ja-JP" altLang="en-US" sz="2400" b="1" dirty="0">
                <a:solidFill>
                  <a:schemeClr val="tx1"/>
                </a:solidFill>
              </a:rPr>
              <a:t>東海は</a:t>
            </a:r>
            <a:r>
              <a:rPr lang="ja-JP" altLang="en-US" sz="2400" b="1" dirty="0">
                <a:solidFill>
                  <a:schemeClr val="accent2">
                    <a:lumMod val="75000"/>
                  </a:schemeClr>
                </a:solidFill>
              </a:rPr>
              <a:t>南海トラフ</a:t>
            </a:r>
            <a:r>
              <a:rPr lang="ja-JP" altLang="en-US" sz="2400" b="1" dirty="0">
                <a:solidFill>
                  <a:schemeClr val="tx1"/>
                </a:solidFill>
              </a:rPr>
              <a:t>に対する備えによって、  </a:t>
            </a:r>
            <a:endParaRPr lang="en-US" altLang="ja-JP" sz="2400" b="1" dirty="0">
              <a:solidFill>
                <a:schemeClr val="tx1"/>
              </a:solidFill>
            </a:endParaRPr>
          </a:p>
          <a:p>
            <a:pPr marL="0" indent="0">
              <a:buNone/>
            </a:pPr>
            <a:r>
              <a:rPr lang="ja-JP" altLang="en-US" sz="2400" b="1" dirty="0"/>
              <a:t>　　　　非常食の備蓄の種類</a:t>
            </a:r>
            <a:r>
              <a:rPr lang="ja-JP" altLang="en-US" sz="2400" b="1" dirty="0">
                <a:solidFill>
                  <a:schemeClr val="tx1"/>
                </a:solidFill>
              </a:rPr>
              <a:t>が増加したと示唆される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t>●</a:t>
            </a:r>
            <a:r>
              <a:rPr lang="ja-JP" altLang="en-US" sz="2400" b="1" dirty="0">
                <a:solidFill>
                  <a:schemeClr val="tx1"/>
                </a:solidFill>
              </a:rPr>
              <a:t>どの地域においても、</a:t>
            </a:r>
            <a:r>
              <a:rPr lang="ja-JP" altLang="en-US" sz="2400" b="1" dirty="0">
                <a:solidFill>
                  <a:schemeClr val="accent2">
                    <a:lumMod val="75000"/>
                  </a:schemeClr>
                </a:solidFill>
              </a:rPr>
              <a:t>飲料</a:t>
            </a:r>
            <a:r>
              <a:rPr lang="ja-JP" altLang="en-US" sz="2400" b="1" dirty="0"/>
              <a:t>の</a:t>
            </a:r>
            <a:r>
              <a:rPr lang="ja-JP" altLang="en-US" sz="2400" b="1" dirty="0">
                <a:solidFill>
                  <a:schemeClr val="accent2">
                    <a:lumMod val="75000"/>
                  </a:schemeClr>
                </a:solidFill>
              </a:rPr>
              <a:t>準備割合</a:t>
            </a:r>
            <a:r>
              <a:rPr lang="ja-JP" altLang="en-US" sz="2400" b="1" dirty="0"/>
              <a:t>は</a:t>
            </a:r>
            <a:r>
              <a:rPr lang="ja-JP" altLang="en-US" sz="2400" b="1" dirty="0">
                <a:solidFill>
                  <a:schemeClr val="accent2">
                    <a:lumMod val="75000"/>
                  </a:schemeClr>
                </a:solidFill>
              </a:rPr>
              <a:t>高い</a:t>
            </a:r>
            <a:r>
              <a:rPr lang="ja-JP" altLang="en-US" sz="2400" b="1" dirty="0">
                <a:solidFill>
                  <a:schemeClr val="tx1"/>
                </a:solidFill>
              </a:rPr>
              <a:t>が、</a:t>
            </a:r>
            <a:r>
              <a:rPr lang="ja-JP" altLang="en-US" sz="2400" b="1" dirty="0">
                <a:solidFill>
                  <a:schemeClr val="accent2">
                    <a:lumMod val="75000"/>
                  </a:schemeClr>
                </a:solidFill>
              </a:rPr>
              <a:t>食料</a:t>
            </a:r>
            <a:r>
              <a:rPr lang="ja-JP" altLang="en-US" sz="2400" b="1" dirty="0">
                <a:solidFill>
                  <a:schemeClr val="tx1"/>
                </a:solidFill>
              </a:rPr>
              <a:t>の準備は飲料よりも比較的</a:t>
            </a:r>
            <a:r>
              <a:rPr lang="ja-JP" altLang="en-US" sz="2400" b="1" dirty="0">
                <a:solidFill>
                  <a:schemeClr val="accent2">
                    <a:lumMod val="75000"/>
                  </a:schemeClr>
                </a:solidFill>
              </a:rPr>
              <a:t>少ない</a:t>
            </a:r>
            <a:endParaRPr lang="en-US" altLang="ja-JP" sz="2400" b="1" dirty="0">
              <a:solidFill>
                <a:schemeClr val="accent2">
                  <a:lumMod val="75000"/>
                </a:schemeClr>
              </a:solidFill>
            </a:endParaRPr>
          </a:p>
          <a:p>
            <a:pPr marL="0" indent="0">
              <a:buNone/>
            </a:pPr>
            <a:endParaRPr lang="en-US" altLang="ja-JP" sz="400" b="1" dirty="0">
              <a:solidFill>
                <a:schemeClr val="accent2">
                  <a:lumMod val="75000"/>
                </a:schemeClr>
              </a:solidFill>
            </a:endParaRPr>
          </a:p>
          <a:p>
            <a:pPr marL="0" indent="0">
              <a:buNone/>
            </a:pPr>
            <a:r>
              <a:rPr lang="ja-JP" altLang="en-US" sz="2400" b="1" dirty="0">
                <a:solidFill>
                  <a:schemeClr val="tx1"/>
                </a:solidFill>
              </a:rPr>
              <a:t>　   考えられる背景：</a:t>
            </a:r>
            <a:endParaRPr lang="en-US" altLang="ja-JP" sz="2400" b="1" dirty="0">
              <a:solidFill>
                <a:schemeClr val="tx1"/>
              </a:solidFill>
            </a:endParaRPr>
          </a:p>
          <a:p>
            <a:pPr marL="0" indent="0">
              <a:buNone/>
            </a:pPr>
            <a:r>
              <a:rPr lang="en-US" altLang="ja-JP" sz="2400" b="1" dirty="0"/>
              <a:t>    </a:t>
            </a:r>
            <a:r>
              <a:rPr lang="ja-JP" altLang="en-US" sz="2400" b="1" dirty="0"/>
              <a:t>　　</a:t>
            </a:r>
            <a:r>
              <a:rPr lang="ja-JP" altLang="en-US" sz="2400" b="1" dirty="0">
                <a:solidFill>
                  <a:schemeClr val="tx1"/>
                </a:solidFill>
              </a:rPr>
              <a:t>公助に頼る気持ちがある／備蓄の仕方が分からない／</a:t>
            </a:r>
            <a:endParaRPr lang="en-US" altLang="ja-JP" sz="2400" b="1" dirty="0">
              <a:solidFill>
                <a:schemeClr val="tx1"/>
              </a:solidFill>
            </a:endParaRPr>
          </a:p>
          <a:p>
            <a:pPr marL="0" indent="0">
              <a:buNone/>
            </a:pPr>
            <a:r>
              <a:rPr lang="en-US" altLang="ja-JP" sz="2400" b="1" dirty="0"/>
              <a:t>    </a:t>
            </a:r>
            <a:r>
              <a:rPr lang="ja-JP" altLang="en-US" sz="2400" b="1" dirty="0"/>
              <a:t>　　</a:t>
            </a:r>
            <a:r>
              <a:rPr lang="ja-JP" altLang="en-US" sz="2400" b="1" dirty="0">
                <a:solidFill>
                  <a:schemeClr val="tx1"/>
                </a:solidFill>
              </a:rPr>
              <a:t>飲料の準備があれば十分であると思っている</a:t>
            </a:r>
          </a:p>
        </p:txBody>
      </p:sp>
      <p:sp>
        <p:nvSpPr>
          <p:cNvPr id="13" name="吹き出し: 角を丸めた四角形 12">
            <a:extLst>
              <a:ext uri="{FF2B5EF4-FFF2-40B4-BE49-F238E27FC236}">
                <a16:creationId xmlns:a16="http://schemas.microsoft.com/office/drawing/2014/main" id="{6A8A1203-5872-6135-5AEE-5B2FFA34D6E3}"/>
              </a:ext>
            </a:extLst>
          </p:cNvPr>
          <p:cNvSpPr/>
          <p:nvPr/>
        </p:nvSpPr>
        <p:spPr>
          <a:xfrm>
            <a:off x="723900" y="2470679"/>
            <a:ext cx="9740900" cy="1593321"/>
          </a:xfrm>
          <a:prstGeom prst="wedgeRoundRectCallout">
            <a:avLst>
              <a:gd name="adj1" fmla="val -4069"/>
              <a:gd name="adj2" fmla="val -27256"/>
              <a:gd name="adj3" fmla="val 16667"/>
            </a:avLst>
          </a:prstGeom>
          <a:noFill/>
          <a:ln w="571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吹き出し: 角を丸めた四角形 2">
            <a:extLst>
              <a:ext uri="{FF2B5EF4-FFF2-40B4-BE49-F238E27FC236}">
                <a16:creationId xmlns:a16="http://schemas.microsoft.com/office/drawing/2014/main" id="{185C956A-361F-DD00-6249-87645DBBC11F}"/>
              </a:ext>
            </a:extLst>
          </p:cNvPr>
          <p:cNvSpPr/>
          <p:nvPr/>
        </p:nvSpPr>
        <p:spPr>
          <a:xfrm>
            <a:off x="736600" y="5099176"/>
            <a:ext cx="10960100" cy="1110721"/>
          </a:xfrm>
          <a:prstGeom prst="wedgeRoundRectCallout">
            <a:avLst>
              <a:gd name="adj1" fmla="val -4069"/>
              <a:gd name="adj2" fmla="val -27256"/>
              <a:gd name="adj3" fmla="val 16667"/>
            </a:avLst>
          </a:prstGeom>
          <a:noFill/>
          <a:ln w="571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6" name="Picture 2" descr="避難する人と避難誘導する人のイラスト（ヘルメット） | かわいいフリー素材集 いらすとや">
            <a:extLst>
              <a:ext uri="{FF2B5EF4-FFF2-40B4-BE49-F238E27FC236}">
                <a16:creationId xmlns:a16="http://schemas.microsoft.com/office/drawing/2014/main" id="{FE2AE847-73C9-7A6E-299D-849F0664B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489" y="2446942"/>
            <a:ext cx="2681931" cy="20852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電柱のイラスト（1本） | かわいいフリー素材集 いらすとや">
            <a:extLst>
              <a:ext uri="{FF2B5EF4-FFF2-40B4-BE49-F238E27FC236}">
                <a16:creationId xmlns:a16="http://schemas.microsoft.com/office/drawing/2014/main" id="{D618EE77-D77A-1997-DA00-47B446AD6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988" y="1228273"/>
            <a:ext cx="1721644" cy="30607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E89AB363-7A0E-18A4-701F-D41E2A54389F}"/>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2240469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B81AC79D-46DF-118C-94DE-97F631C5F98A}"/>
              </a:ext>
            </a:extLst>
          </p:cNvPr>
          <p:cNvSpPr/>
          <p:nvPr/>
        </p:nvSpPr>
        <p:spPr>
          <a:xfrm>
            <a:off x="508000" y="5402580"/>
            <a:ext cx="10858500" cy="1353820"/>
          </a:xfrm>
          <a:prstGeom prst="roundRect">
            <a:avLst>
              <a:gd name="adj" fmla="val 17325"/>
            </a:avLst>
          </a:prstGeom>
          <a:solidFill>
            <a:schemeClr val="accent5">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09708BC9-061D-A869-2927-FD54FEA2EE01}"/>
              </a:ext>
            </a:extLst>
          </p:cNvPr>
          <p:cNvSpPr>
            <a:spLocks noGrp="1"/>
          </p:cNvSpPr>
          <p:nvPr>
            <p:ph sz="half" idx="1"/>
          </p:nvPr>
        </p:nvSpPr>
        <p:spPr>
          <a:xfrm>
            <a:off x="63500" y="701779"/>
            <a:ext cx="12192000" cy="4734560"/>
          </a:xfrm>
        </p:spPr>
        <p:txBody>
          <a:bodyPr/>
          <a:lstStyle/>
          <a:p>
            <a:pPr marL="0" indent="0">
              <a:buNone/>
            </a:pPr>
            <a:r>
              <a:rPr lang="ja-JP" altLang="en-US" sz="2800" b="1" dirty="0">
                <a:solidFill>
                  <a:schemeClr val="tx1"/>
                </a:solidFill>
              </a:rPr>
              <a:t>（</a:t>
            </a:r>
            <a:r>
              <a:rPr lang="en-US" altLang="ja-JP" sz="2800" b="1" dirty="0">
                <a:solidFill>
                  <a:schemeClr val="tx1"/>
                </a:solidFill>
              </a:rPr>
              <a:t>5</a:t>
            </a:r>
            <a:r>
              <a:rPr lang="ja-JP" altLang="en-US" sz="2800" b="1" dirty="0">
                <a:solidFill>
                  <a:schemeClr val="tx1"/>
                </a:solidFill>
              </a:rPr>
              <a:t>）</a:t>
            </a:r>
            <a:r>
              <a:rPr kumimoji="1" lang="ja-JP" altLang="en-US" sz="2800" b="1" dirty="0">
                <a:solidFill>
                  <a:schemeClr val="tx1"/>
                </a:solidFill>
              </a:rPr>
              <a:t>備蓄食料のイメージと今後の課題について①</a:t>
            </a:r>
            <a:endParaRPr kumimoji="1" lang="en-US" altLang="ja-JP" sz="1600" b="1" dirty="0">
              <a:solidFill>
                <a:schemeClr val="tx1"/>
              </a:solidFill>
            </a:endParaRPr>
          </a:p>
          <a:p>
            <a:pPr marL="0" indent="0">
              <a:buNone/>
            </a:pPr>
            <a:endParaRPr kumimoji="1" lang="en-US" altLang="ja-JP" sz="300" b="1" dirty="0">
              <a:solidFill>
                <a:schemeClr val="tx1"/>
              </a:solidFill>
            </a:endParaRPr>
          </a:p>
          <a:p>
            <a:pPr marL="0" indent="0">
              <a:buNone/>
            </a:pPr>
            <a:r>
              <a:rPr lang="en-US" altLang="ja-JP" sz="2400" b="1" dirty="0">
                <a:solidFill>
                  <a:schemeClr val="tx1"/>
                </a:solidFill>
              </a:rPr>
              <a:t>Q</a:t>
            </a:r>
            <a:r>
              <a:rPr lang="ja-JP" altLang="en-US" sz="2400" b="1" dirty="0">
                <a:solidFill>
                  <a:schemeClr val="tx1"/>
                </a:solidFill>
              </a:rPr>
              <a:t>．</a:t>
            </a:r>
            <a:r>
              <a:rPr kumimoji="1" lang="ja-JP" altLang="en-US" sz="2400" b="1" dirty="0">
                <a:solidFill>
                  <a:schemeClr val="tx1"/>
                </a:solidFill>
              </a:rPr>
              <a:t>備蓄食料</a:t>
            </a:r>
            <a:r>
              <a:rPr kumimoji="1" lang="en-US" altLang="ja-JP" sz="2400" b="1" dirty="0">
                <a:solidFill>
                  <a:schemeClr val="tx1"/>
                </a:solidFill>
              </a:rPr>
              <a:t>(</a:t>
            </a:r>
            <a:r>
              <a:rPr kumimoji="1" lang="ja-JP" altLang="en-US" sz="2400" b="1" dirty="0">
                <a:solidFill>
                  <a:schemeClr val="tx1"/>
                </a:solidFill>
              </a:rPr>
              <a:t>非常食</a:t>
            </a:r>
            <a:r>
              <a:rPr kumimoji="1" lang="en-US" altLang="ja-JP" sz="2400" b="1" dirty="0">
                <a:solidFill>
                  <a:schemeClr val="tx1"/>
                </a:solidFill>
              </a:rPr>
              <a:t>)</a:t>
            </a:r>
            <a:r>
              <a:rPr kumimoji="1" lang="ja-JP" altLang="en-US" sz="2400" b="1" dirty="0">
                <a:solidFill>
                  <a:schemeClr val="tx1"/>
                </a:solidFill>
              </a:rPr>
              <a:t>は加工食品であり、一般的に、加工食品に対して、</a:t>
            </a:r>
            <a:endParaRPr kumimoji="1" lang="en-US" altLang="ja-JP" sz="2400" b="1" dirty="0">
              <a:solidFill>
                <a:schemeClr val="tx1"/>
              </a:solidFill>
            </a:endParaRPr>
          </a:p>
          <a:p>
            <a:pPr marL="0" indent="0">
              <a:buNone/>
            </a:pPr>
            <a:r>
              <a:rPr lang="ja-JP" altLang="en-US" sz="2400" b="1" dirty="0">
                <a:solidFill>
                  <a:schemeClr val="tx1"/>
                </a:solidFill>
              </a:rPr>
              <a:t>　　　</a:t>
            </a:r>
            <a:r>
              <a:rPr kumimoji="1" lang="ja-JP" altLang="en-US" sz="2400" b="1" dirty="0">
                <a:solidFill>
                  <a:schemeClr val="tx1"/>
                </a:solidFill>
              </a:rPr>
              <a:t>≪おいしくなさそうなイメージ≫≪安っぽいイメージ≫≪貧困のイメージ≫がある。</a:t>
            </a:r>
            <a:endParaRPr kumimoji="1" lang="en-US" altLang="ja-JP" sz="2400" b="1" dirty="0">
              <a:solidFill>
                <a:schemeClr val="tx1"/>
              </a:solidFill>
            </a:endParaRPr>
          </a:p>
          <a:p>
            <a:pPr marL="0" indent="0">
              <a:buNone/>
            </a:pPr>
            <a:r>
              <a:rPr lang="ja-JP" altLang="en-US" sz="2400" b="1" dirty="0">
                <a:solidFill>
                  <a:schemeClr val="tx1"/>
                </a:solidFill>
              </a:rPr>
              <a:t>　　　</a:t>
            </a:r>
            <a:r>
              <a:rPr kumimoji="1" lang="ja-JP" altLang="en-US" sz="2400" b="1" dirty="0">
                <a:solidFill>
                  <a:schemeClr val="tx1"/>
                </a:solidFill>
              </a:rPr>
              <a:t>このようなイメージを脱するために、栄養教諭ができることは？</a:t>
            </a:r>
            <a:endParaRPr kumimoji="1" lang="en-US" altLang="ja-JP" sz="2400" b="1" dirty="0">
              <a:solidFill>
                <a:schemeClr val="tx1"/>
              </a:solidFill>
            </a:endParaRPr>
          </a:p>
          <a:p>
            <a:pPr marL="0" indent="0">
              <a:buNone/>
            </a:pPr>
            <a:r>
              <a:rPr lang="ja-JP" altLang="en-US" sz="2400" b="1" dirty="0">
                <a:solidFill>
                  <a:schemeClr val="tx1"/>
                </a:solidFill>
              </a:rPr>
              <a:t>　　　非常</a:t>
            </a:r>
            <a:r>
              <a:rPr kumimoji="1" lang="ja-JP" altLang="en-US" sz="2400" b="1" dirty="0">
                <a:solidFill>
                  <a:schemeClr val="tx1"/>
                </a:solidFill>
              </a:rPr>
              <a:t>食の必要性の理解を深め、</a:t>
            </a:r>
            <a:r>
              <a:rPr lang="ja-JP" altLang="en-US" sz="2400" b="1" dirty="0">
                <a:solidFill>
                  <a:schemeClr val="tx1"/>
                </a:solidFill>
              </a:rPr>
              <a:t>備蓄</a:t>
            </a:r>
            <a:r>
              <a:rPr kumimoji="1" lang="ja-JP" altLang="en-US" sz="2400" b="1" dirty="0">
                <a:solidFill>
                  <a:schemeClr val="tx1"/>
                </a:solidFill>
              </a:rPr>
              <a:t>してもらうために、栄養教諭が行うべきことは？　</a:t>
            </a:r>
            <a:endParaRPr kumimoji="1" lang="en-US" altLang="ja-JP" sz="2400" b="1" dirty="0">
              <a:solidFill>
                <a:schemeClr val="tx1"/>
              </a:solidFill>
            </a:endParaRPr>
          </a:p>
          <a:p>
            <a:pPr marL="0" indent="0">
              <a:buNone/>
            </a:pPr>
            <a:endParaRPr kumimoji="1" lang="en-US" altLang="ja-JP" sz="1600" b="1" dirty="0">
              <a:solidFill>
                <a:schemeClr val="tx1"/>
              </a:solidFill>
            </a:endParaRPr>
          </a:p>
          <a:p>
            <a:pPr marL="0" indent="0">
              <a:buNone/>
            </a:pPr>
            <a:r>
              <a:rPr lang="ja-JP" altLang="en-US" sz="2000" b="1" dirty="0">
                <a:solidFill>
                  <a:schemeClr val="tx1"/>
                </a:solidFill>
              </a:rPr>
              <a:t>     </a:t>
            </a:r>
            <a:r>
              <a:rPr lang="en-US" altLang="ja-JP" sz="2400" b="1" dirty="0">
                <a:solidFill>
                  <a:schemeClr val="tx1"/>
                </a:solidFill>
              </a:rPr>
              <a:t> </a:t>
            </a:r>
            <a:r>
              <a:rPr lang="ja-JP" altLang="en-US" sz="2400" b="1" dirty="0">
                <a:solidFill>
                  <a:schemeClr val="tx1"/>
                </a:solidFill>
              </a:rPr>
              <a:t>①非常</a:t>
            </a:r>
            <a:r>
              <a:rPr kumimoji="1" lang="ja-JP" altLang="en-US" sz="2400" b="1" dirty="0">
                <a:solidFill>
                  <a:schemeClr val="tx1"/>
                </a:solidFill>
              </a:rPr>
              <a:t>食を</a:t>
            </a:r>
            <a:r>
              <a:rPr kumimoji="1" lang="ja-JP" altLang="en-US" sz="2400" b="1" dirty="0">
                <a:solidFill>
                  <a:schemeClr val="accent2">
                    <a:lumMod val="75000"/>
                  </a:schemeClr>
                </a:solidFill>
              </a:rPr>
              <a:t>食べる機会</a:t>
            </a:r>
            <a:r>
              <a:rPr kumimoji="1" lang="ja-JP" altLang="en-US" sz="2400" b="1" dirty="0">
                <a:solidFill>
                  <a:schemeClr val="tx1"/>
                </a:solidFill>
              </a:rPr>
              <a:t>を設け、意外と</a:t>
            </a:r>
            <a:r>
              <a:rPr kumimoji="1" lang="ja-JP" altLang="en-US" sz="2400" b="1" dirty="0">
                <a:solidFill>
                  <a:schemeClr val="accent2">
                    <a:lumMod val="75000"/>
                  </a:schemeClr>
                </a:solidFill>
              </a:rPr>
              <a:t>おいしかった</a:t>
            </a:r>
            <a:r>
              <a:rPr kumimoji="1" lang="ja-JP" altLang="en-US" sz="2400" b="1" dirty="0">
                <a:solidFill>
                  <a:schemeClr val="tx1"/>
                </a:solidFill>
              </a:rPr>
              <a:t>という体験をさせることで、</a:t>
            </a:r>
            <a:endParaRPr kumimoji="1" lang="en-US" altLang="ja-JP" sz="2400" b="1" dirty="0">
              <a:solidFill>
                <a:schemeClr val="tx1"/>
              </a:solidFill>
            </a:endParaRPr>
          </a:p>
          <a:p>
            <a:pPr marL="0" indent="0">
              <a:buNone/>
            </a:pPr>
            <a:r>
              <a:rPr lang="ja-JP" altLang="en-US" sz="2400" b="1" dirty="0">
                <a:solidFill>
                  <a:schemeClr val="tx1"/>
                </a:solidFill>
              </a:rPr>
              <a:t>　     </a:t>
            </a:r>
            <a:r>
              <a:rPr kumimoji="1" lang="ja-JP" altLang="en-US" sz="2400" b="1" dirty="0">
                <a:solidFill>
                  <a:schemeClr val="tx1"/>
                </a:solidFill>
              </a:rPr>
              <a:t>非常食の積極的な備蓄</a:t>
            </a:r>
            <a:r>
              <a:rPr lang="ja-JP" altLang="en-US" sz="2400" b="1" dirty="0">
                <a:solidFill>
                  <a:schemeClr val="tx1"/>
                </a:solidFill>
              </a:rPr>
              <a:t>につながる可能性が高まる　</a:t>
            </a:r>
            <a:endParaRPr lang="en-US" altLang="ja-JP" sz="2400" b="1" dirty="0">
              <a:solidFill>
                <a:schemeClr val="tx1"/>
              </a:solidFill>
            </a:endParaRPr>
          </a:p>
          <a:p>
            <a:pPr marL="0" indent="0">
              <a:buNone/>
            </a:pPr>
            <a:endParaRPr lang="en-US" altLang="ja-JP" sz="900" b="1" dirty="0">
              <a:solidFill>
                <a:schemeClr val="tx1"/>
              </a:solidFill>
            </a:endParaRPr>
          </a:p>
          <a:p>
            <a:pPr marL="0" indent="0">
              <a:buNone/>
            </a:pPr>
            <a:r>
              <a:rPr lang="ja-JP" altLang="en-US" sz="2400" b="1" dirty="0">
                <a:solidFill>
                  <a:schemeClr val="tx1"/>
                </a:solidFill>
              </a:rPr>
              <a:t> 　  ②非常食に対する抵抗感の軽減／</a:t>
            </a:r>
            <a:r>
              <a:rPr kumimoji="1" lang="ja-JP" altLang="en-US" sz="2400" b="1" dirty="0">
                <a:solidFill>
                  <a:schemeClr val="tx1"/>
                </a:solidFill>
              </a:rPr>
              <a:t>加工食品を</a:t>
            </a:r>
            <a:r>
              <a:rPr lang="ja-JP" altLang="en-US" sz="2400" b="1" dirty="0">
                <a:solidFill>
                  <a:schemeClr val="tx1"/>
                </a:solidFill>
              </a:rPr>
              <a:t>日常に</a:t>
            </a:r>
            <a:r>
              <a:rPr kumimoji="1" lang="ja-JP" altLang="en-US" sz="2400" b="1" dirty="0">
                <a:solidFill>
                  <a:schemeClr val="tx1"/>
                </a:solidFill>
              </a:rPr>
              <a:t>取り入れるようとする</a:t>
            </a:r>
            <a:r>
              <a:rPr kumimoji="1" lang="ja-JP" altLang="en-US" sz="2400" b="1" dirty="0">
                <a:solidFill>
                  <a:schemeClr val="accent2">
                    <a:lumMod val="75000"/>
                  </a:schemeClr>
                </a:solidFill>
              </a:rPr>
              <a:t>きっかけ</a:t>
            </a:r>
            <a:r>
              <a:rPr kumimoji="1" lang="ja-JP" altLang="en-US" sz="2400" b="1" dirty="0">
                <a:solidFill>
                  <a:schemeClr val="tx1"/>
                </a:solidFill>
              </a:rPr>
              <a:t>を与える</a:t>
            </a:r>
            <a:endParaRPr kumimoji="1" lang="en-US" altLang="ja-JP" sz="2400" b="1" dirty="0">
              <a:solidFill>
                <a:schemeClr val="tx1"/>
              </a:solidFill>
            </a:endParaRPr>
          </a:p>
          <a:p>
            <a:pPr marL="0" indent="0">
              <a:buNone/>
            </a:pPr>
            <a:r>
              <a:rPr lang="ja-JP" altLang="en-US" sz="2400" b="1" dirty="0">
                <a:solidFill>
                  <a:schemeClr val="tx1"/>
                </a:solidFill>
              </a:rPr>
              <a:t>　　   　</a:t>
            </a:r>
            <a:r>
              <a:rPr kumimoji="1" lang="ja-JP" altLang="en-US" sz="2400" b="1" dirty="0">
                <a:solidFill>
                  <a:schemeClr val="tx1"/>
                </a:solidFill>
              </a:rPr>
              <a:t>→</a:t>
            </a:r>
            <a:r>
              <a:rPr kumimoji="1" lang="ja-JP" altLang="en-US" sz="2400" b="1" dirty="0">
                <a:solidFill>
                  <a:schemeClr val="accent2">
                    <a:lumMod val="75000"/>
                  </a:schemeClr>
                </a:solidFill>
              </a:rPr>
              <a:t>学校の食育の活動</a:t>
            </a:r>
            <a:r>
              <a:rPr kumimoji="1" lang="ja-JP" altLang="en-US" sz="2400" b="1" dirty="0">
                <a:solidFill>
                  <a:schemeClr val="tx1"/>
                </a:solidFill>
              </a:rPr>
              <a:t>を通して、</a:t>
            </a:r>
            <a:r>
              <a:rPr lang="ja-JP" altLang="en-US" sz="2400" b="1" dirty="0">
                <a:solidFill>
                  <a:schemeClr val="tx1"/>
                </a:solidFill>
              </a:rPr>
              <a:t>非常</a:t>
            </a:r>
            <a:r>
              <a:rPr kumimoji="1" lang="ja-JP" altLang="en-US" sz="2400" b="1" dirty="0">
                <a:solidFill>
                  <a:schemeClr val="tx1"/>
                </a:solidFill>
              </a:rPr>
              <a:t>食を食べる機会を提供する</a:t>
            </a:r>
            <a:endParaRPr kumimoji="1" lang="en-US" altLang="ja-JP" sz="2400" b="1" dirty="0">
              <a:solidFill>
                <a:schemeClr val="tx1"/>
              </a:solidFill>
            </a:endParaRPr>
          </a:p>
          <a:p>
            <a:pPr marL="0" indent="0">
              <a:buNone/>
            </a:pPr>
            <a:endParaRPr kumimoji="1" lang="en-US" altLang="ja-JP" sz="1600" b="1" dirty="0">
              <a:solidFill>
                <a:schemeClr val="tx1"/>
              </a:solidFill>
            </a:endParaRPr>
          </a:p>
          <a:p>
            <a:pPr marL="0" indent="0">
              <a:buNone/>
            </a:pPr>
            <a:r>
              <a:rPr lang="ja-JP" altLang="en-US" sz="2400" b="1" dirty="0">
                <a:solidFill>
                  <a:schemeClr val="tx1"/>
                </a:solidFill>
              </a:rPr>
              <a:t>　　        </a:t>
            </a:r>
            <a:r>
              <a:rPr kumimoji="1" lang="en-US" altLang="ja-JP" sz="2400" b="1" dirty="0">
                <a:solidFill>
                  <a:schemeClr val="tx1"/>
                </a:solidFill>
              </a:rPr>
              <a:t>※</a:t>
            </a:r>
            <a:r>
              <a:rPr kumimoji="1" lang="ja-JP" altLang="en-US" sz="2400" b="1" dirty="0">
                <a:solidFill>
                  <a:schemeClr val="tx1"/>
                </a:solidFill>
              </a:rPr>
              <a:t>授業参観日、運動会で親子一緒に非常食を調理・試食</a:t>
            </a:r>
            <a:endParaRPr kumimoji="1" lang="en-US" altLang="ja-JP" sz="2400" b="1" dirty="0">
              <a:solidFill>
                <a:schemeClr val="tx1"/>
              </a:solidFill>
            </a:endParaRPr>
          </a:p>
          <a:p>
            <a:pPr marL="0" indent="0">
              <a:buNone/>
            </a:pPr>
            <a:r>
              <a:rPr lang="ja-JP" altLang="en-US" sz="2400" b="1" dirty="0">
                <a:solidFill>
                  <a:schemeClr val="tx1"/>
                </a:solidFill>
              </a:rPr>
              <a:t>　          </a:t>
            </a:r>
            <a:r>
              <a:rPr lang="en-US" altLang="ja-JP" sz="2400" b="1" dirty="0">
                <a:solidFill>
                  <a:schemeClr val="tx1"/>
                </a:solidFill>
              </a:rPr>
              <a:t>※</a:t>
            </a:r>
            <a:r>
              <a:rPr lang="ja-JP" altLang="en-US" sz="2400" b="1" dirty="0">
                <a:solidFill>
                  <a:schemeClr val="tx1"/>
                </a:solidFill>
              </a:rPr>
              <a:t>災害時には、必要な</a:t>
            </a:r>
            <a:r>
              <a:rPr lang="ja-JP" altLang="en-US" sz="2400" b="1" dirty="0">
                <a:solidFill>
                  <a:schemeClr val="accent2">
                    <a:lumMod val="75000"/>
                  </a:schemeClr>
                </a:solidFill>
              </a:rPr>
              <a:t>調理器具</a:t>
            </a:r>
            <a:r>
              <a:rPr lang="ja-JP" altLang="en-US" sz="2400" b="1" dirty="0">
                <a:solidFill>
                  <a:schemeClr val="tx1"/>
                </a:solidFill>
              </a:rPr>
              <a:t>や</a:t>
            </a:r>
            <a:r>
              <a:rPr lang="ja-JP" altLang="en-US" sz="2400" b="1" dirty="0">
                <a:solidFill>
                  <a:schemeClr val="accent2">
                    <a:lumMod val="75000"/>
                  </a:schemeClr>
                </a:solidFill>
              </a:rPr>
              <a:t>水</a:t>
            </a:r>
            <a:r>
              <a:rPr lang="ja-JP" altLang="en-US" sz="2400" b="1" dirty="0">
                <a:solidFill>
                  <a:schemeClr val="tx1"/>
                </a:solidFill>
              </a:rPr>
              <a:t>が</a:t>
            </a:r>
            <a:r>
              <a:rPr lang="ja-JP" altLang="en-US" sz="2400" b="1" dirty="0">
                <a:solidFill>
                  <a:schemeClr val="accent2">
                    <a:lumMod val="75000"/>
                  </a:schemeClr>
                </a:solidFill>
              </a:rPr>
              <a:t>不足</a:t>
            </a:r>
            <a:r>
              <a:rPr lang="ja-JP" altLang="en-US" sz="2400" b="1" dirty="0">
                <a:solidFill>
                  <a:schemeClr val="tx1"/>
                </a:solidFill>
              </a:rPr>
              <a:t>している可能性が高いため、</a:t>
            </a:r>
            <a:endParaRPr lang="en-US" altLang="ja-JP" sz="2400" b="1" dirty="0">
              <a:solidFill>
                <a:schemeClr val="tx1"/>
              </a:solidFill>
            </a:endParaRPr>
          </a:p>
          <a:p>
            <a:pPr marL="0" indent="0">
              <a:buNone/>
            </a:pPr>
            <a:r>
              <a:rPr lang="en-US" altLang="ja-JP" sz="2400" b="1" dirty="0">
                <a:solidFill>
                  <a:schemeClr val="tx1"/>
                </a:solidFill>
              </a:rPr>
              <a:t>               </a:t>
            </a:r>
            <a:r>
              <a:rPr lang="ja-JP" altLang="en-US" sz="2400" b="1" dirty="0">
                <a:solidFill>
                  <a:schemeClr val="tx1"/>
                </a:solidFill>
              </a:rPr>
              <a:t>ペットボトルの水を用いるなどの、</a:t>
            </a:r>
            <a:r>
              <a:rPr lang="ja-JP" altLang="en-US" sz="2400" b="1" dirty="0">
                <a:solidFill>
                  <a:schemeClr val="accent2">
                    <a:lumMod val="75000"/>
                  </a:schemeClr>
                </a:solidFill>
              </a:rPr>
              <a:t>実践的な調理形態</a:t>
            </a:r>
            <a:r>
              <a:rPr lang="ja-JP" altLang="en-US" sz="2400" b="1" dirty="0">
                <a:solidFill>
                  <a:schemeClr val="tx1"/>
                </a:solidFill>
              </a:rPr>
              <a:t>をとるように工夫する</a:t>
            </a:r>
            <a:endParaRPr lang="en-US" altLang="ja-JP" sz="2400" b="1" dirty="0">
              <a:solidFill>
                <a:schemeClr val="tx1"/>
              </a:solidFill>
            </a:endParaRPr>
          </a:p>
          <a:p>
            <a:pPr marL="0" indent="0">
              <a:buNone/>
            </a:pPr>
            <a:endParaRPr lang="en-US" altLang="ja-JP" sz="1400" b="1" dirty="0">
              <a:solidFill>
                <a:schemeClr val="tx1"/>
              </a:solidFill>
            </a:endParaRPr>
          </a:p>
          <a:p>
            <a:pPr marL="0" indent="0">
              <a:buNone/>
            </a:pPr>
            <a:endParaRPr lang="en-US" altLang="ja-JP" sz="1400" b="1" dirty="0">
              <a:solidFill>
                <a:schemeClr val="tx1"/>
              </a:solidFill>
            </a:endParaRPr>
          </a:p>
        </p:txBody>
      </p:sp>
      <p:sp>
        <p:nvSpPr>
          <p:cNvPr id="4" name="四角形: 角を丸くする 3">
            <a:extLst>
              <a:ext uri="{FF2B5EF4-FFF2-40B4-BE49-F238E27FC236}">
                <a16:creationId xmlns:a16="http://schemas.microsoft.com/office/drawing/2014/main" id="{98BED947-766C-63DC-B4F5-06A55FEF00AE}"/>
              </a:ext>
            </a:extLst>
          </p:cNvPr>
          <p:cNvSpPr/>
          <p:nvPr/>
        </p:nvSpPr>
        <p:spPr>
          <a:xfrm>
            <a:off x="50800" y="1264920"/>
            <a:ext cx="12077700" cy="1706880"/>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30" descr="調理器具のイラスト「寸胴」 | かわいいフリー素材集 いらすとや">
            <a:extLst>
              <a:ext uri="{FF2B5EF4-FFF2-40B4-BE49-F238E27FC236}">
                <a16:creationId xmlns:a16="http://schemas.microsoft.com/office/drawing/2014/main" id="{45CDC781-2A26-FECE-EB35-3D096F042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3663" y="5174059"/>
            <a:ext cx="1352887" cy="11767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調理器具のイラスト「ボウル」 | かわいいフリー素材集 いらすとや">
            <a:extLst>
              <a:ext uri="{FF2B5EF4-FFF2-40B4-BE49-F238E27FC236}">
                <a16:creationId xmlns:a16="http://schemas.microsoft.com/office/drawing/2014/main" id="{0CF31C99-A3EF-5C41-8BBB-53F6A71FB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0107" y="5639233"/>
            <a:ext cx="1158082" cy="108440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003E7DD9-84B3-768D-783A-251059A6C246}"/>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9" name="スライド番号プレースホルダー 8">
            <a:extLst>
              <a:ext uri="{FF2B5EF4-FFF2-40B4-BE49-F238E27FC236}">
                <a16:creationId xmlns:a16="http://schemas.microsoft.com/office/drawing/2014/main" id="{DE1EACA2-6E02-0C9D-2F2C-7E7267EEA831}"/>
              </a:ext>
            </a:extLst>
          </p:cNvPr>
          <p:cNvSpPr>
            <a:spLocks noGrp="1"/>
          </p:cNvSpPr>
          <p:nvPr>
            <p:ph type="sldNum" sz="quarter" idx="12"/>
          </p:nvPr>
        </p:nvSpPr>
        <p:spPr/>
        <p:txBody>
          <a:bodyPr/>
          <a:lstStyle/>
          <a:p>
            <a:pPr rtl="0"/>
            <a:fld id="{48F63A3B-78C7-47BE-AE5E-E10140E04643}" type="slidenum">
              <a:rPr lang="en-US" altLang="ja-JP" smtClean="0"/>
              <a:t>129</a:t>
            </a:fld>
            <a:endParaRPr lang="ja-JP" dirty="0"/>
          </a:p>
        </p:txBody>
      </p:sp>
    </p:spTree>
    <p:extLst>
      <p:ext uri="{BB962C8B-B14F-4D97-AF65-F5344CB8AC3E}">
        <p14:creationId xmlns:p14="http://schemas.microsoft.com/office/powerpoint/2010/main" val="1235658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63A3AB7-47DD-DFA4-2DC4-D58D49C5B906}"/>
              </a:ext>
            </a:extLst>
          </p:cNvPr>
          <p:cNvSpPr txBox="1"/>
          <p:nvPr/>
        </p:nvSpPr>
        <p:spPr>
          <a:xfrm>
            <a:off x="10809195" y="6421110"/>
            <a:ext cx="3168130"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6" name="スライド番号プレースホルダー 5">
            <a:extLst>
              <a:ext uri="{FF2B5EF4-FFF2-40B4-BE49-F238E27FC236}">
                <a16:creationId xmlns:a16="http://schemas.microsoft.com/office/drawing/2014/main" id="{9B8D5A5D-E81E-0127-D8E4-7D6E7F346E3A}"/>
              </a:ext>
            </a:extLst>
          </p:cNvPr>
          <p:cNvSpPr>
            <a:spLocks noGrp="1"/>
          </p:cNvSpPr>
          <p:nvPr>
            <p:ph type="sldNum" sz="quarter" idx="12"/>
          </p:nvPr>
        </p:nvSpPr>
        <p:spPr/>
        <p:txBody>
          <a:bodyPr/>
          <a:lstStyle/>
          <a:p>
            <a:pPr rtl="0"/>
            <a:fld id="{48F63A3B-78C7-47BE-AE5E-E10140E04643}" type="slidenum">
              <a:rPr lang="en-US" altLang="ja-JP" smtClean="0"/>
              <a:t>13</a:t>
            </a:fld>
            <a:endParaRPr lang="ja-JP" dirty="0"/>
          </a:p>
        </p:txBody>
      </p:sp>
      <p:pic>
        <p:nvPicPr>
          <p:cNvPr id="8" name="図 7">
            <a:extLst>
              <a:ext uri="{FF2B5EF4-FFF2-40B4-BE49-F238E27FC236}">
                <a16:creationId xmlns:a16="http://schemas.microsoft.com/office/drawing/2014/main" id="{904AE572-B42B-5689-05A2-AE21C7F8666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4278" t="8373" r="5557" b="7823"/>
          <a:stretch/>
        </p:blipFill>
        <p:spPr>
          <a:xfrm>
            <a:off x="2778928" y="1557076"/>
            <a:ext cx="6634143" cy="4623414"/>
          </a:xfrm>
          <a:prstGeom prst="rect">
            <a:avLst/>
          </a:prstGeom>
          <a:ln>
            <a:solidFill>
              <a:schemeClr val="tx1"/>
            </a:solidFill>
          </a:ln>
        </p:spPr>
      </p:pic>
      <p:sp>
        <p:nvSpPr>
          <p:cNvPr id="9" name="タイトル 1">
            <a:extLst>
              <a:ext uri="{FF2B5EF4-FFF2-40B4-BE49-F238E27FC236}">
                <a16:creationId xmlns:a16="http://schemas.microsoft.com/office/drawing/2014/main" id="{7FE9C9E3-8BDC-2AE0-3757-4BE51F972436}"/>
              </a:ext>
            </a:extLst>
          </p:cNvPr>
          <p:cNvSpPr txBox="1">
            <a:spLocks/>
          </p:cNvSpPr>
          <p:nvPr/>
        </p:nvSpPr>
        <p:spPr>
          <a:xfrm>
            <a:off x="1801295" y="407399"/>
            <a:ext cx="8589410" cy="648242"/>
          </a:xfrm>
          <a:prstGeom prst="rect">
            <a:avLst/>
          </a:prstGeom>
        </p:spPr>
        <p:txBody>
          <a:bodyPr vert="horz" lIns="91440" tIns="45720" rIns="91440" bIns="45720" rtlCol="0" anchor="b">
            <a:normAutofit fontScale="97500"/>
          </a:bodyPr>
          <a:lstStyle>
            <a:defPPr>
              <a:defRPr lang="ja-JP"/>
            </a:defPPr>
            <a:lvl1pPr algn="ctr" defTabSz="914400" rtl="0" eaLnBrk="1" latinLnBrk="0" hangingPunct="1">
              <a:lnSpc>
                <a:spcPts val="4875"/>
              </a:lnSpc>
              <a:spcBef>
                <a:spcPct val="0"/>
              </a:spcBef>
              <a:buNone/>
              <a:defRPr kumimoji="1" lang="ja-JP" sz="3200" b="1" kern="1200" cap="all" baseline="0">
                <a:solidFill>
                  <a:schemeClr val="accent6"/>
                </a:solidFill>
                <a:latin typeface="+mj-ea"/>
                <a:ea typeface="+mj-ea"/>
                <a:cs typeface="+mj-cs"/>
              </a:defRPr>
            </a:lvl1pPr>
          </a:lstStyle>
          <a:p>
            <a:r>
              <a:rPr lang="ja-JP" altLang="en-US" sz="2800" dirty="0">
                <a:solidFill>
                  <a:schemeClr val="tx1"/>
                </a:solidFill>
              </a:rPr>
              <a:t>（</a:t>
            </a:r>
            <a:r>
              <a:rPr lang="en-US" altLang="ja-JP" sz="2800" dirty="0">
                <a:solidFill>
                  <a:schemeClr val="tx1"/>
                </a:solidFill>
              </a:rPr>
              <a:t>2</a:t>
            </a:r>
            <a:r>
              <a:rPr lang="ja-JP" altLang="en-US" sz="2800" dirty="0">
                <a:solidFill>
                  <a:schemeClr val="tx1"/>
                </a:solidFill>
              </a:rPr>
              <a:t>）フードバランスガイド②</a:t>
            </a:r>
          </a:p>
        </p:txBody>
      </p:sp>
    </p:spTree>
    <p:extLst>
      <p:ext uri="{BB962C8B-B14F-4D97-AF65-F5344CB8AC3E}">
        <p14:creationId xmlns:p14="http://schemas.microsoft.com/office/powerpoint/2010/main" val="21138837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715E83CC-1F1E-56DA-7516-F97FECECF0F5}"/>
              </a:ext>
            </a:extLst>
          </p:cNvPr>
          <p:cNvSpPr/>
          <p:nvPr/>
        </p:nvSpPr>
        <p:spPr>
          <a:xfrm>
            <a:off x="486664" y="4752340"/>
            <a:ext cx="11561064" cy="1142692"/>
          </a:xfrm>
          <a:prstGeom prst="roundRect">
            <a:avLst>
              <a:gd name="adj" fmla="val 17325"/>
            </a:avLst>
          </a:prstGeom>
          <a:solidFill>
            <a:schemeClr val="accent5">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AEDCF932-A4E0-ED00-172B-4BC619A12E28}"/>
              </a:ext>
            </a:extLst>
          </p:cNvPr>
          <p:cNvSpPr/>
          <p:nvPr/>
        </p:nvSpPr>
        <p:spPr>
          <a:xfrm>
            <a:off x="508000" y="2879309"/>
            <a:ext cx="10858500" cy="1353820"/>
          </a:xfrm>
          <a:prstGeom prst="roundRect">
            <a:avLst>
              <a:gd name="adj" fmla="val 17325"/>
            </a:avLst>
          </a:prstGeom>
          <a:solidFill>
            <a:schemeClr val="accent5">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09708BC9-061D-A869-2927-FD54FEA2EE01}"/>
              </a:ext>
            </a:extLst>
          </p:cNvPr>
          <p:cNvSpPr>
            <a:spLocks noGrp="1"/>
          </p:cNvSpPr>
          <p:nvPr>
            <p:ph sz="half" idx="1"/>
          </p:nvPr>
        </p:nvSpPr>
        <p:spPr>
          <a:xfrm>
            <a:off x="122936" y="842535"/>
            <a:ext cx="12069064" cy="4734560"/>
          </a:xfrm>
        </p:spPr>
        <p:txBody>
          <a:bodyPr/>
          <a:lstStyle/>
          <a:p>
            <a:pPr marL="0" indent="0">
              <a:buNone/>
            </a:pPr>
            <a:r>
              <a:rPr lang="ja-JP" altLang="en-US" sz="2800" b="1" dirty="0">
                <a:solidFill>
                  <a:schemeClr val="tx1"/>
                </a:solidFill>
              </a:rPr>
              <a:t>　（</a:t>
            </a:r>
            <a:r>
              <a:rPr lang="en-US" altLang="ja-JP" sz="2800" b="1" dirty="0">
                <a:solidFill>
                  <a:schemeClr val="tx1"/>
                </a:solidFill>
              </a:rPr>
              <a:t>5</a:t>
            </a:r>
            <a:r>
              <a:rPr lang="ja-JP" altLang="en-US" sz="2800" b="1" dirty="0">
                <a:solidFill>
                  <a:schemeClr val="tx1"/>
                </a:solidFill>
              </a:rPr>
              <a:t>）</a:t>
            </a:r>
            <a:r>
              <a:rPr kumimoji="1" lang="ja-JP" altLang="en-US" sz="2800" b="1" dirty="0">
                <a:solidFill>
                  <a:schemeClr val="tx1"/>
                </a:solidFill>
              </a:rPr>
              <a:t>備蓄食料のイメージと今後の課題について②</a:t>
            </a:r>
            <a:endParaRPr kumimoji="1" lang="en-US" altLang="ja-JP" sz="1600" b="1" dirty="0">
              <a:solidFill>
                <a:schemeClr val="tx1"/>
              </a:solidFill>
            </a:endParaRPr>
          </a:p>
          <a:p>
            <a:pPr marL="0" indent="0">
              <a:buNone/>
            </a:pPr>
            <a:endParaRPr lang="en-US" altLang="ja-JP" sz="1400" b="1"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r>
              <a:rPr lang="en-US" altLang="ja-JP" sz="1400" b="1" dirty="0">
                <a:solidFill>
                  <a:schemeClr val="tx1"/>
                </a:solidFill>
              </a:rPr>
              <a:t>   </a:t>
            </a:r>
            <a:r>
              <a:rPr lang="ja-JP" altLang="en-US" sz="1400" b="1" dirty="0">
                <a:solidFill>
                  <a:schemeClr val="tx1"/>
                </a:solidFill>
              </a:rPr>
              <a:t>　</a:t>
            </a:r>
            <a:r>
              <a:rPr lang="en-US" altLang="ja-JP" sz="2800" b="1" dirty="0">
                <a:solidFill>
                  <a:schemeClr val="tx1"/>
                </a:solidFill>
              </a:rPr>
              <a:t>Q. </a:t>
            </a:r>
            <a:r>
              <a:rPr lang="ja-JP" altLang="en-US" sz="2800" b="1" dirty="0">
                <a:solidFill>
                  <a:schemeClr val="tx1"/>
                </a:solidFill>
              </a:rPr>
              <a:t>ローリングストックを実践してもらうためにはどうしたらいい？</a:t>
            </a:r>
            <a:endParaRPr lang="en-US" altLang="ja-JP" sz="2800" b="1" dirty="0">
              <a:solidFill>
                <a:schemeClr val="tx1"/>
              </a:solidFill>
            </a:endParaRPr>
          </a:p>
          <a:p>
            <a:pPr marL="0" indent="0">
              <a:buNone/>
            </a:pPr>
            <a:endParaRPr lang="en-US" altLang="ja-JP" sz="1400" b="1" dirty="0">
              <a:solidFill>
                <a:schemeClr val="tx1"/>
              </a:solidFill>
            </a:endParaRPr>
          </a:p>
          <a:p>
            <a:pPr marL="0" indent="0">
              <a:buNone/>
            </a:pPr>
            <a:endParaRPr lang="en-US" altLang="ja-JP" sz="1400" b="1" dirty="0">
              <a:solidFill>
                <a:schemeClr val="tx1"/>
              </a:solidFill>
            </a:endParaRPr>
          </a:p>
          <a:p>
            <a:pPr marL="0" indent="0">
              <a:buNone/>
            </a:pPr>
            <a:r>
              <a:rPr lang="ja-JP" altLang="en-US" sz="2400" b="1" dirty="0">
                <a:solidFill>
                  <a:schemeClr val="tx1"/>
                </a:solidFill>
              </a:rPr>
              <a:t>　　・普段食べている食品を多めに買い足しておき、消費したら再び買い足すという方法</a:t>
            </a:r>
            <a:endParaRPr lang="en-US" altLang="ja-JP" sz="2400" b="1" dirty="0">
              <a:solidFill>
                <a:schemeClr val="tx1"/>
              </a:solidFill>
            </a:endParaRPr>
          </a:p>
          <a:p>
            <a:pPr marL="0" indent="0">
              <a:buNone/>
            </a:pPr>
            <a:r>
              <a:rPr lang="en-US" altLang="ja-JP" sz="2400" b="1" dirty="0">
                <a:solidFill>
                  <a:schemeClr val="tx1"/>
                </a:solidFill>
              </a:rPr>
              <a:t>     (</a:t>
            </a:r>
            <a:r>
              <a:rPr lang="ja-JP" altLang="en-US" sz="2400" b="1" dirty="0">
                <a:solidFill>
                  <a:schemeClr val="tx1"/>
                </a:solidFill>
              </a:rPr>
              <a:t>ローリングストック</a:t>
            </a:r>
            <a:r>
              <a:rPr lang="en-US" altLang="ja-JP" sz="2400" b="1" dirty="0">
                <a:solidFill>
                  <a:schemeClr val="tx1"/>
                </a:solidFill>
              </a:rPr>
              <a:t>)</a:t>
            </a:r>
            <a:r>
              <a:rPr lang="ja-JP" altLang="en-US" sz="2400" b="1" dirty="0">
                <a:solidFill>
                  <a:schemeClr val="tx1"/>
                </a:solidFill>
              </a:rPr>
              <a:t>について、</a:t>
            </a:r>
            <a:r>
              <a:rPr lang="ja-JP" altLang="en-US" sz="2800" b="1" dirty="0">
                <a:solidFill>
                  <a:schemeClr val="accent2">
                    <a:lumMod val="75000"/>
                  </a:schemeClr>
                </a:solidFill>
              </a:rPr>
              <a:t>食育</a:t>
            </a:r>
            <a:r>
              <a:rPr lang="ja-JP" altLang="en-US" sz="2400" b="1" dirty="0">
                <a:solidFill>
                  <a:schemeClr val="tx1"/>
                </a:solidFill>
              </a:rPr>
              <a:t>の中で取り扱い、</a:t>
            </a:r>
            <a:r>
              <a:rPr lang="ja-JP" altLang="en-US" sz="2800" b="1" dirty="0">
                <a:solidFill>
                  <a:schemeClr val="accent2">
                    <a:lumMod val="75000"/>
                  </a:schemeClr>
                </a:solidFill>
              </a:rPr>
              <a:t>認知を広げる</a:t>
            </a:r>
            <a:r>
              <a:rPr lang="ja-JP" altLang="en-US" sz="2400" b="1" dirty="0">
                <a:solidFill>
                  <a:schemeClr val="tx1"/>
                </a:solidFill>
              </a:rPr>
              <a:t>。</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kumimoji="1" lang="ja-JP" altLang="en-US" sz="2400" b="1" dirty="0">
                <a:solidFill>
                  <a:schemeClr val="tx1"/>
                </a:solidFill>
              </a:rPr>
              <a:t>　  →食品の家庭備蓄を、非日常のものとして考えるのではなく、</a:t>
            </a:r>
            <a:endParaRPr kumimoji="1" lang="en-US" altLang="ja-JP" sz="2400" b="1" dirty="0">
              <a:solidFill>
                <a:schemeClr val="tx1"/>
              </a:solidFill>
            </a:endParaRPr>
          </a:p>
          <a:p>
            <a:pPr marL="0" indent="0">
              <a:buNone/>
            </a:pPr>
            <a:r>
              <a:rPr lang="ja-JP" altLang="en-US" sz="2400" b="1" dirty="0">
                <a:solidFill>
                  <a:schemeClr val="tx1"/>
                </a:solidFill>
              </a:rPr>
              <a:t>　　</a:t>
            </a:r>
            <a:r>
              <a:rPr kumimoji="1" lang="ja-JP" altLang="en-US" sz="2800" b="1" dirty="0">
                <a:solidFill>
                  <a:schemeClr val="accent2">
                    <a:lumMod val="75000"/>
                  </a:schemeClr>
                </a:solidFill>
              </a:rPr>
              <a:t>日常の一部</a:t>
            </a:r>
            <a:r>
              <a:rPr kumimoji="1" lang="ja-JP" altLang="en-US" sz="2400" b="1" dirty="0">
                <a:solidFill>
                  <a:schemeClr val="tx1"/>
                </a:solidFill>
              </a:rPr>
              <a:t>として、普段から無理なく楽しみながら取り入れていくことが大切</a:t>
            </a:r>
            <a:r>
              <a:rPr kumimoji="1" lang="en-US" altLang="ja-JP" sz="2400" b="1" dirty="0">
                <a:solidFill>
                  <a:schemeClr val="tx1"/>
                </a:solidFill>
              </a:rPr>
              <a:t>(</a:t>
            </a:r>
            <a:r>
              <a:rPr kumimoji="1" lang="ja-JP" altLang="en-US" sz="2400" b="1" dirty="0">
                <a:solidFill>
                  <a:schemeClr val="tx1"/>
                </a:solidFill>
              </a:rPr>
              <a:t>厚生労働省</a:t>
            </a:r>
            <a:r>
              <a:rPr kumimoji="1" lang="en-US" altLang="ja-JP" sz="2400" b="1" dirty="0">
                <a:solidFill>
                  <a:schemeClr val="tx1"/>
                </a:solidFill>
              </a:rPr>
              <a:t>)</a:t>
            </a:r>
            <a:endParaRPr kumimoji="1" lang="ja-JP" altLang="en-US" sz="2400" b="1" dirty="0">
              <a:solidFill>
                <a:schemeClr val="tx1"/>
              </a:solidFill>
            </a:endParaRPr>
          </a:p>
        </p:txBody>
      </p:sp>
      <p:sp>
        <p:nvSpPr>
          <p:cNvPr id="5" name="四角形: 角を丸くする 4">
            <a:extLst>
              <a:ext uri="{FF2B5EF4-FFF2-40B4-BE49-F238E27FC236}">
                <a16:creationId xmlns:a16="http://schemas.microsoft.com/office/drawing/2014/main" id="{972F64EB-8BC4-FBD6-FF0E-D4DDD436A09A}"/>
              </a:ext>
            </a:extLst>
          </p:cNvPr>
          <p:cNvSpPr/>
          <p:nvPr/>
        </p:nvSpPr>
        <p:spPr>
          <a:xfrm>
            <a:off x="312420" y="2108200"/>
            <a:ext cx="9199880" cy="516672"/>
          </a:xfrm>
          <a:prstGeom prst="roundRect">
            <a:avLst>
              <a:gd name="adj" fmla="val 21897"/>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F07D771-72C3-9315-C65B-1D1C51E854D1}"/>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8" name="スライド番号プレースホルダー 7">
            <a:extLst>
              <a:ext uri="{FF2B5EF4-FFF2-40B4-BE49-F238E27FC236}">
                <a16:creationId xmlns:a16="http://schemas.microsoft.com/office/drawing/2014/main" id="{4EF2A75F-1C7E-BD42-FF15-DED3E78AF45D}"/>
              </a:ext>
            </a:extLst>
          </p:cNvPr>
          <p:cNvSpPr>
            <a:spLocks noGrp="1"/>
          </p:cNvSpPr>
          <p:nvPr>
            <p:ph type="sldNum" sz="quarter" idx="12"/>
          </p:nvPr>
        </p:nvSpPr>
        <p:spPr/>
        <p:txBody>
          <a:bodyPr/>
          <a:lstStyle/>
          <a:p>
            <a:pPr rtl="0"/>
            <a:fld id="{48F63A3B-78C7-47BE-AE5E-E10140E04643}" type="slidenum">
              <a:rPr lang="en-US" altLang="ja-JP" smtClean="0"/>
              <a:t>130</a:t>
            </a:fld>
            <a:endParaRPr lang="ja-JP" dirty="0"/>
          </a:p>
        </p:txBody>
      </p:sp>
    </p:spTree>
    <p:extLst>
      <p:ext uri="{BB962C8B-B14F-4D97-AF65-F5344CB8AC3E}">
        <p14:creationId xmlns:p14="http://schemas.microsoft.com/office/powerpoint/2010/main" val="24105602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93DD8D-7A8C-AB7D-A01F-0F698E9E1E11}"/>
              </a:ext>
            </a:extLst>
          </p:cNvPr>
          <p:cNvSpPr>
            <a:spLocks noGrp="1"/>
          </p:cNvSpPr>
          <p:nvPr>
            <p:ph sz="half" idx="1"/>
          </p:nvPr>
        </p:nvSpPr>
        <p:spPr>
          <a:xfrm>
            <a:off x="539496" y="604520"/>
            <a:ext cx="11563604" cy="4434840"/>
          </a:xfrm>
        </p:spPr>
        <p:txBody>
          <a:bodyPr/>
          <a:lstStyle/>
          <a:p>
            <a:pPr marL="0" indent="0">
              <a:buNone/>
            </a:pPr>
            <a:r>
              <a:rPr lang="en-US" altLang="ja-JP" sz="2800" b="1" dirty="0">
                <a:solidFill>
                  <a:schemeClr val="tx1"/>
                </a:solidFill>
              </a:rPr>
              <a:t>【</a:t>
            </a:r>
            <a:r>
              <a:rPr lang="ja-JP" altLang="en-US" sz="2800" b="1" dirty="0">
                <a:solidFill>
                  <a:schemeClr val="tx1"/>
                </a:solidFill>
              </a:rPr>
              <a:t>参考文献</a:t>
            </a:r>
            <a:r>
              <a:rPr lang="en-US" altLang="ja-JP" sz="2800" b="1" dirty="0">
                <a:solidFill>
                  <a:schemeClr val="tx1"/>
                </a:solidFill>
              </a:rPr>
              <a:t>】</a:t>
            </a:r>
          </a:p>
          <a:p>
            <a:pPr marL="0" indent="0">
              <a:buNone/>
            </a:pPr>
            <a:endParaRPr lang="en-US" altLang="ja-JP" b="1" dirty="0">
              <a:solidFill>
                <a:schemeClr val="tx1"/>
              </a:solidFill>
            </a:endParaRPr>
          </a:p>
          <a:p>
            <a:pPr marL="0" indent="0">
              <a:buNone/>
            </a:pPr>
            <a:endParaRPr lang="en-US" altLang="ja-JP" b="1" dirty="0">
              <a:solidFill>
                <a:schemeClr val="tx1"/>
              </a:solidFill>
            </a:endParaRPr>
          </a:p>
          <a:p>
            <a:pPr marL="0" indent="0">
              <a:buNone/>
            </a:pPr>
            <a:r>
              <a:rPr lang="ja-JP" altLang="en-US" sz="2400" b="1" dirty="0">
                <a:solidFill>
                  <a:schemeClr val="tx1"/>
                </a:solidFill>
              </a:rPr>
              <a:t>・　</a:t>
            </a:r>
            <a:r>
              <a:rPr lang="ja-JP" altLang="en-US" sz="2400" b="1" dirty="0">
                <a:solidFill>
                  <a:schemeClr val="tx1"/>
                </a:solidFill>
                <a:hlinkClick r:id="rId2">
                  <a:extLst>
                    <a:ext uri="{A12FA001-AC4F-418D-AE19-62706E023703}">
                      <ahyp:hlinkClr xmlns:ahyp="http://schemas.microsoft.com/office/drawing/2018/hyperlinkcolor" val="tx"/>
                    </a:ext>
                  </a:extLst>
                </a:hlinkClick>
              </a:rPr>
              <a:t>農林水産省 災害時に備えた食品ストックガイド　</a:t>
            </a:r>
            <a:r>
              <a:rPr lang="en-US" altLang="ja-JP" sz="2400" b="1" dirty="0">
                <a:solidFill>
                  <a:schemeClr val="tx1"/>
                </a:solidFill>
                <a:hlinkClick r:id="rId2">
                  <a:extLst>
                    <a:ext uri="{A12FA001-AC4F-418D-AE19-62706E023703}">
                      <ahyp:hlinkClr xmlns:ahyp="http://schemas.microsoft.com/office/drawing/2018/hyperlinkcolor" val="tx"/>
                    </a:ext>
                  </a:extLst>
                </a:hlinkClick>
              </a:rPr>
              <a:t>guidebook-3.pdf (maff.go.jp)</a:t>
            </a:r>
            <a:r>
              <a:rPr lang="ja-JP" altLang="en-US" sz="2400" b="1" dirty="0">
                <a:solidFill>
                  <a:schemeClr val="tx1"/>
                </a:solidFill>
              </a:rPr>
              <a:t>　　</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a:t>
            </a:r>
            <a:r>
              <a:rPr kumimoji="1" lang="ja-JP" altLang="en-US" sz="2400" b="1" dirty="0">
                <a:solidFill>
                  <a:schemeClr val="tx1"/>
                </a:solidFill>
              </a:rPr>
              <a:t>国民健康栄養調査　</a:t>
            </a:r>
            <a:r>
              <a:rPr kumimoji="1" lang="en-US" altLang="ja-JP" sz="2400" b="1" dirty="0">
                <a:solidFill>
                  <a:schemeClr val="tx1"/>
                </a:solidFill>
              </a:rPr>
              <a:t>(</a:t>
            </a:r>
            <a:r>
              <a:rPr kumimoji="1" lang="ja-JP" altLang="en-US" sz="2400" b="1" dirty="0">
                <a:solidFill>
                  <a:schemeClr val="tx1"/>
                </a:solidFill>
              </a:rPr>
              <a:t>令和元年実施</a:t>
            </a:r>
            <a:r>
              <a:rPr kumimoji="1" lang="en-US" altLang="ja-JP" sz="2400" b="1" dirty="0">
                <a:solidFill>
                  <a:schemeClr val="tx1"/>
                </a:solidFill>
              </a:rPr>
              <a:t>) </a:t>
            </a:r>
          </a:p>
          <a:p>
            <a:pPr marL="0" indent="0">
              <a:buNone/>
            </a:pPr>
            <a:r>
              <a:rPr lang="ja-JP" altLang="en-US" sz="2400" b="1" dirty="0">
                <a:solidFill>
                  <a:schemeClr val="tx1"/>
                </a:solidFill>
              </a:rPr>
              <a:t>　　　</a:t>
            </a:r>
            <a:r>
              <a:rPr lang="en-US" altLang="ja-JP" sz="2400" b="1" dirty="0">
                <a:solidFill>
                  <a:schemeClr val="tx1"/>
                </a:solidFill>
                <a:hlinkClick r:id="rId3">
                  <a:extLst>
                    <a:ext uri="{A12FA001-AC4F-418D-AE19-62706E023703}">
                      <ahyp:hlinkClr xmlns:ahyp="http://schemas.microsoft.com/office/drawing/2018/hyperlinkcolor" val="tx"/>
                    </a:ext>
                  </a:extLst>
                </a:hlinkClick>
              </a:rPr>
              <a:t>https://www.mhlw.go.jp/content/001066904.pdf</a:t>
            </a:r>
            <a:r>
              <a:rPr lang="ja-JP" altLang="en-US" sz="2400" b="1" dirty="0">
                <a:solidFill>
                  <a:schemeClr val="tx1"/>
                </a:solidFill>
              </a:rPr>
              <a:t>　</a:t>
            </a:r>
            <a:r>
              <a:rPr lang="en-US" altLang="ja-JP" sz="2400" b="1" dirty="0">
                <a:solidFill>
                  <a:schemeClr val="tx1"/>
                </a:solidFill>
              </a:rPr>
              <a:t>p232</a:t>
            </a:r>
            <a:endParaRPr lang="en-US" altLang="ja-JP" sz="4000" b="1" dirty="0">
              <a:solidFill>
                <a:schemeClr val="tx1"/>
              </a:solidFill>
            </a:endParaRPr>
          </a:p>
          <a:p>
            <a:pPr marL="0" indent="0">
              <a:buNone/>
            </a:pPr>
            <a:endParaRPr lang="en-US" altLang="ja-JP" sz="2400" b="1" dirty="0">
              <a:solidFill>
                <a:schemeClr val="tx1"/>
              </a:solidFill>
            </a:endParaRPr>
          </a:p>
          <a:p>
            <a:pPr marL="0" indent="0">
              <a:buNone/>
            </a:pPr>
            <a:r>
              <a:rPr lang="ja-JP" altLang="en-US" sz="2400" b="1" dirty="0">
                <a:solidFill>
                  <a:schemeClr val="tx1"/>
                </a:solidFill>
              </a:rPr>
              <a:t>・　備蓄食料の例</a:t>
            </a:r>
            <a:endParaRPr lang="en-US" altLang="ja-JP" sz="2400" b="1" dirty="0">
              <a:solidFill>
                <a:schemeClr val="tx1"/>
              </a:solidFill>
            </a:endParaRPr>
          </a:p>
          <a:p>
            <a:pPr marL="0" indent="0">
              <a:buNone/>
            </a:pPr>
            <a:r>
              <a:rPr lang="ja-JP" altLang="en-US" sz="2400" b="1" dirty="0">
                <a:solidFill>
                  <a:schemeClr val="tx1"/>
                </a:solidFill>
              </a:rPr>
              <a:t>　　　アルファ食品株式会社　トップ＞アルファー</a:t>
            </a:r>
            <a:r>
              <a:rPr lang="en-US" altLang="ja-JP" sz="2400" b="1" dirty="0">
                <a:solidFill>
                  <a:schemeClr val="tx1"/>
                </a:solidFill>
              </a:rPr>
              <a:t>Park</a:t>
            </a:r>
            <a:r>
              <a:rPr lang="ja-JP" altLang="en-US" sz="2400" b="1" dirty="0">
                <a:solidFill>
                  <a:schemeClr val="tx1"/>
                </a:solidFill>
              </a:rPr>
              <a:t>＞ご家庭での備蓄食品について</a:t>
            </a:r>
            <a:endParaRPr lang="en-US" altLang="ja-JP" sz="2400" b="1" dirty="0">
              <a:solidFill>
                <a:schemeClr val="tx1"/>
              </a:solidFill>
            </a:endParaRPr>
          </a:p>
          <a:p>
            <a:pPr marL="0" indent="0">
              <a:buNone/>
            </a:pPr>
            <a:r>
              <a:rPr lang="ja-JP" altLang="en-US" sz="2400" dirty="0"/>
              <a:t>　　　</a:t>
            </a:r>
            <a:r>
              <a:rPr lang="en-US" altLang="ja-JP" sz="2400" b="1" dirty="0">
                <a:solidFill>
                  <a:schemeClr val="tx1"/>
                </a:solidFill>
                <a:hlinkClick r:id="rId4">
                  <a:extLst>
                    <a:ext uri="{A12FA001-AC4F-418D-AE19-62706E023703}">
                      <ahyp:hlinkClr xmlns:ahyp="http://schemas.microsoft.com/office/drawing/2018/hyperlinkcolor" val="tx"/>
                    </a:ext>
                  </a:extLst>
                </a:hlinkClick>
              </a:rPr>
              <a:t>https://www.alpha-come.co.jp/park/stock.php</a:t>
            </a:r>
            <a:endParaRPr lang="en-US" altLang="ja-JP" sz="2400" dirty="0"/>
          </a:p>
          <a:p>
            <a:pPr marL="0" indent="0">
              <a:buNone/>
            </a:pPr>
            <a:r>
              <a:rPr kumimoji="1" lang="ja-JP" altLang="en-US" sz="2400" dirty="0"/>
              <a:t>　</a:t>
            </a:r>
          </a:p>
        </p:txBody>
      </p:sp>
      <p:sp>
        <p:nvSpPr>
          <p:cNvPr id="5" name="スライド番号プレースホルダー 4">
            <a:extLst>
              <a:ext uri="{FF2B5EF4-FFF2-40B4-BE49-F238E27FC236}">
                <a16:creationId xmlns:a16="http://schemas.microsoft.com/office/drawing/2014/main" id="{88C1F4EE-E556-A7C7-3162-95EFE5FC11F7}"/>
              </a:ext>
            </a:extLst>
          </p:cNvPr>
          <p:cNvSpPr>
            <a:spLocks noGrp="1"/>
          </p:cNvSpPr>
          <p:nvPr>
            <p:ph type="sldNum" sz="quarter" idx="12"/>
          </p:nvPr>
        </p:nvSpPr>
        <p:spPr/>
        <p:txBody>
          <a:bodyPr/>
          <a:lstStyle/>
          <a:p>
            <a:pPr rtl="0"/>
            <a:fld id="{48F63A3B-78C7-47BE-AE5E-E10140E04643}" type="slidenum">
              <a:rPr lang="en-US" altLang="ja-JP" smtClean="0"/>
              <a:t>131</a:t>
            </a:fld>
            <a:endParaRPr lang="ja-JP" dirty="0"/>
          </a:p>
        </p:txBody>
      </p:sp>
      <p:sp>
        <p:nvSpPr>
          <p:cNvPr id="2" name="テキスト ボックス 1">
            <a:extLst>
              <a:ext uri="{FF2B5EF4-FFF2-40B4-BE49-F238E27FC236}">
                <a16:creationId xmlns:a16="http://schemas.microsoft.com/office/drawing/2014/main" id="{01763B57-D5D2-9D92-F89F-220B74DF6924}"/>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19491961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468A4-894F-24DB-8822-146233924543}"/>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DC54E27-76E6-7C9F-2157-D64DF611A0CD}"/>
              </a:ext>
            </a:extLst>
          </p:cNvPr>
          <p:cNvSpPr>
            <a:spLocks noGrp="1"/>
          </p:cNvSpPr>
          <p:nvPr>
            <p:ph type="sldNum" sz="quarter" idx="12"/>
          </p:nvPr>
        </p:nvSpPr>
        <p:spPr/>
        <p:txBody>
          <a:bodyPr/>
          <a:lstStyle/>
          <a:p>
            <a:pPr rtl="0"/>
            <a:fld id="{48F63A3B-78C7-47BE-AE5E-E10140E04643}" type="slidenum">
              <a:rPr lang="en-US" altLang="ja-JP" smtClean="0"/>
              <a:t>132</a:t>
            </a:fld>
            <a:endParaRPr lang="ja-JP" dirty="0"/>
          </a:p>
        </p:txBody>
      </p:sp>
      <p:sp>
        <p:nvSpPr>
          <p:cNvPr id="8" name="正方形/長方形 7">
            <a:extLst>
              <a:ext uri="{FF2B5EF4-FFF2-40B4-BE49-F238E27FC236}">
                <a16:creationId xmlns:a16="http://schemas.microsoft.com/office/drawing/2014/main" id="{3FBF3160-03A4-95DD-3C8E-A53082664E53}"/>
              </a:ext>
            </a:extLst>
          </p:cNvPr>
          <p:cNvSpPr/>
          <p:nvPr/>
        </p:nvSpPr>
        <p:spPr>
          <a:xfrm>
            <a:off x="536448" y="1273855"/>
            <a:ext cx="11119104" cy="4674213"/>
          </a:xfrm>
          <a:prstGeom prst="rect">
            <a:avLst/>
          </a:prstGeom>
          <a:solidFill>
            <a:srgbClr val="FDFBF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62DB7F39-8A63-D031-C79C-B71E0F6AD7EA}"/>
              </a:ext>
            </a:extLst>
          </p:cNvPr>
          <p:cNvSpPr>
            <a:spLocks noGrp="1"/>
          </p:cNvSpPr>
          <p:nvPr>
            <p:ph sz="half" idx="1"/>
          </p:nvPr>
        </p:nvSpPr>
        <p:spPr>
          <a:xfrm>
            <a:off x="536448" y="1273855"/>
            <a:ext cx="11119104" cy="5030194"/>
          </a:xfrm>
        </p:spPr>
        <p:txBody>
          <a:bodyPr/>
          <a:lstStyle/>
          <a:p>
            <a:pPr marL="0" lvl="0" indent="0" defTabSz="457200">
              <a:buNone/>
            </a:pPr>
            <a:r>
              <a:rPr lang="ja-JP" altLang="en-US" sz="2400" dirty="0">
                <a:solidFill>
                  <a:srgbClr val="F5CDCE">
                    <a:lumMod val="50000"/>
                  </a:srgbClr>
                </a:solidFill>
              </a:rPr>
              <a:t>非常食の配達サービス</a:t>
            </a:r>
            <a:r>
              <a:rPr lang="ja-JP" altLang="en-US" sz="2400" dirty="0">
                <a:solidFill>
                  <a:srgbClr val="000000"/>
                </a:solidFill>
              </a:rPr>
              <a:t>や</a:t>
            </a:r>
            <a:r>
              <a:rPr lang="ja-JP" altLang="en-US" sz="2400" dirty="0">
                <a:solidFill>
                  <a:srgbClr val="F5CDCE">
                    <a:lumMod val="50000"/>
                  </a:srgbClr>
                </a:solidFill>
              </a:rPr>
              <a:t>フードロス削減のためのマッチングシステム</a:t>
            </a:r>
            <a:r>
              <a:rPr lang="ja-JP" altLang="en-US" sz="2400" dirty="0">
                <a:solidFill>
                  <a:srgbClr val="000000"/>
                </a:solidFill>
              </a:rPr>
              <a:t>といった既存の取り組みや商品を活かすための手段のひとつとして</a:t>
            </a:r>
            <a:r>
              <a:rPr lang="ja-JP" altLang="en-US" sz="2400" dirty="0">
                <a:solidFill>
                  <a:srgbClr val="F5CDCE">
                    <a:lumMod val="50000"/>
                  </a:srgbClr>
                </a:solidFill>
              </a:rPr>
              <a:t>マーケティングの視点</a:t>
            </a:r>
            <a:r>
              <a:rPr lang="ja-JP" altLang="en-US" sz="2400" dirty="0">
                <a:solidFill>
                  <a:srgbClr val="000000"/>
                </a:solidFill>
              </a:rPr>
              <a:t>を持つなど、</a:t>
            </a:r>
            <a:r>
              <a:rPr lang="ja-JP" altLang="en-US" sz="2400" dirty="0">
                <a:solidFill>
                  <a:srgbClr val="F5CDCE">
                    <a:lumMod val="50000"/>
                  </a:srgbClr>
                </a:solidFill>
              </a:rPr>
              <a:t>広い視野</a:t>
            </a:r>
            <a:r>
              <a:rPr lang="ja-JP" altLang="en-US" sz="2400" dirty="0">
                <a:solidFill>
                  <a:srgbClr val="000000"/>
                </a:solidFill>
              </a:rPr>
              <a:t>を持ち</a:t>
            </a:r>
            <a:r>
              <a:rPr lang="ja-JP" altLang="en-US" sz="2400" dirty="0">
                <a:solidFill>
                  <a:srgbClr val="F5CDCE">
                    <a:lumMod val="50000"/>
                  </a:srgbClr>
                </a:solidFill>
              </a:rPr>
              <a:t>いろいろな人を巻き込む</a:t>
            </a:r>
            <a:r>
              <a:rPr lang="ja-JP" altLang="en-US" sz="2400" dirty="0">
                <a:solidFill>
                  <a:srgbClr val="000000"/>
                </a:solidFill>
              </a:rPr>
              <a:t>ことが重要である。</a:t>
            </a:r>
            <a:endParaRPr lang="en-US" altLang="ja-JP" sz="2400" dirty="0">
              <a:solidFill>
                <a:srgbClr val="000000"/>
              </a:solidFill>
            </a:endParaRPr>
          </a:p>
          <a:p>
            <a:pPr marL="0" lvl="0" indent="0" defTabSz="457200">
              <a:buNone/>
            </a:pPr>
            <a:r>
              <a:rPr lang="ja-JP" altLang="en-US" sz="2400" dirty="0">
                <a:solidFill>
                  <a:srgbClr val="000000"/>
                </a:solidFill>
              </a:rPr>
              <a:t>また、</a:t>
            </a:r>
            <a:r>
              <a:rPr lang="ja-JP" altLang="en-US" sz="2400" dirty="0">
                <a:solidFill>
                  <a:srgbClr val="F5CDCE">
                    <a:lumMod val="50000"/>
                  </a:srgbClr>
                </a:solidFill>
              </a:rPr>
              <a:t>私たちの中から出たいろいろなアイデア</a:t>
            </a:r>
            <a:r>
              <a:rPr lang="ja-JP" altLang="en-US" sz="2400" dirty="0">
                <a:solidFill>
                  <a:srgbClr val="000000"/>
                </a:solidFill>
              </a:rPr>
              <a:t>についてさらに具体的に考えていくためには、広い視野をもって</a:t>
            </a:r>
            <a:r>
              <a:rPr lang="ja-JP" altLang="en-US" sz="2400" dirty="0">
                <a:solidFill>
                  <a:srgbClr val="F5CDCE">
                    <a:lumMod val="50000"/>
                  </a:srgbClr>
                </a:solidFill>
              </a:rPr>
              <a:t>長所と短所を分析</a:t>
            </a:r>
            <a:r>
              <a:rPr lang="ja-JP" altLang="en-US" sz="2400" dirty="0">
                <a:solidFill>
                  <a:srgbClr val="000000"/>
                </a:solidFill>
              </a:rPr>
              <a:t>していく必要がある。それにあたり、「</a:t>
            </a:r>
            <a:r>
              <a:rPr lang="ja-JP" altLang="en-US" sz="2400" dirty="0">
                <a:solidFill>
                  <a:srgbClr val="F5CDCE">
                    <a:lumMod val="50000"/>
                  </a:srgbClr>
                </a:solidFill>
              </a:rPr>
              <a:t>楽しむ</a:t>
            </a:r>
            <a:r>
              <a:rPr lang="ja-JP" altLang="en-US" sz="2400" dirty="0">
                <a:solidFill>
                  <a:srgbClr val="000000"/>
                </a:solidFill>
              </a:rPr>
              <a:t>」ということを</a:t>
            </a:r>
            <a:r>
              <a:rPr lang="ja-JP" altLang="en-US" sz="2400" dirty="0">
                <a:solidFill>
                  <a:srgbClr val="F5CDCE">
                    <a:lumMod val="50000"/>
                  </a:srgbClr>
                </a:solidFill>
              </a:rPr>
              <a:t>キーワード</a:t>
            </a:r>
            <a:r>
              <a:rPr lang="ja-JP" altLang="en-US" sz="2400" dirty="0">
                <a:solidFill>
                  <a:srgbClr val="000000"/>
                </a:solidFill>
              </a:rPr>
              <a:t>に考えてみたい。</a:t>
            </a:r>
            <a:endParaRPr lang="en-US" altLang="ja-JP" dirty="0">
              <a:solidFill>
                <a:schemeClr val="tx1"/>
              </a:solidFill>
            </a:endParaRPr>
          </a:p>
          <a:p>
            <a:pPr marL="0" indent="0">
              <a:buNone/>
            </a:pPr>
            <a:r>
              <a:rPr lang="ja-JP" altLang="en-US" sz="2400" dirty="0">
                <a:solidFill>
                  <a:schemeClr val="tx1"/>
                </a:solidFill>
              </a:rPr>
              <a:t>特別講義、調査を通して、栄養教諭として</a:t>
            </a:r>
            <a:r>
              <a:rPr lang="ja-JP" altLang="en-US" sz="2400" dirty="0">
                <a:solidFill>
                  <a:schemeClr val="accent1">
                    <a:lumMod val="50000"/>
                  </a:schemeClr>
                </a:solidFill>
              </a:rPr>
              <a:t>食育の実績を残すための工夫</a:t>
            </a:r>
            <a:r>
              <a:rPr lang="ja-JP" altLang="en-US" sz="2400" dirty="0">
                <a:solidFill>
                  <a:schemeClr val="tx1"/>
                </a:solidFill>
              </a:rPr>
              <a:t>や、</a:t>
            </a:r>
            <a:r>
              <a:rPr lang="ja-JP" altLang="en-US" sz="2400" dirty="0">
                <a:solidFill>
                  <a:schemeClr val="accent1">
                    <a:lumMod val="50000"/>
                  </a:schemeClr>
                </a:solidFill>
              </a:rPr>
              <a:t>災害時の食に関する課題</a:t>
            </a:r>
            <a:r>
              <a:rPr lang="ja-JP" altLang="en-US" sz="2400" dirty="0">
                <a:solidFill>
                  <a:schemeClr val="tx1"/>
                </a:solidFill>
              </a:rPr>
              <a:t>、</a:t>
            </a:r>
            <a:r>
              <a:rPr lang="ja-JP" altLang="en-US" sz="2400" dirty="0">
                <a:solidFill>
                  <a:schemeClr val="accent1">
                    <a:lumMod val="50000"/>
                  </a:schemeClr>
                </a:solidFill>
              </a:rPr>
              <a:t>各都市で行われている取り組み</a:t>
            </a:r>
            <a:r>
              <a:rPr lang="ja-JP" altLang="en-US" sz="2400" dirty="0">
                <a:solidFill>
                  <a:schemeClr val="tx1"/>
                </a:solidFill>
              </a:rPr>
              <a:t>、ならびに</a:t>
            </a:r>
            <a:r>
              <a:rPr lang="ja-JP" altLang="en-US" sz="2400" dirty="0">
                <a:solidFill>
                  <a:schemeClr val="accent1">
                    <a:lumMod val="50000"/>
                  </a:schemeClr>
                </a:solidFill>
              </a:rPr>
              <a:t>備蓄食料の最新情報</a:t>
            </a:r>
            <a:r>
              <a:rPr lang="ja-JP" altLang="en-US" sz="2400" dirty="0">
                <a:solidFill>
                  <a:schemeClr val="tx1"/>
                </a:solidFill>
              </a:rPr>
              <a:t>への理解を深め、その背景を考えたり</a:t>
            </a:r>
            <a:r>
              <a:rPr lang="ja-JP" altLang="en-US" sz="2400" dirty="0">
                <a:solidFill>
                  <a:schemeClr val="accent1">
                    <a:lumMod val="50000"/>
                  </a:schemeClr>
                </a:solidFill>
              </a:rPr>
              <a:t>理想を詰め込んだ自分たちなりアイデア</a:t>
            </a:r>
            <a:r>
              <a:rPr lang="ja-JP" altLang="en-US" sz="2400" dirty="0">
                <a:solidFill>
                  <a:schemeClr val="tx1"/>
                </a:solidFill>
              </a:rPr>
              <a:t>を提案したりした。</a:t>
            </a:r>
          </a:p>
          <a:p>
            <a:pPr marL="0" indent="0">
              <a:buNone/>
            </a:pPr>
            <a:r>
              <a:rPr lang="ja-JP" altLang="en-US" sz="2400" dirty="0">
                <a:solidFill>
                  <a:schemeClr val="tx1"/>
                </a:solidFill>
              </a:rPr>
              <a:t>これらの教材研究を踏まえ、次のステップとして総合的な学習の時間の</a:t>
            </a:r>
            <a:r>
              <a:rPr lang="ja-JP" altLang="en-US" sz="2400" dirty="0">
                <a:solidFill>
                  <a:schemeClr val="accent1">
                    <a:lumMod val="50000"/>
                  </a:schemeClr>
                </a:solidFill>
              </a:rPr>
              <a:t>授業計画</a:t>
            </a:r>
            <a:r>
              <a:rPr lang="ja-JP" altLang="en-US" sz="2400" dirty="0">
                <a:solidFill>
                  <a:schemeClr val="tx1"/>
                </a:solidFill>
              </a:rPr>
              <a:t>を行う。</a:t>
            </a:r>
            <a:endParaRPr lang="en-US" altLang="ja-JP" sz="2400" dirty="0">
              <a:solidFill>
                <a:schemeClr val="tx1"/>
              </a:solidFill>
            </a:endParaRPr>
          </a:p>
          <a:p>
            <a:pPr marL="0" indent="0">
              <a:buNone/>
            </a:pPr>
            <a:r>
              <a:rPr lang="ja-JP" altLang="en-US" sz="2400" dirty="0">
                <a:solidFill>
                  <a:schemeClr val="tx1"/>
                </a:solidFill>
              </a:rPr>
              <a:t>授業計画の対象地域は、近い将来に大地震が来ると予想されている</a:t>
            </a:r>
            <a:r>
              <a:rPr lang="ja-JP" altLang="en-US" sz="2400" dirty="0">
                <a:solidFill>
                  <a:schemeClr val="accent1">
                    <a:lumMod val="50000"/>
                  </a:schemeClr>
                </a:solidFill>
              </a:rPr>
              <a:t>静岡県</a:t>
            </a:r>
            <a:r>
              <a:rPr lang="ja-JP" altLang="en-US" sz="2400" dirty="0">
                <a:solidFill>
                  <a:schemeClr val="tx1"/>
                </a:solidFill>
              </a:rPr>
              <a:t>とし、学年は、教材として表やグラフの理解ができる</a:t>
            </a:r>
            <a:r>
              <a:rPr lang="ja-JP" altLang="en-US" sz="2400" dirty="0">
                <a:solidFill>
                  <a:schemeClr val="accent1">
                    <a:lumMod val="50000"/>
                  </a:schemeClr>
                </a:solidFill>
              </a:rPr>
              <a:t>小学校６年生</a:t>
            </a:r>
            <a:r>
              <a:rPr lang="ja-JP" altLang="en-US" sz="2400" dirty="0">
                <a:solidFill>
                  <a:schemeClr val="tx1"/>
                </a:solidFill>
              </a:rPr>
              <a:t>とする。</a:t>
            </a:r>
            <a:endParaRPr kumimoji="1" lang="ja-JP" altLang="en-US" sz="2400" dirty="0">
              <a:solidFill>
                <a:schemeClr val="tx1"/>
              </a:solidFill>
            </a:endParaRPr>
          </a:p>
        </p:txBody>
      </p:sp>
      <p:sp>
        <p:nvSpPr>
          <p:cNvPr id="7" name="タイトル 1">
            <a:extLst>
              <a:ext uri="{FF2B5EF4-FFF2-40B4-BE49-F238E27FC236}">
                <a16:creationId xmlns:a16="http://schemas.microsoft.com/office/drawing/2014/main" id="{05F5293D-5B2A-C451-8931-6E275D4145EC}"/>
              </a:ext>
            </a:extLst>
          </p:cNvPr>
          <p:cNvSpPr txBox="1">
            <a:spLocks/>
          </p:cNvSpPr>
          <p:nvPr/>
        </p:nvSpPr>
        <p:spPr>
          <a:xfrm>
            <a:off x="536448" y="594360"/>
            <a:ext cx="5396948" cy="646044"/>
          </a:xfrm>
          <a:prstGeom prst="rect">
            <a:avLst/>
          </a:prstGeom>
        </p:spPr>
        <p:txBody>
          <a:bodyPr vert="horz" lIns="91440" tIns="45720" rIns="91440" bIns="45720" rtlCol="0" anchor="t">
            <a:noAutofit/>
          </a:bodyPr>
          <a:lstStyle>
            <a:defPPr>
              <a:defRPr lang="ja-JP"/>
            </a:defPPr>
            <a:lvl1pPr algn="l"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ja-JP" altLang="en-US" sz="3200" dirty="0">
                <a:solidFill>
                  <a:schemeClr val="tx1"/>
                </a:solidFill>
              </a:rPr>
              <a:t>◆ まとめ</a:t>
            </a:r>
            <a:br>
              <a:rPr lang="ja-JP" altLang="en-US" sz="3200" dirty="0">
                <a:solidFill>
                  <a:schemeClr val="tx1"/>
                </a:solidFill>
              </a:rPr>
            </a:br>
            <a:br>
              <a:rPr lang="ja-JP" altLang="en-US" sz="1400" dirty="0">
                <a:solidFill>
                  <a:schemeClr val="tx1"/>
                </a:solidFill>
              </a:rPr>
            </a:br>
            <a:r>
              <a:rPr lang="ja-JP" altLang="en-US" sz="2400" dirty="0">
                <a:solidFill>
                  <a:schemeClr val="tx1"/>
                </a:solidFill>
              </a:rPr>
              <a:t>　　　</a:t>
            </a:r>
            <a:endParaRPr lang="ja-JP" altLang="en-US" dirty="0">
              <a:solidFill>
                <a:schemeClr val="tx1"/>
              </a:solidFill>
            </a:endParaRPr>
          </a:p>
        </p:txBody>
      </p:sp>
    </p:spTree>
    <p:extLst>
      <p:ext uri="{BB962C8B-B14F-4D97-AF65-F5344CB8AC3E}">
        <p14:creationId xmlns:p14="http://schemas.microsoft.com/office/powerpoint/2010/main" val="13435886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A3F48-5916-029B-F500-C3D10AD6F9D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ACAD465-8F21-FA1A-58D9-5C7BC3E29D7A}"/>
              </a:ext>
            </a:extLst>
          </p:cNvPr>
          <p:cNvSpPr>
            <a:spLocks noGrp="1"/>
          </p:cNvSpPr>
          <p:nvPr>
            <p:ph type="title"/>
          </p:nvPr>
        </p:nvSpPr>
        <p:spPr>
          <a:xfrm>
            <a:off x="2895600" y="3706898"/>
            <a:ext cx="6400800" cy="768096"/>
          </a:xfrm>
        </p:spPr>
        <p:txBody>
          <a:bodyPr rtlCol="0"/>
          <a:lstStyle>
            <a:defPPr>
              <a:defRPr lang="ja-JP"/>
            </a:defPPr>
          </a:lstStyle>
          <a:p>
            <a:pPr rtl="0"/>
            <a:r>
              <a:rPr lang="en-US" altLang="ja-JP" sz="4400" b="1" dirty="0">
                <a:solidFill>
                  <a:schemeClr val="tx1"/>
                </a:solidFill>
                <a:latin typeface="Meiryo UI" panose="020B0604020202020204" pitchFamily="34" charset="0"/>
                <a:ea typeface="Meiryo UI"/>
                <a:cs typeface="Arial Black" panose="020B0604020202020204" pitchFamily="34" charset="0"/>
              </a:rPr>
              <a:t>3. </a:t>
            </a:r>
            <a:r>
              <a:rPr lang="ja-JP" altLang="en-US" sz="4400" b="1" dirty="0">
                <a:solidFill>
                  <a:schemeClr val="tx1"/>
                </a:solidFill>
                <a:latin typeface="Meiryo UI" panose="020B0604020202020204" pitchFamily="34" charset="0"/>
                <a:ea typeface="Meiryo UI"/>
                <a:cs typeface="Arial Black" panose="020B0604020202020204" pitchFamily="34" charset="0"/>
              </a:rPr>
              <a:t>授業計画</a:t>
            </a:r>
            <a:endParaRPr lang="ja-JP" sz="4400" b="1" dirty="0">
              <a:solidFill>
                <a:schemeClr val="tx1"/>
              </a:solidFill>
              <a:latin typeface="Meiryo UI" panose="020B0604020202020204" pitchFamily="34" charset="0"/>
              <a:ea typeface="Meiryo UI"/>
              <a:cs typeface="Arial Black" panose="020B0604020202020204" pitchFamily="34" charset="0"/>
            </a:endParaRPr>
          </a:p>
        </p:txBody>
      </p:sp>
    </p:spTree>
    <p:extLst>
      <p:ext uri="{BB962C8B-B14F-4D97-AF65-F5344CB8AC3E}">
        <p14:creationId xmlns:p14="http://schemas.microsoft.com/office/powerpoint/2010/main" val="33908342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CACA4-01DD-56E1-47D5-60DFECC184E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FEBBDA-965A-F57A-A8AA-A674716D4304}"/>
              </a:ext>
            </a:extLst>
          </p:cNvPr>
          <p:cNvSpPr>
            <a:spLocks noGrp="1"/>
          </p:cNvSpPr>
          <p:nvPr>
            <p:ph type="title"/>
          </p:nvPr>
        </p:nvSpPr>
        <p:spPr>
          <a:xfrm>
            <a:off x="2186609" y="3105978"/>
            <a:ext cx="5396948" cy="646044"/>
          </a:xfrm>
        </p:spPr>
        <p:txBody>
          <a:bodyPr/>
          <a:lstStyle/>
          <a:p>
            <a:r>
              <a:rPr lang="ja-JP" altLang="en-US" sz="3200" b="1" dirty="0">
                <a:solidFill>
                  <a:schemeClr val="tx1"/>
                </a:solidFill>
              </a:rPr>
              <a:t>◆ 指導案の提示</a:t>
            </a:r>
            <a:br>
              <a:rPr lang="en-US" altLang="ja-JP" sz="3200" b="1" dirty="0">
                <a:solidFill>
                  <a:schemeClr val="tx1"/>
                </a:solidFill>
              </a:rPr>
            </a:br>
            <a:br>
              <a:rPr lang="en-US" altLang="ja-JP" sz="1400" b="1" dirty="0">
                <a:solidFill>
                  <a:schemeClr val="tx1"/>
                </a:solidFill>
              </a:rPr>
            </a:br>
            <a:r>
              <a:rPr lang="ja-JP" altLang="en-US" sz="2400" dirty="0">
                <a:solidFill>
                  <a:schemeClr val="tx1"/>
                </a:solidFill>
              </a:rPr>
              <a:t>　　　</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451FB192-5EC7-23C2-AB01-76454E88BC88}"/>
              </a:ext>
            </a:extLst>
          </p:cNvPr>
          <p:cNvSpPr>
            <a:spLocks noGrp="1"/>
          </p:cNvSpPr>
          <p:nvPr>
            <p:ph type="sldNum" sz="quarter" idx="12"/>
          </p:nvPr>
        </p:nvSpPr>
        <p:spPr/>
        <p:txBody>
          <a:bodyPr/>
          <a:lstStyle/>
          <a:p>
            <a:pPr rtl="0"/>
            <a:fld id="{48F63A3B-78C7-47BE-AE5E-E10140E04643}" type="slidenum">
              <a:rPr lang="en-US" altLang="ja-JP" smtClean="0"/>
              <a:t>134</a:t>
            </a:fld>
            <a:endParaRPr lang="ja-JP" dirty="0"/>
          </a:p>
        </p:txBody>
      </p:sp>
    </p:spTree>
    <p:extLst>
      <p:ext uri="{BB962C8B-B14F-4D97-AF65-F5344CB8AC3E}">
        <p14:creationId xmlns:p14="http://schemas.microsoft.com/office/powerpoint/2010/main" val="10606065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590CA9-9FA2-EA2E-E329-3E2FA33C7586}"/>
              </a:ext>
            </a:extLst>
          </p:cNvPr>
          <p:cNvSpPr>
            <a:spLocks noGrp="1"/>
          </p:cNvSpPr>
          <p:nvPr>
            <p:ph type="title"/>
          </p:nvPr>
        </p:nvSpPr>
        <p:spPr>
          <a:xfrm>
            <a:off x="4425696" y="1674992"/>
            <a:ext cx="7013448" cy="1342528"/>
          </a:xfrm>
        </p:spPr>
        <p:txBody>
          <a:bodyPr/>
          <a:lstStyle/>
          <a:p>
            <a:r>
              <a:rPr kumimoji="1" lang="ja-JP" altLang="en-US" sz="2800" dirty="0">
                <a:solidFill>
                  <a:schemeClr val="tx1"/>
                </a:solidFill>
              </a:rPr>
              <a:t>　　小学校 </a:t>
            </a:r>
            <a:r>
              <a:rPr kumimoji="1" lang="en-US" altLang="ja-JP" sz="2800" dirty="0">
                <a:solidFill>
                  <a:schemeClr val="tx1"/>
                </a:solidFill>
              </a:rPr>
              <a:t>6</a:t>
            </a:r>
            <a:r>
              <a:rPr lang="ja-JP" altLang="en-US" sz="2800" dirty="0">
                <a:solidFill>
                  <a:schemeClr val="tx1"/>
                </a:solidFill>
              </a:rPr>
              <a:t>学年　</a:t>
            </a:r>
            <a:r>
              <a:rPr kumimoji="1" lang="ja-JP" altLang="en-US" sz="2800" dirty="0">
                <a:solidFill>
                  <a:schemeClr val="tx1"/>
                </a:solidFill>
              </a:rPr>
              <a:t>総合的な学習の時間</a:t>
            </a:r>
            <a:br>
              <a:rPr kumimoji="1" lang="en-US" altLang="ja-JP" sz="2800" dirty="0">
                <a:solidFill>
                  <a:schemeClr val="tx1"/>
                </a:solidFill>
              </a:rPr>
            </a:br>
            <a:br>
              <a:rPr kumimoji="1" lang="en-US" altLang="ja-JP" sz="1100" dirty="0">
                <a:solidFill>
                  <a:schemeClr val="tx1"/>
                </a:solidFill>
              </a:rPr>
            </a:br>
            <a:r>
              <a:rPr lang="ja-JP" altLang="en-US" sz="4000" dirty="0">
                <a:solidFill>
                  <a:schemeClr val="tx1"/>
                </a:solidFill>
              </a:rPr>
              <a:t>　 </a:t>
            </a:r>
            <a:r>
              <a:rPr kumimoji="1" lang="ja-JP" altLang="en-US" sz="4000" dirty="0">
                <a:solidFill>
                  <a:schemeClr val="tx1"/>
                </a:solidFill>
              </a:rPr>
              <a:t>単元名 「食育と防災」</a:t>
            </a:r>
          </a:p>
        </p:txBody>
      </p:sp>
      <p:sp>
        <p:nvSpPr>
          <p:cNvPr id="4" name="スライド番号プレースホルダー 3">
            <a:extLst>
              <a:ext uri="{FF2B5EF4-FFF2-40B4-BE49-F238E27FC236}">
                <a16:creationId xmlns:a16="http://schemas.microsoft.com/office/drawing/2014/main" id="{3389AB20-62D6-D36C-5D2D-78C1E0D26867}"/>
              </a:ext>
            </a:extLst>
          </p:cNvPr>
          <p:cNvSpPr>
            <a:spLocks noGrp="1"/>
          </p:cNvSpPr>
          <p:nvPr>
            <p:ph type="sldNum" sz="quarter" idx="12"/>
          </p:nvPr>
        </p:nvSpPr>
        <p:spPr/>
        <p:txBody>
          <a:bodyPr/>
          <a:lstStyle/>
          <a:p>
            <a:pPr rtl="0"/>
            <a:fld id="{48F63A3B-78C7-47BE-AE5E-E10140E04643}" type="slidenum">
              <a:rPr lang="en-US" altLang="ja-JP" smtClean="0"/>
              <a:t>135</a:t>
            </a:fld>
            <a:endParaRPr lang="ja-JP" dirty="0"/>
          </a:p>
        </p:txBody>
      </p:sp>
      <p:sp>
        <p:nvSpPr>
          <p:cNvPr id="5" name="テキスト プレースホルダー 2">
            <a:extLst>
              <a:ext uri="{FF2B5EF4-FFF2-40B4-BE49-F238E27FC236}">
                <a16:creationId xmlns:a16="http://schemas.microsoft.com/office/drawing/2014/main" id="{7DC497B7-67B5-4187-81A8-AF1063AE2756}"/>
              </a:ext>
            </a:extLst>
          </p:cNvPr>
          <p:cNvSpPr txBox="1">
            <a:spLocks/>
          </p:cNvSpPr>
          <p:nvPr/>
        </p:nvSpPr>
        <p:spPr>
          <a:xfrm>
            <a:off x="4833111" y="3235202"/>
            <a:ext cx="6772037" cy="3256571"/>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pPr marL="0" indent="0">
              <a:buNone/>
            </a:pPr>
            <a:r>
              <a:rPr lang="ja-JP" altLang="en-US" sz="2400" dirty="0">
                <a:solidFill>
                  <a:schemeClr val="tx1"/>
                </a:solidFill>
              </a:rPr>
              <a:t>研究の成果と課題の中より、備蓄が十分でない家庭が多いと考えられる。また、栄養バランスや食べなれた食品などの心身の健康につながる備蓄が必要である。これらのことから</a:t>
            </a:r>
            <a:r>
              <a:rPr lang="ja-JP" altLang="en-US" sz="2400" dirty="0">
                <a:solidFill>
                  <a:schemeClr val="accent1">
                    <a:lumMod val="50000"/>
                  </a:schemeClr>
                </a:solidFill>
              </a:rPr>
              <a:t>防災を「食」で捉えなおす</a:t>
            </a:r>
            <a:r>
              <a:rPr lang="ja-JP" altLang="en-US" sz="2400" dirty="0">
                <a:solidFill>
                  <a:schemeClr val="tx1"/>
                </a:solidFill>
              </a:rPr>
              <a:t>総合的な学習が必要であると考え、小学校</a:t>
            </a:r>
            <a:r>
              <a:rPr lang="en-US" altLang="ja-JP" sz="2400" dirty="0">
                <a:solidFill>
                  <a:schemeClr val="tx1"/>
                </a:solidFill>
              </a:rPr>
              <a:t>6</a:t>
            </a:r>
            <a:r>
              <a:rPr lang="ja-JP" altLang="en-US" sz="2400" dirty="0">
                <a:solidFill>
                  <a:schemeClr val="tx1"/>
                </a:solidFill>
              </a:rPr>
              <a:t>学年を対象とした単元名「</a:t>
            </a:r>
            <a:r>
              <a:rPr lang="ja-JP" altLang="en-US" sz="2400" dirty="0">
                <a:solidFill>
                  <a:schemeClr val="accent1">
                    <a:lumMod val="50000"/>
                  </a:schemeClr>
                </a:solidFill>
              </a:rPr>
              <a:t>防災と食育</a:t>
            </a:r>
            <a:r>
              <a:rPr lang="ja-JP" altLang="en-US" sz="2400" dirty="0">
                <a:solidFill>
                  <a:schemeClr val="tx1"/>
                </a:solidFill>
              </a:rPr>
              <a:t>」を構想することとした。</a:t>
            </a:r>
          </a:p>
        </p:txBody>
      </p:sp>
      <p:sp>
        <p:nvSpPr>
          <p:cNvPr id="6" name="テキスト ボックス 5">
            <a:extLst>
              <a:ext uri="{FF2B5EF4-FFF2-40B4-BE49-F238E27FC236}">
                <a16:creationId xmlns:a16="http://schemas.microsoft.com/office/drawing/2014/main" id="{CE6750E5-22E1-CD8B-AFDB-9EEC7D6A82ED}"/>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Tree>
    <p:extLst>
      <p:ext uri="{BB962C8B-B14F-4D97-AF65-F5344CB8AC3E}">
        <p14:creationId xmlns:p14="http://schemas.microsoft.com/office/powerpoint/2010/main" val="35711594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D031986-B77C-F524-87BC-0395BC92EFE0}"/>
              </a:ext>
            </a:extLst>
          </p:cNvPr>
          <p:cNvSpPr>
            <a:spLocks noGrp="1"/>
          </p:cNvSpPr>
          <p:nvPr>
            <p:ph type="sldNum" sz="quarter" idx="12"/>
          </p:nvPr>
        </p:nvSpPr>
        <p:spPr/>
        <p:txBody>
          <a:bodyPr/>
          <a:lstStyle/>
          <a:p>
            <a:pPr rtl="0"/>
            <a:fld id="{48F63A3B-78C7-47BE-AE5E-E10140E04643}" type="slidenum">
              <a:rPr lang="en-US" altLang="ja-JP" smtClean="0"/>
              <a:t>136</a:t>
            </a:fld>
            <a:endParaRPr lang="ja-JP" dirty="0"/>
          </a:p>
        </p:txBody>
      </p:sp>
      <p:sp>
        <p:nvSpPr>
          <p:cNvPr id="3" name="テキスト ボックス 2">
            <a:extLst>
              <a:ext uri="{FF2B5EF4-FFF2-40B4-BE49-F238E27FC236}">
                <a16:creationId xmlns:a16="http://schemas.microsoft.com/office/drawing/2014/main" id="{283F903B-9A63-AAE7-F9F9-EC4DDC9866EC}"/>
              </a:ext>
            </a:extLst>
          </p:cNvPr>
          <p:cNvSpPr txBox="1"/>
          <p:nvPr/>
        </p:nvSpPr>
        <p:spPr>
          <a:xfrm>
            <a:off x="739655" y="231811"/>
            <a:ext cx="10874829" cy="2954655"/>
          </a:xfrm>
          <a:prstGeom prst="rect">
            <a:avLst/>
          </a:prstGeom>
          <a:noFill/>
        </p:spPr>
        <p:txBody>
          <a:bodyPr wrap="square" rtlCol="0">
            <a:spAutoFit/>
          </a:bodyPr>
          <a:lstStyle/>
          <a:p>
            <a:r>
              <a:rPr kumimoji="1" lang="en-US" altLang="ja-JP" sz="2400" dirty="0"/>
              <a:t>(1)</a:t>
            </a:r>
            <a:r>
              <a:rPr kumimoji="1" lang="ja-JP" altLang="en-US" sz="2400" dirty="0"/>
              <a:t>　日時</a:t>
            </a:r>
            <a:endParaRPr kumimoji="1" lang="en-US" altLang="ja-JP" sz="2400" dirty="0"/>
          </a:p>
          <a:p>
            <a:r>
              <a:rPr kumimoji="1" lang="ja-JP" altLang="en-US" sz="2400" dirty="0"/>
              <a:t>　　　</a:t>
            </a:r>
            <a:r>
              <a:rPr kumimoji="1" lang="en-US" altLang="ja-JP" sz="2400" dirty="0"/>
              <a:t>2024</a:t>
            </a:r>
            <a:r>
              <a:rPr kumimoji="1" lang="zh-CN" altLang="ja-JP" sz="2400" dirty="0"/>
              <a:t>年 </a:t>
            </a:r>
            <a:r>
              <a:rPr kumimoji="1" lang="en-US" altLang="ja-JP" sz="2400" dirty="0"/>
              <a:t>1</a:t>
            </a:r>
            <a:r>
              <a:rPr kumimoji="1" lang="zh-CN" altLang="ja-JP" sz="2400" dirty="0"/>
              <a:t>月</a:t>
            </a:r>
            <a:r>
              <a:rPr kumimoji="1" lang="en-US" altLang="ja-JP" sz="2400" dirty="0"/>
              <a:t>29</a:t>
            </a:r>
            <a:r>
              <a:rPr kumimoji="1" lang="zh-CN" altLang="ja-JP" sz="2400" dirty="0"/>
              <a:t>日</a:t>
            </a:r>
            <a:r>
              <a:rPr kumimoji="1" lang="ja-JP" altLang="ja-JP" sz="2400" dirty="0"/>
              <a:t>（</a:t>
            </a:r>
            <a:r>
              <a:rPr kumimoji="1" lang="ja-JP" altLang="en-US" sz="2400" dirty="0"/>
              <a:t>月</a:t>
            </a:r>
            <a:r>
              <a:rPr kumimoji="1" lang="ja-JP" altLang="ja-JP" sz="2400" dirty="0"/>
              <a:t>）第</a:t>
            </a:r>
            <a:r>
              <a:rPr kumimoji="1" lang="en-US" altLang="ja-JP" sz="2400" dirty="0"/>
              <a:t>1</a:t>
            </a:r>
            <a:r>
              <a:rPr kumimoji="1" lang="ja-JP" altLang="ja-JP" sz="2400" dirty="0"/>
              <a:t>校時</a:t>
            </a:r>
            <a:endParaRPr kumimoji="1" lang="en-US" altLang="ja-JP" sz="2400" dirty="0"/>
          </a:p>
          <a:p>
            <a:endParaRPr kumimoji="1" lang="en-US" altLang="ja-JP" sz="2400" dirty="0"/>
          </a:p>
          <a:p>
            <a:r>
              <a:rPr kumimoji="1" lang="en-US" altLang="ja-JP" sz="2400" dirty="0"/>
              <a:t>(2)</a:t>
            </a:r>
            <a:r>
              <a:rPr kumimoji="1" lang="ja-JP" altLang="en-US" sz="2400" dirty="0"/>
              <a:t>　学級</a:t>
            </a:r>
            <a:endParaRPr kumimoji="1" lang="en-US" altLang="ja-JP" sz="2400" dirty="0"/>
          </a:p>
          <a:p>
            <a:r>
              <a:rPr kumimoji="1" lang="ja-JP" altLang="en-US" sz="2400" dirty="0"/>
              <a:t>　　　第</a:t>
            </a:r>
            <a:r>
              <a:rPr kumimoji="1" lang="en-US" altLang="ja-JP" sz="2400" dirty="0"/>
              <a:t>6</a:t>
            </a:r>
            <a:r>
              <a:rPr kumimoji="1" lang="ja-JP" altLang="en-US" sz="2400" dirty="0"/>
              <a:t>学年◯組 </a:t>
            </a:r>
            <a:r>
              <a:rPr kumimoji="1" lang="en-US" altLang="ja-JP" sz="2400" dirty="0"/>
              <a:t>28</a:t>
            </a:r>
            <a:r>
              <a:rPr kumimoji="1" lang="ja-JP" altLang="en-US" sz="2400" dirty="0"/>
              <a:t>名</a:t>
            </a:r>
            <a:endParaRPr kumimoji="1" lang="en-US" altLang="ja-JP" sz="2400" dirty="0"/>
          </a:p>
          <a:p>
            <a:endParaRPr kumimoji="1" lang="en-US" altLang="ja-JP" sz="2400" dirty="0"/>
          </a:p>
          <a:p>
            <a:r>
              <a:rPr kumimoji="1" lang="en-US" altLang="ja-JP" sz="2400" dirty="0"/>
              <a:t>(3)</a:t>
            </a:r>
            <a:r>
              <a:rPr kumimoji="1" lang="ja-JP" altLang="en-US" sz="2400" dirty="0"/>
              <a:t>　単元の目標</a:t>
            </a:r>
            <a:endParaRPr kumimoji="1" lang="en-US" altLang="ja-JP" sz="2400" dirty="0"/>
          </a:p>
          <a:p>
            <a:endParaRPr kumimoji="1" lang="ja-JP" altLang="en-US" dirty="0"/>
          </a:p>
        </p:txBody>
      </p:sp>
      <p:sp>
        <p:nvSpPr>
          <p:cNvPr id="4" name="テキスト ボックス 3">
            <a:extLst>
              <a:ext uri="{FF2B5EF4-FFF2-40B4-BE49-F238E27FC236}">
                <a16:creationId xmlns:a16="http://schemas.microsoft.com/office/drawing/2014/main" id="{D03C43F1-CB38-0014-24F1-F3900A2EC3EB}"/>
              </a:ext>
            </a:extLst>
          </p:cNvPr>
          <p:cNvSpPr txBox="1"/>
          <p:nvPr/>
        </p:nvSpPr>
        <p:spPr>
          <a:xfrm>
            <a:off x="1278556" y="2759867"/>
            <a:ext cx="9634888" cy="1938992"/>
          </a:xfrm>
          <a:prstGeom prst="rect">
            <a:avLst/>
          </a:prstGeom>
          <a:noFill/>
        </p:spPr>
        <p:txBody>
          <a:bodyPr wrap="square" rtlCol="0">
            <a:spAutoFit/>
          </a:bodyPr>
          <a:lstStyle/>
          <a:p>
            <a:r>
              <a:rPr kumimoji="1" lang="ja-JP" altLang="en-US" sz="2400" dirty="0">
                <a:solidFill>
                  <a:schemeClr val="accent1">
                    <a:lumMod val="50000"/>
                  </a:schemeClr>
                </a:solidFill>
              </a:rPr>
              <a:t>災害時の食の重要性</a:t>
            </a:r>
            <a:r>
              <a:rPr kumimoji="1" lang="ja-JP" altLang="en-US" sz="2400" dirty="0"/>
              <a:t>を知り、災害時の備蓄食品の種類や方法などについて探究する活動を通して、</a:t>
            </a:r>
            <a:r>
              <a:rPr kumimoji="1" lang="ja-JP" altLang="en-US" sz="2400" dirty="0">
                <a:solidFill>
                  <a:schemeClr val="accent1">
                    <a:lumMod val="50000"/>
                  </a:schemeClr>
                </a:solidFill>
              </a:rPr>
              <a:t>備蓄の新たな課題</a:t>
            </a:r>
            <a:r>
              <a:rPr kumimoji="1" lang="ja-JP" altLang="en-US" sz="2400" dirty="0"/>
              <a:t>に気づくとともに、見つけた課題を工夫する方法を考えられるようにする。また、</a:t>
            </a:r>
            <a:r>
              <a:rPr kumimoji="1" lang="ja-JP" altLang="en-US" sz="2400" dirty="0">
                <a:solidFill>
                  <a:schemeClr val="accent1">
                    <a:lumMod val="50000"/>
                  </a:schemeClr>
                </a:solidFill>
              </a:rPr>
              <a:t>備蓄のスキル</a:t>
            </a:r>
            <a:r>
              <a:rPr kumimoji="1" lang="ja-JP" altLang="en-US" sz="2400" dirty="0"/>
              <a:t>を身につけられるようにする。</a:t>
            </a:r>
            <a:endParaRPr kumimoji="1" lang="en-US" altLang="ja-JP" sz="2400" dirty="0"/>
          </a:p>
          <a:p>
            <a:endParaRPr kumimoji="1" lang="en-US" altLang="ja-JP" sz="2400" dirty="0"/>
          </a:p>
          <a:p>
            <a:r>
              <a:rPr kumimoji="1" lang="ja-JP" altLang="en-US" sz="2400" dirty="0"/>
              <a:t>　</a:t>
            </a:r>
            <a:endParaRPr kumimoji="1" lang="ja-JP" altLang="en-US" dirty="0"/>
          </a:p>
        </p:txBody>
      </p:sp>
      <p:graphicFrame>
        <p:nvGraphicFramePr>
          <p:cNvPr id="5" name="表 4">
            <a:extLst>
              <a:ext uri="{FF2B5EF4-FFF2-40B4-BE49-F238E27FC236}">
                <a16:creationId xmlns:a16="http://schemas.microsoft.com/office/drawing/2014/main" id="{A13B573A-EEFF-5E79-7F4E-46A3CA8D47F3}"/>
              </a:ext>
            </a:extLst>
          </p:cNvPr>
          <p:cNvGraphicFramePr>
            <a:graphicFrameLocks noGrp="1"/>
          </p:cNvGraphicFramePr>
          <p:nvPr/>
        </p:nvGraphicFramePr>
        <p:xfrm>
          <a:off x="1697043" y="3974429"/>
          <a:ext cx="8960051" cy="2651760"/>
        </p:xfrm>
        <a:graphic>
          <a:graphicData uri="http://schemas.openxmlformats.org/drawingml/2006/table">
            <a:tbl>
              <a:tblPr firstRow="1" bandRow="1">
                <a:tableStyleId>{21E4AEA4-8DFA-4A89-87EB-49C32662AFE0}</a:tableStyleId>
              </a:tblPr>
              <a:tblGrid>
                <a:gridCol w="3128944">
                  <a:extLst>
                    <a:ext uri="{9D8B030D-6E8A-4147-A177-3AD203B41FA5}">
                      <a16:colId xmlns:a16="http://schemas.microsoft.com/office/drawing/2014/main" val="906824487"/>
                    </a:ext>
                  </a:extLst>
                </a:gridCol>
                <a:gridCol w="5831107">
                  <a:extLst>
                    <a:ext uri="{9D8B030D-6E8A-4147-A177-3AD203B41FA5}">
                      <a16:colId xmlns:a16="http://schemas.microsoft.com/office/drawing/2014/main" val="3881461222"/>
                    </a:ext>
                  </a:extLst>
                </a:gridCol>
              </a:tblGrid>
              <a:tr h="370840">
                <a:tc>
                  <a:txBody>
                    <a:bodyPr/>
                    <a:lstStyle/>
                    <a:p>
                      <a:r>
                        <a:rPr kumimoji="1" lang="ja-JP" altLang="en-US" sz="2400" dirty="0"/>
                        <a:t>食育の視点</a:t>
                      </a:r>
                    </a:p>
                  </a:txBody>
                  <a:tcPr/>
                </a:tc>
                <a:tc>
                  <a:txBody>
                    <a:bodyPr/>
                    <a:lstStyle/>
                    <a:p>
                      <a:endParaRPr kumimoji="1" lang="ja-JP" altLang="en-US" sz="2400" dirty="0"/>
                    </a:p>
                  </a:txBody>
                  <a:tcPr/>
                </a:tc>
                <a:extLst>
                  <a:ext uri="{0D108BD9-81ED-4DB2-BD59-A6C34878D82A}">
                    <a16:rowId xmlns:a16="http://schemas.microsoft.com/office/drawing/2014/main" val="151189449"/>
                  </a:ext>
                </a:extLst>
              </a:tr>
              <a:tr h="370840">
                <a:tc>
                  <a:txBody>
                    <a:bodyPr/>
                    <a:lstStyle/>
                    <a:p>
                      <a:r>
                        <a:rPr kumimoji="1" lang="ja-JP" altLang="en-US" sz="2400" dirty="0"/>
                        <a:t>食事の重要性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災害時の食事の重要性がわかる。</a:t>
                      </a:r>
                      <a:endParaRPr kumimoji="1" lang="en-US" altLang="ja-JP" sz="2400" dirty="0"/>
                    </a:p>
                  </a:txBody>
                  <a:tcPr/>
                </a:tc>
                <a:extLst>
                  <a:ext uri="{0D108BD9-81ED-4DB2-BD59-A6C34878D82A}">
                    <a16:rowId xmlns:a16="http://schemas.microsoft.com/office/drawing/2014/main" val="3669647886"/>
                  </a:ext>
                </a:extLst>
              </a:tr>
              <a:tr h="370840">
                <a:tc>
                  <a:txBody>
                    <a:bodyPr/>
                    <a:lstStyle/>
                    <a:p>
                      <a:r>
                        <a:rPr kumimoji="1" lang="ja-JP" altLang="en-US" sz="2400" dirty="0"/>
                        <a:t>心身の健康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必要な備蓄食品などを考えることができる。</a:t>
                      </a:r>
                      <a:endParaRPr kumimoji="1" lang="en-US" altLang="ja-JP" sz="2400" dirty="0"/>
                    </a:p>
                  </a:txBody>
                  <a:tcPr/>
                </a:tc>
                <a:extLst>
                  <a:ext uri="{0D108BD9-81ED-4DB2-BD59-A6C34878D82A}">
                    <a16:rowId xmlns:a16="http://schemas.microsoft.com/office/drawing/2014/main" val="2978636456"/>
                  </a:ext>
                </a:extLst>
              </a:tr>
              <a:tr h="370840">
                <a:tc>
                  <a:txBody>
                    <a:bodyPr/>
                    <a:lstStyle/>
                    <a:p>
                      <a:r>
                        <a:rPr kumimoji="1" lang="ja-JP" altLang="en-US" sz="2400" dirty="0"/>
                        <a:t>食品を選択する能力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災害時に必要な栄養素の種類がわかる。</a:t>
                      </a:r>
                      <a:endParaRPr kumimoji="1" lang="en-US" altLang="ja-JP" sz="2400" dirty="0"/>
                    </a:p>
                  </a:txBody>
                  <a:tcPr/>
                </a:tc>
                <a:extLst>
                  <a:ext uri="{0D108BD9-81ED-4DB2-BD59-A6C34878D82A}">
                    <a16:rowId xmlns:a16="http://schemas.microsoft.com/office/drawing/2014/main" val="1576428568"/>
                  </a:ext>
                </a:extLst>
              </a:tr>
              <a:tr h="370840">
                <a:tc>
                  <a:txBody>
                    <a:bodyPr/>
                    <a:lstStyle/>
                    <a:p>
                      <a:r>
                        <a:rPr kumimoji="1" lang="ja-JP" altLang="en-US" sz="2400" dirty="0"/>
                        <a:t>感謝の心</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災害時の食事情から、普段の温かく制限のない食事に感謝する心を持つことができる。</a:t>
                      </a:r>
                      <a:endParaRPr kumimoji="1" lang="en-US" altLang="ja-JP" sz="2400" dirty="0"/>
                    </a:p>
                  </a:txBody>
                  <a:tcPr/>
                </a:tc>
                <a:extLst>
                  <a:ext uri="{0D108BD9-81ED-4DB2-BD59-A6C34878D82A}">
                    <a16:rowId xmlns:a16="http://schemas.microsoft.com/office/drawing/2014/main" val="2406867755"/>
                  </a:ext>
                </a:extLst>
              </a:tr>
            </a:tbl>
          </a:graphicData>
        </a:graphic>
      </p:graphicFrame>
      <p:sp>
        <p:nvSpPr>
          <p:cNvPr id="6" name="テキスト ボックス 5">
            <a:extLst>
              <a:ext uri="{FF2B5EF4-FFF2-40B4-BE49-F238E27FC236}">
                <a16:creationId xmlns:a16="http://schemas.microsoft.com/office/drawing/2014/main" id="{63247B76-12AB-17CE-6A0C-54CECE56655B}"/>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Tree>
    <p:extLst>
      <p:ext uri="{BB962C8B-B14F-4D97-AF65-F5344CB8AC3E}">
        <p14:creationId xmlns:p14="http://schemas.microsoft.com/office/powerpoint/2010/main" val="3610072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D031986-B77C-F524-87BC-0395BC92EFE0}"/>
              </a:ext>
            </a:extLst>
          </p:cNvPr>
          <p:cNvSpPr>
            <a:spLocks noGrp="1"/>
          </p:cNvSpPr>
          <p:nvPr>
            <p:ph type="sldNum" sz="quarter" idx="12"/>
          </p:nvPr>
        </p:nvSpPr>
        <p:spPr/>
        <p:txBody>
          <a:bodyPr/>
          <a:lstStyle/>
          <a:p>
            <a:pPr rtl="0"/>
            <a:fld id="{48F63A3B-78C7-47BE-AE5E-E10140E04643}" type="slidenum">
              <a:rPr lang="en-US" altLang="ja-JP" smtClean="0"/>
              <a:t>137</a:t>
            </a:fld>
            <a:endParaRPr lang="ja-JP" dirty="0"/>
          </a:p>
        </p:txBody>
      </p:sp>
      <p:sp>
        <p:nvSpPr>
          <p:cNvPr id="3" name="テキスト ボックス 2">
            <a:extLst>
              <a:ext uri="{FF2B5EF4-FFF2-40B4-BE49-F238E27FC236}">
                <a16:creationId xmlns:a16="http://schemas.microsoft.com/office/drawing/2014/main" id="{283F903B-9A63-AAE7-F9F9-EC4DDC9866EC}"/>
              </a:ext>
            </a:extLst>
          </p:cNvPr>
          <p:cNvSpPr txBox="1"/>
          <p:nvPr/>
        </p:nvSpPr>
        <p:spPr>
          <a:xfrm>
            <a:off x="920673" y="112217"/>
            <a:ext cx="10437138" cy="3970318"/>
          </a:xfrm>
          <a:prstGeom prst="rect">
            <a:avLst/>
          </a:prstGeom>
          <a:noFill/>
        </p:spPr>
        <p:txBody>
          <a:bodyPr wrap="square" rtlCol="0">
            <a:spAutoFit/>
          </a:bodyPr>
          <a:lstStyle/>
          <a:p>
            <a:endParaRPr kumimoji="1" lang="en-US" altLang="ja-JP" sz="2400" dirty="0"/>
          </a:p>
          <a:p>
            <a:r>
              <a:rPr kumimoji="1" lang="ja-JP" altLang="en-US" sz="2400" dirty="0"/>
              <a:t>　本単元は食育の視点から見ると様々な課題のある社会問題であるが、ほとんど</a:t>
            </a:r>
            <a:r>
              <a:rPr kumimoji="1" lang="ja-JP" altLang="en-US" sz="2400" dirty="0">
                <a:solidFill>
                  <a:schemeClr val="accent1">
                    <a:lumMod val="50000"/>
                  </a:schemeClr>
                </a:solidFill>
              </a:rPr>
              <a:t>防災に関する食育が進んでいない</a:t>
            </a:r>
            <a:r>
              <a:rPr kumimoji="1" lang="ja-JP" altLang="en-US" sz="2400" dirty="0"/>
              <a:t>現状にある。防災について、知識提供の場、再現性のある実践の場として学校の食育を活用するとともに、</a:t>
            </a:r>
            <a:r>
              <a:rPr kumimoji="1" lang="ja-JP" altLang="en-US" sz="2400" dirty="0">
                <a:solidFill>
                  <a:schemeClr val="accent1">
                    <a:lumMod val="50000"/>
                  </a:schemeClr>
                </a:solidFill>
              </a:rPr>
              <a:t>災害時のリアルに根差した授業構成</a:t>
            </a:r>
            <a:r>
              <a:rPr kumimoji="1" lang="ja-JP" altLang="en-US" sz="2400" dirty="0"/>
              <a:t>により、</a:t>
            </a:r>
            <a:r>
              <a:rPr kumimoji="1" lang="ja-JP" altLang="en-US" sz="2400" dirty="0">
                <a:solidFill>
                  <a:schemeClr val="accent1">
                    <a:lumMod val="50000"/>
                  </a:schemeClr>
                </a:solidFill>
              </a:rPr>
              <a:t>食という面から防災を捉え直す</a:t>
            </a:r>
            <a:r>
              <a:rPr kumimoji="1" lang="ja-JP" altLang="en-US" sz="2400" dirty="0"/>
              <a:t>ことを試みる。</a:t>
            </a:r>
            <a:endParaRPr kumimoji="1" lang="en-US" altLang="ja-JP" sz="2400" dirty="0"/>
          </a:p>
          <a:p>
            <a:r>
              <a:rPr kumimoji="1" lang="ja-JP" altLang="en-US" sz="2400" dirty="0"/>
              <a:t>　防災に関する食育を行うことで、</a:t>
            </a:r>
            <a:r>
              <a:rPr kumimoji="1" lang="ja-JP" altLang="en-US" sz="2400" dirty="0">
                <a:solidFill>
                  <a:schemeClr val="accent1">
                    <a:lumMod val="50000"/>
                  </a:schemeClr>
                </a:solidFill>
              </a:rPr>
              <a:t>災害時の食の課題解決</a:t>
            </a:r>
            <a:r>
              <a:rPr kumimoji="1" lang="ja-JP" altLang="en-US" sz="2400" dirty="0"/>
              <a:t>につなげることができると考える。また、災害時の食の課題を改善する方法について考える活動を通して、</a:t>
            </a:r>
            <a:r>
              <a:rPr kumimoji="1" lang="ja-JP" altLang="en-US" sz="2400" dirty="0">
                <a:solidFill>
                  <a:schemeClr val="accent1">
                    <a:lumMod val="50000"/>
                  </a:schemeClr>
                </a:solidFill>
              </a:rPr>
              <a:t>主体的な学びの力</a:t>
            </a:r>
            <a:r>
              <a:rPr kumimoji="1" lang="ja-JP" altLang="en-US" sz="2400" dirty="0"/>
              <a:t>を養うことをねらいとしている。さらに、災害時の食の課題に気づき、解決方法を児童らで考えることで、</a:t>
            </a:r>
            <a:r>
              <a:rPr kumimoji="1" lang="ja-JP" altLang="en-US" sz="2400" dirty="0">
                <a:solidFill>
                  <a:schemeClr val="accent1">
                    <a:lumMod val="50000"/>
                  </a:schemeClr>
                </a:solidFill>
              </a:rPr>
              <a:t>探究心</a:t>
            </a:r>
            <a:r>
              <a:rPr kumimoji="1" lang="ja-JP" altLang="en-US" sz="2400" dirty="0"/>
              <a:t>を育てることができると考える。</a:t>
            </a:r>
            <a:endParaRPr kumimoji="1" lang="en-US" altLang="ja-JP" sz="2400" dirty="0"/>
          </a:p>
          <a:p>
            <a:endParaRPr kumimoji="1" lang="en-US" altLang="ja-JP" dirty="0"/>
          </a:p>
          <a:p>
            <a:endParaRPr kumimoji="1" lang="ja-JP" altLang="en-US" dirty="0"/>
          </a:p>
        </p:txBody>
      </p:sp>
      <p:sp>
        <p:nvSpPr>
          <p:cNvPr id="4" name="テキスト ボックス 3">
            <a:extLst>
              <a:ext uri="{FF2B5EF4-FFF2-40B4-BE49-F238E27FC236}">
                <a16:creationId xmlns:a16="http://schemas.microsoft.com/office/drawing/2014/main" id="{36E6C6F2-1E9E-0946-480E-93A23987A811}"/>
              </a:ext>
            </a:extLst>
          </p:cNvPr>
          <p:cNvSpPr txBox="1"/>
          <p:nvPr/>
        </p:nvSpPr>
        <p:spPr>
          <a:xfrm>
            <a:off x="550846" y="132695"/>
            <a:ext cx="2560320" cy="461665"/>
          </a:xfrm>
          <a:prstGeom prst="rect">
            <a:avLst/>
          </a:prstGeom>
          <a:noFill/>
        </p:spPr>
        <p:txBody>
          <a:bodyPr wrap="square" rtlCol="0">
            <a:spAutoFit/>
          </a:bodyPr>
          <a:lstStyle/>
          <a:p>
            <a:r>
              <a:rPr kumimoji="1" lang="en-US" altLang="ja-JP" sz="2400" dirty="0"/>
              <a:t>(4)</a:t>
            </a:r>
            <a:r>
              <a:rPr kumimoji="1" lang="ja-JP" altLang="en-US" sz="2400" dirty="0"/>
              <a:t>　単元観</a:t>
            </a:r>
          </a:p>
        </p:txBody>
      </p:sp>
      <p:sp>
        <p:nvSpPr>
          <p:cNvPr id="5" name="テキスト ボックス 4">
            <a:extLst>
              <a:ext uri="{FF2B5EF4-FFF2-40B4-BE49-F238E27FC236}">
                <a16:creationId xmlns:a16="http://schemas.microsoft.com/office/drawing/2014/main" id="{E6961D29-EEFF-2D54-41AB-F4C625684AC2}"/>
              </a:ext>
            </a:extLst>
          </p:cNvPr>
          <p:cNvSpPr txBox="1"/>
          <p:nvPr/>
        </p:nvSpPr>
        <p:spPr>
          <a:xfrm>
            <a:off x="10183528" y="6519148"/>
            <a:ext cx="2148099"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S</a:t>
            </a:r>
            <a:r>
              <a:rPr kumimoji="1" lang="ja-JP" altLang="en-US" dirty="0"/>
              <a:t>）</a:t>
            </a:r>
          </a:p>
        </p:txBody>
      </p:sp>
      <p:sp>
        <p:nvSpPr>
          <p:cNvPr id="6" name="楕円 5">
            <a:extLst>
              <a:ext uri="{FF2B5EF4-FFF2-40B4-BE49-F238E27FC236}">
                <a16:creationId xmlns:a16="http://schemas.microsoft.com/office/drawing/2014/main" id="{D0E700A4-086A-BBF0-2826-9CE8880491A9}"/>
              </a:ext>
            </a:extLst>
          </p:cNvPr>
          <p:cNvSpPr/>
          <p:nvPr/>
        </p:nvSpPr>
        <p:spPr>
          <a:xfrm>
            <a:off x="2239148" y="4336892"/>
            <a:ext cx="1549668" cy="153041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b="1" dirty="0"/>
              <a:t>食事の</a:t>
            </a:r>
            <a:endParaRPr kumimoji="1" lang="en-US" altLang="ja-JP" b="1" dirty="0"/>
          </a:p>
          <a:p>
            <a:pPr algn="ctr"/>
            <a:r>
              <a:rPr kumimoji="1" lang="ja-JP" altLang="en-US" b="1" dirty="0"/>
              <a:t>重要性</a:t>
            </a:r>
          </a:p>
        </p:txBody>
      </p:sp>
      <p:sp>
        <p:nvSpPr>
          <p:cNvPr id="7" name="楕円 6">
            <a:extLst>
              <a:ext uri="{FF2B5EF4-FFF2-40B4-BE49-F238E27FC236}">
                <a16:creationId xmlns:a16="http://schemas.microsoft.com/office/drawing/2014/main" id="{2795EAA6-F6BE-ECD8-513D-DB065AB8B7E6}"/>
              </a:ext>
            </a:extLst>
          </p:cNvPr>
          <p:cNvSpPr/>
          <p:nvPr/>
        </p:nvSpPr>
        <p:spPr>
          <a:xfrm>
            <a:off x="3976508" y="5286767"/>
            <a:ext cx="1549668" cy="153041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en-US" altLang="ja-JP" b="1" dirty="0"/>
          </a:p>
          <a:p>
            <a:pPr algn="ctr"/>
            <a:r>
              <a:rPr kumimoji="1" lang="ja-JP" altLang="en-US" b="1" dirty="0"/>
              <a:t>心身の</a:t>
            </a:r>
            <a:endParaRPr kumimoji="1" lang="en-US" altLang="ja-JP" b="1" dirty="0"/>
          </a:p>
          <a:p>
            <a:pPr algn="ctr"/>
            <a:r>
              <a:rPr kumimoji="1" lang="ja-JP" altLang="en-US" b="1" dirty="0"/>
              <a:t>健康</a:t>
            </a:r>
            <a:endParaRPr kumimoji="1" lang="en-US" altLang="ja-JP" b="1" dirty="0"/>
          </a:p>
          <a:p>
            <a:pPr algn="ctr"/>
            <a:endParaRPr kumimoji="1" lang="ja-JP" altLang="en-US" b="1" dirty="0"/>
          </a:p>
        </p:txBody>
      </p:sp>
      <p:sp>
        <p:nvSpPr>
          <p:cNvPr id="8" name="楕円 7">
            <a:extLst>
              <a:ext uri="{FF2B5EF4-FFF2-40B4-BE49-F238E27FC236}">
                <a16:creationId xmlns:a16="http://schemas.microsoft.com/office/drawing/2014/main" id="{E253E1E6-0712-EEEF-D954-EE8908268D1F}"/>
              </a:ext>
            </a:extLst>
          </p:cNvPr>
          <p:cNvSpPr/>
          <p:nvPr/>
        </p:nvSpPr>
        <p:spPr>
          <a:xfrm>
            <a:off x="3976508" y="3557426"/>
            <a:ext cx="1549668" cy="153041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2000" b="1" dirty="0"/>
              <a:t>食品を</a:t>
            </a:r>
            <a:endParaRPr kumimoji="1" lang="en-US" altLang="ja-JP" sz="2000" b="1" dirty="0"/>
          </a:p>
          <a:p>
            <a:pPr algn="ctr"/>
            <a:r>
              <a:rPr kumimoji="1" lang="ja-JP" altLang="en-US" sz="2000" b="1" dirty="0"/>
              <a:t>選択する能力</a:t>
            </a:r>
          </a:p>
        </p:txBody>
      </p:sp>
      <p:sp>
        <p:nvSpPr>
          <p:cNvPr id="9" name="楕円 8">
            <a:extLst>
              <a:ext uri="{FF2B5EF4-FFF2-40B4-BE49-F238E27FC236}">
                <a16:creationId xmlns:a16="http://schemas.microsoft.com/office/drawing/2014/main" id="{2BD510B2-58D6-BBC8-D9D3-80B34E040C92}"/>
              </a:ext>
            </a:extLst>
          </p:cNvPr>
          <p:cNvSpPr/>
          <p:nvPr/>
        </p:nvSpPr>
        <p:spPr>
          <a:xfrm>
            <a:off x="6305184" y="5273389"/>
            <a:ext cx="1549668" cy="153041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b="1" dirty="0"/>
              <a:t>感謝の心</a:t>
            </a:r>
          </a:p>
        </p:txBody>
      </p:sp>
      <p:sp>
        <p:nvSpPr>
          <p:cNvPr id="10" name="楕円 9">
            <a:extLst>
              <a:ext uri="{FF2B5EF4-FFF2-40B4-BE49-F238E27FC236}">
                <a16:creationId xmlns:a16="http://schemas.microsoft.com/office/drawing/2014/main" id="{3EF499CA-EE0B-9AAC-5E98-9BA4D1419E20}"/>
              </a:ext>
            </a:extLst>
          </p:cNvPr>
          <p:cNvSpPr/>
          <p:nvPr/>
        </p:nvSpPr>
        <p:spPr>
          <a:xfrm>
            <a:off x="6305184" y="3571684"/>
            <a:ext cx="1549668" cy="153041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b="1" dirty="0"/>
              <a:t>社会性</a:t>
            </a:r>
          </a:p>
        </p:txBody>
      </p:sp>
      <p:sp>
        <p:nvSpPr>
          <p:cNvPr id="11" name="楕円 10">
            <a:extLst>
              <a:ext uri="{FF2B5EF4-FFF2-40B4-BE49-F238E27FC236}">
                <a16:creationId xmlns:a16="http://schemas.microsoft.com/office/drawing/2014/main" id="{6BB0B6FA-B8AE-5CA6-A5F0-2592D5EC5AE8}"/>
              </a:ext>
            </a:extLst>
          </p:cNvPr>
          <p:cNvSpPr/>
          <p:nvPr/>
        </p:nvSpPr>
        <p:spPr>
          <a:xfrm>
            <a:off x="8042544" y="4336892"/>
            <a:ext cx="1549668" cy="153041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b="1" dirty="0"/>
              <a:t>食文化</a:t>
            </a:r>
          </a:p>
        </p:txBody>
      </p:sp>
      <p:sp>
        <p:nvSpPr>
          <p:cNvPr id="12" name="テキスト ボックス 11">
            <a:extLst>
              <a:ext uri="{FF2B5EF4-FFF2-40B4-BE49-F238E27FC236}">
                <a16:creationId xmlns:a16="http://schemas.microsoft.com/office/drawing/2014/main" id="{C326A064-B650-2A3F-27FE-8E89AFE5C1D4}"/>
              </a:ext>
            </a:extLst>
          </p:cNvPr>
          <p:cNvSpPr txBox="1"/>
          <p:nvPr/>
        </p:nvSpPr>
        <p:spPr>
          <a:xfrm>
            <a:off x="5280094" y="5102101"/>
            <a:ext cx="1674796" cy="369332"/>
          </a:xfrm>
          <a:prstGeom prst="rect">
            <a:avLst/>
          </a:prstGeom>
          <a:noFill/>
        </p:spPr>
        <p:txBody>
          <a:bodyPr wrap="square" rtlCol="0">
            <a:spAutoFit/>
          </a:bodyPr>
          <a:lstStyle/>
          <a:p>
            <a:r>
              <a:rPr kumimoji="1" lang="ja-JP" altLang="en-US" dirty="0"/>
              <a:t>食育の視点</a:t>
            </a:r>
          </a:p>
        </p:txBody>
      </p:sp>
    </p:spTree>
    <p:extLst>
      <p:ext uri="{BB962C8B-B14F-4D97-AF65-F5344CB8AC3E}">
        <p14:creationId xmlns:p14="http://schemas.microsoft.com/office/powerpoint/2010/main" val="14693216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54D612A0-A6FF-38E0-92B3-09BA58C20E20}"/>
              </a:ext>
            </a:extLst>
          </p:cNvPr>
          <p:cNvSpPr>
            <a:spLocks noGrp="1"/>
          </p:cNvSpPr>
          <p:nvPr>
            <p:ph type="sldNum" sz="quarter" idx="12"/>
          </p:nvPr>
        </p:nvSpPr>
        <p:spPr/>
        <p:txBody>
          <a:bodyPr/>
          <a:lstStyle/>
          <a:p>
            <a:pPr rtl="0"/>
            <a:fld id="{48F63A3B-78C7-47BE-AE5E-E10140E04643}" type="slidenum">
              <a:rPr lang="en-US" altLang="ja-JP" smtClean="0"/>
              <a:t>138</a:t>
            </a:fld>
            <a:endParaRPr lang="ja-JP" dirty="0"/>
          </a:p>
        </p:txBody>
      </p:sp>
      <p:graphicFrame>
        <p:nvGraphicFramePr>
          <p:cNvPr id="6" name="表 5">
            <a:extLst>
              <a:ext uri="{FF2B5EF4-FFF2-40B4-BE49-F238E27FC236}">
                <a16:creationId xmlns:a16="http://schemas.microsoft.com/office/drawing/2014/main" id="{966C4114-BBF4-410B-8DAD-6F3574D60E14}"/>
              </a:ext>
            </a:extLst>
          </p:cNvPr>
          <p:cNvGraphicFramePr>
            <a:graphicFrameLocks noGrp="1"/>
          </p:cNvGraphicFramePr>
          <p:nvPr/>
        </p:nvGraphicFramePr>
        <p:xfrm>
          <a:off x="180019" y="807691"/>
          <a:ext cx="11831962" cy="5867400"/>
        </p:xfrm>
        <a:graphic>
          <a:graphicData uri="http://schemas.openxmlformats.org/drawingml/2006/table">
            <a:tbl>
              <a:tblPr firstRow="1" bandRow="1">
                <a:tableStyleId>{7DF18680-E054-41AD-8BC1-D1AEF772440D}</a:tableStyleId>
              </a:tblPr>
              <a:tblGrid>
                <a:gridCol w="2995208">
                  <a:extLst>
                    <a:ext uri="{9D8B030D-6E8A-4147-A177-3AD203B41FA5}">
                      <a16:colId xmlns:a16="http://schemas.microsoft.com/office/drawing/2014/main" val="1842317448"/>
                    </a:ext>
                  </a:extLst>
                </a:gridCol>
                <a:gridCol w="2608674">
                  <a:extLst>
                    <a:ext uri="{9D8B030D-6E8A-4147-A177-3AD203B41FA5}">
                      <a16:colId xmlns:a16="http://schemas.microsoft.com/office/drawing/2014/main" val="2734995945"/>
                    </a:ext>
                  </a:extLst>
                </a:gridCol>
                <a:gridCol w="314893">
                  <a:extLst>
                    <a:ext uri="{9D8B030D-6E8A-4147-A177-3AD203B41FA5}">
                      <a16:colId xmlns:a16="http://schemas.microsoft.com/office/drawing/2014/main" val="3663068764"/>
                    </a:ext>
                  </a:extLst>
                </a:gridCol>
                <a:gridCol w="1226012">
                  <a:extLst>
                    <a:ext uri="{9D8B030D-6E8A-4147-A177-3AD203B41FA5}">
                      <a16:colId xmlns:a16="http://schemas.microsoft.com/office/drawing/2014/main" val="2724935446"/>
                    </a:ext>
                  </a:extLst>
                </a:gridCol>
                <a:gridCol w="4687175">
                  <a:extLst>
                    <a:ext uri="{9D8B030D-6E8A-4147-A177-3AD203B41FA5}">
                      <a16:colId xmlns:a16="http://schemas.microsoft.com/office/drawing/2014/main" val="2632170801"/>
                    </a:ext>
                  </a:extLst>
                </a:gridCol>
              </a:tblGrid>
              <a:tr h="496809">
                <a:tc>
                  <a:txBody>
                    <a:bodyPr/>
                    <a:lstStyle/>
                    <a:p>
                      <a:pPr algn="ctr"/>
                      <a:r>
                        <a:rPr kumimoji="1" lang="ja-JP" altLang="en-US" sz="1800" b="1" dirty="0">
                          <a:solidFill>
                            <a:schemeClr val="bg1"/>
                          </a:solidFill>
                        </a:rPr>
                        <a:t>学習活動</a:t>
                      </a:r>
                    </a:p>
                  </a:txBody>
                  <a:tcPr/>
                </a:tc>
                <a:tc>
                  <a:txBody>
                    <a:bodyPr/>
                    <a:lstStyle/>
                    <a:p>
                      <a:pPr algn="ctr"/>
                      <a:r>
                        <a:rPr kumimoji="1" lang="ja-JP" altLang="en-US" sz="1800" b="1" dirty="0">
                          <a:solidFill>
                            <a:schemeClr val="bg1"/>
                          </a:solidFill>
                        </a:rPr>
                        <a:t>学習形態</a:t>
                      </a:r>
                    </a:p>
                  </a:txBody>
                  <a:tcPr/>
                </a:tc>
                <a:tc>
                  <a:txBody>
                    <a:bodyPr/>
                    <a:lstStyle/>
                    <a:p>
                      <a:pPr algn="ctr"/>
                      <a:r>
                        <a:rPr kumimoji="1" lang="ja-JP" altLang="en-US" sz="1800" b="1" dirty="0">
                          <a:solidFill>
                            <a:schemeClr val="bg1"/>
                          </a:solidFill>
                        </a:rPr>
                        <a:t>時数</a:t>
                      </a:r>
                    </a:p>
                  </a:txBody>
                  <a:tcPr/>
                </a:tc>
                <a:tc>
                  <a:txBody>
                    <a:bodyPr/>
                    <a:lstStyle/>
                    <a:p>
                      <a:pPr algn="ctr"/>
                      <a:r>
                        <a:rPr kumimoji="1" lang="ja-JP" altLang="en-US" sz="1800" b="1" dirty="0">
                          <a:solidFill>
                            <a:schemeClr val="bg1"/>
                          </a:solidFill>
                        </a:rPr>
                        <a:t>他教科との関わり</a:t>
                      </a:r>
                    </a:p>
                  </a:txBody>
                  <a:tcPr/>
                </a:tc>
                <a:tc>
                  <a:txBody>
                    <a:bodyPr/>
                    <a:lstStyle/>
                    <a:p>
                      <a:pPr algn="ctr"/>
                      <a:r>
                        <a:rPr kumimoji="1" lang="ja-JP" altLang="en-US" sz="1800" b="1" dirty="0">
                          <a:solidFill>
                            <a:schemeClr val="bg1"/>
                          </a:solidFill>
                        </a:rPr>
                        <a:t>●留意点　〇評価内容</a:t>
                      </a:r>
                    </a:p>
                  </a:txBody>
                  <a:tcPr/>
                </a:tc>
                <a:extLst>
                  <a:ext uri="{0D108BD9-81ED-4DB2-BD59-A6C34878D82A}">
                    <a16:rowId xmlns:a16="http://schemas.microsoft.com/office/drawing/2014/main" val="2302297162"/>
                  </a:ext>
                </a:extLst>
              </a:tr>
              <a:tr h="730602">
                <a:tc>
                  <a:txBody>
                    <a:bodyPr/>
                    <a:lstStyle/>
                    <a:p>
                      <a:r>
                        <a:rPr kumimoji="1" lang="ja-JP" altLang="en-US" sz="2000" b="1" dirty="0"/>
                        <a:t>おうちにある備蓄食料を</a:t>
                      </a:r>
                      <a:endParaRPr kumimoji="1" lang="en-US" altLang="ja-JP" sz="2000" b="1" dirty="0"/>
                    </a:p>
                    <a:p>
                      <a:r>
                        <a:rPr kumimoji="1" lang="ja-JP" altLang="en-US" sz="2000" b="1" dirty="0"/>
                        <a:t>探してみよう！</a:t>
                      </a:r>
                      <a:endParaRPr kumimoji="1" lang="en-US" altLang="ja-JP" sz="2000" b="1" dirty="0"/>
                    </a:p>
                    <a:p>
                      <a:r>
                        <a:rPr kumimoji="1" lang="en-US" altLang="ja-JP" sz="2000" b="1" dirty="0"/>
                        <a:t>(</a:t>
                      </a:r>
                      <a:r>
                        <a:rPr kumimoji="1" lang="ja-JP" altLang="en-US" sz="2000" b="1" dirty="0"/>
                        <a:t>本時の授業</a:t>
                      </a:r>
                      <a:r>
                        <a:rPr kumimoji="1" lang="en-US" altLang="ja-JP" sz="2000" b="1" dirty="0"/>
                        <a:t>)</a:t>
                      </a:r>
                      <a:endParaRPr kumimoji="1" lang="ja-JP" altLang="en-US" sz="2000" b="1" dirty="0"/>
                    </a:p>
                  </a:txBody>
                  <a:tcPr/>
                </a:tc>
                <a:tc>
                  <a:txBody>
                    <a:bodyPr/>
                    <a:lstStyle/>
                    <a:p>
                      <a:pPr algn="l"/>
                      <a:r>
                        <a:rPr kumimoji="1" lang="ja-JP" altLang="en-US" sz="1800" b="1" dirty="0"/>
                        <a:t>一斉学習</a:t>
                      </a:r>
                      <a:endParaRPr kumimoji="1" lang="en-US" altLang="ja-JP" sz="1800" b="1" dirty="0"/>
                    </a:p>
                    <a:p>
                      <a:pPr algn="l"/>
                      <a:r>
                        <a:rPr kumimoji="1" lang="en-US" altLang="ja-JP" sz="1800" b="1" dirty="0"/>
                        <a:t>  (</a:t>
                      </a:r>
                      <a:r>
                        <a:rPr kumimoji="1" lang="ja-JP" altLang="en-US" sz="1800" b="1" dirty="0"/>
                        <a:t>講義</a:t>
                      </a:r>
                      <a:r>
                        <a:rPr kumimoji="1" lang="en-US" altLang="ja-JP" sz="1800" b="1" dirty="0"/>
                        <a:t>)</a:t>
                      </a:r>
                    </a:p>
                    <a:p>
                      <a:pPr algn="l"/>
                      <a:r>
                        <a:rPr kumimoji="1" lang="ja-JP" altLang="en-US" sz="1800" b="1" dirty="0"/>
                        <a:t>グループ学習</a:t>
                      </a:r>
                      <a:endParaRPr kumimoji="1" lang="en-US" altLang="ja-JP" sz="1800" b="1" dirty="0"/>
                    </a:p>
                    <a:p>
                      <a:pPr algn="l"/>
                      <a:r>
                        <a:rPr kumimoji="1" lang="en-US" altLang="ja-JP" sz="1800" b="1" dirty="0"/>
                        <a:t>  (</a:t>
                      </a:r>
                      <a:r>
                        <a:rPr kumimoji="1" lang="ja-JP" altLang="en-US" sz="1800" b="1" dirty="0"/>
                        <a:t>バズセッション</a:t>
                      </a:r>
                      <a:r>
                        <a:rPr kumimoji="1" lang="en-US" altLang="ja-JP" sz="1800" b="1" dirty="0"/>
                        <a:t>)</a:t>
                      </a:r>
                      <a:endParaRPr kumimoji="1" lang="ja-JP" altLang="en-US" sz="1800" b="1" dirty="0"/>
                    </a:p>
                  </a:txBody>
                  <a:tcPr/>
                </a:tc>
                <a:tc>
                  <a:txBody>
                    <a:bodyPr/>
                    <a:lstStyle/>
                    <a:p>
                      <a:r>
                        <a:rPr kumimoji="1" lang="ja-JP" altLang="en-US" sz="1800" b="1" dirty="0"/>
                        <a:t>①</a:t>
                      </a:r>
                    </a:p>
                  </a:txBody>
                  <a:tcPr/>
                </a:tc>
                <a:tc>
                  <a:txBody>
                    <a:bodyPr/>
                    <a:lstStyle/>
                    <a:p>
                      <a:pPr algn="ctr"/>
                      <a:r>
                        <a:rPr kumimoji="1" lang="ja-JP" altLang="en-US" sz="1800" b="1" dirty="0"/>
                        <a:t>社会科</a:t>
                      </a:r>
                      <a:endParaRPr kumimoji="1" lang="en-US" altLang="ja-JP" sz="1800" b="1" dirty="0"/>
                    </a:p>
                    <a:p>
                      <a:pPr algn="ctr"/>
                      <a:r>
                        <a:rPr kumimoji="1" lang="ja-JP" altLang="en-US" sz="1800" b="1" dirty="0"/>
                        <a:t>家庭科</a:t>
                      </a:r>
                      <a:endParaRPr kumimoji="1" lang="en-US" altLang="ja-JP" sz="1800" b="1" dirty="0"/>
                    </a:p>
                  </a:txBody>
                  <a:tcPr/>
                </a:tc>
                <a:tc>
                  <a:txBody>
                    <a:bodyPr/>
                    <a:lstStyle/>
                    <a:p>
                      <a:r>
                        <a:rPr kumimoji="1" lang="ja-JP" altLang="en-US" sz="1800" b="1" dirty="0"/>
                        <a:t>●家で備蓄食料を探し</a:t>
                      </a:r>
                      <a:r>
                        <a:rPr kumimoji="1" lang="en-US" altLang="ja-JP" sz="1800" b="1" dirty="0"/>
                        <a:t>(</a:t>
                      </a:r>
                      <a:r>
                        <a:rPr kumimoji="1" lang="ja-JP" altLang="en-US" sz="1800" b="1" dirty="0"/>
                        <a:t>事前課題</a:t>
                      </a:r>
                      <a:r>
                        <a:rPr kumimoji="1" lang="en-US" altLang="ja-JP" sz="1800" b="1" dirty="0"/>
                        <a:t>)</a:t>
                      </a:r>
                      <a:r>
                        <a:rPr kumimoji="1" lang="ja-JP" altLang="en-US" sz="1800" b="1" dirty="0"/>
                        <a:t>、グループ</a:t>
                      </a:r>
                      <a:endParaRPr kumimoji="1" lang="en-US" altLang="ja-JP" sz="1800" b="1" dirty="0"/>
                    </a:p>
                    <a:p>
                      <a:r>
                        <a:rPr kumimoji="1" lang="en-US" altLang="ja-JP" sz="1800" b="1" dirty="0"/>
                        <a:t>   </a:t>
                      </a:r>
                      <a:r>
                        <a:rPr kumimoji="1" lang="ja-JP" altLang="en-US" sz="1800" b="1" dirty="0"/>
                        <a:t>ワークを通して、備蓄食料に関する課題につい</a:t>
                      </a:r>
                      <a:endParaRPr kumimoji="1" lang="en-US" altLang="ja-JP" sz="1800" b="1" dirty="0"/>
                    </a:p>
                    <a:p>
                      <a:r>
                        <a:rPr kumimoji="1" lang="en-US" altLang="ja-JP" sz="1800" b="1" dirty="0"/>
                        <a:t>   </a:t>
                      </a:r>
                      <a:r>
                        <a:rPr kumimoji="1" lang="ja-JP" altLang="en-US" sz="1800" b="1" dirty="0"/>
                        <a:t>て気づいたり、考えたりさせる</a:t>
                      </a:r>
                      <a:endParaRPr kumimoji="1" lang="en-US" altLang="ja-JP" sz="1800" b="1" dirty="0"/>
                    </a:p>
                    <a:p>
                      <a:endParaRPr kumimoji="1" lang="en-US" altLang="ja-JP" sz="400" b="1" dirty="0"/>
                    </a:p>
                    <a:p>
                      <a:r>
                        <a:rPr kumimoji="1" lang="ja-JP" altLang="en-US" sz="1800" b="1" dirty="0"/>
                        <a:t>〇災害時の食の課題に気づくことができたか</a:t>
                      </a:r>
                      <a:endParaRPr kumimoji="1" lang="en-US" altLang="ja-JP" sz="1800" b="1" dirty="0"/>
                    </a:p>
                  </a:txBody>
                  <a:tcPr/>
                </a:tc>
                <a:extLst>
                  <a:ext uri="{0D108BD9-81ED-4DB2-BD59-A6C34878D82A}">
                    <a16:rowId xmlns:a16="http://schemas.microsoft.com/office/drawing/2014/main" val="2188421667"/>
                  </a:ext>
                </a:extLst>
              </a:tr>
              <a:tr h="496809">
                <a:tc>
                  <a:txBody>
                    <a:bodyPr/>
                    <a:lstStyle/>
                    <a:p>
                      <a:r>
                        <a:rPr kumimoji="1" lang="ja-JP" altLang="en-US" sz="2000" b="1" dirty="0"/>
                        <a:t>備蓄の方法を学ぼう</a:t>
                      </a:r>
                    </a:p>
                  </a:txBody>
                  <a:tcPr/>
                </a:tc>
                <a:tc>
                  <a:txBody>
                    <a:bodyPr/>
                    <a:lstStyle/>
                    <a:p>
                      <a:pPr algn="l"/>
                      <a:r>
                        <a:rPr kumimoji="1" lang="ja-JP" altLang="en-US" sz="1800" b="1" dirty="0"/>
                        <a:t>一斉学習</a:t>
                      </a:r>
                      <a:endParaRPr kumimoji="1" lang="en-US" altLang="ja-JP" sz="1800" b="1" dirty="0"/>
                    </a:p>
                    <a:p>
                      <a:pPr algn="l"/>
                      <a:r>
                        <a:rPr kumimoji="1" lang="ja-JP" altLang="en-US" sz="1800" b="1" dirty="0"/>
                        <a:t>　</a:t>
                      </a:r>
                      <a:r>
                        <a:rPr kumimoji="1" lang="en-US" altLang="ja-JP" sz="1800" b="1" dirty="0"/>
                        <a:t>(</a:t>
                      </a:r>
                      <a:r>
                        <a:rPr kumimoji="1" lang="ja-JP" altLang="en-US" sz="1800" b="1" dirty="0"/>
                        <a:t>講義</a:t>
                      </a:r>
                      <a:r>
                        <a:rPr kumimoji="1" lang="en-US" altLang="ja-JP" sz="1800" b="1" dirty="0"/>
                        <a:t>)</a:t>
                      </a:r>
                    </a:p>
                  </a:txBody>
                  <a:tcPr/>
                </a:tc>
                <a:tc>
                  <a:txBody>
                    <a:bodyPr/>
                    <a:lstStyle/>
                    <a:p>
                      <a:r>
                        <a:rPr kumimoji="1" lang="ja-JP" altLang="en-US" sz="1800" b="1" dirty="0"/>
                        <a:t>②</a:t>
                      </a:r>
                    </a:p>
                  </a:txBody>
                  <a:tcPr/>
                </a:tc>
                <a:tc>
                  <a:txBody>
                    <a:bodyPr/>
                    <a:lstStyle/>
                    <a:p>
                      <a:pPr algn="ctr"/>
                      <a:r>
                        <a:rPr kumimoji="1" lang="ja-JP" altLang="en-US" sz="1800" b="1" dirty="0"/>
                        <a:t>社会科</a:t>
                      </a:r>
                    </a:p>
                  </a:txBody>
                  <a:tcPr/>
                </a:tc>
                <a:tc>
                  <a:txBody>
                    <a:bodyPr/>
                    <a:lstStyle/>
                    <a:p>
                      <a:r>
                        <a:rPr kumimoji="1" lang="ja-JP" altLang="en-US" sz="1800" b="1" dirty="0"/>
                        <a:t>〇ローリングストックなどの基本的な備蓄方法に</a:t>
                      </a:r>
                      <a:endParaRPr kumimoji="1" lang="en-US" altLang="ja-JP" sz="1800" b="1" dirty="0"/>
                    </a:p>
                    <a:p>
                      <a:r>
                        <a:rPr kumimoji="1" lang="en-US" altLang="ja-JP" sz="1800" b="1" dirty="0"/>
                        <a:t>   </a:t>
                      </a:r>
                      <a:r>
                        <a:rPr kumimoji="1" lang="ja-JP" altLang="en-US" sz="1800" b="1" dirty="0"/>
                        <a:t>ついて、理解することができたか</a:t>
                      </a:r>
                    </a:p>
                  </a:txBody>
                  <a:tcPr/>
                </a:tc>
                <a:extLst>
                  <a:ext uri="{0D108BD9-81ED-4DB2-BD59-A6C34878D82A}">
                    <a16:rowId xmlns:a16="http://schemas.microsoft.com/office/drawing/2014/main" val="2839631584"/>
                  </a:ext>
                </a:extLst>
              </a:tr>
              <a:tr h="950241">
                <a:tc>
                  <a:txBody>
                    <a:bodyPr/>
                    <a:lstStyle/>
                    <a:p>
                      <a:r>
                        <a:rPr kumimoji="1" lang="ja-JP" altLang="en-US" sz="2000" b="1" dirty="0"/>
                        <a:t>探究活動</a:t>
                      </a:r>
                      <a:endParaRPr kumimoji="1" lang="en-US" altLang="ja-JP" sz="2000" b="1" dirty="0"/>
                    </a:p>
                    <a:p>
                      <a:r>
                        <a:rPr kumimoji="1" lang="en-US" altLang="ja-JP" sz="2000" b="1" dirty="0"/>
                        <a:t>“</a:t>
                      </a:r>
                      <a:r>
                        <a:rPr kumimoji="1" lang="ja-JP" altLang="en-US" sz="2000" b="1" dirty="0"/>
                        <a:t>備蓄について</a:t>
                      </a:r>
                      <a:endParaRPr kumimoji="1" lang="en-US" altLang="ja-JP" sz="2000" b="1" dirty="0"/>
                    </a:p>
                    <a:p>
                      <a:r>
                        <a:rPr kumimoji="1" lang="en-US" altLang="ja-JP" sz="2000" b="1" dirty="0"/>
                        <a:t>  </a:t>
                      </a:r>
                      <a:r>
                        <a:rPr kumimoji="1" lang="ja-JP" altLang="en-US" sz="2000" b="1" dirty="0"/>
                        <a:t>探求しよう！</a:t>
                      </a:r>
                      <a:r>
                        <a:rPr kumimoji="1" lang="en-US" altLang="ja-JP" sz="2000" b="1" dirty="0"/>
                        <a:t>”</a:t>
                      </a:r>
                    </a:p>
                  </a:txBody>
                  <a:tcPr/>
                </a:tc>
                <a:tc>
                  <a:txBody>
                    <a:bodyPr/>
                    <a:lstStyle/>
                    <a:p>
                      <a:pPr algn="l"/>
                      <a:r>
                        <a:rPr kumimoji="1" lang="ja-JP" altLang="en-US" sz="1800" b="1" dirty="0"/>
                        <a:t>グループ学習</a:t>
                      </a:r>
                      <a:endParaRPr kumimoji="1" lang="en-US" altLang="ja-JP" sz="1800" b="1" dirty="0"/>
                    </a:p>
                    <a:p>
                      <a:pPr algn="l"/>
                      <a:r>
                        <a:rPr kumimoji="1" lang="ja-JP" altLang="en-US" sz="1800" b="1" dirty="0"/>
                        <a:t>  </a:t>
                      </a:r>
                      <a:r>
                        <a:rPr kumimoji="1" lang="en-US" altLang="ja-JP" sz="1800" b="1" dirty="0"/>
                        <a:t>(4</a:t>
                      </a:r>
                      <a:r>
                        <a:rPr kumimoji="1" lang="ja-JP" altLang="en-US" sz="1800" b="1" dirty="0"/>
                        <a:t>人、</a:t>
                      </a:r>
                      <a:r>
                        <a:rPr kumimoji="1" lang="en-US" altLang="ja-JP" sz="1800" b="1" dirty="0"/>
                        <a:t>7</a:t>
                      </a:r>
                      <a:r>
                        <a:rPr kumimoji="1" lang="ja-JP" altLang="en-US" sz="1800" b="1" dirty="0"/>
                        <a:t>グループ</a:t>
                      </a:r>
                      <a:r>
                        <a:rPr kumimoji="1" lang="en-US" altLang="ja-JP" sz="1800" b="1" dirty="0"/>
                        <a:t>)</a:t>
                      </a:r>
                      <a:endParaRPr kumimoji="1" lang="ja-JP" altLang="en-US" sz="1800" b="1" dirty="0"/>
                    </a:p>
                  </a:txBody>
                  <a:tcPr/>
                </a:tc>
                <a:tc>
                  <a:txBody>
                    <a:bodyPr/>
                    <a:lstStyle/>
                    <a:p>
                      <a:r>
                        <a:rPr kumimoji="1" lang="ja-JP" altLang="en-US" sz="1800" b="1" dirty="0"/>
                        <a:t>③</a:t>
                      </a:r>
                      <a:endParaRPr kumimoji="1" lang="en-US" altLang="ja-JP" sz="1800" b="1" dirty="0"/>
                    </a:p>
                    <a:p>
                      <a:r>
                        <a:rPr kumimoji="1" lang="ja-JP" altLang="en-US" sz="1800" b="1" dirty="0"/>
                        <a:t>④</a:t>
                      </a:r>
                      <a:endParaRPr kumimoji="1" lang="en-US" altLang="ja-JP" sz="1800" b="1" dirty="0"/>
                    </a:p>
                    <a:p>
                      <a:r>
                        <a:rPr kumimoji="1" lang="ja-JP" altLang="en-US" sz="1800" b="1" dirty="0"/>
                        <a:t>⑤</a:t>
                      </a:r>
                      <a:endParaRPr kumimoji="1" lang="en-US" altLang="ja-JP" sz="1800" b="1" dirty="0"/>
                    </a:p>
                    <a:p>
                      <a:r>
                        <a:rPr kumimoji="1" lang="ja-JP" altLang="en-US" sz="1800" b="1" dirty="0"/>
                        <a:t>⑥</a:t>
                      </a:r>
                      <a:endParaRPr kumimoji="1" lang="en-US" altLang="ja-JP" sz="1800" b="1" dirty="0"/>
                    </a:p>
                  </a:txBody>
                  <a:tcPr/>
                </a:tc>
                <a:tc>
                  <a:txBody>
                    <a:bodyPr/>
                    <a:lstStyle/>
                    <a:p>
                      <a:pPr algn="ctr"/>
                      <a:r>
                        <a:rPr kumimoji="1" lang="ja-JP" altLang="en-US" sz="1800" b="1" dirty="0"/>
                        <a:t>社会科</a:t>
                      </a:r>
                      <a:endParaRPr kumimoji="1" lang="en-US" altLang="ja-JP" sz="1800" b="1" dirty="0"/>
                    </a:p>
                    <a:p>
                      <a:pPr algn="ctr"/>
                      <a:r>
                        <a:rPr kumimoji="1" lang="ja-JP" altLang="en-US" sz="1800" b="1" dirty="0"/>
                        <a:t>家庭科</a:t>
                      </a:r>
                    </a:p>
                  </a:txBody>
                  <a:tcPr/>
                </a:tc>
                <a:tc>
                  <a:txBody>
                    <a:bodyPr/>
                    <a:lstStyle/>
                    <a:p>
                      <a:r>
                        <a:rPr kumimoji="1" lang="ja-JP" altLang="en-US" sz="1800" b="1" dirty="0"/>
                        <a:t>●グループごとに、備蓄食料について気になるこ</a:t>
                      </a:r>
                      <a:endParaRPr kumimoji="1" lang="en-US" altLang="ja-JP" sz="1800" b="1" dirty="0"/>
                    </a:p>
                    <a:p>
                      <a:r>
                        <a:rPr kumimoji="1" lang="en-US" altLang="ja-JP" sz="1800" b="1" dirty="0"/>
                        <a:t>   </a:t>
                      </a:r>
                      <a:r>
                        <a:rPr kumimoji="1" lang="ja-JP" altLang="en-US" sz="1800" b="1" dirty="0"/>
                        <a:t>とを挙げてもらい、各グループで異なるテーマと</a:t>
                      </a:r>
                      <a:endParaRPr kumimoji="1" lang="en-US" altLang="ja-JP" sz="1800" b="1" dirty="0"/>
                    </a:p>
                    <a:p>
                      <a:r>
                        <a:rPr kumimoji="1" lang="en-US" altLang="ja-JP" sz="1800" b="1" dirty="0"/>
                        <a:t>   </a:t>
                      </a:r>
                      <a:r>
                        <a:rPr kumimoji="1" lang="ja-JP" altLang="en-US" sz="1800" b="1" dirty="0"/>
                        <a:t>なるように調整し、探究してもらう</a:t>
                      </a:r>
                      <a:endParaRPr kumimoji="1" lang="en-US" altLang="ja-JP" sz="400" b="1" dirty="0"/>
                    </a:p>
                    <a:p>
                      <a:r>
                        <a:rPr kumimoji="1" lang="ja-JP" altLang="en-US" sz="1800" b="1" dirty="0"/>
                        <a:t>〇災害時の備蓄食品や種類や方法などについて、</a:t>
                      </a:r>
                      <a:endParaRPr kumimoji="1" lang="en-US" altLang="ja-JP" sz="1800" b="1" dirty="0"/>
                    </a:p>
                    <a:p>
                      <a:r>
                        <a:rPr kumimoji="1" lang="ja-JP" altLang="en-US" sz="1800" b="1" dirty="0"/>
                        <a:t>　 気づくことができたか</a:t>
                      </a:r>
                      <a:endParaRPr kumimoji="1" lang="en-US" altLang="ja-JP" sz="1800" b="1" dirty="0"/>
                    </a:p>
                  </a:txBody>
                  <a:tcPr/>
                </a:tc>
                <a:extLst>
                  <a:ext uri="{0D108BD9-81ED-4DB2-BD59-A6C34878D82A}">
                    <a16:rowId xmlns:a16="http://schemas.microsoft.com/office/drawing/2014/main" val="1830543271"/>
                  </a:ext>
                </a:extLst>
              </a:tr>
              <a:tr h="745214">
                <a:tc>
                  <a:txBody>
                    <a:bodyPr/>
                    <a:lstStyle/>
                    <a:p>
                      <a:r>
                        <a:rPr kumimoji="1" lang="ja-JP" altLang="en-US" sz="2000" b="1" dirty="0"/>
                        <a:t>探究活動</a:t>
                      </a:r>
                      <a:endParaRPr kumimoji="1" lang="en-US" altLang="ja-JP" sz="2000" b="1" dirty="0"/>
                    </a:p>
                    <a:p>
                      <a:r>
                        <a:rPr kumimoji="1" lang="en-US" altLang="ja-JP" sz="2000" b="1" dirty="0"/>
                        <a:t>“</a:t>
                      </a:r>
                      <a:r>
                        <a:rPr kumimoji="1" lang="ja-JP" altLang="en-US" sz="2000" b="1" dirty="0"/>
                        <a:t>意見交換をしよう！</a:t>
                      </a:r>
                      <a:r>
                        <a:rPr kumimoji="1" lang="en-US" altLang="ja-JP" sz="2000" b="1" dirty="0"/>
                        <a:t>”</a:t>
                      </a:r>
                      <a:endParaRPr kumimoji="1" lang="ja-JP" altLang="en-US" sz="2000" b="1" dirty="0"/>
                    </a:p>
                  </a:txBody>
                  <a:tcPr/>
                </a:tc>
                <a:tc>
                  <a:txBody>
                    <a:bodyPr/>
                    <a:lstStyle/>
                    <a:p>
                      <a:pPr algn="l"/>
                      <a:r>
                        <a:rPr kumimoji="1" lang="ja-JP" altLang="en-US" sz="1800" b="1" dirty="0"/>
                        <a:t>グループ学習</a:t>
                      </a:r>
                      <a:endParaRPr kumimoji="1" lang="en-US" altLang="ja-JP" sz="1800" b="1" dirty="0"/>
                    </a:p>
                    <a:p>
                      <a:pPr algn="l"/>
                      <a:r>
                        <a:rPr kumimoji="1" lang="ja-JP" altLang="en-US" sz="1800" b="1" dirty="0"/>
                        <a:t>  </a:t>
                      </a:r>
                      <a:r>
                        <a:rPr kumimoji="1" lang="en-US" altLang="ja-JP" sz="1800" b="1" dirty="0"/>
                        <a:t>(4</a:t>
                      </a:r>
                      <a:r>
                        <a:rPr kumimoji="1" lang="ja-JP" altLang="en-US" sz="1800" b="1" dirty="0"/>
                        <a:t>人、</a:t>
                      </a:r>
                      <a:r>
                        <a:rPr kumimoji="1" lang="en-US" altLang="ja-JP" sz="1800" b="1" dirty="0"/>
                        <a:t>7</a:t>
                      </a:r>
                      <a:r>
                        <a:rPr kumimoji="1" lang="ja-JP" altLang="en-US" sz="1800" b="1" dirty="0"/>
                        <a:t>グループ</a:t>
                      </a:r>
                      <a:r>
                        <a:rPr kumimoji="1" lang="en-US" altLang="ja-JP" sz="1800" b="1" dirty="0"/>
                        <a:t>)</a:t>
                      </a:r>
                      <a:endParaRPr kumimoji="1" lang="ja-JP" altLang="en-US" sz="1800" b="1" dirty="0"/>
                    </a:p>
                  </a:txBody>
                  <a:tcPr/>
                </a:tc>
                <a:tc>
                  <a:txBody>
                    <a:bodyPr/>
                    <a:lstStyle/>
                    <a:p>
                      <a:r>
                        <a:rPr kumimoji="1" lang="ja-JP" altLang="en-US" sz="1800" b="1" dirty="0"/>
                        <a:t>⑦</a:t>
                      </a:r>
                    </a:p>
                  </a:txBody>
                  <a:tcPr/>
                </a:tc>
                <a:tc>
                  <a:txBody>
                    <a:bodyPr/>
                    <a:lstStyle/>
                    <a:p>
                      <a:pPr algn="ctr"/>
                      <a:endParaRPr kumimoji="1" lang="ja-JP" altLang="en-US" sz="1800" b="1" dirty="0"/>
                    </a:p>
                  </a:txBody>
                  <a:tcPr/>
                </a:tc>
                <a:tc>
                  <a:txBody>
                    <a:bodyPr/>
                    <a:lstStyle/>
                    <a:p>
                      <a:r>
                        <a:rPr kumimoji="1" lang="ja-JP" altLang="en-US" sz="1800" b="1" dirty="0"/>
                        <a:t>●各グループでの調査内容について、意見交換</a:t>
                      </a:r>
                      <a:endParaRPr kumimoji="1" lang="en-US" altLang="ja-JP" sz="1800" b="1" dirty="0"/>
                    </a:p>
                    <a:p>
                      <a:r>
                        <a:rPr kumimoji="1" lang="en-US" altLang="ja-JP" sz="1800" b="1" dirty="0"/>
                        <a:t>   </a:t>
                      </a:r>
                      <a:r>
                        <a:rPr kumimoji="1" lang="ja-JP" altLang="en-US" sz="1800" b="1" dirty="0"/>
                        <a:t>による新たな課題に気づく</a:t>
                      </a:r>
                      <a:endParaRPr kumimoji="1" lang="en-US" altLang="ja-JP" sz="400" b="1" dirty="0"/>
                    </a:p>
                    <a:p>
                      <a:endParaRPr kumimoji="1" lang="en-US" altLang="ja-JP" sz="300" b="1" dirty="0"/>
                    </a:p>
                    <a:p>
                      <a:r>
                        <a:rPr kumimoji="1" lang="ja-JP" altLang="en-US" sz="1800" b="1" dirty="0"/>
                        <a:t>〇新たに発見した課題について、改善・工夫しよ</a:t>
                      </a:r>
                      <a:endParaRPr kumimoji="1" lang="en-US" altLang="ja-JP" sz="1800" b="1" dirty="0"/>
                    </a:p>
                    <a:p>
                      <a:r>
                        <a:rPr kumimoji="1" lang="en-US" altLang="ja-JP" sz="1800" b="1" dirty="0"/>
                        <a:t>   </a:t>
                      </a:r>
                      <a:r>
                        <a:rPr kumimoji="1" lang="ja-JP" altLang="en-US" sz="1800" b="1" dirty="0"/>
                        <a:t>うとしたか</a:t>
                      </a:r>
                    </a:p>
                  </a:txBody>
                  <a:tcPr/>
                </a:tc>
                <a:extLst>
                  <a:ext uri="{0D108BD9-81ED-4DB2-BD59-A6C34878D82A}">
                    <a16:rowId xmlns:a16="http://schemas.microsoft.com/office/drawing/2014/main" val="4078239332"/>
                  </a:ext>
                </a:extLst>
              </a:tr>
              <a:tr h="557459">
                <a:tc>
                  <a:txBody>
                    <a:bodyPr/>
                    <a:lstStyle/>
                    <a:p>
                      <a:r>
                        <a:rPr kumimoji="1" lang="ja-JP" altLang="en-US" sz="2000" b="1" dirty="0"/>
                        <a:t>発表</a:t>
                      </a:r>
                      <a:r>
                        <a:rPr kumimoji="1" lang="en-US" altLang="ja-JP" sz="2000" b="1" dirty="0"/>
                        <a:t>(</a:t>
                      </a:r>
                      <a:r>
                        <a:rPr kumimoji="1" lang="ja-JP" altLang="en-US" sz="2000" b="1" dirty="0"/>
                        <a:t>研究授業</a:t>
                      </a:r>
                      <a:r>
                        <a:rPr kumimoji="1" lang="en-US" altLang="ja-JP" sz="2000" b="1" dirty="0"/>
                        <a:t>)</a:t>
                      </a:r>
                      <a:endParaRPr kumimoji="1" lang="ja-JP" altLang="en-US" sz="2000" b="1" dirty="0"/>
                    </a:p>
                  </a:txBody>
                  <a:tcPr/>
                </a:tc>
                <a:tc>
                  <a:txBody>
                    <a:bodyPr/>
                    <a:lstStyle/>
                    <a:p>
                      <a:pPr algn="l"/>
                      <a:r>
                        <a:rPr kumimoji="1" lang="ja-JP" altLang="en-US" sz="1800" b="1" dirty="0"/>
                        <a:t>発表</a:t>
                      </a:r>
                    </a:p>
                  </a:txBody>
                  <a:tcPr/>
                </a:tc>
                <a:tc>
                  <a:txBody>
                    <a:bodyPr/>
                    <a:lstStyle/>
                    <a:p>
                      <a:r>
                        <a:rPr kumimoji="1" lang="ja-JP" altLang="en-US" sz="1800" b="1" dirty="0"/>
                        <a:t>⑧</a:t>
                      </a:r>
                    </a:p>
                  </a:txBody>
                  <a:tcPr/>
                </a:tc>
                <a:tc>
                  <a:txBody>
                    <a:bodyPr/>
                    <a:lstStyle/>
                    <a:p>
                      <a:pPr algn="ctr"/>
                      <a:r>
                        <a:rPr kumimoji="1" lang="ja-JP" altLang="en-US" sz="1800" b="1" dirty="0"/>
                        <a:t>社会科</a:t>
                      </a:r>
                      <a:endParaRPr kumimoji="1" lang="en-US" altLang="ja-JP" sz="1800" b="1" dirty="0"/>
                    </a:p>
                    <a:p>
                      <a:pPr algn="ctr"/>
                      <a:r>
                        <a:rPr kumimoji="1" lang="ja-JP" altLang="en-US" sz="1800" b="1" dirty="0"/>
                        <a:t>家庭科</a:t>
                      </a:r>
                    </a:p>
                  </a:txBody>
                  <a:tcPr/>
                </a:tc>
                <a:tc>
                  <a:txBody>
                    <a:bodyPr/>
                    <a:lstStyle/>
                    <a:p>
                      <a:r>
                        <a:rPr kumimoji="1" lang="ja-JP" altLang="en-US" sz="1800" b="1" dirty="0"/>
                        <a:t>〇発表を通して、防災に対する意識は高まったか</a:t>
                      </a:r>
                    </a:p>
                  </a:txBody>
                  <a:tcPr/>
                </a:tc>
                <a:extLst>
                  <a:ext uri="{0D108BD9-81ED-4DB2-BD59-A6C34878D82A}">
                    <a16:rowId xmlns:a16="http://schemas.microsoft.com/office/drawing/2014/main" val="2626679900"/>
                  </a:ext>
                </a:extLst>
              </a:tr>
            </a:tbl>
          </a:graphicData>
        </a:graphic>
      </p:graphicFrame>
      <p:sp>
        <p:nvSpPr>
          <p:cNvPr id="8" name="テキスト ボックス 7">
            <a:extLst>
              <a:ext uri="{FF2B5EF4-FFF2-40B4-BE49-F238E27FC236}">
                <a16:creationId xmlns:a16="http://schemas.microsoft.com/office/drawing/2014/main" id="{31C2A60C-3A7F-9F8E-A5C8-98FB34F45800}"/>
              </a:ext>
            </a:extLst>
          </p:cNvPr>
          <p:cNvSpPr txBox="1"/>
          <p:nvPr/>
        </p:nvSpPr>
        <p:spPr>
          <a:xfrm>
            <a:off x="167318" y="344994"/>
            <a:ext cx="11072181" cy="461665"/>
          </a:xfrm>
          <a:prstGeom prst="rect">
            <a:avLst/>
          </a:prstGeom>
          <a:noFill/>
        </p:spPr>
        <p:txBody>
          <a:bodyPr wrap="square" rtlCol="0">
            <a:spAutoFit/>
          </a:bodyPr>
          <a:lstStyle/>
          <a:p>
            <a:r>
              <a:rPr kumimoji="1" lang="ja-JP" altLang="en-US" sz="2400" b="1" dirty="0"/>
              <a:t>◆</a:t>
            </a:r>
            <a:r>
              <a:rPr lang="ja-JP" altLang="en-US" sz="2400" b="1" dirty="0">
                <a:solidFill>
                  <a:schemeClr val="tx1"/>
                </a:solidFill>
              </a:rPr>
              <a:t>テーマ：</a:t>
            </a:r>
            <a:r>
              <a:rPr lang="en-US" altLang="ja-JP" sz="2400" b="1" dirty="0">
                <a:solidFill>
                  <a:schemeClr val="tx1"/>
                </a:solidFill>
              </a:rPr>
              <a:t>【</a:t>
            </a:r>
            <a:r>
              <a:rPr lang="ja-JP" altLang="en-US" sz="2400" b="1" dirty="0">
                <a:solidFill>
                  <a:schemeClr val="tx1"/>
                </a:solidFill>
              </a:rPr>
              <a:t>食料備蓄のスキルを学び、災害時の食事について考えよう</a:t>
            </a:r>
            <a:r>
              <a:rPr lang="en-US" altLang="ja-JP" sz="2400" b="1" dirty="0">
                <a:solidFill>
                  <a:schemeClr val="tx1"/>
                </a:solidFill>
              </a:rPr>
              <a:t>】</a:t>
            </a:r>
          </a:p>
        </p:txBody>
      </p:sp>
      <p:sp>
        <p:nvSpPr>
          <p:cNvPr id="3" name="テキスト ボックス 2">
            <a:extLst>
              <a:ext uri="{FF2B5EF4-FFF2-40B4-BE49-F238E27FC236}">
                <a16:creationId xmlns:a16="http://schemas.microsoft.com/office/drawing/2014/main" id="{2D97152D-6BCA-1065-A0EF-17C78081DEB8}"/>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7" name="テキスト ボックス 16">
            <a:extLst>
              <a:ext uri="{FF2B5EF4-FFF2-40B4-BE49-F238E27FC236}">
                <a16:creationId xmlns:a16="http://schemas.microsoft.com/office/drawing/2014/main" id="{CEBFAC61-997A-A156-2F3A-B23D234EB0B5}"/>
              </a:ext>
            </a:extLst>
          </p:cNvPr>
          <p:cNvSpPr txBox="1"/>
          <p:nvPr/>
        </p:nvSpPr>
        <p:spPr>
          <a:xfrm>
            <a:off x="180019" y="49463"/>
            <a:ext cx="3668486" cy="369332"/>
          </a:xfrm>
          <a:prstGeom prst="rect">
            <a:avLst/>
          </a:prstGeom>
          <a:noFill/>
        </p:spPr>
        <p:txBody>
          <a:bodyPr wrap="square" rtlCol="0">
            <a:spAutoFit/>
          </a:bodyPr>
          <a:lstStyle/>
          <a:p>
            <a:r>
              <a:rPr kumimoji="1" lang="en-US" altLang="ja-JP" dirty="0"/>
              <a:t>(5)</a:t>
            </a:r>
            <a:r>
              <a:rPr kumimoji="1" lang="ja-JP" altLang="en-US" dirty="0"/>
              <a:t>　単元構想</a:t>
            </a:r>
          </a:p>
        </p:txBody>
      </p:sp>
    </p:spTree>
    <p:extLst>
      <p:ext uri="{BB962C8B-B14F-4D97-AF65-F5344CB8AC3E}">
        <p14:creationId xmlns:p14="http://schemas.microsoft.com/office/powerpoint/2010/main" val="28865880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8D59BE2-9257-5F97-F2D3-73DC2B938BAB}"/>
              </a:ext>
            </a:extLst>
          </p:cNvPr>
          <p:cNvSpPr>
            <a:spLocks noGrp="1"/>
          </p:cNvSpPr>
          <p:nvPr>
            <p:ph type="sldNum" sz="quarter" idx="12"/>
          </p:nvPr>
        </p:nvSpPr>
        <p:spPr/>
        <p:txBody>
          <a:bodyPr/>
          <a:lstStyle/>
          <a:p>
            <a:pPr rtl="0"/>
            <a:fld id="{48F63A3B-78C7-47BE-AE5E-E10140E04643}" type="slidenum">
              <a:rPr lang="en-US" altLang="ja-JP" smtClean="0"/>
              <a:t>139</a:t>
            </a:fld>
            <a:endParaRPr lang="ja-JP" dirty="0"/>
          </a:p>
        </p:txBody>
      </p:sp>
      <p:sp>
        <p:nvSpPr>
          <p:cNvPr id="3" name="テキスト ボックス 2">
            <a:extLst>
              <a:ext uri="{FF2B5EF4-FFF2-40B4-BE49-F238E27FC236}">
                <a16:creationId xmlns:a16="http://schemas.microsoft.com/office/drawing/2014/main" id="{5048193D-1277-FCEA-80E5-C888A5E9E5A9}"/>
              </a:ext>
            </a:extLst>
          </p:cNvPr>
          <p:cNvSpPr txBox="1"/>
          <p:nvPr/>
        </p:nvSpPr>
        <p:spPr>
          <a:xfrm>
            <a:off x="855158" y="1190637"/>
            <a:ext cx="10185019" cy="1754326"/>
          </a:xfrm>
          <a:prstGeom prst="rect">
            <a:avLst/>
          </a:prstGeom>
          <a:noFill/>
        </p:spPr>
        <p:txBody>
          <a:bodyPr wrap="square" rtlCol="0">
            <a:spAutoFit/>
          </a:bodyPr>
          <a:lstStyle/>
          <a:p>
            <a:r>
              <a:rPr kumimoji="1" lang="en-US" altLang="ja-JP" sz="2400" dirty="0"/>
              <a:t>(6)</a:t>
            </a:r>
            <a:r>
              <a:rPr kumimoji="1" lang="ja-JP" altLang="en-US" sz="2400" dirty="0"/>
              <a:t> 本時の授業</a:t>
            </a:r>
            <a:endParaRPr kumimoji="1" lang="en-US" altLang="ja-JP" sz="2400" dirty="0"/>
          </a:p>
          <a:p>
            <a:r>
              <a:rPr kumimoji="1" lang="ja-JP" altLang="en-US" sz="2400" dirty="0"/>
              <a:t>　  </a:t>
            </a:r>
            <a:r>
              <a:rPr kumimoji="1" lang="en-US" altLang="ja-JP" sz="2400" dirty="0"/>
              <a:t>1</a:t>
            </a:r>
            <a:r>
              <a:rPr kumimoji="1" lang="ja-JP" altLang="en-US" sz="2400" dirty="0"/>
              <a:t>　目標</a:t>
            </a:r>
            <a:endParaRPr kumimoji="1" lang="en-US" altLang="ja-JP" sz="2400" dirty="0"/>
          </a:p>
          <a:p>
            <a:endParaRPr kumimoji="1" lang="en-US" altLang="ja-JP" sz="2400" dirty="0"/>
          </a:p>
          <a:p>
            <a:endParaRPr kumimoji="1" lang="en-US" altLang="ja-JP" dirty="0"/>
          </a:p>
          <a:p>
            <a:endParaRPr kumimoji="1" lang="ja-JP" altLang="en-US" dirty="0"/>
          </a:p>
        </p:txBody>
      </p:sp>
      <p:sp>
        <p:nvSpPr>
          <p:cNvPr id="4" name="テキスト ボックス 3">
            <a:extLst>
              <a:ext uri="{FF2B5EF4-FFF2-40B4-BE49-F238E27FC236}">
                <a16:creationId xmlns:a16="http://schemas.microsoft.com/office/drawing/2014/main" id="{ACC3F64C-EFCB-F02C-776E-36E6569A8F30}"/>
              </a:ext>
            </a:extLst>
          </p:cNvPr>
          <p:cNvSpPr txBox="1"/>
          <p:nvPr/>
        </p:nvSpPr>
        <p:spPr>
          <a:xfrm>
            <a:off x="3672261" y="2067800"/>
            <a:ext cx="6380059" cy="1200329"/>
          </a:xfrm>
          <a:prstGeom prst="rect">
            <a:avLst/>
          </a:prstGeom>
          <a:noFill/>
        </p:spPr>
        <p:txBody>
          <a:bodyPr wrap="square" rtlCol="0">
            <a:spAutoFit/>
          </a:bodyPr>
          <a:lstStyle/>
          <a:p>
            <a:r>
              <a:rPr kumimoji="1" lang="ja-JP" altLang="en-US" sz="2400" dirty="0"/>
              <a:t>家にある備蓄食料の状況をグループで共有することなどを通して、</a:t>
            </a:r>
            <a:r>
              <a:rPr kumimoji="1" lang="ja-JP" altLang="en-US" sz="2400" dirty="0">
                <a:solidFill>
                  <a:schemeClr val="accent1">
                    <a:lumMod val="50000"/>
                  </a:schemeClr>
                </a:solidFill>
              </a:rPr>
              <a:t>備蓄の必要性や重要性</a:t>
            </a:r>
            <a:r>
              <a:rPr kumimoji="1" lang="ja-JP" altLang="en-US" sz="2400" dirty="0"/>
              <a:t>について理解することができる。</a:t>
            </a:r>
          </a:p>
        </p:txBody>
      </p:sp>
      <p:sp>
        <p:nvSpPr>
          <p:cNvPr id="5" name="テキスト ボックス 4">
            <a:extLst>
              <a:ext uri="{FF2B5EF4-FFF2-40B4-BE49-F238E27FC236}">
                <a16:creationId xmlns:a16="http://schemas.microsoft.com/office/drawing/2014/main" id="{BAB37538-A205-3A59-7F8F-AC73FE651A1F}"/>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9" name="四角形: 角を丸くする 8">
            <a:extLst>
              <a:ext uri="{FF2B5EF4-FFF2-40B4-BE49-F238E27FC236}">
                <a16:creationId xmlns:a16="http://schemas.microsoft.com/office/drawing/2014/main" id="{BF1402B4-9FC5-E1D4-58D7-1364DDFAE7D9}"/>
              </a:ext>
            </a:extLst>
          </p:cNvPr>
          <p:cNvSpPr/>
          <p:nvPr/>
        </p:nvSpPr>
        <p:spPr>
          <a:xfrm>
            <a:off x="3560825" y="1809886"/>
            <a:ext cx="6602930" cy="1594193"/>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a:extLst>
              <a:ext uri="{FF2B5EF4-FFF2-40B4-BE49-F238E27FC236}">
                <a16:creationId xmlns:a16="http://schemas.microsoft.com/office/drawing/2014/main" id="{BB151E7D-A693-3E3F-AC01-9CBA83EEA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9240"/>
            <a:ext cx="2639520" cy="263952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5B6725B0-11FE-BDD6-1093-B8D3DD6B61B5}"/>
              </a:ext>
            </a:extLst>
          </p:cNvPr>
          <p:cNvSpPr/>
          <p:nvPr/>
        </p:nvSpPr>
        <p:spPr>
          <a:xfrm>
            <a:off x="1293327" y="1615792"/>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pic>
        <p:nvPicPr>
          <p:cNvPr id="7" name="Picture 2">
            <a:extLst>
              <a:ext uri="{FF2B5EF4-FFF2-40B4-BE49-F238E27FC236}">
                <a16:creationId xmlns:a16="http://schemas.microsoft.com/office/drawing/2014/main" id="{B279F1EA-011C-0531-E88E-F1CC91DD3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875" y="4023328"/>
            <a:ext cx="2639520" cy="2639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22C59A-621A-B5D5-862F-059443280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907" y="3404079"/>
            <a:ext cx="2639520" cy="2639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306C7AE-0B39-18DB-4809-5B25C2FE7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356" y="4023328"/>
            <a:ext cx="2639520" cy="2639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EDF7F2B-226C-4501-CD7D-E09257EDC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4892" y="2606982"/>
            <a:ext cx="2639520" cy="263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30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647" y="0"/>
            <a:ext cx="5352226" cy="527108"/>
          </a:xfrm>
        </p:spPr>
        <p:txBody>
          <a:bodyPr>
            <a:noAutofit/>
          </a:bodyPr>
          <a:lstStyle/>
          <a:p>
            <a:pPr algn="l"/>
            <a:r>
              <a:rPr lang="ja-JP" altLang="en-US" sz="2700" dirty="0">
                <a:solidFill>
                  <a:schemeClr val="tx1"/>
                </a:solidFill>
              </a:rPr>
              <a:t>（</a:t>
            </a:r>
            <a:r>
              <a:rPr lang="en-US" altLang="ja-JP" sz="2700" dirty="0">
                <a:solidFill>
                  <a:schemeClr val="tx1"/>
                </a:solidFill>
              </a:rPr>
              <a:t>3</a:t>
            </a:r>
            <a:r>
              <a:rPr lang="ja-JP" altLang="en-US" sz="2700" dirty="0">
                <a:solidFill>
                  <a:schemeClr val="tx1"/>
                </a:solidFill>
              </a:rPr>
              <a:t>）小・中・高の学習の変化①</a:t>
            </a:r>
            <a:endParaRPr kumimoji="1" lang="ja-JP" altLang="en-US" sz="2700" dirty="0">
              <a:solidFill>
                <a:schemeClr val="tx1"/>
              </a:solidFill>
            </a:endParaRPr>
          </a:p>
        </p:txBody>
      </p:sp>
      <p:sp>
        <p:nvSpPr>
          <p:cNvPr id="4" name="テキスト プレースホルダー 3"/>
          <p:cNvSpPr>
            <a:spLocks noGrp="1"/>
          </p:cNvSpPr>
          <p:nvPr>
            <p:ph type="body" sz="half" idx="2"/>
          </p:nvPr>
        </p:nvSpPr>
        <p:spPr>
          <a:xfrm>
            <a:off x="-16700" y="386334"/>
            <a:ext cx="5648801" cy="5982512"/>
          </a:xfrm>
        </p:spPr>
        <p:txBody>
          <a:bodyPr>
            <a:noAutofit/>
          </a:bodyPr>
          <a:lstStyle/>
          <a:p>
            <a:r>
              <a:rPr kumimoji="1" lang="ja-JP" altLang="en-US" sz="2400" b="1" dirty="0"/>
              <a:t>　</a:t>
            </a:r>
            <a:r>
              <a:rPr kumimoji="1" lang="ja-JP" altLang="en-US" sz="2400" dirty="0">
                <a:solidFill>
                  <a:schemeClr val="tx1"/>
                </a:solidFill>
              </a:rPr>
              <a:t>自分たちの総合的学習、探求の体験をもとに、小・中・高と上がっていく様子を階段で表現しました。</a:t>
            </a:r>
            <a:r>
              <a:rPr kumimoji="1" lang="ja-JP" altLang="en-US" sz="2400" dirty="0">
                <a:solidFill>
                  <a:schemeClr val="accent1">
                    <a:lumMod val="50000"/>
                  </a:schemeClr>
                </a:solidFill>
              </a:rPr>
              <a:t>各段階で特徴的な内容と、小中の共通点、中高の共通点、小中高の共通点をブロックごとにまとめました</a:t>
            </a:r>
            <a:r>
              <a:rPr kumimoji="1" lang="ja-JP" altLang="en-US" sz="2400" dirty="0">
                <a:solidFill>
                  <a:schemeClr val="tx1"/>
                </a:solidFill>
              </a:rPr>
              <a:t>。小学校では地域についての体験学習が主であり、中学校から職業や進路を意識した内容が加わってきました。階段の上には猫の</a:t>
            </a:r>
            <a:r>
              <a:rPr kumimoji="1" lang="ja-JP" altLang="en-US" sz="2400" dirty="0" err="1">
                <a:solidFill>
                  <a:schemeClr val="tx1"/>
                </a:solidFill>
              </a:rPr>
              <a:t>りんちゃんが</a:t>
            </a:r>
            <a:r>
              <a:rPr kumimoji="1" lang="ja-JP" altLang="en-US" sz="2400" dirty="0">
                <a:solidFill>
                  <a:schemeClr val="tx1"/>
                </a:solidFill>
              </a:rPr>
              <a:t>成長していく様子を描きました。</a:t>
            </a:r>
            <a:endParaRPr kumimoji="1" lang="en-US" altLang="ja-JP" sz="2400" dirty="0">
              <a:solidFill>
                <a:schemeClr val="tx1"/>
              </a:solidFill>
            </a:endParaRPr>
          </a:p>
          <a:p>
            <a:r>
              <a:rPr lang="ja-JP" altLang="en-US" sz="2400" dirty="0">
                <a:solidFill>
                  <a:schemeClr val="tx1"/>
                </a:solidFill>
              </a:rPr>
              <a:t>　小中における「探求的な学習」では、先生のサポートがあり</a:t>
            </a:r>
            <a:r>
              <a:rPr lang="ja-JP" altLang="en-US" sz="2400" dirty="0">
                <a:solidFill>
                  <a:schemeClr val="accent1">
                    <a:lumMod val="50000"/>
                  </a:schemeClr>
                </a:solidFill>
              </a:rPr>
              <a:t>受動的</a:t>
            </a:r>
            <a:r>
              <a:rPr lang="ja-JP" altLang="en-US" sz="2400" dirty="0">
                <a:solidFill>
                  <a:schemeClr val="tx1"/>
                </a:solidFill>
              </a:rPr>
              <a:t>で</a:t>
            </a:r>
            <a:r>
              <a:rPr lang="ja-JP" altLang="en-US" sz="2400" dirty="0">
                <a:solidFill>
                  <a:schemeClr val="accent1">
                    <a:lumMod val="50000"/>
                  </a:schemeClr>
                </a:solidFill>
              </a:rPr>
              <a:t>参加することに意義</a:t>
            </a:r>
            <a:r>
              <a:rPr lang="ja-JP" altLang="en-US" sz="2400" dirty="0">
                <a:solidFill>
                  <a:schemeClr val="tx1"/>
                </a:solidFill>
              </a:rPr>
              <a:t>がありました。それに対し、高での「探求」では自由な活動が多く、先生からの指示がほとんどないこともあり</a:t>
            </a:r>
            <a:r>
              <a:rPr lang="ja-JP" altLang="en-US" sz="2400" dirty="0">
                <a:solidFill>
                  <a:schemeClr val="accent1">
                    <a:lumMod val="50000"/>
                  </a:schemeClr>
                </a:solidFill>
              </a:rPr>
              <a:t>能動的</a:t>
            </a:r>
            <a:r>
              <a:rPr lang="ja-JP" altLang="en-US" sz="2400" dirty="0">
                <a:solidFill>
                  <a:schemeClr val="tx1"/>
                </a:solidFill>
              </a:rPr>
              <a:t>な学習が必要でした。</a:t>
            </a:r>
            <a:endParaRPr kumimoji="1" lang="en-US" altLang="ja-JP" sz="2400" dirty="0">
              <a:solidFill>
                <a:schemeClr val="tx1"/>
              </a:solidFill>
            </a:endParaRPr>
          </a:p>
          <a:p>
            <a:r>
              <a:rPr lang="ja-JP" altLang="en-US" sz="2400" dirty="0">
                <a:solidFill>
                  <a:schemeClr val="tx1"/>
                </a:solidFill>
              </a:rPr>
              <a:t>　「</a:t>
            </a:r>
            <a:r>
              <a:rPr lang="ja-JP" altLang="en-US" sz="2400" dirty="0">
                <a:solidFill>
                  <a:schemeClr val="accent1">
                    <a:lumMod val="50000"/>
                  </a:schemeClr>
                </a:solidFill>
              </a:rPr>
              <a:t>主体的・対話的で深い学び</a:t>
            </a:r>
            <a:r>
              <a:rPr lang="ja-JP" altLang="en-US" sz="2400" dirty="0">
                <a:solidFill>
                  <a:schemeClr val="tx1"/>
                </a:solidFill>
              </a:rPr>
              <a:t>」は小中高で</a:t>
            </a:r>
            <a:r>
              <a:rPr lang="ja-JP" altLang="en-US" sz="2400" dirty="0">
                <a:solidFill>
                  <a:schemeClr val="accent1">
                    <a:lumMod val="50000"/>
                  </a:schemeClr>
                </a:solidFill>
              </a:rPr>
              <a:t>共通のテーマ</a:t>
            </a:r>
            <a:r>
              <a:rPr lang="ja-JP" altLang="en-US" sz="2400" dirty="0">
                <a:solidFill>
                  <a:schemeClr val="tx1"/>
                </a:solidFill>
              </a:rPr>
              <a:t>なので右の側面に縦に書きました。</a:t>
            </a:r>
            <a:endParaRPr kumimoji="1" lang="ja-JP" altLang="en-US" sz="2400" dirty="0">
              <a:solidFill>
                <a:schemeClr val="tx1"/>
              </a:solidFill>
            </a:endParaRPr>
          </a:p>
        </p:txBody>
      </p:sp>
      <p:grpSp>
        <p:nvGrpSpPr>
          <p:cNvPr id="24" name="グループ化 23">
            <a:extLst>
              <a:ext uri="{FF2B5EF4-FFF2-40B4-BE49-F238E27FC236}">
                <a16:creationId xmlns:a16="http://schemas.microsoft.com/office/drawing/2014/main" id="{39C3FD2C-6320-718D-A8AC-11D62EE2A9A5}"/>
              </a:ext>
            </a:extLst>
          </p:cNvPr>
          <p:cNvGrpSpPr/>
          <p:nvPr/>
        </p:nvGrpSpPr>
        <p:grpSpPr>
          <a:xfrm>
            <a:off x="5559312" y="121886"/>
            <a:ext cx="6540094" cy="6481506"/>
            <a:chOff x="5828919" y="1294588"/>
            <a:chExt cx="5054702" cy="4991912"/>
          </a:xfrm>
        </p:grpSpPr>
        <p:grpSp>
          <p:nvGrpSpPr>
            <p:cNvPr id="19" name="グループ化 18">
              <a:extLst>
                <a:ext uri="{FF2B5EF4-FFF2-40B4-BE49-F238E27FC236}">
                  <a16:creationId xmlns:a16="http://schemas.microsoft.com/office/drawing/2014/main" id="{FAD85D9C-DE57-B780-D5CF-CB11FBF274D9}"/>
                </a:ext>
              </a:extLst>
            </p:cNvPr>
            <p:cNvGrpSpPr/>
            <p:nvPr/>
          </p:nvGrpSpPr>
          <p:grpSpPr>
            <a:xfrm>
              <a:off x="5828919" y="1294588"/>
              <a:ext cx="5054702" cy="4991912"/>
              <a:chOff x="5828919" y="1294588"/>
              <a:chExt cx="5054702" cy="4991912"/>
            </a:xfrm>
          </p:grpSpPr>
          <p:sp>
            <p:nvSpPr>
              <p:cNvPr id="14" name="平行四辺形 12">
                <a:extLst>
                  <a:ext uri="{FF2B5EF4-FFF2-40B4-BE49-F238E27FC236}">
                    <a16:creationId xmlns:a16="http://schemas.microsoft.com/office/drawing/2014/main" id="{4C430D95-C6AF-24A4-D2DD-08A93512EDF6}"/>
                  </a:ext>
                </a:extLst>
              </p:cNvPr>
              <p:cNvSpPr/>
              <p:nvPr/>
            </p:nvSpPr>
            <p:spPr>
              <a:xfrm>
                <a:off x="7257669" y="2705100"/>
                <a:ext cx="2162556" cy="762000"/>
              </a:xfrm>
              <a:custGeom>
                <a:avLst/>
                <a:gdLst>
                  <a:gd name="connsiteX0" fmla="*/ 0 w 1600581"/>
                  <a:gd name="connsiteY0" fmla="*/ 733425 h 733425"/>
                  <a:gd name="connsiteX1" fmla="*/ 183356 w 1600581"/>
                  <a:gd name="connsiteY1" fmla="*/ 0 h 733425"/>
                  <a:gd name="connsiteX2" fmla="*/ 1600581 w 1600581"/>
                  <a:gd name="connsiteY2" fmla="*/ 0 h 733425"/>
                  <a:gd name="connsiteX3" fmla="*/ 1417225 w 1600581"/>
                  <a:gd name="connsiteY3" fmla="*/ 733425 h 733425"/>
                  <a:gd name="connsiteX4" fmla="*/ 0 w 1600581"/>
                  <a:gd name="connsiteY4" fmla="*/ 733425 h 733425"/>
                  <a:gd name="connsiteX0" fmla="*/ 0 w 1600581"/>
                  <a:gd name="connsiteY0" fmla="*/ 752475 h 752475"/>
                  <a:gd name="connsiteX1" fmla="*/ 716756 w 1600581"/>
                  <a:gd name="connsiteY1" fmla="*/ 0 h 752475"/>
                  <a:gd name="connsiteX2" fmla="*/ 1600581 w 1600581"/>
                  <a:gd name="connsiteY2" fmla="*/ 19050 h 752475"/>
                  <a:gd name="connsiteX3" fmla="*/ 1417225 w 1600581"/>
                  <a:gd name="connsiteY3" fmla="*/ 752475 h 752475"/>
                  <a:gd name="connsiteX4" fmla="*/ 0 w 1600581"/>
                  <a:gd name="connsiteY4" fmla="*/ 752475 h 752475"/>
                  <a:gd name="connsiteX0" fmla="*/ 0 w 2162556"/>
                  <a:gd name="connsiteY0" fmla="*/ 752475 h 752475"/>
                  <a:gd name="connsiteX1" fmla="*/ 716756 w 2162556"/>
                  <a:gd name="connsiteY1" fmla="*/ 0 h 752475"/>
                  <a:gd name="connsiteX2" fmla="*/ 2162556 w 2162556"/>
                  <a:gd name="connsiteY2" fmla="*/ 38100 h 752475"/>
                  <a:gd name="connsiteX3" fmla="*/ 1417225 w 2162556"/>
                  <a:gd name="connsiteY3" fmla="*/ 752475 h 752475"/>
                  <a:gd name="connsiteX4" fmla="*/ 0 w 2162556"/>
                  <a:gd name="connsiteY4" fmla="*/ 752475 h 752475"/>
                  <a:gd name="connsiteX0" fmla="*/ 0 w 2162556"/>
                  <a:gd name="connsiteY0" fmla="*/ 762000 h 762000"/>
                  <a:gd name="connsiteX1" fmla="*/ 716756 w 2162556"/>
                  <a:gd name="connsiteY1" fmla="*/ 9525 h 762000"/>
                  <a:gd name="connsiteX2" fmla="*/ 2162556 w 2162556"/>
                  <a:gd name="connsiteY2" fmla="*/ 0 h 762000"/>
                  <a:gd name="connsiteX3" fmla="*/ 1417225 w 2162556"/>
                  <a:gd name="connsiteY3" fmla="*/ 762000 h 762000"/>
                  <a:gd name="connsiteX4" fmla="*/ 0 w 2162556"/>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556" h="762000">
                    <a:moveTo>
                      <a:pt x="0" y="762000"/>
                    </a:moveTo>
                    <a:lnTo>
                      <a:pt x="716756" y="9525"/>
                    </a:lnTo>
                    <a:lnTo>
                      <a:pt x="2162556" y="0"/>
                    </a:lnTo>
                    <a:lnTo>
                      <a:pt x="1417225" y="762000"/>
                    </a:lnTo>
                    <a:lnTo>
                      <a:pt x="0" y="762000"/>
                    </a:lnTo>
                    <a:close/>
                  </a:path>
                </a:pathLst>
              </a:cu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平行四辺形 12">
                <a:extLst>
                  <a:ext uri="{FF2B5EF4-FFF2-40B4-BE49-F238E27FC236}">
                    <a16:creationId xmlns:a16="http://schemas.microsoft.com/office/drawing/2014/main" id="{F9A0709D-BFED-5A45-2D7D-788C68E75A2E}"/>
                  </a:ext>
                </a:extLst>
              </p:cNvPr>
              <p:cNvSpPr/>
              <p:nvPr/>
            </p:nvSpPr>
            <p:spPr>
              <a:xfrm>
                <a:off x="5828920" y="4114800"/>
                <a:ext cx="2162556" cy="762000"/>
              </a:xfrm>
              <a:custGeom>
                <a:avLst/>
                <a:gdLst>
                  <a:gd name="connsiteX0" fmla="*/ 0 w 1600581"/>
                  <a:gd name="connsiteY0" fmla="*/ 733425 h 733425"/>
                  <a:gd name="connsiteX1" fmla="*/ 183356 w 1600581"/>
                  <a:gd name="connsiteY1" fmla="*/ 0 h 733425"/>
                  <a:gd name="connsiteX2" fmla="*/ 1600581 w 1600581"/>
                  <a:gd name="connsiteY2" fmla="*/ 0 h 733425"/>
                  <a:gd name="connsiteX3" fmla="*/ 1417225 w 1600581"/>
                  <a:gd name="connsiteY3" fmla="*/ 733425 h 733425"/>
                  <a:gd name="connsiteX4" fmla="*/ 0 w 1600581"/>
                  <a:gd name="connsiteY4" fmla="*/ 733425 h 733425"/>
                  <a:gd name="connsiteX0" fmla="*/ 0 w 1600581"/>
                  <a:gd name="connsiteY0" fmla="*/ 752475 h 752475"/>
                  <a:gd name="connsiteX1" fmla="*/ 716756 w 1600581"/>
                  <a:gd name="connsiteY1" fmla="*/ 0 h 752475"/>
                  <a:gd name="connsiteX2" fmla="*/ 1600581 w 1600581"/>
                  <a:gd name="connsiteY2" fmla="*/ 19050 h 752475"/>
                  <a:gd name="connsiteX3" fmla="*/ 1417225 w 1600581"/>
                  <a:gd name="connsiteY3" fmla="*/ 752475 h 752475"/>
                  <a:gd name="connsiteX4" fmla="*/ 0 w 1600581"/>
                  <a:gd name="connsiteY4" fmla="*/ 752475 h 752475"/>
                  <a:gd name="connsiteX0" fmla="*/ 0 w 2162556"/>
                  <a:gd name="connsiteY0" fmla="*/ 752475 h 752475"/>
                  <a:gd name="connsiteX1" fmla="*/ 716756 w 2162556"/>
                  <a:gd name="connsiteY1" fmla="*/ 0 h 752475"/>
                  <a:gd name="connsiteX2" fmla="*/ 2162556 w 2162556"/>
                  <a:gd name="connsiteY2" fmla="*/ 38100 h 752475"/>
                  <a:gd name="connsiteX3" fmla="*/ 1417225 w 2162556"/>
                  <a:gd name="connsiteY3" fmla="*/ 752475 h 752475"/>
                  <a:gd name="connsiteX4" fmla="*/ 0 w 2162556"/>
                  <a:gd name="connsiteY4" fmla="*/ 752475 h 752475"/>
                  <a:gd name="connsiteX0" fmla="*/ 0 w 2162556"/>
                  <a:gd name="connsiteY0" fmla="*/ 762000 h 762000"/>
                  <a:gd name="connsiteX1" fmla="*/ 716756 w 2162556"/>
                  <a:gd name="connsiteY1" fmla="*/ 9525 h 762000"/>
                  <a:gd name="connsiteX2" fmla="*/ 2162556 w 2162556"/>
                  <a:gd name="connsiteY2" fmla="*/ 0 h 762000"/>
                  <a:gd name="connsiteX3" fmla="*/ 1417225 w 2162556"/>
                  <a:gd name="connsiteY3" fmla="*/ 762000 h 762000"/>
                  <a:gd name="connsiteX4" fmla="*/ 0 w 2162556"/>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556" h="762000">
                    <a:moveTo>
                      <a:pt x="0" y="762000"/>
                    </a:moveTo>
                    <a:lnTo>
                      <a:pt x="716756" y="9525"/>
                    </a:lnTo>
                    <a:lnTo>
                      <a:pt x="2162556" y="0"/>
                    </a:lnTo>
                    <a:lnTo>
                      <a:pt x="1417225" y="762000"/>
                    </a:lnTo>
                    <a:lnTo>
                      <a:pt x="0" y="762000"/>
                    </a:lnTo>
                    <a:close/>
                  </a:path>
                </a:pathLst>
              </a:cu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CA61064-22E6-D365-4DAC-99D296F489BC}"/>
                  </a:ext>
                </a:extLst>
              </p:cNvPr>
              <p:cNvSpPr/>
              <p:nvPr/>
            </p:nvSpPr>
            <p:spPr>
              <a:xfrm>
                <a:off x="5828919" y="4876800"/>
                <a:ext cx="4324732" cy="1409700"/>
              </a:xfrm>
              <a:prstGeom prst="rect">
                <a:avLst/>
              </a:pr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A7F8A9A-65B0-F787-CE6A-9B8477C50C45}"/>
                  </a:ext>
                </a:extLst>
              </p:cNvPr>
              <p:cNvSpPr/>
              <p:nvPr/>
            </p:nvSpPr>
            <p:spPr>
              <a:xfrm>
                <a:off x="8705660" y="2056588"/>
                <a:ext cx="1447991" cy="1410106"/>
              </a:xfrm>
              <a:prstGeom prst="rect">
                <a:avLst/>
              </a:prstGeom>
              <a:solidFill>
                <a:srgbClr val="CDF6CC"/>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平行四辺形 12">
                <a:extLst>
                  <a:ext uri="{FF2B5EF4-FFF2-40B4-BE49-F238E27FC236}">
                    <a16:creationId xmlns:a16="http://schemas.microsoft.com/office/drawing/2014/main" id="{70568470-3FE6-2FAF-BD13-77719DACE52F}"/>
                  </a:ext>
                </a:extLst>
              </p:cNvPr>
              <p:cNvSpPr/>
              <p:nvPr/>
            </p:nvSpPr>
            <p:spPr>
              <a:xfrm>
                <a:off x="8721065" y="1294588"/>
                <a:ext cx="2162556" cy="762000"/>
              </a:xfrm>
              <a:custGeom>
                <a:avLst/>
                <a:gdLst>
                  <a:gd name="connsiteX0" fmla="*/ 0 w 1600581"/>
                  <a:gd name="connsiteY0" fmla="*/ 733425 h 733425"/>
                  <a:gd name="connsiteX1" fmla="*/ 183356 w 1600581"/>
                  <a:gd name="connsiteY1" fmla="*/ 0 h 733425"/>
                  <a:gd name="connsiteX2" fmla="*/ 1600581 w 1600581"/>
                  <a:gd name="connsiteY2" fmla="*/ 0 h 733425"/>
                  <a:gd name="connsiteX3" fmla="*/ 1417225 w 1600581"/>
                  <a:gd name="connsiteY3" fmla="*/ 733425 h 733425"/>
                  <a:gd name="connsiteX4" fmla="*/ 0 w 1600581"/>
                  <a:gd name="connsiteY4" fmla="*/ 733425 h 733425"/>
                  <a:gd name="connsiteX0" fmla="*/ 0 w 1600581"/>
                  <a:gd name="connsiteY0" fmla="*/ 752475 h 752475"/>
                  <a:gd name="connsiteX1" fmla="*/ 716756 w 1600581"/>
                  <a:gd name="connsiteY1" fmla="*/ 0 h 752475"/>
                  <a:gd name="connsiteX2" fmla="*/ 1600581 w 1600581"/>
                  <a:gd name="connsiteY2" fmla="*/ 19050 h 752475"/>
                  <a:gd name="connsiteX3" fmla="*/ 1417225 w 1600581"/>
                  <a:gd name="connsiteY3" fmla="*/ 752475 h 752475"/>
                  <a:gd name="connsiteX4" fmla="*/ 0 w 1600581"/>
                  <a:gd name="connsiteY4" fmla="*/ 752475 h 752475"/>
                  <a:gd name="connsiteX0" fmla="*/ 0 w 2162556"/>
                  <a:gd name="connsiteY0" fmla="*/ 752475 h 752475"/>
                  <a:gd name="connsiteX1" fmla="*/ 716756 w 2162556"/>
                  <a:gd name="connsiteY1" fmla="*/ 0 h 752475"/>
                  <a:gd name="connsiteX2" fmla="*/ 2162556 w 2162556"/>
                  <a:gd name="connsiteY2" fmla="*/ 38100 h 752475"/>
                  <a:gd name="connsiteX3" fmla="*/ 1417225 w 2162556"/>
                  <a:gd name="connsiteY3" fmla="*/ 752475 h 752475"/>
                  <a:gd name="connsiteX4" fmla="*/ 0 w 2162556"/>
                  <a:gd name="connsiteY4" fmla="*/ 752475 h 752475"/>
                  <a:gd name="connsiteX0" fmla="*/ 0 w 2162556"/>
                  <a:gd name="connsiteY0" fmla="*/ 762000 h 762000"/>
                  <a:gd name="connsiteX1" fmla="*/ 716756 w 2162556"/>
                  <a:gd name="connsiteY1" fmla="*/ 9525 h 762000"/>
                  <a:gd name="connsiteX2" fmla="*/ 2162556 w 2162556"/>
                  <a:gd name="connsiteY2" fmla="*/ 0 h 762000"/>
                  <a:gd name="connsiteX3" fmla="*/ 1417225 w 2162556"/>
                  <a:gd name="connsiteY3" fmla="*/ 762000 h 762000"/>
                  <a:gd name="connsiteX4" fmla="*/ 0 w 2162556"/>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556" h="762000">
                    <a:moveTo>
                      <a:pt x="0" y="762000"/>
                    </a:moveTo>
                    <a:lnTo>
                      <a:pt x="716756" y="9525"/>
                    </a:lnTo>
                    <a:lnTo>
                      <a:pt x="2162556" y="0"/>
                    </a:lnTo>
                    <a:lnTo>
                      <a:pt x="1417225" y="762000"/>
                    </a:lnTo>
                    <a:lnTo>
                      <a:pt x="0" y="762000"/>
                    </a:lnTo>
                    <a:close/>
                  </a:path>
                </a:pathLst>
              </a:custGeom>
              <a:solidFill>
                <a:srgbClr val="CDF6CC"/>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F9DBFBF-BA87-AA29-38DA-5F2657C9D95A}"/>
                  </a:ext>
                </a:extLst>
              </p:cNvPr>
              <p:cNvSpPr/>
              <p:nvPr/>
            </p:nvSpPr>
            <p:spPr>
              <a:xfrm>
                <a:off x="7257669" y="3466694"/>
                <a:ext cx="2895982" cy="1410106"/>
              </a:xfrm>
              <a:prstGeom prst="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1" name="直線コネクタ 20">
              <a:extLst>
                <a:ext uri="{FF2B5EF4-FFF2-40B4-BE49-F238E27FC236}">
                  <a16:creationId xmlns:a16="http://schemas.microsoft.com/office/drawing/2014/main" id="{FCD06302-9827-BD98-A243-9249EA6FD378}"/>
                </a:ext>
              </a:extLst>
            </p:cNvPr>
            <p:cNvCxnSpPr/>
            <p:nvPr/>
          </p:nvCxnSpPr>
          <p:spPr>
            <a:xfrm>
              <a:off x="7257669" y="4876800"/>
              <a:ext cx="0" cy="1409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76DABE67-7BBA-A2EE-8946-7449F59BCE18}"/>
                </a:ext>
              </a:extLst>
            </p:cNvPr>
            <p:cNvCxnSpPr>
              <a:cxnSpLocks/>
            </p:cNvCxnSpPr>
            <p:nvPr/>
          </p:nvCxnSpPr>
          <p:spPr>
            <a:xfrm>
              <a:off x="8695754" y="3478638"/>
              <a:ext cx="0" cy="28078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5C9623FA-4062-814A-6935-C342437A3537}"/>
              </a:ext>
            </a:extLst>
          </p:cNvPr>
          <p:cNvSpPr txBox="1"/>
          <p:nvPr/>
        </p:nvSpPr>
        <p:spPr>
          <a:xfrm>
            <a:off x="9212042" y="1076341"/>
            <a:ext cx="2162556" cy="1569660"/>
          </a:xfrm>
          <a:prstGeom prst="rect">
            <a:avLst/>
          </a:prstGeom>
          <a:noFill/>
        </p:spPr>
        <p:txBody>
          <a:bodyPr wrap="square" rtlCol="0">
            <a:spAutoFit/>
          </a:bodyPr>
          <a:lstStyle/>
          <a:p>
            <a:r>
              <a:rPr kumimoji="1" lang="ja-JP" altLang="en-US" sz="2400" b="1" dirty="0">
                <a:solidFill>
                  <a:srgbClr val="3C7846"/>
                </a:solidFill>
              </a:rPr>
              <a:t>高</a:t>
            </a:r>
            <a:endParaRPr kumimoji="1" lang="en-US" altLang="ja-JP" sz="2400" b="1" dirty="0">
              <a:solidFill>
                <a:srgbClr val="3C7846"/>
              </a:solidFill>
            </a:endParaRPr>
          </a:p>
          <a:p>
            <a:r>
              <a:rPr kumimoji="1" lang="ja-JP" altLang="en-US" sz="2400" dirty="0"/>
              <a:t>自由に活動</a:t>
            </a:r>
            <a:endParaRPr kumimoji="1" lang="en-US" altLang="ja-JP" sz="2400" dirty="0"/>
          </a:p>
          <a:p>
            <a:r>
              <a:rPr kumimoji="1" lang="ja-JP" altLang="en-US" sz="2400" dirty="0"/>
              <a:t>する</a:t>
            </a:r>
            <a:endParaRPr kumimoji="1" lang="en-US" altLang="ja-JP" sz="2400" dirty="0"/>
          </a:p>
          <a:p>
            <a:r>
              <a:rPr kumimoji="1" lang="ja-JP" altLang="en-US" sz="2400" dirty="0"/>
              <a:t>進路を考える</a:t>
            </a:r>
          </a:p>
        </p:txBody>
      </p:sp>
      <p:sp>
        <p:nvSpPr>
          <p:cNvPr id="27" name="テキスト ボックス 26">
            <a:extLst>
              <a:ext uri="{FF2B5EF4-FFF2-40B4-BE49-F238E27FC236}">
                <a16:creationId xmlns:a16="http://schemas.microsoft.com/office/drawing/2014/main" id="{8F611639-5D08-543E-B864-150F790392B9}"/>
              </a:ext>
            </a:extLst>
          </p:cNvPr>
          <p:cNvSpPr txBox="1"/>
          <p:nvPr/>
        </p:nvSpPr>
        <p:spPr>
          <a:xfrm>
            <a:off x="9212042" y="2875610"/>
            <a:ext cx="2162556" cy="1569660"/>
          </a:xfrm>
          <a:prstGeom prst="rect">
            <a:avLst/>
          </a:prstGeom>
          <a:noFill/>
        </p:spPr>
        <p:txBody>
          <a:bodyPr wrap="square" rtlCol="0">
            <a:spAutoFit/>
          </a:bodyPr>
          <a:lstStyle/>
          <a:p>
            <a:r>
              <a:rPr kumimoji="1" lang="ja-JP" altLang="en-US" sz="2400" b="1" dirty="0">
                <a:solidFill>
                  <a:schemeClr val="accent1">
                    <a:lumMod val="50000"/>
                  </a:schemeClr>
                </a:solidFill>
              </a:rPr>
              <a:t>中</a:t>
            </a:r>
            <a:r>
              <a:rPr kumimoji="1" lang="ja-JP" altLang="en-US" sz="2400" b="1" dirty="0">
                <a:solidFill>
                  <a:srgbClr val="3C7846"/>
                </a:solidFill>
              </a:rPr>
              <a:t>高</a:t>
            </a:r>
            <a:endParaRPr kumimoji="1" lang="en-US" altLang="ja-JP" sz="2400" b="1" dirty="0">
              <a:solidFill>
                <a:srgbClr val="3C7846"/>
              </a:solidFill>
            </a:endParaRPr>
          </a:p>
          <a:p>
            <a:r>
              <a:rPr kumimoji="1" lang="ja-JP" altLang="en-US" sz="2400" dirty="0"/>
              <a:t>パソコンを</a:t>
            </a:r>
            <a:endParaRPr kumimoji="1" lang="en-US" altLang="ja-JP" sz="2400" dirty="0"/>
          </a:p>
          <a:p>
            <a:r>
              <a:rPr kumimoji="1" lang="ja-JP" altLang="en-US" sz="2400" dirty="0"/>
              <a:t>使ってまとめる・調べる</a:t>
            </a:r>
            <a:endParaRPr kumimoji="1" lang="en-US" altLang="ja-JP" sz="2400" dirty="0"/>
          </a:p>
        </p:txBody>
      </p:sp>
      <p:sp>
        <p:nvSpPr>
          <p:cNvPr id="28" name="テキスト ボックス 27">
            <a:extLst>
              <a:ext uri="{FF2B5EF4-FFF2-40B4-BE49-F238E27FC236}">
                <a16:creationId xmlns:a16="http://schemas.microsoft.com/office/drawing/2014/main" id="{883CC2DA-7025-D4B9-F474-B3170EF14D95}"/>
              </a:ext>
            </a:extLst>
          </p:cNvPr>
          <p:cNvSpPr txBox="1"/>
          <p:nvPr/>
        </p:nvSpPr>
        <p:spPr>
          <a:xfrm>
            <a:off x="9212042" y="4686026"/>
            <a:ext cx="2162556" cy="1569660"/>
          </a:xfrm>
          <a:prstGeom prst="rect">
            <a:avLst/>
          </a:prstGeom>
          <a:noFill/>
        </p:spPr>
        <p:txBody>
          <a:bodyPr wrap="square" rtlCol="0">
            <a:spAutoFit/>
          </a:bodyPr>
          <a:lstStyle/>
          <a:p>
            <a:r>
              <a:rPr kumimoji="1" lang="ja-JP" altLang="en-US" sz="2400" b="1" dirty="0">
                <a:solidFill>
                  <a:srgbClr val="0070C0"/>
                </a:solidFill>
              </a:rPr>
              <a:t>小</a:t>
            </a:r>
            <a:r>
              <a:rPr kumimoji="1" lang="ja-JP" altLang="en-US" sz="2400" b="1" dirty="0">
                <a:solidFill>
                  <a:schemeClr val="accent1">
                    <a:lumMod val="75000"/>
                  </a:schemeClr>
                </a:solidFill>
              </a:rPr>
              <a:t>中</a:t>
            </a:r>
            <a:r>
              <a:rPr kumimoji="1" lang="ja-JP" altLang="en-US" sz="2400" b="1" dirty="0">
                <a:solidFill>
                  <a:srgbClr val="3C7846"/>
                </a:solidFill>
              </a:rPr>
              <a:t>高</a:t>
            </a:r>
            <a:endParaRPr kumimoji="1" lang="en-US" altLang="ja-JP" sz="2400" b="1" dirty="0">
              <a:solidFill>
                <a:srgbClr val="3C7846"/>
              </a:solidFill>
            </a:endParaRPr>
          </a:p>
          <a:p>
            <a:r>
              <a:rPr kumimoji="1" lang="ja-JP" altLang="en-US" sz="2400" dirty="0"/>
              <a:t>調べ学習</a:t>
            </a:r>
            <a:endParaRPr kumimoji="1" lang="en-US" altLang="ja-JP" sz="2400" dirty="0"/>
          </a:p>
          <a:p>
            <a:r>
              <a:rPr kumimoji="1" lang="ja-JP" altLang="en-US" sz="2400" dirty="0"/>
              <a:t>様々な人の話</a:t>
            </a:r>
            <a:endParaRPr kumimoji="1" lang="en-US" altLang="ja-JP" sz="2400" dirty="0"/>
          </a:p>
          <a:p>
            <a:r>
              <a:rPr kumimoji="1" lang="ja-JP" altLang="en-US" sz="2400" dirty="0"/>
              <a:t>をきく</a:t>
            </a:r>
            <a:endParaRPr kumimoji="1" lang="en-US" altLang="ja-JP" sz="2400" dirty="0"/>
          </a:p>
        </p:txBody>
      </p:sp>
      <p:sp>
        <p:nvSpPr>
          <p:cNvPr id="29" name="テキスト ボックス 28">
            <a:extLst>
              <a:ext uri="{FF2B5EF4-FFF2-40B4-BE49-F238E27FC236}">
                <a16:creationId xmlns:a16="http://schemas.microsoft.com/office/drawing/2014/main" id="{C8E168DD-F794-2961-C440-89D7F20FE236}"/>
              </a:ext>
            </a:extLst>
          </p:cNvPr>
          <p:cNvSpPr txBox="1"/>
          <p:nvPr/>
        </p:nvSpPr>
        <p:spPr>
          <a:xfrm>
            <a:off x="7354496" y="4699511"/>
            <a:ext cx="2162556" cy="1200329"/>
          </a:xfrm>
          <a:prstGeom prst="rect">
            <a:avLst/>
          </a:prstGeom>
          <a:noFill/>
        </p:spPr>
        <p:txBody>
          <a:bodyPr wrap="square" rtlCol="0">
            <a:spAutoFit/>
          </a:bodyPr>
          <a:lstStyle/>
          <a:p>
            <a:r>
              <a:rPr kumimoji="1" lang="ja-JP" altLang="en-US" sz="2400" b="1" dirty="0">
                <a:solidFill>
                  <a:srgbClr val="0070C0"/>
                </a:solidFill>
              </a:rPr>
              <a:t>小</a:t>
            </a:r>
            <a:r>
              <a:rPr kumimoji="1" lang="ja-JP" altLang="en-US" sz="2400" b="1" dirty="0">
                <a:solidFill>
                  <a:schemeClr val="accent1">
                    <a:lumMod val="75000"/>
                  </a:schemeClr>
                </a:solidFill>
              </a:rPr>
              <a:t>中</a:t>
            </a:r>
            <a:endParaRPr kumimoji="1" lang="en-US" altLang="ja-JP" sz="2400" b="1" dirty="0">
              <a:solidFill>
                <a:schemeClr val="accent1">
                  <a:lumMod val="75000"/>
                </a:schemeClr>
              </a:solidFill>
            </a:endParaRPr>
          </a:p>
          <a:p>
            <a:r>
              <a:rPr kumimoji="1" lang="ja-JP" altLang="en-US" sz="2400" dirty="0"/>
              <a:t>先生のサポートがある</a:t>
            </a:r>
            <a:endParaRPr kumimoji="1" lang="en-US" altLang="ja-JP" sz="2400" dirty="0"/>
          </a:p>
        </p:txBody>
      </p:sp>
      <p:sp>
        <p:nvSpPr>
          <p:cNvPr id="30" name="テキスト ボックス 29">
            <a:extLst>
              <a:ext uri="{FF2B5EF4-FFF2-40B4-BE49-F238E27FC236}">
                <a16:creationId xmlns:a16="http://schemas.microsoft.com/office/drawing/2014/main" id="{1EA8BA93-8241-4A45-C925-67730452AE9D}"/>
              </a:ext>
            </a:extLst>
          </p:cNvPr>
          <p:cNvSpPr txBox="1"/>
          <p:nvPr/>
        </p:nvSpPr>
        <p:spPr>
          <a:xfrm>
            <a:off x="7340603" y="2875703"/>
            <a:ext cx="2162556" cy="1200329"/>
          </a:xfrm>
          <a:prstGeom prst="rect">
            <a:avLst/>
          </a:prstGeom>
          <a:noFill/>
        </p:spPr>
        <p:txBody>
          <a:bodyPr wrap="square" rtlCol="0">
            <a:spAutoFit/>
          </a:bodyPr>
          <a:lstStyle/>
          <a:p>
            <a:r>
              <a:rPr kumimoji="1" lang="ja-JP" altLang="en-US" sz="2400" b="1" dirty="0">
                <a:solidFill>
                  <a:schemeClr val="accent1">
                    <a:lumMod val="50000"/>
                  </a:schemeClr>
                </a:solidFill>
              </a:rPr>
              <a:t>中</a:t>
            </a:r>
            <a:endParaRPr kumimoji="1" lang="en-US" altLang="ja-JP" sz="2400" b="1" dirty="0">
              <a:solidFill>
                <a:schemeClr val="accent1">
                  <a:lumMod val="50000"/>
                </a:schemeClr>
              </a:solidFill>
            </a:endParaRPr>
          </a:p>
          <a:p>
            <a:r>
              <a:rPr kumimoji="1" lang="ja-JP" altLang="en-US" sz="2400" dirty="0"/>
              <a:t>職業について</a:t>
            </a:r>
            <a:endParaRPr kumimoji="1" lang="en-US" altLang="ja-JP" sz="2400" dirty="0"/>
          </a:p>
          <a:p>
            <a:r>
              <a:rPr kumimoji="1" lang="ja-JP" altLang="en-US" sz="2400" dirty="0"/>
              <a:t>調べる・知る</a:t>
            </a:r>
            <a:endParaRPr kumimoji="1" lang="en-US" altLang="ja-JP" sz="2400" dirty="0"/>
          </a:p>
        </p:txBody>
      </p:sp>
      <p:sp>
        <p:nvSpPr>
          <p:cNvPr id="31" name="テキスト ボックス 30">
            <a:extLst>
              <a:ext uri="{FF2B5EF4-FFF2-40B4-BE49-F238E27FC236}">
                <a16:creationId xmlns:a16="http://schemas.microsoft.com/office/drawing/2014/main" id="{14C5CE3A-C3A9-2000-BCC8-624AA80FAD83}"/>
              </a:ext>
            </a:extLst>
          </p:cNvPr>
          <p:cNvSpPr txBox="1"/>
          <p:nvPr/>
        </p:nvSpPr>
        <p:spPr>
          <a:xfrm>
            <a:off x="5507690" y="4681007"/>
            <a:ext cx="2162556" cy="1938992"/>
          </a:xfrm>
          <a:prstGeom prst="rect">
            <a:avLst/>
          </a:prstGeom>
          <a:noFill/>
        </p:spPr>
        <p:txBody>
          <a:bodyPr wrap="square" rtlCol="0">
            <a:spAutoFit/>
          </a:bodyPr>
          <a:lstStyle/>
          <a:p>
            <a:r>
              <a:rPr kumimoji="1" lang="ja-JP" altLang="en-US" sz="2400" b="1" dirty="0">
                <a:solidFill>
                  <a:srgbClr val="0070C0"/>
                </a:solidFill>
              </a:rPr>
              <a:t>小</a:t>
            </a:r>
            <a:endParaRPr kumimoji="1" lang="en-US" altLang="ja-JP" sz="2400" b="1" dirty="0">
              <a:solidFill>
                <a:srgbClr val="0070C0"/>
              </a:solidFill>
            </a:endParaRPr>
          </a:p>
          <a:p>
            <a:r>
              <a:rPr kumimoji="1" lang="ja-JP" altLang="en-US" sz="2400" dirty="0"/>
              <a:t>自分の町に</a:t>
            </a:r>
            <a:endParaRPr kumimoji="1" lang="en-US" altLang="ja-JP" sz="2400" dirty="0"/>
          </a:p>
          <a:p>
            <a:r>
              <a:rPr kumimoji="1" lang="ja-JP" altLang="en-US" sz="2400" dirty="0"/>
              <a:t>ついて知る</a:t>
            </a:r>
            <a:endParaRPr kumimoji="1" lang="en-US" altLang="ja-JP" sz="2400" dirty="0"/>
          </a:p>
          <a:p>
            <a:r>
              <a:rPr kumimoji="1" lang="ja-JP" altLang="en-US" sz="2400" dirty="0"/>
              <a:t>自然や伝統の体験</a:t>
            </a:r>
            <a:r>
              <a:rPr kumimoji="1" lang="en-US" altLang="ja-JP" sz="2400" dirty="0"/>
              <a:t>(</a:t>
            </a:r>
            <a:r>
              <a:rPr kumimoji="1" lang="ja-JP" altLang="en-US" sz="2400" dirty="0"/>
              <a:t>地域差</a:t>
            </a:r>
            <a:r>
              <a:rPr kumimoji="1" lang="en-US" altLang="ja-JP" sz="2400" dirty="0"/>
              <a:t>)</a:t>
            </a:r>
          </a:p>
        </p:txBody>
      </p:sp>
      <p:pic>
        <p:nvPicPr>
          <p:cNvPr id="2054" name="Picture 6">
            <a:extLst>
              <a:ext uri="{FF2B5EF4-FFF2-40B4-BE49-F238E27FC236}">
                <a16:creationId xmlns:a16="http://schemas.microsoft.com/office/drawing/2014/main" id="{4F770A16-9C05-40A9-749B-2997EA9DB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027" y="3036511"/>
            <a:ext cx="1266155" cy="16495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02E679D-B598-65C2-1CF3-6635EA902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7346" y="-20112"/>
            <a:ext cx="998459" cy="105667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87B368CA-752E-ED42-A06D-2F9F096C0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404" y="1553720"/>
            <a:ext cx="1073304" cy="1207781"/>
          </a:xfrm>
          <a:prstGeom prst="rect">
            <a:avLst/>
          </a:prstGeom>
          <a:noFill/>
          <a:extLst>
            <a:ext uri="{909E8E84-426E-40DD-AFC4-6F175D3DCCD1}">
              <a14:hiddenFill xmlns:a14="http://schemas.microsoft.com/office/drawing/2010/main">
                <a:solidFill>
                  <a:srgbClr val="FFFFFF"/>
                </a:solidFill>
              </a14:hiddenFill>
            </a:ext>
          </a:extLst>
        </p:spPr>
      </p:pic>
      <p:sp>
        <p:nvSpPr>
          <p:cNvPr id="2051" name="吹き出し: 角を丸めた四角形 2050">
            <a:extLst>
              <a:ext uri="{FF2B5EF4-FFF2-40B4-BE49-F238E27FC236}">
                <a16:creationId xmlns:a16="http://schemas.microsoft.com/office/drawing/2014/main" id="{DE8BB1BA-DBAD-CC64-DFC7-F72992309989}"/>
              </a:ext>
            </a:extLst>
          </p:cNvPr>
          <p:cNvSpPr/>
          <p:nvPr/>
        </p:nvSpPr>
        <p:spPr>
          <a:xfrm>
            <a:off x="7515886" y="106309"/>
            <a:ext cx="1606555" cy="841598"/>
          </a:xfrm>
          <a:prstGeom prst="wedgeRoundRectCallout">
            <a:avLst>
              <a:gd name="adj1" fmla="val 74621"/>
              <a:gd name="adj2" fmla="val -22383"/>
              <a:gd name="adj3" fmla="val 16667"/>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rPr>
              <a:t>探究</a:t>
            </a:r>
            <a:endParaRPr kumimoji="1" lang="en-US" altLang="ja-JP" sz="2400" dirty="0">
              <a:solidFill>
                <a:schemeClr val="tx1"/>
              </a:solidFill>
            </a:endParaRPr>
          </a:p>
          <a:p>
            <a:r>
              <a:rPr kumimoji="1" lang="ja-JP" altLang="en-US" sz="2400" dirty="0">
                <a:solidFill>
                  <a:schemeClr val="tx1"/>
                </a:solidFill>
              </a:rPr>
              <a:t>能動的</a:t>
            </a:r>
          </a:p>
        </p:txBody>
      </p:sp>
      <p:sp>
        <p:nvSpPr>
          <p:cNvPr id="2059" name="フリーフォーム: 図形 2058">
            <a:extLst>
              <a:ext uri="{FF2B5EF4-FFF2-40B4-BE49-F238E27FC236}">
                <a16:creationId xmlns:a16="http://schemas.microsoft.com/office/drawing/2014/main" id="{C2470B82-8DB8-6B88-F12F-21AF1B90E3B9}"/>
              </a:ext>
            </a:extLst>
          </p:cNvPr>
          <p:cNvSpPr/>
          <p:nvPr/>
        </p:nvSpPr>
        <p:spPr>
          <a:xfrm>
            <a:off x="5542767" y="1177445"/>
            <a:ext cx="2225115" cy="2031830"/>
          </a:xfrm>
          <a:custGeom>
            <a:avLst/>
            <a:gdLst>
              <a:gd name="connsiteX0" fmla="*/ 140269 w 1792562"/>
              <a:gd name="connsiteY0" fmla="*/ 0 h 1070622"/>
              <a:gd name="connsiteX1" fmla="*/ 147689 w 1792562"/>
              <a:gd name="connsiteY1" fmla="*/ 0 h 1070622"/>
              <a:gd name="connsiteX2" fmla="*/ 275179 w 1792562"/>
              <a:gd name="connsiteY2" fmla="*/ 0 h 1070622"/>
              <a:gd name="connsiteX3" fmla="*/ 676818 w 1792562"/>
              <a:gd name="connsiteY3" fmla="*/ 0 h 1070622"/>
              <a:gd name="connsiteX4" fmla="*/ 937157 w 1792562"/>
              <a:gd name="connsiteY4" fmla="*/ 0 h 1070622"/>
              <a:gd name="connsiteX5" fmla="*/ 1338796 w 1792562"/>
              <a:gd name="connsiteY5" fmla="*/ 0 h 1070622"/>
              <a:gd name="connsiteX6" fmla="*/ 1466286 w 1792562"/>
              <a:gd name="connsiteY6" fmla="*/ 0 h 1070622"/>
              <a:gd name="connsiteX7" fmla="*/ 1473706 w 1792562"/>
              <a:gd name="connsiteY7" fmla="*/ 0 h 1070622"/>
              <a:gd name="connsiteX8" fmla="*/ 1613975 w 1792562"/>
              <a:gd name="connsiteY8" fmla="*/ 140269 h 1070622"/>
              <a:gd name="connsiteX9" fmla="*/ 1613975 w 1792562"/>
              <a:gd name="connsiteY9" fmla="*/ 490932 h 1070622"/>
              <a:gd name="connsiteX10" fmla="*/ 1613975 w 1792562"/>
              <a:gd name="connsiteY10" fmla="*/ 492779 h 1070622"/>
              <a:gd name="connsiteX11" fmla="*/ 1792562 w 1792562"/>
              <a:gd name="connsiteY11" fmla="*/ 537226 h 1070622"/>
              <a:gd name="connsiteX12" fmla="*/ 1613975 w 1792562"/>
              <a:gd name="connsiteY12" fmla="*/ 694786 h 1070622"/>
              <a:gd name="connsiteX13" fmla="*/ 1613975 w 1792562"/>
              <a:gd name="connsiteY13" fmla="*/ 701329 h 1070622"/>
              <a:gd name="connsiteX14" fmla="*/ 1473706 w 1792562"/>
              <a:gd name="connsiteY14" fmla="*/ 841598 h 1070622"/>
              <a:gd name="connsiteX15" fmla="*/ 1466286 w 1792562"/>
              <a:gd name="connsiteY15" fmla="*/ 841598 h 1070622"/>
              <a:gd name="connsiteX16" fmla="*/ 1338796 w 1792562"/>
              <a:gd name="connsiteY16" fmla="*/ 841598 h 1070622"/>
              <a:gd name="connsiteX17" fmla="*/ 937157 w 1792562"/>
              <a:gd name="connsiteY17" fmla="*/ 841598 h 1070622"/>
              <a:gd name="connsiteX18" fmla="*/ 676818 w 1792562"/>
              <a:gd name="connsiteY18" fmla="*/ 841598 h 1070622"/>
              <a:gd name="connsiteX19" fmla="*/ 695074 w 1792562"/>
              <a:gd name="connsiteY19" fmla="*/ 1070622 h 1070622"/>
              <a:gd name="connsiteX20" fmla="*/ 275179 w 1792562"/>
              <a:gd name="connsiteY20" fmla="*/ 841598 h 1070622"/>
              <a:gd name="connsiteX21" fmla="*/ 147689 w 1792562"/>
              <a:gd name="connsiteY21" fmla="*/ 841598 h 1070622"/>
              <a:gd name="connsiteX22" fmla="*/ 140269 w 1792562"/>
              <a:gd name="connsiteY22" fmla="*/ 841598 h 1070622"/>
              <a:gd name="connsiteX23" fmla="*/ 0 w 1792562"/>
              <a:gd name="connsiteY23" fmla="*/ 701329 h 1070622"/>
              <a:gd name="connsiteX24" fmla="*/ 0 w 1792562"/>
              <a:gd name="connsiteY24" fmla="*/ 490932 h 1070622"/>
              <a:gd name="connsiteX25" fmla="*/ 0 w 1792562"/>
              <a:gd name="connsiteY25" fmla="*/ 140269 h 1070622"/>
              <a:gd name="connsiteX26" fmla="*/ 140269 w 1792562"/>
              <a:gd name="connsiteY26" fmla="*/ 0 h 107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2562" h="1070622">
                <a:moveTo>
                  <a:pt x="140269" y="0"/>
                </a:moveTo>
                <a:lnTo>
                  <a:pt x="147689" y="0"/>
                </a:lnTo>
                <a:lnTo>
                  <a:pt x="275179" y="0"/>
                </a:lnTo>
                <a:lnTo>
                  <a:pt x="676818" y="0"/>
                </a:lnTo>
                <a:lnTo>
                  <a:pt x="937157" y="0"/>
                </a:lnTo>
                <a:lnTo>
                  <a:pt x="1338796" y="0"/>
                </a:lnTo>
                <a:lnTo>
                  <a:pt x="1466286" y="0"/>
                </a:lnTo>
                <a:lnTo>
                  <a:pt x="1473706" y="0"/>
                </a:lnTo>
                <a:cubicBezTo>
                  <a:pt x="1551174" y="0"/>
                  <a:pt x="1613975" y="62801"/>
                  <a:pt x="1613975" y="140269"/>
                </a:cubicBezTo>
                <a:lnTo>
                  <a:pt x="1613975" y="490932"/>
                </a:lnTo>
                <a:lnTo>
                  <a:pt x="1613975" y="492779"/>
                </a:lnTo>
                <a:lnTo>
                  <a:pt x="1792562" y="537226"/>
                </a:lnTo>
                <a:lnTo>
                  <a:pt x="1613975" y="694786"/>
                </a:lnTo>
                <a:lnTo>
                  <a:pt x="1613975" y="701329"/>
                </a:lnTo>
                <a:cubicBezTo>
                  <a:pt x="1613975" y="778797"/>
                  <a:pt x="1551174" y="841598"/>
                  <a:pt x="1473706" y="841598"/>
                </a:cubicBezTo>
                <a:lnTo>
                  <a:pt x="1466286" y="841598"/>
                </a:lnTo>
                <a:lnTo>
                  <a:pt x="1338796" y="841598"/>
                </a:lnTo>
                <a:lnTo>
                  <a:pt x="937157" y="841598"/>
                </a:lnTo>
                <a:lnTo>
                  <a:pt x="676818" y="841598"/>
                </a:lnTo>
                <a:lnTo>
                  <a:pt x="695074" y="1070622"/>
                </a:lnTo>
                <a:lnTo>
                  <a:pt x="275179" y="841598"/>
                </a:lnTo>
                <a:lnTo>
                  <a:pt x="147689" y="841598"/>
                </a:lnTo>
                <a:lnTo>
                  <a:pt x="140269" y="841598"/>
                </a:lnTo>
                <a:cubicBezTo>
                  <a:pt x="62801" y="841598"/>
                  <a:pt x="0" y="778797"/>
                  <a:pt x="0" y="701329"/>
                </a:cubicBezTo>
                <a:lnTo>
                  <a:pt x="0" y="490932"/>
                </a:lnTo>
                <a:lnTo>
                  <a:pt x="0" y="140269"/>
                </a:lnTo>
                <a:cubicBezTo>
                  <a:pt x="0" y="62801"/>
                  <a:pt x="62801" y="0"/>
                  <a:pt x="140269" y="0"/>
                </a:cubicBezTo>
                <a:close/>
              </a:path>
            </a:pathLst>
          </a:cu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kumimoji="1" lang="ja-JP" altLang="en-US" sz="2400" dirty="0">
                <a:solidFill>
                  <a:schemeClr val="tx1"/>
                </a:solidFill>
              </a:rPr>
              <a:t>探究的な学習</a:t>
            </a:r>
            <a:endParaRPr kumimoji="1" lang="en-US" altLang="ja-JP" sz="2400" dirty="0">
              <a:solidFill>
                <a:schemeClr val="tx1"/>
              </a:solidFill>
            </a:endParaRPr>
          </a:p>
          <a:p>
            <a:r>
              <a:rPr kumimoji="1" lang="ja-JP" altLang="en-US" sz="2400" dirty="0">
                <a:solidFill>
                  <a:schemeClr val="tx1"/>
                </a:solidFill>
              </a:rPr>
              <a:t>受動的</a:t>
            </a:r>
            <a:endParaRPr kumimoji="1" lang="en-US" altLang="ja-JP" sz="2400" dirty="0">
              <a:solidFill>
                <a:schemeClr val="tx1"/>
              </a:solidFill>
            </a:endParaRPr>
          </a:p>
          <a:p>
            <a:r>
              <a:rPr kumimoji="1" lang="ja-JP" altLang="en-US" sz="2400" dirty="0">
                <a:solidFill>
                  <a:schemeClr val="tx1"/>
                </a:solidFill>
              </a:rPr>
              <a:t>参加することに意義</a:t>
            </a:r>
          </a:p>
          <a:p>
            <a:endParaRPr kumimoji="1" lang="ja-JP" altLang="en-US" sz="2400" dirty="0">
              <a:solidFill>
                <a:schemeClr val="tx1"/>
              </a:solidFill>
            </a:endParaRPr>
          </a:p>
        </p:txBody>
      </p:sp>
      <p:sp>
        <p:nvSpPr>
          <p:cNvPr id="2063" name="平行四辺形 2062">
            <a:extLst>
              <a:ext uri="{FF2B5EF4-FFF2-40B4-BE49-F238E27FC236}">
                <a16:creationId xmlns:a16="http://schemas.microsoft.com/office/drawing/2014/main" id="{77867CE4-7728-67D7-F2F2-A48E37C81370}"/>
              </a:ext>
            </a:extLst>
          </p:cNvPr>
          <p:cNvSpPr/>
          <p:nvPr/>
        </p:nvSpPr>
        <p:spPr>
          <a:xfrm rot="16200000">
            <a:off x="10208594" y="1047373"/>
            <a:ext cx="2833858" cy="934969"/>
          </a:xfrm>
          <a:custGeom>
            <a:avLst/>
            <a:gdLst>
              <a:gd name="connsiteX0" fmla="*/ 0 w 2457450"/>
              <a:gd name="connsiteY0" fmla="*/ 1235574 h 1235574"/>
              <a:gd name="connsiteX1" fmla="*/ 308894 w 2457450"/>
              <a:gd name="connsiteY1" fmla="*/ 0 h 1235574"/>
              <a:gd name="connsiteX2" fmla="*/ 2457450 w 2457450"/>
              <a:gd name="connsiteY2" fmla="*/ 0 h 1235574"/>
              <a:gd name="connsiteX3" fmla="*/ 2148557 w 2457450"/>
              <a:gd name="connsiteY3" fmla="*/ 1235574 h 1235574"/>
              <a:gd name="connsiteX4" fmla="*/ 0 w 2457450"/>
              <a:gd name="connsiteY4" fmla="*/ 1235574 h 1235574"/>
              <a:gd name="connsiteX0" fmla="*/ 0 w 3434432"/>
              <a:gd name="connsiteY0" fmla="*/ 1235574 h 1235574"/>
              <a:gd name="connsiteX1" fmla="*/ 308894 w 3434432"/>
              <a:gd name="connsiteY1" fmla="*/ 0 h 1235574"/>
              <a:gd name="connsiteX2" fmla="*/ 2457450 w 3434432"/>
              <a:gd name="connsiteY2" fmla="*/ 0 h 1235574"/>
              <a:gd name="connsiteX3" fmla="*/ 3434432 w 3434432"/>
              <a:gd name="connsiteY3" fmla="*/ 940299 h 1235574"/>
              <a:gd name="connsiteX4" fmla="*/ 0 w 3434432"/>
              <a:gd name="connsiteY4" fmla="*/ 1235574 h 1235574"/>
              <a:gd name="connsiteX0" fmla="*/ 576931 w 3125538"/>
              <a:gd name="connsiteY0" fmla="*/ 902199 h 940299"/>
              <a:gd name="connsiteX1" fmla="*/ 0 w 3125538"/>
              <a:gd name="connsiteY1" fmla="*/ 0 h 940299"/>
              <a:gd name="connsiteX2" fmla="*/ 2148556 w 3125538"/>
              <a:gd name="connsiteY2" fmla="*/ 0 h 940299"/>
              <a:gd name="connsiteX3" fmla="*/ 3125538 w 3125538"/>
              <a:gd name="connsiteY3" fmla="*/ 940299 h 940299"/>
              <a:gd name="connsiteX4" fmla="*/ 576931 w 3125538"/>
              <a:gd name="connsiteY4" fmla="*/ 902199 h 940299"/>
              <a:gd name="connsiteX0" fmla="*/ 310231 w 2858838"/>
              <a:gd name="connsiteY0" fmla="*/ 921247 h 959347"/>
              <a:gd name="connsiteX1" fmla="*/ 0 w 2858838"/>
              <a:gd name="connsiteY1" fmla="*/ 0 h 959347"/>
              <a:gd name="connsiteX2" fmla="*/ 1881856 w 2858838"/>
              <a:gd name="connsiteY2" fmla="*/ 19048 h 959347"/>
              <a:gd name="connsiteX3" fmla="*/ 2858838 w 2858838"/>
              <a:gd name="connsiteY3" fmla="*/ 959347 h 959347"/>
              <a:gd name="connsiteX4" fmla="*/ 310231 w 2858838"/>
              <a:gd name="connsiteY4" fmla="*/ 921247 h 959347"/>
              <a:gd name="connsiteX0" fmla="*/ 605505 w 2858838"/>
              <a:gd name="connsiteY0" fmla="*/ 835525 h 959347"/>
              <a:gd name="connsiteX1" fmla="*/ 0 w 2858838"/>
              <a:gd name="connsiteY1" fmla="*/ 0 h 959347"/>
              <a:gd name="connsiteX2" fmla="*/ 1881856 w 2858838"/>
              <a:gd name="connsiteY2" fmla="*/ 19048 h 959347"/>
              <a:gd name="connsiteX3" fmla="*/ 2858838 w 2858838"/>
              <a:gd name="connsiteY3" fmla="*/ 959347 h 959347"/>
              <a:gd name="connsiteX4" fmla="*/ 605505 w 2858838"/>
              <a:gd name="connsiteY4" fmla="*/ 835525 h 959347"/>
              <a:gd name="connsiteX0" fmla="*/ 653129 w 2858838"/>
              <a:gd name="connsiteY0" fmla="*/ 949828 h 959347"/>
              <a:gd name="connsiteX1" fmla="*/ 0 w 2858838"/>
              <a:gd name="connsiteY1" fmla="*/ 0 h 959347"/>
              <a:gd name="connsiteX2" fmla="*/ 1881856 w 2858838"/>
              <a:gd name="connsiteY2" fmla="*/ 19048 h 959347"/>
              <a:gd name="connsiteX3" fmla="*/ 2858838 w 2858838"/>
              <a:gd name="connsiteY3" fmla="*/ 959347 h 959347"/>
              <a:gd name="connsiteX4" fmla="*/ 653129 w 2858838"/>
              <a:gd name="connsiteY4" fmla="*/ 949828 h 959347"/>
              <a:gd name="connsiteX0" fmla="*/ 948406 w 2858838"/>
              <a:gd name="connsiteY0" fmla="*/ 959356 h 959356"/>
              <a:gd name="connsiteX1" fmla="*/ 0 w 2858838"/>
              <a:gd name="connsiteY1" fmla="*/ 0 h 959356"/>
              <a:gd name="connsiteX2" fmla="*/ 1881856 w 2858838"/>
              <a:gd name="connsiteY2" fmla="*/ 19048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43756 w 2858838"/>
              <a:gd name="connsiteY2" fmla="*/ 19048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15181 w 2858838"/>
              <a:gd name="connsiteY2" fmla="*/ 9523 h 959356"/>
              <a:gd name="connsiteX3" fmla="*/ 2858838 w 2858838"/>
              <a:gd name="connsiteY3" fmla="*/ 959347 h 959356"/>
              <a:gd name="connsiteX4" fmla="*/ 948406 w 2858838"/>
              <a:gd name="connsiteY4" fmla="*/ 959356 h 959356"/>
              <a:gd name="connsiteX0" fmla="*/ 948406 w 2858838"/>
              <a:gd name="connsiteY0" fmla="*/ 968883 h 968883"/>
              <a:gd name="connsiteX1" fmla="*/ 0 w 2858838"/>
              <a:gd name="connsiteY1" fmla="*/ 9527 h 968883"/>
              <a:gd name="connsiteX2" fmla="*/ 1824706 w 2858838"/>
              <a:gd name="connsiteY2" fmla="*/ 0 h 968883"/>
              <a:gd name="connsiteX3" fmla="*/ 2858838 w 2858838"/>
              <a:gd name="connsiteY3" fmla="*/ 968874 h 968883"/>
              <a:gd name="connsiteX4" fmla="*/ 948406 w 2858838"/>
              <a:gd name="connsiteY4" fmla="*/ 968883 h 968883"/>
              <a:gd name="connsiteX0" fmla="*/ 948406 w 2858838"/>
              <a:gd name="connsiteY0" fmla="*/ 959356 h 959356"/>
              <a:gd name="connsiteX1" fmla="*/ 0 w 2858838"/>
              <a:gd name="connsiteY1" fmla="*/ 0 h 959356"/>
              <a:gd name="connsiteX2" fmla="*/ 1853280 w 2858838"/>
              <a:gd name="connsiteY2" fmla="*/ 19051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71610 w 2858838"/>
              <a:gd name="connsiteY2" fmla="*/ 25150 h 959356"/>
              <a:gd name="connsiteX3" fmla="*/ 2858838 w 2858838"/>
              <a:gd name="connsiteY3" fmla="*/ 959347 h 959356"/>
              <a:gd name="connsiteX4" fmla="*/ 948406 w 2858838"/>
              <a:gd name="connsiteY4" fmla="*/ 959356 h 959356"/>
              <a:gd name="connsiteX0" fmla="*/ 930076 w 2840508"/>
              <a:gd name="connsiteY0" fmla="*/ 934969 h 934969"/>
              <a:gd name="connsiteX1" fmla="*/ 0 w 2840508"/>
              <a:gd name="connsiteY1" fmla="*/ 0 h 934969"/>
              <a:gd name="connsiteX2" fmla="*/ 1853280 w 2840508"/>
              <a:gd name="connsiteY2" fmla="*/ 763 h 934969"/>
              <a:gd name="connsiteX3" fmla="*/ 2840508 w 2840508"/>
              <a:gd name="connsiteY3" fmla="*/ 934960 h 934969"/>
              <a:gd name="connsiteX4" fmla="*/ 930076 w 2840508"/>
              <a:gd name="connsiteY4" fmla="*/ 934969 h 93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508" h="934969">
                <a:moveTo>
                  <a:pt x="930076" y="934969"/>
                </a:moveTo>
                <a:lnTo>
                  <a:pt x="0" y="0"/>
                </a:lnTo>
                <a:lnTo>
                  <a:pt x="1853280" y="763"/>
                </a:lnTo>
                <a:lnTo>
                  <a:pt x="2840508" y="934960"/>
                </a:lnTo>
                <a:lnTo>
                  <a:pt x="930076" y="934969"/>
                </a:lnTo>
                <a:close/>
              </a:path>
            </a:pathLst>
          </a:custGeom>
          <a:solidFill>
            <a:srgbClr val="CDF6CC"/>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平行四辺形 2062">
            <a:extLst>
              <a:ext uri="{FF2B5EF4-FFF2-40B4-BE49-F238E27FC236}">
                <a16:creationId xmlns:a16="http://schemas.microsoft.com/office/drawing/2014/main" id="{F9878953-D9C6-C850-60B9-1C7218702E99}"/>
              </a:ext>
            </a:extLst>
          </p:cNvPr>
          <p:cNvSpPr/>
          <p:nvPr/>
        </p:nvSpPr>
        <p:spPr>
          <a:xfrm rot="16200000">
            <a:off x="10214763" y="2895155"/>
            <a:ext cx="2833858" cy="934969"/>
          </a:xfrm>
          <a:custGeom>
            <a:avLst/>
            <a:gdLst>
              <a:gd name="connsiteX0" fmla="*/ 0 w 2457450"/>
              <a:gd name="connsiteY0" fmla="*/ 1235574 h 1235574"/>
              <a:gd name="connsiteX1" fmla="*/ 308894 w 2457450"/>
              <a:gd name="connsiteY1" fmla="*/ 0 h 1235574"/>
              <a:gd name="connsiteX2" fmla="*/ 2457450 w 2457450"/>
              <a:gd name="connsiteY2" fmla="*/ 0 h 1235574"/>
              <a:gd name="connsiteX3" fmla="*/ 2148557 w 2457450"/>
              <a:gd name="connsiteY3" fmla="*/ 1235574 h 1235574"/>
              <a:gd name="connsiteX4" fmla="*/ 0 w 2457450"/>
              <a:gd name="connsiteY4" fmla="*/ 1235574 h 1235574"/>
              <a:gd name="connsiteX0" fmla="*/ 0 w 3434432"/>
              <a:gd name="connsiteY0" fmla="*/ 1235574 h 1235574"/>
              <a:gd name="connsiteX1" fmla="*/ 308894 w 3434432"/>
              <a:gd name="connsiteY1" fmla="*/ 0 h 1235574"/>
              <a:gd name="connsiteX2" fmla="*/ 2457450 w 3434432"/>
              <a:gd name="connsiteY2" fmla="*/ 0 h 1235574"/>
              <a:gd name="connsiteX3" fmla="*/ 3434432 w 3434432"/>
              <a:gd name="connsiteY3" fmla="*/ 940299 h 1235574"/>
              <a:gd name="connsiteX4" fmla="*/ 0 w 3434432"/>
              <a:gd name="connsiteY4" fmla="*/ 1235574 h 1235574"/>
              <a:gd name="connsiteX0" fmla="*/ 576931 w 3125538"/>
              <a:gd name="connsiteY0" fmla="*/ 902199 h 940299"/>
              <a:gd name="connsiteX1" fmla="*/ 0 w 3125538"/>
              <a:gd name="connsiteY1" fmla="*/ 0 h 940299"/>
              <a:gd name="connsiteX2" fmla="*/ 2148556 w 3125538"/>
              <a:gd name="connsiteY2" fmla="*/ 0 h 940299"/>
              <a:gd name="connsiteX3" fmla="*/ 3125538 w 3125538"/>
              <a:gd name="connsiteY3" fmla="*/ 940299 h 940299"/>
              <a:gd name="connsiteX4" fmla="*/ 576931 w 3125538"/>
              <a:gd name="connsiteY4" fmla="*/ 902199 h 940299"/>
              <a:gd name="connsiteX0" fmla="*/ 310231 w 2858838"/>
              <a:gd name="connsiteY0" fmla="*/ 921247 h 959347"/>
              <a:gd name="connsiteX1" fmla="*/ 0 w 2858838"/>
              <a:gd name="connsiteY1" fmla="*/ 0 h 959347"/>
              <a:gd name="connsiteX2" fmla="*/ 1881856 w 2858838"/>
              <a:gd name="connsiteY2" fmla="*/ 19048 h 959347"/>
              <a:gd name="connsiteX3" fmla="*/ 2858838 w 2858838"/>
              <a:gd name="connsiteY3" fmla="*/ 959347 h 959347"/>
              <a:gd name="connsiteX4" fmla="*/ 310231 w 2858838"/>
              <a:gd name="connsiteY4" fmla="*/ 921247 h 959347"/>
              <a:gd name="connsiteX0" fmla="*/ 605505 w 2858838"/>
              <a:gd name="connsiteY0" fmla="*/ 835525 h 959347"/>
              <a:gd name="connsiteX1" fmla="*/ 0 w 2858838"/>
              <a:gd name="connsiteY1" fmla="*/ 0 h 959347"/>
              <a:gd name="connsiteX2" fmla="*/ 1881856 w 2858838"/>
              <a:gd name="connsiteY2" fmla="*/ 19048 h 959347"/>
              <a:gd name="connsiteX3" fmla="*/ 2858838 w 2858838"/>
              <a:gd name="connsiteY3" fmla="*/ 959347 h 959347"/>
              <a:gd name="connsiteX4" fmla="*/ 605505 w 2858838"/>
              <a:gd name="connsiteY4" fmla="*/ 835525 h 959347"/>
              <a:gd name="connsiteX0" fmla="*/ 653129 w 2858838"/>
              <a:gd name="connsiteY0" fmla="*/ 949828 h 959347"/>
              <a:gd name="connsiteX1" fmla="*/ 0 w 2858838"/>
              <a:gd name="connsiteY1" fmla="*/ 0 h 959347"/>
              <a:gd name="connsiteX2" fmla="*/ 1881856 w 2858838"/>
              <a:gd name="connsiteY2" fmla="*/ 19048 h 959347"/>
              <a:gd name="connsiteX3" fmla="*/ 2858838 w 2858838"/>
              <a:gd name="connsiteY3" fmla="*/ 959347 h 959347"/>
              <a:gd name="connsiteX4" fmla="*/ 653129 w 2858838"/>
              <a:gd name="connsiteY4" fmla="*/ 949828 h 959347"/>
              <a:gd name="connsiteX0" fmla="*/ 948406 w 2858838"/>
              <a:gd name="connsiteY0" fmla="*/ 959356 h 959356"/>
              <a:gd name="connsiteX1" fmla="*/ 0 w 2858838"/>
              <a:gd name="connsiteY1" fmla="*/ 0 h 959356"/>
              <a:gd name="connsiteX2" fmla="*/ 1881856 w 2858838"/>
              <a:gd name="connsiteY2" fmla="*/ 19048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43756 w 2858838"/>
              <a:gd name="connsiteY2" fmla="*/ 19048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15181 w 2858838"/>
              <a:gd name="connsiteY2" fmla="*/ 9523 h 959356"/>
              <a:gd name="connsiteX3" fmla="*/ 2858838 w 2858838"/>
              <a:gd name="connsiteY3" fmla="*/ 959347 h 959356"/>
              <a:gd name="connsiteX4" fmla="*/ 948406 w 2858838"/>
              <a:gd name="connsiteY4" fmla="*/ 959356 h 959356"/>
              <a:gd name="connsiteX0" fmla="*/ 948406 w 2858838"/>
              <a:gd name="connsiteY0" fmla="*/ 968883 h 968883"/>
              <a:gd name="connsiteX1" fmla="*/ 0 w 2858838"/>
              <a:gd name="connsiteY1" fmla="*/ 9527 h 968883"/>
              <a:gd name="connsiteX2" fmla="*/ 1824706 w 2858838"/>
              <a:gd name="connsiteY2" fmla="*/ 0 h 968883"/>
              <a:gd name="connsiteX3" fmla="*/ 2858838 w 2858838"/>
              <a:gd name="connsiteY3" fmla="*/ 968874 h 968883"/>
              <a:gd name="connsiteX4" fmla="*/ 948406 w 2858838"/>
              <a:gd name="connsiteY4" fmla="*/ 968883 h 968883"/>
              <a:gd name="connsiteX0" fmla="*/ 948406 w 2858838"/>
              <a:gd name="connsiteY0" fmla="*/ 959356 h 959356"/>
              <a:gd name="connsiteX1" fmla="*/ 0 w 2858838"/>
              <a:gd name="connsiteY1" fmla="*/ 0 h 959356"/>
              <a:gd name="connsiteX2" fmla="*/ 1853280 w 2858838"/>
              <a:gd name="connsiteY2" fmla="*/ 19051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71610 w 2858838"/>
              <a:gd name="connsiteY2" fmla="*/ 25150 h 959356"/>
              <a:gd name="connsiteX3" fmla="*/ 2858838 w 2858838"/>
              <a:gd name="connsiteY3" fmla="*/ 959347 h 959356"/>
              <a:gd name="connsiteX4" fmla="*/ 948406 w 2858838"/>
              <a:gd name="connsiteY4" fmla="*/ 959356 h 959356"/>
              <a:gd name="connsiteX0" fmla="*/ 930076 w 2840508"/>
              <a:gd name="connsiteY0" fmla="*/ 934969 h 934969"/>
              <a:gd name="connsiteX1" fmla="*/ 0 w 2840508"/>
              <a:gd name="connsiteY1" fmla="*/ 0 h 934969"/>
              <a:gd name="connsiteX2" fmla="*/ 1853280 w 2840508"/>
              <a:gd name="connsiteY2" fmla="*/ 763 h 934969"/>
              <a:gd name="connsiteX3" fmla="*/ 2840508 w 2840508"/>
              <a:gd name="connsiteY3" fmla="*/ 934960 h 934969"/>
              <a:gd name="connsiteX4" fmla="*/ 930076 w 2840508"/>
              <a:gd name="connsiteY4" fmla="*/ 934969 h 93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508" h="934969">
                <a:moveTo>
                  <a:pt x="930076" y="934969"/>
                </a:moveTo>
                <a:lnTo>
                  <a:pt x="0" y="0"/>
                </a:lnTo>
                <a:lnTo>
                  <a:pt x="1853280" y="763"/>
                </a:lnTo>
                <a:lnTo>
                  <a:pt x="2840508" y="934960"/>
                </a:lnTo>
                <a:lnTo>
                  <a:pt x="930076" y="934969"/>
                </a:lnTo>
                <a:close/>
              </a:path>
            </a:pathLst>
          </a:custGeom>
          <a:solidFill>
            <a:schemeClr val="accent2">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平行四辺形 2062">
            <a:extLst>
              <a:ext uri="{FF2B5EF4-FFF2-40B4-BE49-F238E27FC236}">
                <a16:creationId xmlns:a16="http://schemas.microsoft.com/office/drawing/2014/main" id="{9F542323-8458-1E59-DEE7-AAF91DD7819C}"/>
              </a:ext>
            </a:extLst>
          </p:cNvPr>
          <p:cNvSpPr/>
          <p:nvPr/>
        </p:nvSpPr>
        <p:spPr>
          <a:xfrm rot="16200000">
            <a:off x="10209051" y="4699623"/>
            <a:ext cx="2833858" cy="946395"/>
          </a:xfrm>
          <a:custGeom>
            <a:avLst/>
            <a:gdLst>
              <a:gd name="connsiteX0" fmla="*/ 0 w 2457450"/>
              <a:gd name="connsiteY0" fmla="*/ 1235574 h 1235574"/>
              <a:gd name="connsiteX1" fmla="*/ 308894 w 2457450"/>
              <a:gd name="connsiteY1" fmla="*/ 0 h 1235574"/>
              <a:gd name="connsiteX2" fmla="*/ 2457450 w 2457450"/>
              <a:gd name="connsiteY2" fmla="*/ 0 h 1235574"/>
              <a:gd name="connsiteX3" fmla="*/ 2148557 w 2457450"/>
              <a:gd name="connsiteY3" fmla="*/ 1235574 h 1235574"/>
              <a:gd name="connsiteX4" fmla="*/ 0 w 2457450"/>
              <a:gd name="connsiteY4" fmla="*/ 1235574 h 1235574"/>
              <a:gd name="connsiteX0" fmla="*/ 0 w 3434432"/>
              <a:gd name="connsiteY0" fmla="*/ 1235574 h 1235574"/>
              <a:gd name="connsiteX1" fmla="*/ 308894 w 3434432"/>
              <a:gd name="connsiteY1" fmla="*/ 0 h 1235574"/>
              <a:gd name="connsiteX2" fmla="*/ 2457450 w 3434432"/>
              <a:gd name="connsiteY2" fmla="*/ 0 h 1235574"/>
              <a:gd name="connsiteX3" fmla="*/ 3434432 w 3434432"/>
              <a:gd name="connsiteY3" fmla="*/ 940299 h 1235574"/>
              <a:gd name="connsiteX4" fmla="*/ 0 w 3434432"/>
              <a:gd name="connsiteY4" fmla="*/ 1235574 h 1235574"/>
              <a:gd name="connsiteX0" fmla="*/ 576931 w 3125538"/>
              <a:gd name="connsiteY0" fmla="*/ 902199 h 940299"/>
              <a:gd name="connsiteX1" fmla="*/ 0 w 3125538"/>
              <a:gd name="connsiteY1" fmla="*/ 0 h 940299"/>
              <a:gd name="connsiteX2" fmla="*/ 2148556 w 3125538"/>
              <a:gd name="connsiteY2" fmla="*/ 0 h 940299"/>
              <a:gd name="connsiteX3" fmla="*/ 3125538 w 3125538"/>
              <a:gd name="connsiteY3" fmla="*/ 940299 h 940299"/>
              <a:gd name="connsiteX4" fmla="*/ 576931 w 3125538"/>
              <a:gd name="connsiteY4" fmla="*/ 902199 h 940299"/>
              <a:gd name="connsiteX0" fmla="*/ 310231 w 2858838"/>
              <a:gd name="connsiteY0" fmla="*/ 921247 h 959347"/>
              <a:gd name="connsiteX1" fmla="*/ 0 w 2858838"/>
              <a:gd name="connsiteY1" fmla="*/ 0 h 959347"/>
              <a:gd name="connsiteX2" fmla="*/ 1881856 w 2858838"/>
              <a:gd name="connsiteY2" fmla="*/ 19048 h 959347"/>
              <a:gd name="connsiteX3" fmla="*/ 2858838 w 2858838"/>
              <a:gd name="connsiteY3" fmla="*/ 959347 h 959347"/>
              <a:gd name="connsiteX4" fmla="*/ 310231 w 2858838"/>
              <a:gd name="connsiteY4" fmla="*/ 921247 h 959347"/>
              <a:gd name="connsiteX0" fmla="*/ 605505 w 2858838"/>
              <a:gd name="connsiteY0" fmla="*/ 835525 h 959347"/>
              <a:gd name="connsiteX1" fmla="*/ 0 w 2858838"/>
              <a:gd name="connsiteY1" fmla="*/ 0 h 959347"/>
              <a:gd name="connsiteX2" fmla="*/ 1881856 w 2858838"/>
              <a:gd name="connsiteY2" fmla="*/ 19048 h 959347"/>
              <a:gd name="connsiteX3" fmla="*/ 2858838 w 2858838"/>
              <a:gd name="connsiteY3" fmla="*/ 959347 h 959347"/>
              <a:gd name="connsiteX4" fmla="*/ 605505 w 2858838"/>
              <a:gd name="connsiteY4" fmla="*/ 835525 h 959347"/>
              <a:gd name="connsiteX0" fmla="*/ 653129 w 2858838"/>
              <a:gd name="connsiteY0" fmla="*/ 949828 h 959347"/>
              <a:gd name="connsiteX1" fmla="*/ 0 w 2858838"/>
              <a:gd name="connsiteY1" fmla="*/ 0 h 959347"/>
              <a:gd name="connsiteX2" fmla="*/ 1881856 w 2858838"/>
              <a:gd name="connsiteY2" fmla="*/ 19048 h 959347"/>
              <a:gd name="connsiteX3" fmla="*/ 2858838 w 2858838"/>
              <a:gd name="connsiteY3" fmla="*/ 959347 h 959347"/>
              <a:gd name="connsiteX4" fmla="*/ 653129 w 2858838"/>
              <a:gd name="connsiteY4" fmla="*/ 949828 h 959347"/>
              <a:gd name="connsiteX0" fmla="*/ 948406 w 2858838"/>
              <a:gd name="connsiteY0" fmla="*/ 959356 h 959356"/>
              <a:gd name="connsiteX1" fmla="*/ 0 w 2858838"/>
              <a:gd name="connsiteY1" fmla="*/ 0 h 959356"/>
              <a:gd name="connsiteX2" fmla="*/ 1881856 w 2858838"/>
              <a:gd name="connsiteY2" fmla="*/ 19048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43756 w 2858838"/>
              <a:gd name="connsiteY2" fmla="*/ 19048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15181 w 2858838"/>
              <a:gd name="connsiteY2" fmla="*/ 9523 h 959356"/>
              <a:gd name="connsiteX3" fmla="*/ 2858838 w 2858838"/>
              <a:gd name="connsiteY3" fmla="*/ 959347 h 959356"/>
              <a:gd name="connsiteX4" fmla="*/ 948406 w 2858838"/>
              <a:gd name="connsiteY4" fmla="*/ 959356 h 959356"/>
              <a:gd name="connsiteX0" fmla="*/ 948406 w 2858838"/>
              <a:gd name="connsiteY0" fmla="*/ 968883 h 968883"/>
              <a:gd name="connsiteX1" fmla="*/ 0 w 2858838"/>
              <a:gd name="connsiteY1" fmla="*/ 9527 h 968883"/>
              <a:gd name="connsiteX2" fmla="*/ 1824706 w 2858838"/>
              <a:gd name="connsiteY2" fmla="*/ 0 h 968883"/>
              <a:gd name="connsiteX3" fmla="*/ 2858838 w 2858838"/>
              <a:gd name="connsiteY3" fmla="*/ 968874 h 968883"/>
              <a:gd name="connsiteX4" fmla="*/ 948406 w 2858838"/>
              <a:gd name="connsiteY4" fmla="*/ 968883 h 968883"/>
              <a:gd name="connsiteX0" fmla="*/ 948406 w 2858838"/>
              <a:gd name="connsiteY0" fmla="*/ 959356 h 959356"/>
              <a:gd name="connsiteX1" fmla="*/ 0 w 2858838"/>
              <a:gd name="connsiteY1" fmla="*/ 0 h 959356"/>
              <a:gd name="connsiteX2" fmla="*/ 1853280 w 2858838"/>
              <a:gd name="connsiteY2" fmla="*/ 19051 h 959356"/>
              <a:gd name="connsiteX3" fmla="*/ 2858838 w 2858838"/>
              <a:gd name="connsiteY3" fmla="*/ 959347 h 959356"/>
              <a:gd name="connsiteX4" fmla="*/ 948406 w 2858838"/>
              <a:gd name="connsiteY4" fmla="*/ 959356 h 959356"/>
              <a:gd name="connsiteX0" fmla="*/ 948406 w 2858838"/>
              <a:gd name="connsiteY0" fmla="*/ 959356 h 959356"/>
              <a:gd name="connsiteX1" fmla="*/ 0 w 2858838"/>
              <a:gd name="connsiteY1" fmla="*/ 0 h 959356"/>
              <a:gd name="connsiteX2" fmla="*/ 1871610 w 2858838"/>
              <a:gd name="connsiteY2" fmla="*/ 25150 h 959356"/>
              <a:gd name="connsiteX3" fmla="*/ 2858838 w 2858838"/>
              <a:gd name="connsiteY3" fmla="*/ 959347 h 959356"/>
              <a:gd name="connsiteX4" fmla="*/ 948406 w 2858838"/>
              <a:gd name="connsiteY4" fmla="*/ 959356 h 959356"/>
              <a:gd name="connsiteX0" fmla="*/ 930076 w 2840508"/>
              <a:gd name="connsiteY0" fmla="*/ 934969 h 934969"/>
              <a:gd name="connsiteX1" fmla="*/ 0 w 2840508"/>
              <a:gd name="connsiteY1" fmla="*/ 0 h 934969"/>
              <a:gd name="connsiteX2" fmla="*/ 1853280 w 2840508"/>
              <a:gd name="connsiteY2" fmla="*/ 763 h 934969"/>
              <a:gd name="connsiteX3" fmla="*/ 2840508 w 2840508"/>
              <a:gd name="connsiteY3" fmla="*/ 934960 h 934969"/>
              <a:gd name="connsiteX4" fmla="*/ 930076 w 2840508"/>
              <a:gd name="connsiteY4" fmla="*/ 934969 h 934969"/>
              <a:gd name="connsiteX0" fmla="*/ 930076 w 2840508"/>
              <a:gd name="connsiteY0" fmla="*/ 946395 h 946395"/>
              <a:gd name="connsiteX1" fmla="*/ 0 w 2840508"/>
              <a:gd name="connsiteY1" fmla="*/ 11426 h 946395"/>
              <a:gd name="connsiteX2" fmla="*/ 1792176 w 2840508"/>
              <a:gd name="connsiteY2" fmla="*/ 0 h 946395"/>
              <a:gd name="connsiteX3" fmla="*/ 2840508 w 2840508"/>
              <a:gd name="connsiteY3" fmla="*/ 946386 h 946395"/>
              <a:gd name="connsiteX4" fmla="*/ 930076 w 2840508"/>
              <a:gd name="connsiteY4" fmla="*/ 946395 h 946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508" h="946395">
                <a:moveTo>
                  <a:pt x="930076" y="946395"/>
                </a:moveTo>
                <a:lnTo>
                  <a:pt x="0" y="11426"/>
                </a:lnTo>
                <a:lnTo>
                  <a:pt x="1792176" y="0"/>
                </a:lnTo>
                <a:lnTo>
                  <a:pt x="2840508" y="946386"/>
                </a:lnTo>
                <a:lnTo>
                  <a:pt x="930076" y="946395"/>
                </a:lnTo>
                <a:close/>
              </a:path>
            </a:pathLst>
          </a:cu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8" name="テキスト ボックス 2047">
            <a:extLst>
              <a:ext uri="{FF2B5EF4-FFF2-40B4-BE49-F238E27FC236}">
                <a16:creationId xmlns:a16="http://schemas.microsoft.com/office/drawing/2014/main" id="{02E0E3EC-ADED-2B3C-4277-F61E1F93F13B}"/>
              </a:ext>
            </a:extLst>
          </p:cNvPr>
          <p:cNvSpPr txBox="1"/>
          <p:nvPr/>
        </p:nvSpPr>
        <p:spPr>
          <a:xfrm>
            <a:off x="11379646" y="1295612"/>
            <a:ext cx="553998" cy="4010025"/>
          </a:xfrm>
          <a:prstGeom prst="rect">
            <a:avLst/>
          </a:prstGeom>
          <a:solidFill>
            <a:schemeClr val="bg1"/>
          </a:solidFill>
          <a:ln w="19050">
            <a:solidFill>
              <a:schemeClr val="tx1"/>
            </a:solidFill>
          </a:ln>
        </p:spPr>
        <p:txBody>
          <a:bodyPr vert="eaVert" wrap="square" rtlCol="0">
            <a:spAutoFit/>
          </a:bodyPr>
          <a:lstStyle/>
          <a:p>
            <a:r>
              <a:rPr kumimoji="1" lang="ja-JP" altLang="en-US" sz="2400" dirty="0"/>
              <a:t>主体的・対話的・深い学び</a:t>
            </a:r>
          </a:p>
        </p:txBody>
      </p:sp>
      <p:sp>
        <p:nvSpPr>
          <p:cNvPr id="6" name="スライド番号プレースホルダー 5"/>
          <p:cNvSpPr>
            <a:spLocks noGrp="1"/>
          </p:cNvSpPr>
          <p:nvPr>
            <p:ph type="sldNum" sz="quarter" idx="12"/>
          </p:nvPr>
        </p:nvSpPr>
        <p:spPr/>
        <p:txBody>
          <a:bodyPr/>
          <a:lstStyle/>
          <a:p>
            <a:pPr rtl="0"/>
            <a:fld id="{48F63A3B-78C7-47BE-AE5E-E10140E04643}" type="slidenum">
              <a:rPr lang="en-US" altLang="ja-JP" smtClean="0"/>
              <a:t>14</a:t>
            </a:fld>
            <a:endParaRPr lang="ja-JP" dirty="0"/>
          </a:p>
        </p:txBody>
      </p:sp>
      <p:sp>
        <p:nvSpPr>
          <p:cNvPr id="11" name="テキスト ボックス 10">
            <a:extLst>
              <a:ext uri="{FF2B5EF4-FFF2-40B4-BE49-F238E27FC236}">
                <a16:creationId xmlns:a16="http://schemas.microsoft.com/office/drawing/2014/main" id="{262A2BE5-B940-1970-C079-C829258927CB}"/>
              </a:ext>
            </a:extLst>
          </p:cNvPr>
          <p:cNvSpPr txBox="1"/>
          <p:nvPr/>
        </p:nvSpPr>
        <p:spPr>
          <a:xfrm>
            <a:off x="9267825" y="6535989"/>
            <a:ext cx="3168130" cy="369332"/>
          </a:xfrm>
          <a:prstGeom prst="rect">
            <a:avLst/>
          </a:prstGeom>
          <a:noFill/>
        </p:spPr>
        <p:txBody>
          <a:bodyPr wrap="square" rtlCol="0">
            <a:spAutoFit/>
          </a:bodyPr>
          <a:lstStyle/>
          <a:p>
            <a:r>
              <a:rPr kumimoji="1" lang="ja-JP" altLang="en-US" dirty="0"/>
              <a:t>（文</a:t>
            </a:r>
            <a:r>
              <a:rPr kumimoji="1" lang="en-US" altLang="ja-JP" dirty="0"/>
              <a:t>:O</a:t>
            </a:r>
            <a:r>
              <a:rPr kumimoji="1" lang="ja-JP" altLang="en-US" dirty="0"/>
              <a:t>、イラスト</a:t>
            </a:r>
            <a:r>
              <a:rPr kumimoji="1" lang="en-US" altLang="ja-JP" dirty="0"/>
              <a:t>:S</a:t>
            </a:r>
            <a:r>
              <a:rPr kumimoji="1" lang="ja-JP" altLang="en-US" dirty="0"/>
              <a:t>）</a:t>
            </a:r>
          </a:p>
        </p:txBody>
      </p:sp>
    </p:spTree>
    <p:extLst>
      <p:ext uri="{BB962C8B-B14F-4D97-AF65-F5344CB8AC3E}">
        <p14:creationId xmlns:p14="http://schemas.microsoft.com/office/powerpoint/2010/main" val="28753431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77CED18-AFB8-A679-FBB0-9A89A7753D79}"/>
              </a:ext>
            </a:extLst>
          </p:cNvPr>
          <p:cNvSpPr>
            <a:spLocks noGrp="1"/>
          </p:cNvSpPr>
          <p:nvPr>
            <p:ph sz="half" idx="1"/>
          </p:nvPr>
        </p:nvSpPr>
        <p:spPr>
          <a:xfrm>
            <a:off x="441318" y="340815"/>
            <a:ext cx="6680200" cy="240631"/>
          </a:xfrm>
        </p:spPr>
        <p:txBody>
          <a:bodyPr/>
          <a:lstStyle/>
          <a:p>
            <a:pPr marL="0" indent="0">
              <a:buNone/>
            </a:pPr>
            <a:r>
              <a:rPr kumimoji="1" lang="en-US" altLang="ja-JP" b="1" dirty="0">
                <a:solidFill>
                  <a:schemeClr val="tx1"/>
                </a:solidFill>
              </a:rPr>
              <a:t>【</a:t>
            </a:r>
            <a:r>
              <a:rPr kumimoji="1" lang="ja-JP" altLang="en-US" b="1" dirty="0">
                <a:solidFill>
                  <a:schemeClr val="tx1"/>
                </a:solidFill>
              </a:rPr>
              <a:t>本時の授業</a:t>
            </a:r>
            <a:r>
              <a:rPr kumimoji="1" lang="en-US" altLang="ja-JP" b="1" dirty="0">
                <a:solidFill>
                  <a:schemeClr val="tx1"/>
                </a:solidFill>
              </a:rPr>
              <a:t>】</a:t>
            </a:r>
            <a:r>
              <a:rPr kumimoji="1" lang="ja-JP" altLang="en-US" b="1" dirty="0">
                <a:solidFill>
                  <a:schemeClr val="tx1"/>
                </a:solidFill>
              </a:rPr>
              <a:t>：</a:t>
            </a:r>
            <a:r>
              <a:rPr kumimoji="1" lang="ja-JP" altLang="en-US" sz="1800" b="1" dirty="0">
                <a:solidFill>
                  <a:schemeClr val="tx1"/>
                </a:solidFill>
              </a:rPr>
              <a:t>おうちにある備蓄食料を探してみよう！</a:t>
            </a:r>
            <a:endParaRPr kumimoji="1" lang="en-US" altLang="ja-JP" sz="1800" b="1" dirty="0">
              <a:solidFill>
                <a:schemeClr val="tx1"/>
              </a:solidFill>
            </a:endParaRPr>
          </a:p>
          <a:p>
            <a:pPr marL="0" indent="0">
              <a:buNone/>
            </a:pPr>
            <a:endParaRPr kumimoji="1" lang="en-US" altLang="ja-JP" b="1" dirty="0"/>
          </a:p>
          <a:p>
            <a:pPr marL="0" indent="0">
              <a:buNone/>
            </a:pPr>
            <a:endParaRPr lang="en-US" altLang="ja-JP" dirty="0"/>
          </a:p>
          <a:p>
            <a:pPr marL="0" indent="0">
              <a:buNone/>
            </a:pPr>
            <a:endParaRPr kumimoji="1" lang="en-US" altLang="ja-JP" dirty="0"/>
          </a:p>
          <a:p>
            <a:pPr marL="0" indent="0">
              <a:buNone/>
            </a:pPr>
            <a:endParaRPr kumimoji="1" lang="ja-JP" altLang="en-US" dirty="0"/>
          </a:p>
        </p:txBody>
      </p:sp>
      <p:sp>
        <p:nvSpPr>
          <p:cNvPr id="5" name="スライド番号プレースホルダー 4">
            <a:extLst>
              <a:ext uri="{FF2B5EF4-FFF2-40B4-BE49-F238E27FC236}">
                <a16:creationId xmlns:a16="http://schemas.microsoft.com/office/drawing/2014/main" id="{F47F816A-B3A0-9BE1-E723-31F1A4BDEE4D}"/>
              </a:ext>
            </a:extLst>
          </p:cNvPr>
          <p:cNvSpPr>
            <a:spLocks noGrp="1"/>
          </p:cNvSpPr>
          <p:nvPr>
            <p:ph type="sldNum" sz="quarter" idx="12"/>
          </p:nvPr>
        </p:nvSpPr>
        <p:spPr/>
        <p:txBody>
          <a:bodyPr/>
          <a:lstStyle/>
          <a:p>
            <a:pPr rtl="0"/>
            <a:fld id="{48F63A3B-78C7-47BE-AE5E-E10140E04643}" type="slidenum">
              <a:rPr lang="en-US" altLang="ja-JP" smtClean="0"/>
              <a:t>140</a:t>
            </a:fld>
            <a:endParaRPr lang="ja-JP" dirty="0"/>
          </a:p>
        </p:txBody>
      </p:sp>
      <p:graphicFrame>
        <p:nvGraphicFramePr>
          <p:cNvPr id="6" name="表 5">
            <a:extLst>
              <a:ext uri="{FF2B5EF4-FFF2-40B4-BE49-F238E27FC236}">
                <a16:creationId xmlns:a16="http://schemas.microsoft.com/office/drawing/2014/main" id="{054E96D9-FFDE-4ED9-A775-3A3B0670ECC5}"/>
              </a:ext>
            </a:extLst>
          </p:cNvPr>
          <p:cNvGraphicFramePr>
            <a:graphicFrameLocks noGrp="1"/>
          </p:cNvGraphicFramePr>
          <p:nvPr>
            <p:extLst>
              <p:ext uri="{D42A27DB-BD31-4B8C-83A1-F6EECF244321}">
                <p14:modId xmlns:p14="http://schemas.microsoft.com/office/powerpoint/2010/main" val="208360886"/>
              </p:ext>
            </p:extLst>
          </p:nvPr>
        </p:nvGraphicFramePr>
        <p:xfrm>
          <a:off x="534496" y="721360"/>
          <a:ext cx="11123008" cy="5956600"/>
        </p:xfrm>
        <a:graphic>
          <a:graphicData uri="http://schemas.openxmlformats.org/drawingml/2006/table">
            <a:tbl>
              <a:tblPr firstRow="1" bandRow="1">
                <a:tableStyleId>{5C22544A-7EE6-4342-B048-85BDC9FD1C3A}</a:tableStyleId>
              </a:tblPr>
              <a:tblGrid>
                <a:gridCol w="1077361">
                  <a:extLst>
                    <a:ext uri="{9D8B030D-6E8A-4147-A177-3AD203B41FA5}">
                      <a16:colId xmlns:a16="http://schemas.microsoft.com/office/drawing/2014/main" val="3343798415"/>
                    </a:ext>
                  </a:extLst>
                </a:gridCol>
                <a:gridCol w="7302447">
                  <a:extLst>
                    <a:ext uri="{9D8B030D-6E8A-4147-A177-3AD203B41FA5}">
                      <a16:colId xmlns:a16="http://schemas.microsoft.com/office/drawing/2014/main" val="2128171720"/>
                    </a:ext>
                  </a:extLst>
                </a:gridCol>
                <a:gridCol w="2743200">
                  <a:extLst>
                    <a:ext uri="{9D8B030D-6E8A-4147-A177-3AD203B41FA5}">
                      <a16:colId xmlns:a16="http://schemas.microsoft.com/office/drawing/2014/main" val="2181103417"/>
                    </a:ext>
                  </a:extLst>
                </a:gridCol>
              </a:tblGrid>
              <a:tr h="259776">
                <a:tc>
                  <a:txBody>
                    <a:bodyPr/>
                    <a:lstStyle/>
                    <a:p>
                      <a:pPr algn="ctr"/>
                      <a:r>
                        <a:rPr kumimoji="1" lang="ja-JP" altLang="en-US" sz="1600" b="1" dirty="0">
                          <a:solidFill>
                            <a:schemeClr val="tx1"/>
                          </a:solidFill>
                        </a:rPr>
                        <a:t>指導過程</a:t>
                      </a:r>
                    </a:p>
                  </a:txBody>
                  <a:tcPr/>
                </a:tc>
                <a:tc>
                  <a:txBody>
                    <a:bodyPr/>
                    <a:lstStyle/>
                    <a:p>
                      <a:pPr algn="ctr"/>
                      <a:r>
                        <a:rPr kumimoji="1" lang="ja-JP" altLang="en-US" sz="1600" b="1" dirty="0">
                          <a:solidFill>
                            <a:schemeClr val="tx1"/>
                          </a:solidFill>
                        </a:rPr>
                        <a:t>・学習内容　／　〇評価</a:t>
                      </a:r>
                      <a:endParaRPr kumimoji="1" lang="en-US" altLang="ja-JP" sz="1600" b="1" dirty="0">
                        <a:solidFill>
                          <a:schemeClr val="tx1"/>
                        </a:solidFill>
                      </a:endParaRPr>
                    </a:p>
                  </a:txBody>
                  <a:tcPr/>
                </a:tc>
                <a:tc>
                  <a:txBody>
                    <a:bodyPr/>
                    <a:lstStyle/>
                    <a:p>
                      <a:pPr algn="ctr"/>
                      <a:r>
                        <a:rPr kumimoji="1" lang="ja-JP" altLang="en-US" sz="1600" b="1" dirty="0">
                          <a:solidFill>
                            <a:schemeClr val="tx1"/>
                          </a:solidFill>
                        </a:rPr>
                        <a:t>●留意点</a:t>
                      </a:r>
                    </a:p>
                  </a:txBody>
                  <a:tcPr/>
                </a:tc>
                <a:extLst>
                  <a:ext uri="{0D108BD9-81ED-4DB2-BD59-A6C34878D82A}">
                    <a16:rowId xmlns:a16="http://schemas.microsoft.com/office/drawing/2014/main" val="4085289574"/>
                  </a:ext>
                </a:extLst>
              </a:tr>
              <a:tr h="2164075">
                <a:tc>
                  <a:txBody>
                    <a:bodyPr/>
                    <a:lstStyle/>
                    <a:p>
                      <a:pPr algn="ctr"/>
                      <a:r>
                        <a:rPr kumimoji="1" lang="ja-JP" altLang="en-US" sz="1600" b="1" dirty="0"/>
                        <a:t>導入</a:t>
                      </a:r>
                      <a:endParaRPr kumimoji="1" lang="en-US" altLang="ja-JP" sz="1600" b="1" dirty="0"/>
                    </a:p>
                    <a:p>
                      <a:pPr algn="ctr"/>
                      <a:r>
                        <a:rPr kumimoji="1" lang="en-US" altLang="ja-JP" sz="1400" b="1" dirty="0"/>
                        <a:t>(15</a:t>
                      </a:r>
                      <a:r>
                        <a:rPr kumimoji="1" lang="ja-JP" altLang="en-US" sz="1400" b="1" dirty="0"/>
                        <a:t>分</a:t>
                      </a:r>
                      <a:r>
                        <a:rPr kumimoji="1" lang="en-US" altLang="ja-JP" sz="1400" b="1" dirty="0"/>
                        <a:t>)</a:t>
                      </a:r>
                      <a:endParaRPr kumimoji="1" lang="ja-JP" altLang="en-US" sz="1400" b="1" dirty="0"/>
                    </a:p>
                  </a:txBody>
                  <a:tcPr/>
                </a:tc>
                <a:tc>
                  <a:txBody>
                    <a:bodyPr/>
                    <a:lstStyle/>
                    <a:p>
                      <a:r>
                        <a:rPr kumimoji="1" lang="ja-JP" altLang="en-US" sz="1800" b="1" dirty="0"/>
                        <a:t>≪①授業実施前における事前課題≫</a:t>
                      </a:r>
                      <a:r>
                        <a:rPr kumimoji="1" lang="en-US" altLang="ja-JP" sz="1800" b="1" dirty="0"/>
                        <a:t> </a:t>
                      </a:r>
                    </a:p>
                    <a:p>
                      <a:r>
                        <a:rPr kumimoji="1" lang="ja-JP" altLang="en-US" sz="1600" b="1" dirty="0"/>
                        <a:t>　</a:t>
                      </a:r>
                      <a:r>
                        <a:rPr kumimoji="1" lang="ja-JP" altLang="en-US" sz="1800" b="0" dirty="0"/>
                        <a:t>・事前課題として、あらかじめワークシートを配布し、</a:t>
                      </a:r>
                      <a:endParaRPr kumimoji="1" lang="en-US" altLang="ja-JP" sz="1800" b="0" dirty="0"/>
                    </a:p>
                    <a:p>
                      <a:r>
                        <a:rPr kumimoji="1" lang="ja-JP" altLang="en-US" sz="1800" b="0" dirty="0"/>
                        <a:t>　 家にある備蓄食料の状況について調査できるようにしておく</a:t>
                      </a:r>
                      <a:endParaRPr kumimoji="1" lang="en-US" altLang="ja-JP" sz="1800" b="0" dirty="0"/>
                    </a:p>
                    <a:p>
                      <a:endParaRPr kumimoji="1" lang="en-US" altLang="ja-JP" sz="1600" b="1" dirty="0"/>
                    </a:p>
                    <a:p>
                      <a:r>
                        <a:rPr kumimoji="1" lang="ja-JP" altLang="en-US" sz="1600" b="1" dirty="0"/>
                        <a:t>≪</a:t>
                      </a:r>
                      <a:r>
                        <a:rPr kumimoji="1" lang="ja-JP" altLang="en-US" sz="1800" b="1" dirty="0"/>
                        <a:t>②本時の授業≫</a:t>
                      </a:r>
                      <a:endParaRPr kumimoji="1" lang="en-US" altLang="ja-JP" sz="1800" b="1" dirty="0"/>
                    </a:p>
                    <a:p>
                      <a:r>
                        <a:rPr kumimoji="1" lang="ja-JP" altLang="en-US" sz="1600" b="1" dirty="0"/>
                        <a:t>　</a:t>
                      </a:r>
                      <a:r>
                        <a:rPr kumimoji="1" lang="ja-JP" altLang="en-US" sz="1800" b="0" dirty="0"/>
                        <a:t>・家にある備蓄食料について、グループの人と調査内容を共有する。</a:t>
                      </a:r>
                      <a:endParaRPr kumimoji="1" lang="en-US" altLang="ja-JP" sz="1800" b="0" dirty="0"/>
                    </a:p>
                    <a:p>
                      <a:r>
                        <a:rPr kumimoji="1" lang="ja-JP" altLang="en-US" sz="1800" b="0" dirty="0"/>
                        <a:t>　・他の人と比較して、分かったことや気づいたことについて、各班でホワイトボード　</a:t>
                      </a:r>
                      <a:endParaRPr kumimoji="1" lang="en-US" altLang="ja-JP" sz="1800" b="0" dirty="0"/>
                    </a:p>
                    <a:p>
                      <a:r>
                        <a:rPr kumimoji="1" lang="ja-JP" altLang="en-US" sz="1800" b="0" dirty="0"/>
                        <a:t>　　にまとめ、クラスへ発表する</a:t>
                      </a:r>
                      <a:endParaRPr kumimoji="1" lang="en-US" altLang="ja-JP" sz="1800" b="0" dirty="0"/>
                    </a:p>
                    <a:p>
                      <a:r>
                        <a:rPr kumimoji="1" lang="ja-JP" altLang="en-US" sz="1600" b="1" dirty="0"/>
                        <a:t>　 </a:t>
                      </a:r>
                      <a:endParaRPr kumimoji="1" lang="en-US" altLang="ja-JP" sz="1600" b="1" dirty="0"/>
                    </a:p>
                  </a:txBody>
                  <a:tcPr/>
                </a:tc>
                <a:tc>
                  <a:txBody>
                    <a:bodyPr/>
                    <a:lstStyle/>
                    <a:p>
                      <a:endParaRPr kumimoji="1" lang="en-US" altLang="ja-JP" sz="1600" b="1" dirty="0"/>
                    </a:p>
                    <a:p>
                      <a:endParaRPr kumimoji="1" lang="en-US" altLang="ja-JP" sz="1600" b="1" dirty="0"/>
                    </a:p>
                    <a:p>
                      <a:r>
                        <a:rPr kumimoji="1" lang="ja-JP" altLang="en-US" sz="1600" b="1" dirty="0"/>
                        <a:t>●グループワークができるよう、</a:t>
                      </a:r>
                      <a:endParaRPr kumimoji="1" lang="en-US" altLang="ja-JP" sz="1600" b="1" dirty="0"/>
                    </a:p>
                    <a:p>
                      <a:r>
                        <a:rPr kumimoji="1" lang="ja-JP" altLang="en-US" sz="1600" b="1" dirty="0"/>
                        <a:t>　 </a:t>
                      </a:r>
                      <a:r>
                        <a:rPr kumimoji="1" lang="en-US" altLang="ja-JP" sz="1600" b="1" dirty="0"/>
                        <a:t>5</a:t>
                      </a:r>
                      <a:r>
                        <a:rPr kumimoji="1" lang="ja-JP" altLang="en-US" sz="1600" b="1" dirty="0"/>
                        <a:t>人</a:t>
                      </a:r>
                      <a:r>
                        <a:rPr kumimoji="1" lang="en-US" altLang="ja-JP" sz="1600" b="1" dirty="0"/>
                        <a:t>(</a:t>
                      </a:r>
                      <a:r>
                        <a:rPr kumimoji="1" lang="ja-JP" altLang="en-US" sz="1600" b="1" dirty="0"/>
                        <a:t>計</a:t>
                      </a:r>
                      <a:r>
                        <a:rPr kumimoji="1" lang="en-US" altLang="ja-JP" sz="1600" b="1" dirty="0"/>
                        <a:t>5</a:t>
                      </a:r>
                      <a:r>
                        <a:rPr kumimoji="1" lang="ja-JP" altLang="en-US" sz="1600" b="1" dirty="0"/>
                        <a:t>グループ</a:t>
                      </a:r>
                      <a:r>
                        <a:rPr kumimoji="1" lang="en-US" altLang="ja-JP" sz="1600" b="1" dirty="0"/>
                        <a:t>)</a:t>
                      </a:r>
                      <a:r>
                        <a:rPr kumimoji="1" lang="ja-JP" altLang="en-US" sz="1600" b="1" dirty="0"/>
                        <a:t>を作る。</a:t>
                      </a:r>
                      <a:endParaRPr kumimoji="1" lang="en-US" altLang="ja-JP" sz="1600" b="1" dirty="0"/>
                    </a:p>
                    <a:p>
                      <a:endParaRPr kumimoji="1" lang="en-US" altLang="ja-JP" sz="1600" b="1" dirty="0"/>
                    </a:p>
                    <a:p>
                      <a:r>
                        <a:rPr kumimoji="1" lang="ja-JP" altLang="en-US" sz="1600" b="1" dirty="0"/>
                        <a:t>●各班に、ホワイトボードを</a:t>
                      </a:r>
                      <a:endParaRPr kumimoji="1" lang="en-US" altLang="ja-JP" sz="1600" b="1" dirty="0"/>
                    </a:p>
                    <a:p>
                      <a:r>
                        <a:rPr kumimoji="1" lang="ja-JP" altLang="en-US" sz="1600" b="1" dirty="0"/>
                        <a:t>　 事前に配布しておく。</a:t>
                      </a:r>
                    </a:p>
                  </a:txBody>
                  <a:tcPr/>
                </a:tc>
                <a:extLst>
                  <a:ext uri="{0D108BD9-81ED-4DB2-BD59-A6C34878D82A}">
                    <a16:rowId xmlns:a16="http://schemas.microsoft.com/office/drawing/2014/main" val="724694242"/>
                  </a:ext>
                </a:extLst>
              </a:tr>
              <a:tr h="1933240">
                <a:tc>
                  <a:txBody>
                    <a:bodyPr/>
                    <a:lstStyle/>
                    <a:p>
                      <a:pPr algn="ctr"/>
                      <a:r>
                        <a:rPr kumimoji="1" lang="ja-JP" altLang="en-US" sz="1600" b="1" dirty="0"/>
                        <a:t>展開</a:t>
                      </a:r>
                      <a:endParaRPr kumimoji="1" lang="en-US" altLang="ja-JP" sz="1600" b="1" dirty="0"/>
                    </a:p>
                    <a:p>
                      <a:pPr algn="ctr"/>
                      <a:r>
                        <a:rPr kumimoji="1" lang="en-US" altLang="ja-JP" sz="1400" b="1" dirty="0"/>
                        <a:t>(30</a:t>
                      </a:r>
                      <a:r>
                        <a:rPr kumimoji="1" lang="ja-JP" altLang="en-US" sz="1400" b="1" dirty="0"/>
                        <a:t>分</a:t>
                      </a:r>
                      <a:r>
                        <a:rPr kumimoji="1" lang="en-US" altLang="ja-JP" sz="1400" b="1" dirty="0"/>
                        <a:t>)</a:t>
                      </a:r>
                      <a:endParaRPr kumimoji="1" lang="ja-JP" altLang="en-US" sz="1400" b="1" dirty="0"/>
                    </a:p>
                  </a:txBody>
                  <a:tcPr/>
                </a:tc>
                <a:tc>
                  <a:txBody>
                    <a:bodyPr/>
                    <a:lstStyle/>
                    <a:p>
                      <a:r>
                        <a:rPr kumimoji="1" lang="ja-JP" altLang="en-US" sz="1800" b="1" dirty="0"/>
                        <a:t>≪③なぜ備蓄が必要なのか、備蓄の重要性について学ぶ≫</a:t>
                      </a:r>
                      <a:endParaRPr kumimoji="1" lang="en-US" altLang="ja-JP" sz="1800" b="1" dirty="0"/>
                    </a:p>
                    <a:p>
                      <a:r>
                        <a:rPr kumimoji="1" lang="ja-JP" altLang="en-US" sz="1800" b="1" dirty="0"/>
                        <a:t>　</a:t>
                      </a:r>
                      <a:r>
                        <a:rPr kumimoji="1" lang="ja-JP" altLang="en-US" sz="1800" b="0" dirty="0"/>
                        <a:t>・東日本大震災や阪神淡路大震災、能登半島地震について触れ、</a:t>
                      </a:r>
                      <a:endParaRPr kumimoji="1" lang="en-US" altLang="ja-JP" sz="1800" b="0" dirty="0"/>
                    </a:p>
                    <a:p>
                      <a:r>
                        <a:rPr kumimoji="1" lang="ja-JP" altLang="en-US" sz="1800" b="0" dirty="0"/>
                        <a:t>　 災害時の生活について学ぶ。</a:t>
                      </a:r>
                      <a:endParaRPr kumimoji="1" lang="en-US" altLang="ja-JP" sz="1800" b="0" dirty="0"/>
                    </a:p>
                    <a:p>
                      <a:endParaRPr kumimoji="1" lang="en-US" altLang="ja-JP" sz="700" b="1" dirty="0"/>
                    </a:p>
                    <a:p>
                      <a:r>
                        <a:rPr kumimoji="1" lang="ja-JP" altLang="en-US" sz="1800" b="1" dirty="0"/>
                        <a:t>　</a:t>
                      </a:r>
                      <a:r>
                        <a:rPr kumimoji="1" lang="ja-JP" altLang="en-US" sz="1800" b="0" dirty="0"/>
                        <a:t>・災害時には、電気・ガスといったライフラインが断絶され、復旧には時間がか</a:t>
                      </a:r>
                      <a:endParaRPr kumimoji="1" lang="en-US" altLang="ja-JP" sz="1800" b="0" dirty="0"/>
                    </a:p>
                    <a:p>
                      <a:r>
                        <a:rPr kumimoji="1" lang="ja-JP" altLang="en-US" sz="1800" b="0" dirty="0"/>
                        <a:t>　　かることを理解し、その間を生きるためには備蓄食料が重要であることを学ぶ。</a:t>
                      </a:r>
                      <a:endParaRPr kumimoji="1" lang="en-US" altLang="ja-JP" sz="1800" b="0" dirty="0"/>
                    </a:p>
                    <a:p>
                      <a:r>
                        <a:rPr kumimoji="1" lang="ja-JP" altLang="en-US" sz="1800" b="0" dirty="0"/>
                        <a:t> 〇災害時の食の課題について、気づくことができたか</a:t>
                      </a:r>
                      <a:endParaRPr kumimoji="1" lang="en-US" altLang="ja-JP" sz="1800" b="0" dirty="0"/>
                    </a:p>
                  </a:txBody>
                  <a:tcPr/>
                </a:tc>
                <a:tc>
                  <a:txBody>
                    <a:bodyPr/>
                    <a:lstStyle/>
                    <a:p>
                      <a:endParaRPr kumimoji="1" lang="en-US" altLang="ja-JP" sz="1600" b="1" dirty="0"/>
                    </a:p>
                    <a:p>
                      <a:r>
                        <a:rPr kumimoji="1" lang="ja-JP" altLang="en-US" sz="1600" b="1" dirty="0"/>
                        <a:t>●写真やグラフを用い、災害時</a:t>
                      </a:r>
                      <a:endParaRPr kumimoji="1" lang="en-US" altLang="ja-JP" sz="1600" b="1" dirty="0"/>
                    </a:p>
                    <a:p>
                      <a:r>
                        <a:rPr kumimoji="1" lang="en-US" altLang="ja-JP" sz="1600" b="1" dirty="0"/>
                        <a:t>   </a:t>
                      </a:r>
                      <a:r>
                        <a:rPr kumimoji="1" lang="ja-JP" altLang="en-US" sz="1600" b="1" dirty="0"/>
                        <a:t>の生活について、理解を深め</a:t>
                      </a:r>
                      <a:endParaRPr kumimoji="1" lang="en-US" altLang="ja-JP" sz="1600" b="1" dirty="0"/>
                    </a:p>
                    <a:p>
                      <a:r>
                        <a:rPr kumimoji="1" lang="en-US" altLang="ja-JP" sz="1600" b="1" dirty="0"/>
                        <a:t>   </a:t>
                      </a:r>
                      <a:r>
                        <a:rPr kumimoji="1" lang="ja-JP" altLang="en-US" sz="1600" b="1" dirty="0"/>
                        <a:t>られるようにする。</a:t>
                      </a:r>
                    </a:p>
                  </a:txBody>
                  <a:tcPr/>
                </a:tc>
                <a:extLst>
                  <a:ext uri="{0D108BD9-81ED-4DB2-BD59-A6C34878D82A}">
                    <a16:rowId xmlns:a16="http://schemas.microsoft.com/office/drawing/2014/main" val="1232274388"/>
                  </a:ext>
                </a:extLst>
              </a:tr>
              <a:tr h="1149628">
                <a:tc>
                  <a:txBody>
                    <a:bodyPr/>
                    <a:lstStyle/>
                    <a:p>
                      <a:pPr algn="ctr"/>
                      <a:r>
                        <a:rPr kumimoji="1" lang="ja-JP" altLang="en-US" sz="1600" b="1" dirty="0"/>
                        <a:t>まとめ</a:t>
                      </a:r>
                      <a:endParaRPr kumimoji="1" lang="en-US" altLang="ja-JP" sz="1600" b="1" dirty="0"/>
                    </a:p>
                    <a:p>
                      <a:pPr algn="ctr"/>
                      <a:r>
                        <a:rPr kumimoji="1" lang="en-US" altLang="ja-JP" sz="1400" b="1" dirty="0"/>
                        <a:t>(5</a:t>
                      </a:r>
                      <a:r>
                        <a:rPr kumimoji="1" lang="ja-JP" altLang="en-US" sz="1400" b="1" dirty="0"/>
                        <a:t>分</a:t>
                      </a:r>
                      <a:r>
                        <a:rPr kumimoji="1" lang="en-US" altLang="ja-JP" sz="1400" b="1" dirty="0"/>
                        <a:t>)</a:t>
                      </a:r>
                      <a:endParaRPr kumimoji="1" lang="ja-JP" altLang="en-US" sz="1400" b="1" dirty="0"/>
                    </a:p>
                  </a:txBody>
                  <a:tcPr/>
                </a:tc>
                <a:tc>
                  <a:txBody>
                    <a:bodyPr/>
                    <a:lstStyle/>
                    <a:p>
                      <a:r>
                        <a:rPr kumimoji="1" lang="ja-JP" altLang="en-US" sz="1800" b="1" dirty="0"/>
                        <a:t>≪④授業の内容をまとめる≫</a:t>
                      </a:r>
                      <a:endParaRPr kumimoji="1" lang="en-US" altLang="ja-JP" sz="1800" b="1" dirty="0"/>
                    </a:p>
                    <a:p>
                      <a:r>
                        <a:rPr kumimoji="1" lang="ja-JP" altLang="en-US" sz="1600" b="1" dirty="0"/>
                        <a:t>　</a:t>
                      </a:r>
                      <a:r>
                        <a:rPr kumimoji="1" lang="ja-JP" altLang="en-US" sz="1800" b="0" dirty="0"/>
                        <a:t>・災害に備え、備蓄食料を用意しておくことの大切さについて、再度理解を</a:t>
                      </a:r>
                      <a:endParaRPr kumimoji="1" lang="en-US" altLang="ja-JP" sz="1800" b="0" dirty="0"/>
                    </a:p>
                    <a:p>
                      <a:r>
                        <a:rPr kumimoji="1" lang="ja-JP" altLang="en-US" sz="1800" b="0" dirty="0"/>
                        <a:t>　 深める。</a:t>
                      </a:r>
                      <a:endParaRPr kumimoji="1" lang="en-US" altLang="ja-JP" sz="1800" b="0" dirty="0"/>
                    </a:p>
                    <a:p>
                      <a:r>
                        <a:rPr kumimoji="1" lang="ja-JP" altLang="en-US" sz="1800" b="0" dirty="0"/>
                        <a:t>〇備蓄食料を用意しておくことの重要性に気づいたか</a:t>
                      </a:r>
                    </a:p>
                  </a:txBody>
                  <a:tcPr/>
                </a:tc>
                <a:tc>
                  <a:txBody>
                    <a:bodyPr/>
                    <a:lstStyle/>
                    <a:p>
                      <a:r>
                        <a:rPr kumimoji="1" lang="ja-JP" altLang="en-US" sz="1600" b="1" dirty="0"/>
                        <a:t>●災害時の生活や備蓄食料に</a:t>
                      </a:r>
                      <a:endParaRPr kumimoji="1" lang="en-US" altLang="ja-JP" sz="1600" b="1" dirty="0"/>
                    </a:p>
                    <a:p>
                      <a:r>
                        <a:rPr kumimoji="1" lang="ja-JP" altLang="en-US" sz="1600" b="1" dirty="0"/>
                        <a:t>　 ついて、分かったこと・気づい</a:t>
                      </a:r>
                      <a:endParaRPr kumimoji="1" lang="en-US" altLang="ja-JP" sz="1600" b="1" dirty="0"/>
                    </a:p>
                    <a:p>
                      <a:r>
                        <a:rPr kumimoji="1" lang="en-US" altLang="ja-JP" sz="1600" b="1" dirty="0"/>
                        <a:t>   </a:t>
                      </a:r>
                      <a:r>
                        <a:rPr kumimoji="1" lang="ja-JP" altLang="en-US" sz="1600" b="1" dirty="0"/>
                        <a:t>たことをワークシートに記入</a:t>
                      </a:r>
                      <a:endParaRPr kumimoji="1" lang="en-US" altLang="ja-JP" sz="1600" b="1" dirty="0"/>
                    </a:p>
                    <a:p>
                      <a:r>
                        <a:rPr kumimoji="1" lang="en-US" altLang="ja-JP" sz="1600" b="1" dirty="0"/>
                        <a:t>   </a:t>
                      </a:r>
                      <a:r>
                        <a:rPr kumimoji="1" lang="ja-JP" altLang="en-US" sz="1600" b="1" dirty="0"/>
                        <a:t>できるようにする。</a:t>
                      </a:r>
                    </a:p>
                  </a:txBody>
                  <a:tcPr/>
                </a:tc>
                <a:extLst>
                  <a:ext uri="{0D108BD9-81ED-4DB2-BD59-A6C34878D82A}">
                    <a16:rowId xmlns:a16="http://schemas.microsoft.com/office/drawing/2014/main" val="806737747"/>
                  </a:ext>
                </a:extLst>
              </a:tr>
            </a:tbl>
          </a:graphicData>
        </a:graphic>
      </p:graphicFrame>
      <p:sp>
        <p:nvSpPr>
          <p:cNvPr id="4" name="四角形: 角を丸くする 3">
            <a:extLst>
              <a:ext uri="{FF2B5EF4-FFF2-40B4-BE49-F238E27FC236}">
                <a16:creationId xmlns:a16="http://schemas.microsoft.com/office/drawing/2014/main" id="{7544F825-4A2C-5343-8D6B-916A4DC0DAF0}"/>
              </a:ext>
            </a:extLst>
          </p:cNvPr>
          <p:cNvSpPr/>
          <p:nvPr/>
        </p:nvSpPr>
        <p:spPr>
          <a:xfrm>
            <a:off x="1656080" y="1107440"/>
            <a:ext cx="5976620" cy="853440"/>
          </a:xfrm>
          <a:prstGeom prst="round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40A7E712-4FBC-9D8A-EB83-EB8FCFB0F50D}"/>
              </a:ext>
            </a:extLst>
          </p:cNvPr>
          <p:cNvSpPr/>
          <p:nvPr/>
        </p:nvSpPr>
        <p:spPr>
          <a:xfrm>
            <a:off x="1656080" y="2176780"/>
            <a:ext cx="7170420" cy="1164012"/>
          </a:xfrm>
          <a:prstGeom prst="round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7E15FE2-7BA1-01DC-3CBB-5B3BF24D3791}"/>
              </a:ext>
            </a:extLst>
          </p:cNvPr>
          <p:cNvSpPr/>
          <p:nvPr/>
        </p:nvSpPr>
        <p:spPr>
          <a:xfrm>
            <a:off x="1656080" y="3556000"/>
            <a:ext cx="7170420" cy="1864360"/>
          </a:xfrm>
          <a:prstGeom prst="round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9B8EB871-33DE-0FCA-7ED5-A135C8DC34B5}"/>
              </a:ext>
            </a:extLst>
          </p:cNvPr>
          <p:cNvSpPr/>
          <p:nvPr/>
        </p:nvSpPr>
        <p:spPr>
          <a:xfrm>
            <a:off x="1656080" y="5562814"/>
            <a:ext cx="6949440" cy="1132626"/>
          </a:xfrm>
          <a:prstGeom prst="round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角を丸めた四角形 9">
            <a:extLst>
              <a:ext uri="{FF2B5EF4-FFF2-40B4-BE49-F238E27FC236}">
                <a16:creationId xmlns:a16="http://schemas.microsoft.com/office/drawing/2014/main" id="{9185652D-DF2A-207E-2996-E93010A6126D}"/>
              </a:ext>
            </a:extLst>
          </p:cNvPr>
          <p:cNvSpPr/>
          <p:nvPr/>
        </p:nvSpPr>
        <p:spPr>
          <a:xfrm>
            <a:off x="8989060" y="1107440"/>
            <a:ext cx="2706544" cy="2204720"/>
          </a:xfrm>
          <a:prstGeom prst="wedgeRoundRectCallout">
            <a:avLst>
              <a:gd name="adj1" fmla="val -63064"/>
              <a:gd name="adj2" fmla="val -11809"/>
              <a:gd name="adj3" fmla="val 16667"/>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吹き出し: 角を丸めた四角形 10">
            <a:extLst>
              <a:ext uri="{FF2B5EF4-FFF2-40B4-BE49-F238E27FC236}">
                <a16:creationId xmlns:a16="http://schemas.microsoft.com/office/drawing/2014/main" id="{E52C189B-28D2-27CE-175D-5D5BCC0E102E}"/>
              </a:ext>
            </a:extLst>
          </p:cNvPr>
          <p:cNvSpPr/>
          <p:nvPr/>
        </p:nvSpPr>
        <p:spPr>
          <a:xfrm>
            <a:off x="8950960" y="3665220"/>
            <a:ext cx="2706544" cy="1056640"/>
          </a:xfrm>
          <a:prstGeom prst="wedgeRoundRectCallout">
            <a:avLst>
              <a:gd name="adj1" fmla="val -60249"/>
              <a:gd name="adj2" fmla="val 18721"/>
              <a:gd name="adj3" fmla="val 16667"/>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吹き出し: 角を丸めた四角形 11">
            <a:extLst>
              <a:ext uri="{FF2B5EF4-FFF2-40B4-BE49-F238E27FC236}">
                <a16:creationId xmlns:a16="http://schemas.microsoft.com/office/drawing/2014/main" id="{88709CF8-A6D4-65A1-59E3-4FC6F444D831}"/>
              </a:ext>
            </a:extLst>
          </p:cNvPr>
          <p:cNvSpPr/>
          <p:nvPr/>
        </p:nvSpPr>
        <p:spPr>
          <a:xfrm>
            <a:off x="8950960" y="5453594"/>
            <a:ext cx="2706544" cy="1091294"/>
          </a:xfrm>
          <a:prstGeom prst="wedgeRoundRectCallout">
            <a:avLst>
              <a:gd name="adj1" fmla="val -60249"/>
              <a:gd name="adj2" fmla="val 18721"/>
              <a:gd name="adj3" fmla="val 16667"/>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A8427514-13C5-5AC7-BCE4-B3761A3C3CAB}"/>
              </a:ext>
            </a:extLst>
          </p:cNvPr>
          <p:cNvSpPr/>
          <p:nvPr/>
        </p:nvSpPr>
        <p:spPr>
          <a:xfrm>
            <a:off x="325120" y="1036320"/>
            <a:ext cx="386080" cy="2392680"/>
          </a:xfrm>
          <a:prstGeom prst="downArrow">
            <a:avLst>
              <a:gd name="adj1" fmla="val 50000"/>
              <a:gd name="adj2" fmla="val 94737"/>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5C1E5F4A-4CA2-7B74-7256-05E2EB352347}"/>
              </a:ext>
            </a:extLst>
          </p:cNvPr>
          <p:cNvSpPr/>
          <p:nvPr/>
        </p:nvSpPr>
        <p:spPr>
          <a:xfrm>
            <a:off x="325120" y="3461781"/>
            <a:ext cx="396240" cy="1864360"/>
          </a:xfrm>
          <a:prstGeom prst="downArrow">
            <a:avLst>
              <a:gd name="adj1" fmla="val 50000"/>
              <a:gd name="adj2" fmla="val 101282"/>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A33A2567-4684-23CA-65DF-EAF4D8CF1BA9}"/>
              </a:ext>
            </a:extLst>
          </p:cNvPr>
          <p:cNvSpPr/>
          <p:nvPr/>
        </p:nvSpPr>
        <p:spPr>
          <a:xfrm>
            <a:off x="325120" y="5364694"/>
            <a:ext cx="386080" cy="1132626"/>
          </a:xfrm>
          <a:prstGeom prst="downArrow">
            <a:avLst>
              <a:gd name="adj1" fmla="val 50000"/>
              <a:gd name="adj2" fmla="val 94737"/>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F1414E7-D347-7E8A-46C1-D57F3B31BE89}"/>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8" name="テキスト ボックス 17">
            <a:extLst>
              <a:ext uri="{FF2B5EF4-FFF2-40B4-BE49-F238E27FC236}">
                <a16:creationId xmlns:a16="http://schemas.microsoft.com/office/drawing/2014/main" id="{03FA1F0D-4038-4A77-FD64-2638C1DCA2B2}"/>
              </a:ext>
            </a:extLst>
          </p:cNvPr>
          <p:cNvSpPr txBox="1"/>
          <p:nvPr/>
        </p:nvSpPr>
        <p:spPr>
          <a:xfrm>
            <a:off x="195091" y="33991"/>
            <a:ext cx="4957668" cy="369332"/>
          </a:xfrm>
          <a:prstGeom prst="rect">
            <a:avLst/>
          </a:prstGeom>
          <a:noFill/>
        </p:spPr>
        <p:txBody>
          <a:bodyPr wrap="square" rtlCol="0">
            <a:spAutoFit/>
          </a:bodyPr>
          <a:lstStyle/>
          <a:p>
            <a:r>
              <a:rPr kumimoji="1" lang="en-US" altLang="ja-JP" dirty="0"/>
              <a:t>2</a:t>
            </a:r>
            <a:r>
              <a:rPr kumimoji="1" lang="ja-JP" altLang="en-US" dirty="0"/>
              <a:t>　授業構想・指導過程</a:t>
            </a:r>
          </a:p>
        </p:txBody>
      </p:sp>
      <p:sp>
        <p:nvSpPr>
          <p:cNvPr id="2" name="正方形/長方形 1">
            <a:extLst>
              <a:ext uri="{FF2B5EF4-FFF2-40B4-BE49-F238E27FC236}">
                <a16:creationId xmlns:a16="http://schemas.microsoft.com/office/drawing/2014/main" id="{EABF1DEE-F937-2A23-305C-C13ABFFFE7D9}"/>
              </a:ext>
            </a:extLst>
          </p:cNvPr>
          <p:cNvSpPr/>
          <p:nvPr/>
        </p:nvSpPr>
        <p:spPr>
          <a:xfrm>
            <a:off x="169481" y="45117"/>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26522097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664D0DE8-CFFD-3ED4-964B-8CF2F24DA7C1}"/>
              </a:ext>
            </a:extLst>
          </p:cNvPr>
          <p:cNvSpPr/>
          <p:nvPr/>
        </p:nvSpPr>
        <p:spPr>
          <a:xfrm>
            <a:off x="6194552" y="395179"/>
            <a:ext cx="4719790" cy="6396888"/>
          </a:xfrm>
          <a:prstGeom prst="roundRect">
            <a:avLst>
              <a:gd name="adj" fmla="val 15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F065743F-709B-F171-FB59-96AF82AC8C19}"/>
              </a:ext>
            </a:extLst>
          </p:cNvPr>
          <p:cNvSpPr/>
          <p:nvPr/>
        </p:nvSpPr>
        <p:spPr>
          <a:xfrm>
            <a:off x="1012952" y="385019"/>
            <a:ext cx="4719790" cy="6396888"/>
          </a:xfrm>
          <a:prstGeom prst="roundRect">
            <a:avLst>
              <a:gd name="adj" fmla="val 15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B64EDE40-5D29-F3BD-0D8B-DE4A30C1B7D6}"/>
              </a:ext>
            </a:extLst>
          </p:cNvPr>
          <p:cNvSpPr>
            <a:spLocks noGrp="1"/>
          </p:cNvSpPr>
          <p:nvPr>
            <p:ph type="ftr" sz="quarter" idx="11"/>
          </p:nvPr>
        </p:nvSpPr>
        <p:spPr>
          <a:xfrm>
            <a:off x="75269" y="51480"/>
            <a:ext cx="3200400" cy="274320"/>
          </a:xfrm>
        </p:spPr>
        <p:txBody>
          <a:bodyPr/>
          <a:lstStyle/>
          <a:p>
            <a:pPr rtl="0"/>
            <a:r>
              <a:rPr lang="en-US" altLang="ja-JP" sz="1800" dirty="0">
                <a:solidFill>
                  <a:schemeClr val="tx1"/>
                </a:solidFill>
              </a:rPr>
              <a:t>3</a:t>
            </a:r>
            <a:r>
              <a:rPr lang="ja-JP" altLang="en-US" sz="1800" dirty="0">
                <a:solidFill>
                  <a:schemeClr val="tx1"/>
                </a:solidFill>
              </a:rPr>
              <a:t>　第</a:t>
            </a:r>
            <a:r>
              <a:rPr lang="en-US" altLang="ja-JP" sz="1800" dirty="0">
                <a:solidFill>
                  <a:schemeClr val="tx1"/>
                </a:solidFill>
              </a:rPr>
              <a:t>1</a:t>
            </a:r>
            <a:r>
              <a:rPr lang="ja-JP" altLang="en-US" sz="1800" dirty="0">
                <a:solidFill>
                  <a:schemeClr val="tx1"/>
                </a:solidFill>
              </a:rPr>
              <a:t>時　ワークシート案</a:t>
            </a:r>
            <a:endParaRPr lang="ja-JP" sz="1800" dirty="0">
              <a:solidFill>
                <a:schemeClr val="tx1"/>
              </a:solidFill>
            </a:endParaRPr>
          </a:p>
        </p:txBody>
      </p:sp>
      <p:sp>
        <p:nvSpPr>
          <p:cNvPr id="5" name="スライド番号プレースホルダー 4">
            <a:extLst>
              <a:ext uri="{FF2B5EF4-FFF2-40B4-BE49-F238E27FC236}">
                <a16:creationId xmlns:a16="http://schemas.microsoft.com/office/drawing/2014/main" id="{A05B32A8-B1C0-D94D-6EFA-084CD7E15BD3}"/>
              </a:ext>
            </a:extLst>
          </p:cNvPr>
          <p:cNvSpPr>
            <a:spLocks noGrp="1"/>
          </p:cNvSpPr>
          <p:nvPr>
            <p:ph type="sldNum" sz="quarter" idx="12"/>
          </p:nvPr>
        </p:nvSpPr>
        <p:spPr/>
        <p:txBody>
          <a:bodyPr/>
          <a:lstStyle/>
          <a:p>
            <a:pPr rtl="0"/>
            <a:fld id="{48F63A3B-78C7-47BE-AE5E-E10140E04643}" type="slidenum">
              <a:rPr lang="en-US" altLang="ja-JP" smtClean="0"/>
              <a:t>141</a:t>
            </a:fld>
            <a:endParaRPr lang="ja-JP" dirty="0"/>
          </a:p>
        </p:txBody>
      </p:sp>
      <p:pic>
        <p:nvPicPr>
          <p:cNvPr id="9" name="図 8">
            <a:extLst>
              <a:ext uri="{FF2B5EF4-FFF2-40B4-BE49-F238E27FC236}">
                <a16:creationId xmlns:a16="http://schemas.microsoft.com/office/drawing/2014/main" id="{3AC61CBA-368F-9331-57D2-37313A71F6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1111" t="18514" r="23167" b="5071"/>
          <a:stretch/>
        </p:blipFill>
        <p:spPr>
          <a:xfrm rot="16200000">
            <a:off x="261579" y="1315718"/>
            <a:ext cx="6239297" cy="4540468"/>
          </a:xfrm>
          <a:prstGeom prst="rect">
            <a:avLst/>
          </a:prstGeom>
        </p:spPr>
      </p:pic>
      <p:pic>
        <p:nvPicPr>
          <p:cNvPr id="11" name="図 10">
            <a:extLst>
              <a:ext uri="{FF2B5EF4-FFF2-40B4-BE49-F238E27FC236}">
                <a16:creationId xmlns:a16="http://schemas.microsoft.com/office/drawing/2014/main" id="{D7592B3A-0DB8-AE1A-4B35-FA4A44AF95E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1988" t="21184" r="23083" b="2183"/>
          <a:stretch/>
        </p:blipFill>
        <p:spPr>
          <a:xfrm rot="16200000">
            <a:off x="5441928" y="1306806"/>
            <a:ext cx="6239299" cy="4619244"/>
          </a:xfrm>
          <a:prstGeom prst="rect">
            <a:avLst/>
          </a:prstGeom>
        </p:spPr>
      </p:pic>
      <p:sp>
        <p:nvSpPr>
          <p:cNvPr id="6" name="テキスト ボックス 5">
            <a:extLst>
              <a:ext uri="{FF2B5EF4-FFF2-40B4-BE49-F238E27FC236}">
                <a16:creationId xmlns:a16="http://schemas.microsoft.com/office/drawing/2014/main" id="{3A8D6934-2ED8-DFB2-F43D-CB094B2FDBBB}"/>
              </a:ext>
            </a:extLst>
          </p:cNvPr>
          <p:cNvSpPr txBox="1"/>
          <p:nvPr/>
        </p:nvSpPr>
        <p:spPr>
          <a:xfrm>
            <a:off x="289259" y="955040"/>
            <a:ext cx="560523" cy="954107"/>
          </a:xfrm>
          <a:prstGeom prst="rect">
            <a:avLst/>
          </a:prstGeom>
          <a:noFill/>
        </p:spPr>
        <p:txBody>
          <a:bodyPr wrap="square" rtlCol="0">
            <a:spAutoFit/>
          </a:bodyPr>
          <a:lstStyle/>
          <a:p>
            <a:r>
              <a:rPr kumimoji="1" lang="ja-JP" altLang="en-US" sz="2800" b="1" dirty="0"/>
              <a:t>表</a:t>
            </a:r>
            <a:endParaRPr kumimoji="1" lang="en-US" altLang="ja-JP" sz="2800" b="1" dirty="0"/>
          </a:p>
          <a:p>
            <a:r>
              <a:rPr kumimoji="1" lang="ja-JP" altLang="en-US" sz="2800" b="1" dirty="0"/>
              <a:t>面</a:t>
            </a:r>
          </a:p>
        </p:txBody>
      </p:sp>
      <p:sp>
        <p:nvSpPr>
          <p:cNvPr id="8" name="テキスト ボックス 7">
            <a:extLst>
              <a:ext uri="{FF2B5EF4-FFF2-40B4-BE49-F238E27FC236}">
                <a16:creationId xmlns:a16="http://schemas.microsoft.com/office/drawing/2014/main" id="{2B1D8683-B4E8-3F58-305B-9BF5C19E5638}"/>
              </a:ext>
            </a:extLst>
          </p:cNvPr>
          <p:cNvSpPr txBox="1"/>
          <p:nvPr/>
        </p:nvSpPr>
        <p:spPr>
          <a:xfrm>
            <a:off x="11128402" y="955040"/>
            <a:ext cx="560523" cy="954107"/>
          </a:xfrm>
          <a:prstGeom prst="rect">
            <a:avLst/>
          </a:prstGeom>
          <a:noFill/>
        </p:spPr>
        <p:txBody>
          <a:bodyPr wrap="square" rtlCol="0">
            <a:spAutoFit/>
          </a:bodyPr>
          <a:lstStyle/>
          <a:p>
            <a:r>
              <a:rPr kumimoji="1" lang="ja-JP" altLang="en-US" sz="2800" b="1" dirty="0"/>
              <a:t>裏</a:t>
            </a:r>
            <a:endParaRPr kumimoji="1" lang="en-US" altLang="ja-JP" sz="2800" b="1" dirty="0"/>
          </a:p>
          <a:p>
            <a:r>
              <a:rPr kumimoji="1" lang="ja-JP" altLang="en-US" sz="2800" b="1" dirty="0"/>
              <a:t>面</a:t>
            </a:r>
          </a:p>
        </p:txBody>
      </p:sp>
      <p:sp>
        <p:nvSpPr>
          <p:cNvPr id="10" name="テキスト ボックス 9">
            <a:extLst>
              <a:ext uri="{FF2B5EF4-FFF2-40B4-BE49-F238E27FC236}">
                <a16:creationId xmlns:a16="http://schemas.microsoft.com/office/drawing/2014/main" id="{C34A8C0A-0E20-9292-210A-99096F9082C3}"/>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7" name="正方形/長方形 6">
            <a:extLst>
              <a:ext uri="{FF2B5EF4-FFF2-40B4-BE49-F238E27FC236}">
                <a16:creationId xmlns:a16="http://schemas.microsoft.com/office/drawing/2014/main" id="{0F658C39-C5E3-2D2A-B938-6DF88207B3A2}"/>
              </a:ext>
            </a:extLst>
          </p:cNvPr>
          <p:cNvSpPr/>
          <p:nvPr/>
        </p:nvSpPr>
        <p:spPr>
          <a:xfrm>
            <a:off x="75269" y="44455"/>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16355281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B73D68-4ADB-ED1E-C752-798C42E8B6BE}"/>
              </a:ext>
            </a:extLst>
          </p:cNvPr>
          <p:cNvSpPr>
            <a:spLocks noGrp="1"/>
          </p:cNvSpPr>
          <p:nvPr>
            <p:ph type="ctrTitle"/>
          </p:nvPr>
        </p:nvSpPr>
        <p:spPr>
          <a:xfrm>
            <a:off x="146273" y="2715207"/>
            <a:ext cx="7285659" cy="1830251"/>
          </a:xfrm>
        </p:spPr>
        <p:txBody>
          <a:bodyPr/>
          <a:lstStyle/>
          <a:p>
            <a:pPr>
              <a:lnSpc>
                <a:spcPct val="150000"/>
              </a:lnSpc>
            </a:pPr>
            <a:r>
              <a:rPr kumimoji="1" lang="ja-JP" altLang="en-US" sz="3200" dirty="0">
                <a:solidFill>
                  <a:schemeClr val="tx1"/>
                </a:solidFill>
              </a:rPr>
              <a:t>　</a:t>
            </a:r>
            <a:r>
              <a:rPr lang="ja-JP" altLang="en-US" sz="3600" dirty="0">
                <a:solidFill>
                  <a:schemeClr val="tx1"/>
                </a:solidFill>
              </a:rPr>
              <a:t>　</a:t>
            </a:r>
            <a:r>
              <a:rPr kumimoji="1" lang="en-US" altLang="ja-JP" sz="3600" dirty="0">
                <a:solidFill>
                  <a:schemeClr val="tx1"/>
                </a:solidFill>
              </a:rPr>
              <a:t>4</a:t>
            </a:r>
            <a:r>
              <a:rPr kumimoji="1" lang="ja-JP" altLang="en-US" sz="3600" dirty="0">
                <a:solidFill>
                  <a:schemeClr val="tx1"/>
                </a:solidFill>
              </a:rPr>
              <a:t>　授業資料（パワーポイント）</a:t>
            </a:r>
            <a:br>
              <a:rPr kumimoji="1" lang="en-US" altLang="ja-JP" sz="3600" dirty="0">
                <a:solidFill>
                  <a:schemeClr val="tx1"/>
                </a:solidFill>
              </a:rPr>
            </a:br>
            <a:r>
              <a:rPr kumimoji="1" lang="ja-JP" altLang="en-US" sz="2800" dirty="0">
                <a:solidFill>
                  <a:schemeClr val="tx1"/>
                </a:solidFill>
              </a:rPr>
              <a:t>　　　 （プロジェクターでスクリーンに映しながら</a:t>
            </a:r>
            <a:br>
              <a:rPr kumimoji="1" lang="en-US" altLang="ja-JP" sz="2800" dirty="0">
                <a:solidFill>
                  <a:schemeClr val="tx1"/>
                </a:solidFill>
              </a:rPr>
            </a:br>
            <a:r>
              <a:rPr kumimoji="1" lang="ja-JP" altLang="en-US" sz="2800" dirty="0">
                <a:solidFill>
                  <a:schemeClr val="tx1"/>
                </a:solidFill>
              </a:rPr>
              <a:t>　　　　 授業する）</a:t>
            </a:r>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C8D559A6-D155-8626-F3DE-56FEA18A8785}"/>
              </a:ext>
            </a:extLst>
          </p:cNvPr>
          <p:cNvSpPr>
            <a:spLocks noGrp="1"/>
          </p:cNvSpPr>
          <p:nvPr>
            <p:ph type="sldNum" sz="quarter" idx="4294967295"/>
          </p:nvPr>
        </p:nvSpPr>
        <p:spPr>
          <a:xfrm>
            <a:off x="11204575" y="457200"/>
            <a:ext cx="987425" cy="274638"/>
          </a:xfrm>
        </p:spPr>
        <p:txBody>
          <a:bodyPr/>
          <a:lstStyle/>
          <a:p>
            <a:pPr rtl="0"/>
            <a:fld id="{48F63A3B-78C7-47BE-AE5E-E10140E04643}" type="slidenum">
              <a:rPr lang="en-US" altLang="ja-JP" smtClean="0"/>
              <a:t>142</a:t>
            </a:fld>
            <a:endParaRPr lang="ja-JP" dirty="0"/>
          </a:p>
        </p:txBody>
      </p:sp>
      <p:sp>
        <p:nvSpPr>
          <p:cNvPr id="3" name="正方形/長方形 2">
            <a:extLst>
              <a:ext uri="{FF2B5EF4-FFF2-40B4-BE49-F238E27FC236}">
                <a16:creationId xmlns:a16="http://schemas.microsoft.com/office/drawing/2014/main" id="{D037ED31-AD1C-AB24-2DA1-B62DE889D1AA}"/>
              </a:ext>
            </a:extLst>
          </p:cNvPr>
          <p:cNvSpPr/>
          <p:nvPr/>
        </p:nvSpPr>
        <p:spPr>
          <a:xfrm>
            <a:off x="680937" y="2744390"/>
            <a:ext cx="554476" cy="56301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30126580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BDDB5BC-50C8-7204-4E12-7EB15AF838F5}"/>
              </a:ext>
            </a:extLst>
          </p:cNvPr>
          <p:cNvSpPr/>
          <p:nvPr/>
        </p:nvSpPr>
        <p:spPr>
          <a:xfrm>
            <a:off x="1232034" y="5396564"/>
            <a:ext cx="7197690" cy="842220"/>
          </a:xfrm>
          <a:prstGeom prst="roundRect">
            <a:avLst>
              <a:gd name="adj" fmla="val 2923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5E5D7EBA-EDBD-DE33-0E41-5DA83295D114}"/>
              </a:ext>
            </a:extLst>
          </p:cNvPr>
          <p:cNvSpPr/>
          <p:nvPr/>
        </p:nvSpPr>
        <p:spPr>
          <a:xfrm>
            <a:off x="1338256" y="5539339"/>
            <a:ext cx="6949096" cy="553453"/>
          </a:xfrm>
          <a:prstGeom prst="roundRect">
            <a:avLst>
              <a:gd name="adj" fmla="val 288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421B4057-C0B8-129A-8553-9E46E864E3F8}"/>
              </a:ext>
            </a:extLst>
          </p:cNvPr>
          <p:cNvSpPr/>
          <p:nvPr/>
        </p:nvSpPr>
        <p:spPr>
          <a:xfrm>
            <a:off x="1232034" y="1309036"/>
            <a:ext cx="9904395" cy="38116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1C8BA458-EDF0-3262-51D2-9313743C4AB6}"/>
              </a:ext>
            </a:extLst>
          </p:cNvPr>
          <p:cNvSpPr/>
          <p:nvPr/>
        </p:nvSpPr>
        <p:spPr>
          <a:xfrm>
            <a:off x="1384435" y="1461436"/>
            <a:ext cx="9575532" cy="348594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BDE76F68-294F-62BC-979C-D58F92742C48}"/>
              </a:ext>
            </a:extLst>
          </p:cNvPr>
          <p:cNvSpPr>
            <a:spLocks noGrp="1"/>
          </p:cNvSpPr>
          <p:nvPr>
            <p:ph type="sldNum" sz="quarter" idx="12"/>
          </p:nvPr>
        </p:nvSpPr>
        <p:spPr/>
        <p:txBody>
          <a:bodyPr/>
          <a:lstStyle/>
          <a:p>
            <a:pPr rtl="0"/>
            <a:fld id="{48F63A3B-78C7-47BE-AE5E-E10140E04643}" type="slidenum">
              <a:rPr lang="en-US" altLang="ja-JP" smtClean="0"/>
              <a:t>143</a:t>
            </a:fld>
            <a:endParaRPr lang="ja-JP" dirty="0"/>
          </a:p>
        </p:txBody>
      </p:sp>
      <p:sp>
        <p:nvSpPr>
          <p:cNvPr id="3" name="テキスト ボックス 2">
            <a:extLst>
              <a:ext uri="{FF2B5EF4-FFF2-40B4-BE49-F238E27FC236}">
                <a16:creationId xmlns:a16="http://schemas.microsoft.com/office/drawing/2014/main" id="{9405D778-5440-7954-4F08-1CC34917F990}"/>
              </a:ext>
            </a:extLst>
          </p:cNvPr>
          <p:cNvSpPr txBox="1"/>
          <p:nvPr/>
        </p:nvSpPr>
        <p:spPr>
          <a:xfrm>
            <a:off x="1879814" y="2214880"/>
            <a:ext cx="9559330" cy="1846659"/>
          </a:xfrm>
          <a:prstGeom prst="rect">
            <a:avLst/>
          </a:prstGeom>
          <a:noFill/>
        </p:spPr>
        <p:txBody>
          <a:bodyPr wrap="square" rtlCol="0">
            <a:spAutoFit/>
          </a:bodyPr>
          <a:lstStyle/>
          <a:p>
            <a:r>
              <a:rPr kumimoji="1" lang="ja-JP" altLang="en-US" sz="2800" dirty="0"/>
              <a:t>今日の授業のテーマ</a:t>
            </a:r>
            <a:endParaRPr kumimoji="1" lang="en-US" altLang="ja-JP" sz="2800" dirty="0"/>
          </a:p>
          <a:p>
            <a:endParaRPr kumimoji="1" lang="en-US" altLang="ja-JP" sz="2800" dirty="0"/>
          </a:p>
          <a:p>
            <a:r>
              <a:rPr kumimoji="1" lang="ja-JP" altLang="en-US" sz="4000" b="1" dirty="0"/>
              <a:t>　おうちにある備ちく食料を探してみよう！</a:t>
            </a:r>
            <a:endParaRPr kumimoji="1" lang="en-US" altLang="ja-JP" sz="4000" b="1" dirty="0"/>
          </a:p>
          <a:p>
            <a:endParaRPr kumimoji="1" lang="ja-JP" altLang="en-US" dirty="0"/>
          </a:p>
        </p:txBody>
      </p:sp>
      <p:pic>
        <p:nvPicPr>
          <p:cNvPr id="1026" name="Picture 2" descr="探検隊セットイラスト - No: 22122033／無料イラスト/フリー素材なら「イラストAC」">
            <a:extLst>
              <a:ext uri="{FF2B5EF4-FFF2-40B4-BE49-F238E27FC236}">
                <a16:creationId xmlns:a16="http://schemas.microsoft.com/office/drawing/2014/main" id="{1E075A20-71AB-E937-41C6-E88DDE2F3E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53" b="97353" l="455" r="97045">
                        <a14:foregroundMark x1="28864" y1="42353" x2="17500" y2="40882"/>
                        <a14:foregroundMark x1="15682" y1="44706" x2="3636" y2="27941"/>
                        <a14:foregroundMark x1="3636" y1="27941" x2="12273" y2="9706"/>
                        <a14:foregroundMark x1="12273" y1="9706" x2="31364" y2="6765"/>
                        <a14:foregroundMark x1="31364" y1="6765" x2="42500" y2="18824"/>
                        <a14:foregroundMark x1="42500" y1="18824" x2="38182" y2="28235"/>
                        <a14:foregroundMark x1="33182" y1="5882" x2="20227" y2="3529"/>
                        <a14:foregroundMark x1="20227" y1="3529" x2="9318" y2="6765"/>
                        <a14:foregroundMark x1="7500" y1="13824" x2="3409" y2="34706"/>
                        <a14:foregroundMark x1="3409" y1="34706" x2="1009" y2="19648"/>
                        <a14:foregroundMark x1="35909" y1="56471" x2="35909" y2="56471"/>
                        <a14:foregroundMark x1="35909" y1="56471" x2="35909" y2="56471"/>
                        <a14:foregroundMark x1="12273" y1="58824" x2="12273" y2="58824"/>
                        <a14:foregroundMark x1="12273" y1="58824" x2="12273" y2="58824"/>
                        <a14:foregroundMark x1="18636" y1="88235" x2="18636" y2="88235"/>
                        <a14:foregroundMark x1="18636" y1="88235" x2="18636" y2="88235"/>
                        <a14:foregroundMark x1="18864" y1="93235" x2="18864" y2="93235"/>
                        <a14:foregroundMark x1="18864" y1="93235" x2="18864" y2="93235"/>
                        <a14:foregroundMark x1="17955" y1="98235" x2="17955" y2="98235"/>
                        <a14:foregroundMark x1="17955" y1="98235" x2="17955" y2="98235"/>
                        <a14:foregroundMark x1="29545" y1="92647" x2="29545" y2="92647"/>
                        <a14:foregroundMark x1="29545" y1="92647" x2="29545" y2="92647"/>
                        <a14:foregroundMark x1="74318" y1="20588" x2="74318" y2="20588"/>
                        <a14:foregroundMark x1="74318" y1="20588" x2="74318" y2="20588"/>
                        <a14:foregroundMark x1="80000" y1="19412" x2="93864" y2="15882"/>
                        <a14:foregroundMark x1="93864" y1="15882" x2="75682" y2="38824"/>
                        <a14:foregroundMark x1="75682" y1="38824" x2="64091" y2="17647"/>
                        <a14:foregroundMark x1="64091" y1="17647" x2="84773" y2="22059"/>
                        <a14:foregroundMark x1="84773" y1="22059" x2="68864" y2="35882"/>
                        <a14:foregroundMark x1="68864" y1="35882" x2="79318" y2="17647"/>
                        <a14:foregroundMark x1="79318" y1="17647" x2="85000" y2="35588"/>
                        <a14:foregroundMark x1="97045" y1="25882" x2="97045" y2="25882"/>
                        <a14:foregroundMark x1="97045" y1="25882" x2="97045" y2="25882"/>
                        <a14:foregroundMark x1="87273" y1="58529" x2="70682" y2="55588"/>
                        <a14:foregroundMark x1="70682" y1="55588" x2="74318" y2="66176"/>
                        <a14:foregroundMark x1="64545" y1="58235" x2="64545" y2="58235"/>
                        <a14:foregroundMark x1="64545" y1="58235" x2="64545" y2="58235"/>
                        <a14:foregroundMark x1="3182" y1="28235" x2="455" y2="27647"/>
                        <a14:backgroundMark x1="1364" y1="13235" x2="227" y2="19412"/>
                      </a14:backgroundRemoval>
                    </a14:imgEffect>
                  </a14:imgLayer>
                </a14:imgProps>
              </a:ext>
              <a:ext uri="{28A0092B-C50C-407E-A947-70E740481C1C}">
                <a14:useLocalDpi xmlns:a14="http://schemas.microsoft.com/office/drawing/2010/main" val="0"/>
              </a:ext>
            </a:extLst>
          </a:blip>
          <a:srcRect/>
          <a:stretch>
            <a:fillRect/>
          </a:stretch>
        </p:blipFill>
        <p:spPr bwMode="auto">
          <a:xfrm>
            <a:off x="8769337" y="4338836"/>
            <a:ext cx="2669807" cy="206303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47E45880-4AB6-3458-B346-DBD808202416}"/>
              </a:ext>
            </a:extLst>
          </p:cNvPr>
          <p:cNvSpPr txBox="1"/>
          <p:nvPr/>
        </p:nvSpPr>
        <p:spPr>
          <a:xfrm>
            <a:off x="1718114" y="5630393"/>
            <a:ext cx="6525928" cy="369332"/>
          </a:xfrm>
          <a:prstGeom prst="rect">
            <a:avLst/>
          </a:prstGeom>
          <a:noFill/>
        </p:spPr>
        <p:txBody>
          <a:bodyPr wrap="square" rtlCol="0">
            <a:spAutoFit/>
          </a:bodyPr>
          <a:lstStyle/>
          <a:p>
            <a:r>
              <a:rPr kumimoji="1" lang="ja-JP" altLang="en-US" dirty="0"/>
              <a:t>今日の目標：</a:t>
            </a:r>
            <a:r>
              <a:rPr kumimoji="1" lang="ja-JP" altLang="en-US" b="1" dirty="0">
                <a:solidFill>
                  <a:schemeClr val="accent1">
                    <a:lumMod val="50000"/>
                  </a:schemeClr>
                </a:solidFill>
              </a:rPr>
              <a:t>備ちく食料</a:t>
            </a:r>
            <a:r>
              <a:rPr kumimoji="1" lang="ja-JP" altLang="en-US" dirty="0"/>
              <a:t>の</a:t>
            </a:r>
            <a:r>
              <a:rPr kumimoji="1" lang="ja-JP" altLang="en-US" b="1" dirty="0">
                <a:solidFill>
                  <a:schemeClr val="accent1">
                    <a:lumMod val="50000"/>
                  </a:schemeClr>
                </a:solidFill>
              </a:rPr>
              <a:t>目的</a:t>
            </a:r>
            <a:r>
              <a:rPr kumimoji="1" lang="ja-JP" altLang="en-US" dirty="0"/>
              <a:t>と</a:t>
            </a:r>
            <a:r>
              <a:rPr kumimoji="1" lang="ja-JP" altLang="en-US" b="1" dirty="0">
                <a:solidFill>
                  <a:schemeClr val="accent1">
                    <a:lumMod val="50000"/>
                  </a:schemeClr>
                </a:solidFill>
              </a:rPr>
              <a:t>重要性</a:t>
            </a:r>
            <a:r>
              <a:rPr kumimoji="1" lang="ja-JP" altLang="en-US" dirty="0"/>
              <a:t>について、理解を深める。</a:t>
            </a:r>
          </a:p>
        </p:txBody>
      </p:sp>
      <p:pic>
        <p:nvPicPr>
          <p:cNvPr id="10" name="図 9" descr="いろいろなものを見る虫眼鏡のイラスト | かわいいフリー素材集 いらすとや">
            <a:extLst>
              <a:ext uri="{FF2B5EF4-FFF2-40B4-BE49-F238E27FC236}">
                <a16:creationId xmlns:a16="http://schemas.microsoft.com/office/drawing/2014/main" id="{F837A58F-6160-6DBE-306A-F827D90B57A1}"/>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rcRect/>
          <a:stretch>
            <a:fillRect/>
          </a:stretch>
        </p:blipFill>
        <p:spPr bwMode="auto">
          <a:xfrm rot="501393" flipH="1">
            <a:off x="1451810" y="1448681"/>
            <a:ext cx="1718114" cy="2337825"/>
          </a:xfrm>
          <a:prstGeom prst="rect">
            <a:avLst/>
          </a:prstGeom>
          <a:noFill/>
          <a:ln>
            <a:noFill/>
          </a:ln>
        </p:spPr>
      </p:pic>
      <p:sp>
        <p:nvSpPr>
          <p:cNvPr id="2" name="テキスト ボックス 1">
            <a:extLst>
              <a:ext uri="{FF2B5EF4-FFF2-40B4-BE49-F238E27FC236}">
                <a16:creationId xmlns:a16="http://schemas.microsoft.com/office/drawing/2014/main" id="{4ECF15B3-1727-4156-C86A-F266DEBC728C}"/>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1" name="テキスト ボックス 10">
            <a:extLst>
              <a:ext uri="{FF2B5EF4-FFF2-40B4-BE49-F238E27FC236}">
                <a16:creationId xmlns:a16="http://schemas.microsoft.com/office/drawing/2014/main" id="{6A482D85-314D-3113-6574-729CE6FF0EF5}"/>
              </a:ext>
            </a:extLst>
          </p:cNvPr>
          <p:cNvSpPr txBox="1"/>
          <p:nvPr/>
        </p:nvSpPr>
        <p:spPr>
          <a:xfrm flipH="1">
            <a:off x="33939" y="87341"/>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授業資料（パワーポイント）①</a:t>
            </a:r>
          </a:p>
        </p:txBody>
      </p:sp>
      <p:sp>
        <p:nvSpPr>
          <p:cNvPr id="12" name="正方形/長方形 11">
            <a:extLst>
              <a:ext uri="{FF2B5EF4-FFF2-40B4-BE49-F238E27FC236}">
                <a16:creationId xmlns:a16="http://schemas.microsoft.com/office/drawing/2014/main" id="{60215568-9941-D10B-4535-DDFF6F70D990}"/>
              </a:ext>
            </a:extLst>
          </p:cNvPr>
          <p:cNvSpPr/>
          <p:nvPr/>
        </p:nvSpPr>
        <p:spPr>
          <a:xfrm>
            <a:off x="33939" y="117114"/>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19671949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7A4B950D-87D1-0487-E4FC-D7AC377BF616}"/>
              </a:ext>
            </a:extLst>
          </p:cNvPr>
          <p:cNvSpPr/>
          <p:nvPr/>
        </p:nvSpPr>
        <p:spPr>
          <a:xfrm>
            <a:off x="2463800" y="4556281"/>
            <a:ext cx="9002697" cy="17469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12331C91-D607-B8A8-CDA8-7972DA721CE3}"/>
              </a:ext>
            </a:extLst>
          </p:cNvPr>
          <p:cNvSpPr/>
          <p:nvPr/>
        </p:nvSpPr>
        <p:spPr>
          <a:xfrm>
            <a:off x="2694806" y="4729790"/>
            <a:ext cx="8529588" cy="14261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BDE76F68-294F-62BC-979C-D58F92742C48}"/>
              </a:ext>
            </a:extLst>
          </p:cNvPr>
          <p:cNvSpPr>
            <a:spLocks noGrp="1"/>
          </p:cNvSpPr>
          <p:nvPr>
            <p:ph type="sldNum" sz="quarter" idx="12"/>
          </p:nvPr>
        </p:nvSpPr>
        <p:spPr/>
        <p:txBody>
          <a:bodyPr/>
          <a:lstStyle/>
          <a:p>
            <a:pPr rtl="0"/>
            <a:fld id="{48F63A3B-78C7-47BE-AE5E-E10140E04643}" type="slidenum">
              <a:rPr lang="en-US" altLang="ja-JP" smtClean="0"/>
              <a:t>144</a:t>
            </a:fld>
            <a:endParaRPr lang="ja-JP" dirty="0"/>
          </a:p>
        </p:txBody>
      </p:sp>
      <p:sp>
        <p:nvSpPr>
          <p:cNvPr id="2" name="テキスト ボックス 1">
            <a:extLst>
              <a:ext uri="{FF2B5EF4-FFF2-40B4-BE49-F238E27FC236}">
                <a16:creationId xmlns:a16="http://schemas.microsoft.com/office/drawing/2014/main" id="{FC6D0E82-57B3-C878-E75B-95AAFF099CD4}"/>
              </a:ext>
            </a:extLst>
          </p:cNvPr>
          <p:cNvSpPr txBox="1"/>
          <p:nvPr/>
        </p:nvSpPr>
        <p:spPr>
          <a:xfrm>
            <a:off x="259080" y="594360"/>
            <a:ext cx="8932244" cy="523220"/>
          </a:xfrm>
          <a:prstGeom prst="rect">
            <a:avLst/>
          </a:prstGeom>
          <a:noFill/>
        </p:spPr>
        <p:txBody>
          <a:bodyPr wrap="square" rtlCol="0">
            <a:spAutoFit/>
          </a:bodyPr>
          <a:lstStyle/>
          <a:p>
            <a:r>
              <a:rPr kumimoji="1" lang="ja-JP" altLang="en-US" sz="2800" b="1" dirty="0"/>
              <a:t>≪ワークシートの事前課題の復習をしよう！≫</a:t>
            </a:r>
          </a:p>
        </p:txBody>
      </p:sp>
      <p:sp>
        <p:nvSpPr>
          <p:cNvPr id="3" name="テキスト ボックス 2">
            <a:extLst>
              <a:ext uri="{FF2B5EF4-FFF2-40B4-BE49-F238E27FC236}">
                <a16:creationId xmlns:a16="http://schemas.microsoft.com/office/drawing/2014/main" id="{3913B570-3E96-8A47-0C03-6A7235930948}"/>
              </a:ext>
            </a:extLst>
          </p:cNvPr>
          <p:cNvSpPr txBox="1"/>
          <p:nvPr/>
        </p:nvSpPr>
        <p:spPr>
          <a:xfrm>
            <a:off x="-152400" y="1275260"/>
            <a:ext cx="12344400" cy="3708708"/>
          </a:xfrm>
          <a:prstGeom prst="rect">
            <a:avLst/>
          </a:prstGeom>
          <a:noFill/>
        </p:spPr>
        <p:txBody>
          <a:bodyPr wrap="square" rtlCol="0">
            <a:spAutoFit/>
          </a:bodyPr>
          <a:lstStyle/>
          <a:p>
            <a:r>
              <a:rPr kumimoji="1" lang="ja-JP" altLang="en-US" sz="2400" b="1" dirty="0"/>
              <a:t>　　</a:t>
            </a:r>
            <a:r>
              <a:rPr kumimoji="1" lang="ja-JP" altLang="en-US" sz="2800" b="1" dirty="0"/>
              <a:t>備ちく食料とは？</a:t>
            </a:r>
            <a:endParaRPr kumimoji="1" lang="en-US" altLang="ja-JP" sz="2800" b="1" dirty="0"/>
          </a:p>
          <a:p>
            <a:endParaRPr kumimoji="1" lang="en-US" altLang="ja-JP" dirty="0"/>
          </a:p>
          <a:p>
            <a:endParaRPr kumimoji="1" lang="en-US" altLang="ja-JP" sz="1100" dirty="0"/>
          </a:p>
          <a:p>
            <a:r>
              <a:rPr kumimoji="1" lang="ja-JP" altLang="en-US" dirty="0"/>
              <a:t>　</a:t>
            </a:r>
            <a:r>
              <a:rPr kumimoji="1" lang="ja-JP" altLang="en-US" sz="2000" dirty="0"/>
              <a:t>　</a:t>
            </a:r>
            <a:r>
              <a:rPr kumimoji="1" lang="ja-JP" altLang="en-US" sz="2400" b="1" dirty="0"/>
              <a:t>★備ちく食料には</a:t>
            </a:r>
            <a:r>
              <a:rPr kumimoji="1" lang="ja-JP" altLang="en-US" sz="2800" b="1" dirty="0"/>
              <a:t>、 </a:t>
            </a:r>
            <a:r>
              <a:rPr kumimoji="1" lang="ja-JP" altLang="en-US" sz="2800" b="1" u="sng" dirty="0">
                <a:solidFill>
                  <a:schemeClr val="accent1">
                    <a:lumMod val="50000"/>
                  </a:schemeClr>
                </a:solidFill>
              </a:rPr>
              <a:t>非常食 </a:t>
            </a:r>
            <a:r>
              <a:rPr kumimoji="1" lang="ja-JP" altLang="en-US" sz="2400" b="1" dirty="0"/>
              <a:t>と </a:t>
            </a:r>
            <a:r>
              <a:rPr kumimoji="1" lang="ja-JP" altLang="en-US" sz="2800" b="1" u="sng" dirty="0">
                <a:solidFill>
                  <a:schemeClr val="accent1">
                    <a:lumMod val="50000"/>
                  </a:schemeClr>
                </a:solidFill>
              </a:rPr>
              <a:t>日常食 </a:t>
            </a:r>
            <a:r>
              <a:rPr kumimoji="1" lang="ja-JP" altLang="en-US" sz="2400" b="1" dirty="0"/>
              <a:t>がある。</a:t>
            </a:r>
            <a:endParaRPr kumimoji="1" lang="en-US" altLang="ja-JP" sz="2400" b="1" dirty="0"/>
          </a:p>
          <a:p>
            <a:endParaRPr kumimoji="1" lang="en-US" altLang="ja-JP" sz="2000" dirty="0"/>
          </a:p>
          <a:p>
            <a:r>
              <a:rPr kumimoji="1" lang="ja-JP" altLang="en-US" sz="2000" dirty="0"/>
              <a:t>　　　</a:t>
            </a:r>
            <a:r>
              <a:rPr kumimoji="1" lang="ja-JP" altLang="en-US" sz="2400" b="1" dirty="0"/>
              <a:t>①</a:t>
            </a:r>
            <a:r>
              <a:rPr kumimoji="1" lang="ja-JP" altLang="en-US" sz="2800" b="1" dirty="0">
                <a:solidFill>
                  <a:schemeClr val="accent1">
                    <a:lumMod val="50000"/>
                  </a:schemeClr>
                </a:solidFill>
              </a:rPr>
              <a:t>非常食</a:t>
            </a:r>
            <a:r>
              <a:rPr kumimoji="1" lang="en-US" altLang="ja-JP" sz="2000" b="1" dirty="0"/>
              <a:t>…</a:t>
            </a:r>
            <a:r>
              <a:rPr kumimoji="1" lang="ja-JP" altLang="en-US" sz="2400" b="1" dirty="0"/>
              <a:t>災害時の備えとして用意し、主に災害時に使用する食べ物／長期保存できる</a:t>
            </a:r>
            <a:endParaRPr kumimoji="1" lang="en-US" altLang="ja-JP" sz="2400" b="1" dirty="0"/>
          </a:p>
          <a:p>
            <a:endParaRPr kumimoji="1" lang="ja-JP" altLang="en-US" sz="2000" b="1" dirty="0"/>
          </a:p>
          <a:p>
            <a:r>
              <a:rPr kumimoji="1" lang="ja-JP" altLang="en-US" sz="2000" b="1" dirty="0"/>
              <a:t>　　　</a:t>
            </a:r>
            <a:r>
              <a:rPr kumimoji="1" lang="ja-JP" altLang="en-US" sz="2400" b="1" dirty="0"/>
              <a:t>②</a:t>
            </a:r>
            <a:r>
              <a:rPr kumimoji="1" lang="ja-JP" altLang="en-US" sz="2800" b="1" dirty="0">
                <a:solidFill>
                  <a:schemeClr val="accent1">
                    <a:lumMod val="50000"/>
                  </a:schemeClr>
                </a:solidFill>
              </a:rPr>
              <a:t>日常食</a:t>
            </a:r>
            <a:r>
              <a:rPr kumimoji="1" lang="en-US" altLang="ja-JP" sz="2000" b="1" dirty="0"/>
              <a:t>…</a:t>
            </a:r>
            <a:r>
              <a:rPr kumimoji="1" lang="ja-JP" altLang="en-US" sz="2400" b="1" dirty="0"/>
              <a:t>日常から使用し、かつ、災害時にも使用する食べ物／短期間で食べる必要がある</a:t>
            </a:r>
            <a:endParaRPr kumimoji="1" lang="ja-JP" altLang="en-US" sz="2000" b="1" dirty="0"/>
          </a:p>
          <a:p>
            <a:endParaRPr kumimoji="1" lang="en-US" altLang="ja-JP" dirty="0"/>
          </a:p>
          <a:p>
            <a:endParaRPr kumimoji="1" lang="en-US" altLang="ja-JP" dirty="0"/>
          </a:p>
          <a:p>
            <a:endParaRPr kumimoji="1" lang="ja-JP" altLang="en-US" dirty="0"/>
          </a:p>
        </p:txBody>
      </p:sp>
      <p:sp>
        <p:nvSpPr>
          <p:cNvPr id="4" name="テキスト ボックス 3">
            <a:extLst>
              <a:ext uri="{FF2B5EF4-FFF2-40B4-BE49-F238E27FC236}">
                <a16:creationId xmlns:a16="http://schemas.microsoft.com/office/drawing/2014/main" id="{215C4DB1-F8AB-C13E-867F-FA954845219F}"/>
              </a:ext>
            </a:extLst>
          </p:cNvPr>
          <p:cNvSpPr txBox="1"/>
          <p:nvPr/>
        </p:nvSpPr>
        <p:spPr>
          <a:xfrm>
            <a:off x="2732706" y="4753521"/>
            <a:ext cx="8581323" cy="1446550"/>
          </a:xfrm>
          <a:prstGeom prst="rect">
            <a:avLst/>
          </a:prstGeom>
          <a:noFill/>
        </p:spPr>
        <p:txBody>
          <a:bodyPr wrap="square" rtlCol="0">
            <a:spAutoFit/>
          </a:bodyPr>
          <a:lstStyle/>
          <a:p>
            <a:r>
              <a:rPr kumimoji="1" lang="ja-JP" altLang="en-US" sz="2400" b="1" dirty="0"/>
              <a:t>おうちの中には、どのような備ちく食料があったでしょうか。</a:t>
            </a:r>
            <a:endParaRPr kumimoji="1" lang="en-US" altLang="ja-JP" sz="2400" b="1" dirty="0"/>
          </a:p>
          <a:p>
            <a:endParaRPr kumimoji="1" lang="en-US" altLang="ja-JP" sz="1400" b="1" dirty="0"/>
          </a:p>
          <a:p>
            <a:r>
              <a:rPr kumimoji="1" lang="ja-JP" altLang="en-US" sz="2400" b="1" dirty="0"/>
              <a:t>あなたの調査を、グループの人に伝えたり、友達の話を聞いたりして、話し合ってみましょう！</a:t>
            </a:r>
          </a:p>
        </p:txBody>
      </p:sp>
      <p:sp>
        <p:nvSpPr>
          <p:cNvPr id="8" name="四角形: 角を丸くする 7">
            <a:extLst>
              <a:ext uri="{FF2B5EF4-FFF2-40B4-BE49-F238E27FC236}">
                <a16:creationId xmlns:a16="http://schemas.microsoft.com/office/drawing/2014/main" id="{1121105C-2DB6-5C8C-2794-8079D516B12B}"/>
              </a:ext>
            </a:extLst>
          </p:cNvPr>
          <p:cNvSpPr/>
          <p:nvPr/>
        </p:nvSpPr>
        <p:spPr>
          <a:xfrm>
            <a:off x="2045100" y="3339993"/>
            <a:ext cx="1726800" cy="45719"/>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A097BBD2-5961-5D7B-144A-E9B090A9F9B3}"/>
              </a:ext>
            </a:extLst>
          </p:cNvPr>
          <p:cNvSpPr/>
          <p:nvPr/>
        </p:nvSpPr>
        <p:spPr>
          <a:xfrm>
            <a:off x="2061944" y="4089619"/>
            <a:ext cx="1726800" cy="4571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私服の男女がテーブルを囲んで話し合い（打ち合わせ）をしているイラスト – 3つの顔を持つ男のブログ">
            <a:extLst>
              <a:ext uri="{FF2B5EF4-FFF2-40B4-BE49-F238E27FC236}">
                <a16:creationId xmlns:a16="http://schemas.microsoft.com/office/drawing/2014/main" id="{7733976C-9F77-19BB-A86F-0BD192E1D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21" y="4407222"/>
            <a:ext cx="1896044" cy="1896044"/>
          </a:xfrm>
          <a:prstGeom prst="rect">
            <a:avLst/>
          </a:prstGeom>
          <a:noFill/>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A897298D-8899-2E8A-2432-CB60DF65666F}"/>
              </a:ext>
            </a:extLst>
          </p:cNvPr>
          <p:cNvSpPr/>
          <p:nvPr/>
        </p:nvSpPr>
        <p:spPr>
          <a:xfrm>
            <a:off x="9460029" y="3340100"/>
            <a:ext cx="1334971" cy="45719"/>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1E782080-F0E4-AA8F-0C5B-843560AB142A}"/>
              </a:ext>
            </a:extLst>
          </p:cNvPr>
          <p:cNvSpPr/>
          <p:nvPr/>
        </p:nvSpPr>
        <p:spPr>
          <a:xfrm>
            <a:off x="8645223" y="4079567"/>
            <a:ext cx="1959277" cy="4571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AC411DA-7D01-EBCC-324C-FF51139E9217}"/>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3" name="テキスト ボックス 12">
            <a:extLst>
              <a:ext uri="{FF2B5EF4-FFF2-40B4-BE49-F238E27FC236}">
                <a16:creationId xmlns:a16="http://schemas.microsoft.com/office/drawing/2014/main" id="{3E3EB1FC-6F83-962E-9F53-EB235D3D012C}"/>
              </a:ext>
            </a:extLst>
          </p:cNvPr>
          <p:cNvSpPr txBox="1"/>
          <p:nvPr/>
        </p:nvSpPr>
        <p:spPr>
          <a:xfrm flipH="1">
            <a:off x="33939" y="87341"/>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授業資料（パワーポイント）②</a:t>
            </a:r>
          </a:p>
        </p:txBody>
      </p:sp>
      <p:sp>
        <p:nvSpPr>
          <p:cNvPr id="15" name="正方形/長方形 14">
            <a:extLst>
              <a:ext uri="{FF2B5EF4-FFF2-40B4-BE49-F238E27FC236}">
                <a16:creationId xmlns:a16="http://schemas.microsoft.com/office/drawing/2014/main" id="{9AE467C7-EA7C-532D-8EDD-9C51D20276F6}"/>
              </a:ext>
            </a:extLst>
          </p:cNvPr>
          <p:cNvSpPr/>
          <p:nvPr/>
        </p:nvSpPr>
        <p:spPr>
          <a:xfrm>
            <a:off x="33939" y="117114"/>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22374179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肉　缶詰　備蓄　いらすとや に対する画像結果">
            <a:extLst>
              <a:ext uri="{FF2B5EF4-FFF2-40B4-BE49-F238E27FC236}">
                <a16:creationId xmlns:a16="http://schemas.microsoft.com/office/drawing/2014/main" id="{799548FC-572C-960C-5394-259E3CEB1C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8318" y="3936175"/>
            <a:ext cx="821845" cy="866065"/>
          </a:xfrm>
          <a:prstGeom prst="rect">
            <a:avLst/>
          </a:prstGeom>
          <a:noFill/>
          <a:ln>
            <a:noFill/>
          </a:ln>
        </p:spPr>
      </p:pic>
      <p:sp>
        <p:nvSpPr>
          <p:cNvPr id="5" name="スライド番号プレースホルダー 4">
            <a:extLst>
              <a:ext uri="{FF2B5EF4-FFF2-40B4-BE49-F238E27FC236}">
                <a16:creationId xmlns:a16="http://schemas.microsoft.com/office/drawing/2014/main" id="{BDE76F68-294F-62BC-979C-D58F92742C48}"/>
              </a:ext>
            </a:extLst>
          </p:cNvPr>
          <p:cNvSpPr>
            <a:spLocks noGrp="1"/>
          </p:cNvSpPr>
          <p:nvPr>
            <p:ph type="sldNum" sz="quarter" idx="12"/>
          </p:nvPr>
        </p:nvSpPr>
        <p:spPr/>
        <p:txBody>
          <a:bodyPr/>
          <a:lstStyle/>
          <a:p>
            <a:pPr rtl="0"/>
            <a:fld id="{48F63A3B-78C7-47BE-AE5E-E10140E04643}" type="slidenum">
              <a:rPr lang="en-US" altLang="ja-JP" smtClean="0"/>
              <a:t>145</a:t>
            </a:fld>
            <a:endParaRPr lang="ja-JP" dirty="0"/>
          </a:p>
        </p:txBody>
      </p:sp>
      <p:pic>
        <p:nvPicPr>
          <p:cNvPr id="2" name="図 1">
            <a:extLst>
              <a:ext uri="{FF2B5EF4-FFF2-40B4-BE49-F238E27FC236}">
                <a16:creationId xmlns:a16="http://schemas.microsoft.com/office/drawing/2014/main" id="{71219ACB-6413-CCB2-1BF6-7445BDC0F7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610" y="1367589"/>
            <a:ext cx="1184914" cy="1392879"/>
          </a:xfrm>
          <a:prstGeom prst="rect">
            <a:avLst/>
          </a:prstGeom>
          <a:noFill/>
          <a:ln>
            <a:noFill/>
          </a:ln>
        </p:spPr>
      </p:pic>
      <p:pic>
        <p:nvPicPr>
          <p:cNvPr id="3" name="図 2">
            <a:extLst>
              <a:ext uri="{FF2B5EF4-FFF2-40B4-BE49-F238E27FC236}">
                <a16:creationId xmlns:a16="http://schemas.microsoft.com/office/drawing/2014/main" id="{CFE1825B-8C27-A663-14B1-460BE28832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9943" y="1488499"/>
            <a:ext cx="1415851" cy="1271969"/>
          </a:xfrm>
          <a:prstGeom prst="rect">
            <a:avLst/>
          </a:prstGeom>
          <a:noFill/>
          <a:ln>
            <a:noFill/>
          </a:ln>
        </p:spPr>
      </p:pic>
      <p:sp>
        <p:nvSpPr>
          <p:cNvPr id="4" name="四角形: 角を丸くする 3">
            <a:extLst>
              <a:ext uri="{FF2B5EF4-FFF2-40B4-BE49-F238E27FC236}">
                <a16:creationId xmlns:a16="http://schemas.microsoft.com/office/drawing/2014/main" id="{21B9CF91-EAA1-BD25-E28B-34C78168EC91}"/>
              </a:ext>
            </a:extLst>
          </p:cNvPr>
          <p:cNvSpPr/>
          <p:nvPr/>
        </p:nvSpPr>
        <p:spPr>
          <a:xfrm>
            <a:off x="1095040" y="1430821"/>
            <a:ext cx="10108765" cy="1783442"/>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6" name="図 5" descr="カップラーメン　備蓄　いらすとや に対する画像結果">
            <a:extLst>
              <a:ext uri="{FF2B5EF4-FFF2-40B4-BE49-F238E27FC236}">
                <a16:creationId xmlns:a16="http://schemas.microsoft.com/office/drawing/2014/main" id="{60C8B51D-E468-3C43-9E17-8B9F5B4703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2713" y="1488499"/>
            <a:ext cx="1101995" cy="1393929"/>
          </a:xfrm>
          <a:prstGeom prst="rect">
            <a:avLst/>
          </a:prstGeom>
          <a:noFill/>
          <a:ln>
            <a:noFill/>
          </a:ln>
        </p:spPr>
      </p:pic>
      <p:pic>
        <p:nvPicPr>
          <p:cNvPr id="7" name="図 6">
            <a:extLst>
              <a:ext uri="{FF2B5EF4-FFF2-40B4-BE49-F238E27FC236}">
                <a16:creationId xmlns:a16="http://schemas.microsoft.com/office/drawing/2014/main" id="{3A451789-2475-47DD-857C-236B8C4840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40" t="5595"/>
          <a:stretch/>
        </p:blipFill>
        <p:spPr bwMode="auto">
          <a:xfrm>
            <a:off x="7655430" y="1554466"/>
            <a:ext cx="1242699" cy="1232300"/>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5CFC5519-50AF-2A89-8245-833F1DFC76C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3335" y="1468308"/>
            <a:ext cx="1184914" cy="1349967"/>
          </a:xfrm>
          <a:prstGeom prst="rect">
            <a:avLst/>
          </a:prstGeom>
          <a:noFill/>
          <a:ln>
            <a:noFill/>
          </a:ln>
        </p:spPr>
      </p:pic>
      <p:sp>
        <p:nvSpPr>
          <p:cNvPr id="9" name="テキスト ボックス 17">
            <a:extLst>
              <a:ext uri="{FF2B5EF4-FFF2-40B4-BE49-F238E27FC236}">
                <a16:creationId xmlns:a16="http://schemas.microsoft.com/office/drawing/2014/main" id="{95E7EDE3-8529-AFDA-C571-02EB94C1D27C}"/>
              </a:ext>
            </a:extLst>
          </p:cNvPr>
          <p:cNvSpPr txBox="1"/>
          <p:nvPr/>
        </p:nvSpPr>
        <p:spPr>
          <a:xfrm>
            <a:off x="1525418" y="2819047"/>
            <a:ext cx="9071997" cy="69229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rPr>
              <a:t>お湯で作れるご飯　　 </a:t>
            </a:r>
            <a:r>
              <a:rPr lang="ja-JP" altLang="en-US" b="1" kern="100" dirty="0">
                <a:effectLst/>
                <a:latin typeface="游明朝" panose="02020400000000000000" pitchFamily="18" charset="-128"/>
                <a:ea typeface="游ゴシック Light" panose="020B0300000000000000" pitchFamily="50" charset="-128"/>
                <a:cs typeface="Times New Roman" panose="02020603050405020304" pitchFamily="18" charset="0"/>
              </a:rPr>
              <a:t>　</a:t>
            </a:r>
            <a:r>
              <a:rPr 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rPr>
              <a:t>乾パン　　インスタントラーメン　</a:t>
            </a:r>
            <a:r>
              <a:rPr lang="ja-JP" altLang="en-US" b="1" kern="100" dirty="0">
                <a:effectLst/>
                <a:latin typeface="游明朝" panose="02020400000000000000" pitchFamily="18" charset="-128"/>
                <a:ea typeface="游ゴシック Light" panose="020B0300000000000000" pitchFamily="50" charset="-128"/>
                <a:cs typeface="Times New Roman" panose="02020603050405020304" pitchFamily="18" charset="0"/>
              </a:rPr>
              <a:t>　</a:t>
            </a:r>
            <a:r>
              <a:rPr 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rPr>
              <a:t> パスタ　　  　</a:t>
            </a:r>
            <a:r>
              <a:rPr lang="ja-JP" altLang="en-US" b="1" kern="100" dirty="0">
                <a:effectLst/>
                <a:latin typeface="游明朝" panose="02020400000000000000" pitchFamily="18" charset="-128"/>
                <a:ea typeface="游ゴシック Light" panose="020B0300000000000000" pitchFamily="50" charset="-128"/>
                <a:cs typeface="Times New Roman" panose="02020603050405020304" pitchFamily="18" charset="0"/>
              </a:rPr>
              <a:t>　</a:t>
            </a:r>
            <a:r>
              <a:rPr 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rPr>
              <a:t>お米</a:t>
            </a:r>
            <a:endParaRPr lang="ja-JP"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5" name="図 14" descr="レトルト食品　備蓄　いらすとや に対する画像結果">
            <a:extLst>
              <a:ext uri="{FF2B5EF4-FFF2-40B4-BE49-F238E27FC236}">
                <a16:creationId xmlns:a16="http://schemas.microsoft.com/office/drawing/2014/main" id="{C08E93F7-EF40-103E-E473-BB1CED8919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8390" y="3910740"/>
            <a:ext cx="1014354" cy="1229960"/>
          </a:xfrm>
          <a:prstGeom prst="rect">
            <a:avLst/>
          </a:prstGeom>
          <a:noFill/>
          <a:ln>
            <a:noFill/>
          </a:ln>
        </p:spPr>
      </p:pic>
      <p:pic>
        <p:nvPicPr>
          <p:cNvPr id="16" name="図 15">
            <a:extLst>
              <a:ext uri="{FF2B5EF4-FFF2-40B4-BE49-F238E27FC236}">
                <a16:creationId xmlns:a16="http://schemas.microsoft.com/office/drawing/2014/main" id="{B3EB9946-5267-00D8-2A90-B2235C0701C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1942" y="3431576"/>
            <a:ext cx="1502572" cy="1860205"/>
          </a:xfrm>
          <a:prstGeom prst="rect">
            <a:avLst/>
          </a:prstGeom>
          <a:noFill/>
          <a:ln>
            <a:noFill/>
          </a:ln>
        </p:spPr>
      </p:pic>
      <p:sp>
        <p:nvSpPr>
          <p:cNvPr id="17" name="四角形: 角を丸くする 16">
            <a:extLst>
              <a:ext uri="{FF2B5EF4-FFF2-40B4-BE49-F238E27FC236}">
                <a16:creationId xmlns:a16="http://schemas.microsoft.com/office/drawing/2014/main" id="{3AF5402A-603D-0963-5F4F-2A7EDFBB2B45}"/>
              </a:ext>
            </a:extLst>
          </p:cNvPr>
          <p:cNvSpPr/>
          <p:nvPr/>
        </p:nvSpPr>
        <p:spPr>
          <a:xfrm>
            <a:off x="1105335" y="3405154"/>
            <a:ext cx="5181166" cy="2617753"/>
          </a:xfrm>
          <a:prstGeom prst="roundRect">
            <a:avLst/>
          </a:prstGeom>
          <a:noFill/>
          <a:ln w="76200" cap="flat" cmpd="sng" algn="ctr">
            <a:solidFill>
              <a:schemeClr val="accent2">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18" name="図 17">
            <a:extLst>
              <a:ext uri="{FF2B5EF4-FFF2-40B4-BE49-F238E27FC236}">
                <a16:creationId xmlns:a16="http://schemas.microsoft.com/office/drawing/2014/main" id="{B3CB666F-4CD3-5FBF-FEC5-CA8BE372FBB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13" b="96748" l="6667" r="95000">
                        <a14:foregroundMark x1="53333" y1="53659" x2="51667" y2="11382"/>
                        <a14:foregroundMark x1="51667" y1="11382" x2="30833" y2="42276"/>
                        <a14:foregroundMark x1="63333" y1="37398" x2="61667" y2="8943"/>
                        <a14:foregroundMark x1="84167" y1="17073" x2="38333" y2="38211"/>
                        <a14:foregroundMark x1="38333" y1="38211" x2="80833" y2="13008"/>
                        <a14:foregroundMark x1="80833" y1="13008" x2="35833" y2="10569"/>
                        <a14:foregroundMark x1="35833" y1="10569" x2="69167" y2="6504"/>
                        <a14:foregroundMark x1="84167" y1="17073" x2="95833" y2="27642"/>
                        <a14:foregroundMark x1="27500" y1="9756" x2="12500" y2="48780"/>
                        <a14:foregroundMark x1="12500" y1="48780" x2="21667" y2="4065"/>
                        <a14:foregroundMark x1="21667" y1="4065" x2="34167" y2="3252"/>
                        <a14:foregroundMark x1="20000" y1="11382" x2="9167" y2="41463"/>
                        <a14:foregroundMark x1="6667" y1="30081" x2="8333" y2="14634"/>
                        <a14:foregroundMark x1="82500" y1="88618" x2="40000" y2="90244"/>
                        <a14:foregroundMark x1="40000" y1="90244" x2="45833" y2="91870"/>
                        <a14:foregroundMark x1="88333" y1="87805" x2="37500" y2="96748"/>
                        <a14:foregroundMark x1="37500" y1="96748" x2="28333" y2="81301"/>
                        <a14:foregroundMark x1="32500" y1="95122" x2="9167" y2="80488"/>
                        <a14:foregroundMark x1="19167" y1="88618" x2="6667" y2="85366"/>
                      </a14:backgroundRemoval>
                    </a14:imgEffect>
                  </a14:imgLayer>
                </a14:imgProps>
              </a:ext>
              <a:ext uri="{28A0092B-C50C-407E-A947-70E740481C1C}">
                <a14:useLocalDpi xmlns:a14="http://schemas.microsoft.com/office/drawing/2010/main" val="0"/>
              </a:ext>
            </a:extLst>
          </a:blip>
          <a:srcRect r="4359"/>
          <a:stretch/>
        </p:blipFill>
        <p:spPr bwMode="auto">
          <a:xfrm>
            <a:off x="4251982" y="4425807"/>
            <a:ext cx="821845" cy="882264"/>
          </a:xfrm>
          <a:prstGeom prst="rect">
            <a:avLst/>
          </a:prstGeom>
          <a:noFill/>
          <a:ln>
            <a:noFill/>
          </a:ln>
        </p:spPr>
      </p:pic>
      <p:sp>
        <p:nvSpPr>
          <p:cNvPr id="19" name="テキスト ボックス 17">
            <a:extLst>
              <a:ext uri="{FF2B5EF4-FFF2-40B4-BE49-F238E27FC236}">
                <a16:creationId xmlns:a16="http://schemas.microsoft.com/office/drawing/2014/main" id="{1865D022-E2FE-2FEA-5875-5786757C8DD5}"/>
              </a:ext>
            </a:extLst>
          </p:cNvPr>
          <p:cNvSpPr txBox="1"/>
          <p:nvPr/>
        </p:nvSpPr>
        <p:spPr>
          <a:xfrm>
            <a:off x="1810548" y="5425483"/>
            <a:ext cx="4475953" cy="3958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rPr>
              <a:t>レトルト食品　　　　魚や肉のかんづめ</a:t>
            </a:r>
            <a:endParaRPr lang="ja-JP"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3" name="四角形: 角を丸くする 22">
            <a:extLst>
              <a:ext uri="{FF2B5EF4-FFF2-40B4-BE49-F238E27FC236}">
                <a16:creationId xmlns:a16="http://schemas.microsoft.com/office/drawing/2014/main" id="{D67C778E-4AAC-CD67-C372-35BBA876C686}"/>
              </a:ext>
            </a:extLst>
          </p:cNvPr>
          <p:cNvSpPr/>
          <p:nvPr/>
        </p:nvSpPr>
        <p:spPr>
          <a:xfrm>
            <a:off x="6546850" y="3380305"/>
            <a:ext cx="4656955" cy="2668983"/>
          </a:xfrm>
          <a:prstGeom prst="round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24" name="図 23" descr="コーン缶　いらすとや に対する画像結果">
            <a:extLst>
              <a:ext uri="{FF2B5EF4-FFF2-40B4-BE49-F238E27FC236}">
                <a16:creationId xmlns:a16="http://schemas.microsoft.com/office/drawing/2014/main" id="{0B3FD71D-D53F-D9D2-36B6-9183CCAAE09D}"/>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68649" y1="49640" x2="37027" y2="46043"/>
                        <a14:foregroundMark x1="37027" y1="46043" x2="32703" y2="38489"/>
                        <a14:foregroundMark x1="68378" y1="41007" x2="41081" y2="43525"/>
                      </a14:backgroundRemoval>
                    </a14:imgEffect>
                  </a14:imgLayer>
                </a14:imgProps>
              </a:ext>
              <a:ext uri="{28A0092B-C50C-407E-A947-70E740481C1C}">
                <a14:useLocalDpi xmlns:a14="http://schemas.microsoft.com/office/drawing/2010/main" val="0"/>
              </a:ext>
            </a:extLst>
          </a:blip>
          <a:srcRect/>
          <a:stretch>
            <a:fillRect/>
          </a:stretch>
        </p:blipFill>
        <p:spPr bwMode="auto">
          <a:xfrm>
            <a:off x="6852551" y="3501168"/>
            <a:ext cx="1361224" cy="1020918"/>
          </a:xfrm>
          <a:prstGeom prst="rect">
            <a:avLst/>
          </a:prstGeom>
          <a:noFill/>
          <a:ln>
            <a:noFill/>
          </a:ln>
        </p:spPr>
      </p:pic>
      <p:pic>
        <p:nvPicPr>
          <p:cNvPr id="25" name="図 24" descr="野菜スープ　インスタント　いらすとや に対する画像結果">
            <a:extLst>
              <a:ext uri="{FF2B5EF4-FFF2-40B4-BE49-F238E27FC236}">
                <a16:creationId xmlns:a16="http://schemas.microsoft.com/office/drawing/2014/main" id="{C352F0CA-6D8F-5BDF-AA19-2415950D681D}"/>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5983" b="92308" l="7330" r="89529">
                        <a14:foregroundMark x1="70157" y1="87607" x2="49738" y2="92735"/>
                        <a14:foregroundMark x1="49738" y1="92735" x2="23560" y2="88034"/>
                        <a14:foregroundMark x1="73298" y1="31624" x2="21990" y2="16239"/>
                        <a14:foregroundMark x1="21990" y1="16239" x2="46597" y2="10684"/>
                        <a14:foregroundMark x1="46597" y1="10684" x2="72775" y2="23504"/>
                        <a14:foregroundMark x1="72775" y1="23504" x2="52880" y2="34188"/>
                        <a14:foregroundMark x1="52880" y1="34188" x2="50785" y2="30769"/>
                        <a14:foregroundMark x1="35602" y1="22222" x2="10995" y2="16667"/>
                        <a14:foregroundMark x1="10995" y1="16667" x2="52356" y2="3846"/>
                        <a14:foregroundMark x1="52356" y1="3846" x2="75916" y2="7692"/>
                        <a14:foregroundMark x1="75916" y1="7692" x2="89005" y2="20513"/>
                        <a14:foregroundMark x1="89005" y1="20513" x2="70681" y2="23932"/>
                        <a14:foregroundMark x1="70681" y1="23932" x2="60733" y2="21795"/>
                        <a14:foregroundMark x1="54974" y1="5983" x2="14136" y2="10256"/>
                        <a14:foregroundMark x1="13089" y1="10684" x2="7330" y2="52137"/>
                      </a14:backgroundRemoval>
                    </a14:imgEffect>
                  </a14:imgLayer>
                </a14:imgProps>
              </a:ext>
              <a:ext uri="{28A0092B-C50C-407E-A947-70E740481C1C}">
                <a14:useLocalDpi xmlns:a14="http://schemas.microsoft.com/office/drawing/2010/main" val="0"/>
              </a:ext>
            </a:extLst>
          </a:blip>
          <a:srcRect/>
          <a:stretch>
            <a:fillRect/>
          </a:stretch>
        </p:blipFill>
        <p:spPr bwMode="auto">
          <a:xfrm>
            <a:off x="9796716" y="3473025"/>
            <a:ext cx="800699" cy="983870"/>
          </a:xfrm>
          <a:prstGeom prst="rect">
            <a:avLst/>
          </a:prstGeom>
          <a:noFill/>
          <a:ln>
            <a:noFill/>
          </a:ln>
        </p:spPr>
      </p:pic>
      <p:pic>
        <p:nvPicPr>
          <p:cNvPr id="26" name="図 25" descr="にんじん　インスタント　いらすとや に対する画像結果">
            <a:extLst>
              <a:ext uri="{FF2B5EF4-FFF2-40B4-BE49-F238E27FC236}">
                <a16:creationId xmlns:a16="http://schemas.microsoft.com/office/drawing/2014/main" id="{FF0B768A-062C-FEF4-2879-0B0E67C6645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717" b="85425" l="53585" r="90566">
                        <a14:foregroundMark x1="77358" y1="22267" x2="74717" y2="10121"/>
                        <a14:foregroundMark x1="61132" y1="73684" x2="61132" y2="85425"/>
                      </a14:backgroundRemoval>
                    </a14:imgEffect>
                  </a14:imgLayer>
                </a14:imgProps>
              </a:ext>
              <a:ext uri="{28A0092B-C50C-407E-A947-70E740481C1C}">
                <a14:useLocalDpi xmlns:a14="http://schemas.microsoft.com/office/drawing/2010/main" val="0"/>
              </a:ext>
            </a:extLst>
          </a:blip>
          <a:srcRect l="49373" t="4530" r="4188" b="10807"/>
          <a:stretch/>
        </p:blipFill>
        <p:spPr bwMode="auto">
          <a:xfrm rot="2544475">
            <a:off x="8027484" y="4700739"/>
            <a:ext cx="503116" cy="855088"/>
          </a:xfrm>
          <a:prstGeom prst="rect">
            <a:avLst/>
          </a:prstGeom>
          <a:noFill/>
          <a:ln>
            <a:noFill/>
          </a:ln>
          <a:extLst>
            <a:ext uri="{53640926-AAD7-44D8-BBD7-CCE9431645EC}">
              <a14:shadowObscured xmlns:a14="http://schemas.microsoft.com/office/drawing/2010/main"/>
            </a:ext>
          </a:extLst>
        </p:spPr>
      </p:pic>
      <p:pic>
        <p:nvPicPr>
          <p:cNvPr id="27" name="図 26" descr="じゃがいものイラスト無料素材集かわいいジャガイモ沢山★ - チコデザ">
            <a:extLst>
              <a:ext uri="{FF2B5EF4-FFF2-40B4-BE49-F238E27FC236}">
                <a16:creationId xmlns:a16="http://schemas.microsoft.com/office/drawing/2014/main" id="{8C9B66B3-3144-D790-9BB4-4C1D23E66140}"/>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26374" y="4827640"/>
            <a:ext cx="687273" cy="687273"/>
          </a:xfrm>
          <a:prstGeom prst="rect">
            <a:avLst/>
          </a:prstGeom>
          <a:noFill/>
          <a:ln>
            <a:noFill/>
          </a:ln>
        </p:spPr>
      </p:pic>
      <p:pic>
        <p:nvPicPr>
          <p:cNvPr id="28" name="図 27" descr="缶詰　備蓄　いらすとや に対する画像結果">
            <a:extLst>
              <a:ext uri="{FF2B5EF4-FFF2-40B4-BE49-F238E27FC236}">
                <a16:creationId xmlns:a16="http://schemas.microsoft.com/office/drawing/2014/main" id="{286EFE6A-E18D-A915-E30A-3F79B9005C94}"/>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foregroundMark x1="66926" y1="58140" x2="61479" y2="48837"/>
                      </a14:backgroundRemoval>
                    </a14:imgEffect>
                  </a14:imgLayer>
                </a14:imgProps>
              </a:ext>
              <a:ext uri="{28A0092B-C50C-407E-A947-70E740481C1C}">
                <a14:useLocalDpi xmlns:a14="http://schemas.microsoft.com/office/drawing/2010/main" val="0"/>
              </a:ext>
            </a:extLst>
          </a:blip>
          <a:srcRect/>
          <a:stretch>
            <a:fillRect/>
          </a:stretch>
        </p:blipFill>
        <p:spPr bwMode="auto">
          <a:xfrm>
            <a:off x="7804964" y="3438606"/>
            <a:ext cx="1067765" cy="1072518"/>
          </a:xfrm>
          <a:prstGeom prst="rect">
            <a:avLst/>
          </a:prstGeom>
          <a:noFill/>
          <a:ln>
            <a:noFill/>
          </a:ln>
        </p:spPr>
      </p:pic>
      <p:sp>
        <p:nvSpPr>
          <p:cNvPr id="29" name="テキスト ボックス 17">
            <a:extLst>
              <a:ext uri="{FF2B5EF4-FFF2-40B4-BE49-F238E27FC236}">
                <a16:creationId xmlns:a16="http://schemas.microsoft.com/office/drawing/2014/main" id="{5A6712E4-EE55-AA7A-9358-B0F2B3B171F0}"/>
              </a:ext>
            </a:extLst>
          </p:cNvPr>
          <p:cNvSpPr txBox="1"/>
          <p:nvPr/>
        </p:nvSpPr>
        <p:spPr>
          <a:xfrm>
            <a:off x="6772016" y="4424553"/>
            <a:ext cx="4389897" cy="15464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rPr>
              <a:t>果物や野菜のかんづめ　 　野菜のスープ　　</a:t>
            </a:r>
            <a:endParaRPr lang="en-US" alt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endParaRPr>
          </a:p>
          <a:p>
            <a:pPr algn="just"/>
            <a:endParaRPr lang="en-US" alt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endParaRPr>
          </a:p>
          <a:p>
            <a:pPr algn="just"/>
            <a:endParaRPr lang="en-US" altLang="ja-JP" b="1" kern="100" dirty="0">
              <a:latin typeface="游明朝" panose="02020400000000000000" pitchFamily="18" charset="-128"/>
              <a:ea typeface="游ゴシック Light" panose="020B0300000000000000" pitchFamily="50" charset="-128"/>
              <a:cs typeface="Times New Roman" panose="02020603050405020304" pitchFamily="18" charset="0"/>
            </a:endParaRPr>
          </a:p>
          <a:p>
            <a:pPr algn="just"/>
            <a:endParaRPr lang="en-US" alt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endParaRPr>
          </a:p>
          <a:p>
            <a:pPr algn="just"/>
            <a:r>
              <a:rPr lang="ja-JP" b="1" kern="100" dirty="0">
                <a:effectLst/>
                <a:latin typeface="游明朝" panose="02020400000000000000" pitchFamily="18" charset="-128"/>
                <a:ea typeface="游ゴシック Light" panose="020B0300000000000000" pitchFamily="50" charset="-128"/>
                <a:cs typeface="Times New Roman" panose="02020603050405020304" pitchFamily="18" charset="0"/>
              </a:rPr>
              <a:t>日持ちのする野菜</a:t>
            </a:r>
            <a:endParaRPr lang="ja-JP"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BC575104-EBCE-5378-EFE8-CAD8342FBE00}"/>
              </a:ext>
            </a:extLst>
          </p:cNvPr>
          <p:cNvSpPr txBox="1"/>
          <p:nvPr/>
        </p:nvSpPr>
        <p:spPr>
          <a:xfrm>
            <a:off x="824869" y="457200"/>
            <a:ext cx="10857171" cy="584775"/>
          </a:xfrm>
          <a:prstGeom prst="rect">
            <a:avLst/>
          </a:prstGeom>
          <a:noFill/>
        </p:spPr>
        <p:txBody>
          <a:bodyPr wrap="square" rtlCol="0">
            <a:spAutoFit/>
          </a:bodyPr>
          <a:lstStyle/>
          <a:p>
            <a:r>
              <a:rPr kumimoji="1" lang="ja-JP" altLang="en-US" sz="2800" b="1" dirty="0"/>
              <a:t>おうちの中にある </a:t>
            </a:r>
            <a:r>
              <a:rPr kumimoji="1" lang="ja-JP" altLang="en-US" sz="3200" b="1" dirty="0"/>
              <a:t>非常食</a:t>
            </a:r>
            <a:r>
              <a:rPr kumimoji="1" lang="ja-JP" altLang="en-US" sz="2800" b="1" dirty="0"/>
              <a:t> ・ </a:t>
            </a:r>
            <a:r>
              <a:rPr kumimoji="1" lang="ja-JP" altLang="en-US" sz="3200" b="1" dirty="0"/>
              <a:t>日常食 </a:t>
            </a:r>
            <a:r>
              <a:rPr kumimoji="1" lang="ja-JP" altLang="en-US" sz="2800" b="1" dirty="0"/>
              <a:t>を、見つけることはできましたか？</a:t>
            </a:r>
          </a:p>
        </p:txBody>
      </p:sp>
      <p:sp>
        <p:nvSpPr>
          <p:cNvPr id="34" name="テキスト ボックス 33">
            <a:extLst>
              <a:ext uri="{FF2B5EF4-FFF2-40B4-BE49-F238E27FC236}">
                <a16:creationId xmlns:a16="http://schemas.microsoft.com/office/drawing/2014/main" id="{913147AA-8A6E-521C-775C-310113059AE0}"/>
              </a:ext>
            </a:extLst>
          </p:cNvPr>
          <p:cNvSpPr txBox="1"/>
          <p:nvPr/>
        </p:nvSpPr>
        <p:spPr>
          <a:xfrm>
            <a:off x="389173" y="1972844"/>
            <a:ext cx="677108" cy="3551656"/>
          </a:xfrm>
          <a:prstGeom prst="rect">
            <a:avLst/>
          </a:prstGeom>
          <a:noFill/>
        </p:spPr>
        <p:txBody>
          <a:bodyPr vert="eaVert" wrap="square" rtlCol="0">
            <a:spAutoFit/>
          </a:bodyPr>
          <a:lstStyle/>
          <a:p>
            <a:r>
              <a:rPr kumimoji="1" lang="ja-JP" altLang="en-US" sz="3200" b="1" dirty="0"/>
              <a:t>主食　  　　主菜</a:t>
            </a:r>
          </a:p>
        </p:txBody>
      </p:sp>
      <p:sp>
        <p:nvSpPr>
          <p:cNvPr id="35" name="テキスト ボックス 34">
            <a:extLst>
              <a:ext uri="{FF2B5EF4-FFF2-40B4-BE49-F238E27FC236}">
                <a16:creationId xmlns:a16="http://schemas.microsoft.com/office/drawing/2014/main" id="{0F8DAF0B-0DF6-50E8-C697-F4D0862C05D6}"/>
              </a:ext>
            </a:extLst>
          </p:cNvPr>
          <p:cNvSpPr txBox="1"/>
          <p:nvPr/>
        </p:nvSpPr>
        <p:spPr>
          <a:xfrm>
            <a:off x="11314889" y="4227208"/>
            <a:ext cx="677108" cy="973643"/>
          </a:xfrm>
          <a:prstGeom prst="rect">
            <a:avLst/>
          </a:prstGeom>
          <a:noFill/>
        </p:spPr>
        <p:txBody>
          <a:bodyPr vert="eaVert" wrap="square" rtlCol="0">
            <a:spAutoFit/>
          </a:bodyPr>
          <a:lstStyle/>
          <a:p>
            <a:r>
              <a:rPr kumimoji="1" lang="ja-JP" altLang="en-US" sz="3200" b="1" dirty="0"/>
              <a:t>副菜</a:t>
            </a:r>
          </a:p>
        </p:txBody>
      </p:sp>
      <p:sp>
        <p:nvSpPr>
          <p:cNvPr id="36" name="テキスト ボックス 35">
            <a:extLst>
              <a:ext uri="{FF2B5EF4-FFF2-40B4-BE49-F238E27FC236}">
                <a16:creationId xmlns:a16="http://schemas.microsoft.com/office/drawing/2014/main" id="{8700B859-D821-B0EE-4549-4ABA81A1E0A6}"/>
              </a:ext>
            </a:extLst>
          </p:cNvPr>
          <p:cNvSpPr txBox="1"/>
          <p:nvPr/>
        </p:nvSpPr>
        <p:spPr>
          <a:xfrm>
            <a:off x="5762713" y="6208580"/>
            <a:ext cx="6356674" cy="461665"/>
          </a:xfrm>
          <a:prstGeom prst="rect">
            <a:avLst/>
          </a:prstGeom>
          <a:noFill/>
        </p:spPr>
        <p:txBody>
          <a:bodyPr wrap="square" rtlCol="0">
            <a:spAutoFit/>
          </a:bodyPr>
          <a:lstStyle/>
          <a:p>
            <a:r>
              <a:rPr kumimoji="1" lang="ja-JP" altLang="en-US" sz="2400" b="1" dirty="0"/>
              <a:t>他にも、たくさんの非常食や日常食がありますよ！</a:t>
            </a:r>
          </a:p>
        </p:txBody>
      </p:sp>
      <p:sp>
        <p:nvSpPr>
          <p:cNvPr id="10" name="テキスト ボックス 9">
            <a:extLst>
              <a:ext uri="{FF2B5EF4-FFF2-40B4-BE49-F238E27FC236}">
                <a16:creationId xmlns:a16="http://schemas.microsoft.com/office/drawing/2014/main" id="{CF099B54-2E3D-43AA-6CCF-A1E7CB0D6515}"/>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1" name="テキスト ボックス 10">
            <a:extLst>
              <a:ext uri="{FF2B5EF4-FFF2-40B4-BE49-F238E27FC236}">
                <a16:creationId xmlns:a16="http://schemas.microsoft.com/office/drawing/2014/main" id="{CD63D279-D71A-84AA-A013-893A666BA78A}"/>
              </a:ext>
            </a:extLst>
          </p:cNvPr>
          <p:cNvSpPr txBox="1"/>
          <p:nvPr/>
        </p:nvSpPr>
        <p:spPr>
          <a:xfrm flipH="1">
            <a:off x="33939" y="87341"/>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授業資料（パワーポイント）③</a:t>
            </a:r>
          </a:p>
        </p:txBody>
      </p:sp>
      <p:sp>
        <p:nvSpPr>
          <p:cNvPr id="13" name="正方形/長方形 12">
            <a:extLst>
              <a:ext uri="{FF2B5EF4-FFF2-40B4-BE49-F238E27FC236}">
                <a16:creationId xmlns:a16="http://schemas.microsoft.com/office/drawing/2014/main" id="{A8253F5F-B393-E9DF-5923-FF1881372A48}"/>
              </a:ext>
            </a:extLst>
          </p:cNvPr>
          <p:cNvSpPr/>
          <p:nvPr/>
        </p:nvSpPr>
        <p:spPr>
          <a:xfrm>
            <a:off x="33939" y="117114"/>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13244872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161F0410-D8B2-709D-7605-A7F8C0AA6123}"/>
              </a:ext>
            </a:extLst>
          </p:cNvPr>
          <p:cNvSpPr/>
          <p:nvPr/>
        </p:nvSpPr>
        <p:spPr>
          <a:xfrm>
            <a:off x="3535172" y="5532100"/>
            <a:ext cx="7988300" cy="74930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2FC7D83-556E-4766-9A05-E7B42FFECF01}"/>
              </a:ext>
            </a:extLst>
          </p:cNvPr>
          <p:cNvSpPr/>
          <p:nvPr/>
        </p:nvSpPr>
        <p:spPr>
          <a:xfrm>
            <a:off x="3684016" y="5651500"/>
            <a:ext cx="7707884" cy="5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BDE76F68-294F-62BC-979C-D58F92742C48}"/>
              </a:ext>
            </a:extLst>
          </p:cNvPr>
          <p:cNvSpPr>
            <a:spLocks noGrp="1"/>
          </p:cNvSpPr>
          <p:nvPr>
            <p:ph type="sldNum" sz="quarter" idx="12"/>
          </p:nvPr>
        </p:nvSpPr>
        <p:spPr/>
        <p:txBody>
          <a:bodyPr/>
          <a:lstStyle/>
          <a:p>
            <a:pPr rtl="0"/>
            <a:fld id="{48F63A3B-78C7-47BE-AE5E-E10140E04643}" type="slidenum">
              <a:rPr lang="en-US" altLang="ja-JP" smtClean="0"/>
              <a:t>146</a:t>
            </a:fld>
            <a:endParaRPr lang="ja-JP" dirty="0"/>
          </a:p>
        </p:txBody>
      </p:sp>
      <p:sp>
        <p:nvSpPr>
          <p:cNvPr id="2" name="テキスト ボックス 1">
            <a:extLst>
              <a:ext uri="{FF2B5EF4-FFF2-40B4-BE49-F238E27FC236}">
                <a16:creationId xmlns:a16="http://schemas.microsoft.com/office/drawing/2014/main" id="{C16339E6-4594-B559-6702-348E0DB03EF6}"/>
              </a:ext>
            </a:extLst>
          </p:cNvPr>
          <p:cNvSpPr txBox="1"/>
          <p:nvPr/>
        </p:nvSpPr>
        <p:spPr>
          <a:xfrm>
            <a:off x="1155700" y="1003300"/>
            <a:ext cx="9118600" cy="523220"/>
          </a:xfrm>
          <a:prstGeom prst="rect">
            <a:avLst/>
          </a:prstGeom>
          <a:noFill/>
        </p:spPr>
        <p:txBody>
          <a:bodyPr wrap="square" rtlCol="0">
            <a:spAutoFit/>
          </a:bodyPr>
          <a:lstStyle/>
          <a:p>
            <a:r>
              <a:rPr kumimoji="1" lang="ja-JP" altLang="en-US" sz="2800" b="1" dirty="0"/>
              <a:t>どうして、食料を備ちくしておく必要があるのでしょうか？</a:t>
            </a:r>
          </a:p>
        </p:txBody>
      </p:sp>
      <p:sp>
        <p:nvSpPr>
          <p:cNvPr id="3" name="テキスト ボックス 2">
            <a:extLst>
              <a:ext uri="{FF2B5EF4-FFF2-40B4-BE49-F238E27FC236}">
                <a16:creationId xmlns:a16="http://schemas.microsoft.com/office/drawing/2014/main" id="{FB702491-DFBB-45B0-ADDC-419E752F0680}"/>
              </a:ext>
            </a:extLst>
          </p:cNvPr>
          <p:cNvSpPr txBox="1"/>
          <p:nvPr/>
        </p:nvSpPr>
        <p:spPr>
          <a:xfrm>
            <a:off x="1581912" y="2184400"/>
            <a:ext cx="9857232" cy="4601260"/>
          </a:xfrm>
          <a:prstGeom prst="rect">
            <a:avLst/>
          </a:prstGeom>
          <a:noFill/>
        </p:spPr>
        <p:txBody>
          <a:bodyPr wrap="square" rtlCol="0">
            <a:spAutoFit/>
          </a:bodyPr>
          <a:lstStyle/>
          <a:p>
            <a:r>
              <a:rPr kumimoji="1" lang="ja-JP" altLang="en-US" dirty="0"/>
              <a:t>　</a:t>
            </a:r>
            <a:r>
              <a:rPr kumimoji="1" lang="ja-JP" altLang="en-US" sz="2400" b="1" dirty="0"/>
              <a:t>災害時には、</a:t>
            </a:r>
            <a:r>
              <a:rPr kumimoji="1" lang="ja-JP" altLang="en-US" sz="3200" b="1" dirty="0">
                <a:solidFill>
                  <a:schemeClr val="accent2">
                    <a:lumMod val="75000"/>
                  </a:schemeClr>
                </a:solidFill>
              </a:rPr>
              <a:t>ライフライン</a:t>
            </a:r>
            <a:r>
              <a:rPr kumimoji="1" lang="ja-JP" altLang="en-US" sz="2400" b="1" dirty="0"/>
              <a:t>が断絶される可能性が高く、</a:t>
            </a:r>
            <a:endParaRPr kumimoji="1" lang="en-US" altLang="ja-JP" sz="2400" b="1" dirty="0"/>
          </a:p>
          <a:p>
            <a:endParaRPr kumimoji="1" lang="en-US" altLang="ja-JP" sz="1050" b="1" dirty="0"/>
          </a:p>
          <a:p>
            <a:r>
              <a:rPr kumimoji="1" lang="ja-JP" altLang="en-US" sz="2400" b="1" dirty="0"/>
              <a:t>蛇口をひねれば</a:t>
            </a:r>
            <a:r>
              <a:rPr kumimoji="1" lang="ja-JP" altLang="en-US" sz="3200" b="1" dirty="0">
                <a:solidFill>
                  <a:schemeClr val="accent2">
                    <a:lumMod val="75000"/>
                  </a:schemeClr>
                </a:solidFill>
              </a:rPr>
              <a:t>水</a:t>
            </a:r>
            <a:r>
              <a:rPr kumimoji="1" lang="ja-JP" altLang="en-US" sz="2400" b="1" dirty="0"/>
              <a:t>が出て、</a:t>
            </a:r>
            <a:r>
              <a:rPr kumimoji="1" lang="ja-JP" altLang="en-US" sz="3200" b="1" dirty="0">
                <a:solidFill>
                  <a:schemeClr val="accent2">
                    <a:lumMod val="75000"/>
                  </a:schemeClr>
                </a:solidFill>
              </a:rPr>
              <a:t>電気</a:t>
            </a:r>
            <a:r>
              <a:rPr kumimoji="1" lang="ja-JP" altLang="en-US" sz="2400" b="1" dirty="0"/>
              <a:t>や</a:t>
            </a:r>
            <a:r>
              <a:rPr kumimoji="1" lang="ja-JP" altLang="en-US" sz="3200" b="1" dirty="0">
                <a:solidFill>
                  <a:schemeClr val="accent2">
                    <a:lumMod val="75000"/>
                  </a:schemeClr>
                </a:solidFill>
              </a:rPr>
              <a:t>ガス</a:t>
            </a:r>
            <a:r>
              <a:rPr kumimoji="1" lang="ja-JP" altLang="en-US" sz="2400" b="1" dirty="0"/>
              <a:t>を使えることが</a:t>
            </a:r>
            <a:r>
              <a:rPr kumimoji="1" lang="ja-JP" altLang="en-US" sz="2400" b="1" u="sng" dirty="0"/>
              <a:t>当たり前ではなくなる</a:t>
            </a:r>
            <a:r>
              <a:rPr kumimoji="1" lang="ja-JP" altLang="en-US" sz="2400" b="1" dirty="0"/>
              <a:t>。</a:t>
            </a:r>
            <a:endParaRPr kumimoji="1" lang="en-US" altLang="ja-JP" sz="2400" b="1" dirty="0"/>
          </a:p>
          <a:p>
            <a:endParaRPr kumimoji="1" lang="en-US" altLang="ja-JP" sz="2400" b="1" dirty="0"/>
          </a:p>
          <a:p>
            <a:endParaRPr kumimoji="1" lang="en-US" altLang="ja-JP" sz="2400" b="1" dirty="0"/>
          </a:p>
          <a:p>
            <a:r>
              <a:rPr kumimoji="1" lang="ja-JP" altLang="en-US" sz="2400" b="1" dirty="0"/>
              <a:t>　　　　　　　　　　　また、</a:t>
            </a:r>
            <a:r>
              <a:rPr kumimoji="1" lang="ja-JP" altLang="en-US" sz="2400" b="1" u="sng" dirty="0"/>
              <a:t>地しん </a:t>
            </a:r>
            <a:r>
              <a:rPr kumimoji="1" lang="ja-JP" altLang="en-US" sz="2400" b="1" dirty="0"/>
              <a:t>や </a:t>
            </a:r>
            <a:r>
              <a:rPr kumimoji="1" lang="ja-JP" altLang="en-US" sz="2400" b="1" u="sng" dirty="0"/>
              <a:t>つ波 </a:t>
            </a:r>
            <a:r>
              <a:rPr kumimoji="1" lang="ja-JP" altLang="en-US" sz="2400" b="1" dirty="0"/>
              <a:t>によって、</a:t>
            </a:r>
            <a:r>
              <a:rPr kumimoji="1" lang="ja-JP" altLang="en-US" sz="3200" b="1" dirty="0">
                <a:solidFill>
                  <a:schemeClr val="accent2">
                    <a:lumMod val="75000"/>
                  </a:schemeClr>
                </a:solidFill>
              </a:rPr>
              <a:t>道路がふうさされ</a:t>
            </a:r>
            <a:r>
              <a:rPr kumimoji="1" lang="ja-JP" altLang="en-US" sz="2400" b="1" dirty="0"/>
              <a:t>、</a:t>
            </a:r>
            <a:endParaRPr kumimoji="1" lang="en-US" altLang="ja-JP" sz="2400" b="1" dirty="0"/>
          </a:p>
          <a:p>
            <a:r>
              <a:rPr kumimoji="1" lang="ja-JP" altLang="en-US" sz="1050" b="1" dirty="0"/>
              <a:t>　　　　　　</a:t>
            </a:r>
            <a:endParaRPr kumimoji="1" lang="en-US" altLang="ja-JP" sz="1050" b="1" dirty="0"/>
          </a:p>
          <a:p>
            <a:r>
              <a:rPr kumimoji="1" lang="ja-JP" altLang="en-US" sz="3200" b="1" dirty="0">
                <a:solidFill>
                  <a:schemeClr val="accent2">
                    <a:lumMod val="75000"/>
                  </a:schemeClr>
                </a:solidFill>
              </a:rPr>
              <a:t>　　　　　　　　食べ物</a:t>
            </a:r>
            <a:r>
              <a:rPr kumimoji="1" lang="ja-JP" altLang="en-US" sz="2400" b="1" dirty="0"/>
              <a:t>が</a:t>
            </a:r>
            <a:r>
              <a:rPr kumimoji="1" lang="ja-JP" altLang="en-US" sz="3200" b="1" dirty="0">
                <a:solidFill>
                  <a:schemeClr val="accent2">
                    <a:lumMod val="75000"/>
                  </a:schemeClr>
                </a:solidFill>
              </a:rPr>
              <a:t>手に入りにくくなる</a:t>
            </a:r>
            <a:r>
              <a:rPr kumimoji="1" lang="ja-JP" altLang="en-US" sz="2400" b="1" dirty="0"/>
              <a:t>可能性が高い。</a:t>
            </a:r>
            <a:endParaRPr kumimoji="1" lang="en-US" altLang="ja-JP" sz="2400" b="1" dirty="0"/>
          </a:p>
          <a:p>
            <a:endParaRPr kumimoji="1" lang="en-US" altLang="ja-JP" sz="2400" b="1" dirty="0"/>
          </a:p>
          <a:p>
            <a:endParaRPr kumimoji="1" lang="en-US" altLang="ja-JP" sz="2400" b="1" dirty="0"/>
          </a:p>
          <a:p>
            <a:endParaRPr kumimoji="1" lang="en-US" altLang="ja-JP" sz="2400" b="1" dirty="0"/>
          </a:p>
          <a:p>
            <a:endParaRPr kumimoji="1" lang="ja-JP" altLang="en-US" sz="2400" b="1" dirty="0"/>
          </a:p>
        </p:txBody>
      </p:sp>
      <p:pic>
        <p:nvPicPr>
          <p:cNvPr id="6146" name="Picture 2" descr="水道・ガス・電気のマーク（背景あり） | かわいいフリー素材集 いらすとや">
            <a:extLst>
              <a:ext uri="{FF2B5EF4-FFF2-40B4-BE49-F238E27FC236}">
                <a16:creationId xmlns:a16="http://schemas.microsoft.com/office/drawing/2014/main" id="{91528000-BD6D-24E5-9B0E-6FBC613646F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21" b="97778" l="6571" r="91571">
                        <a14:foregroundMark x1="73000" y1="9206" x2="73000" y2="9206"/>
                        <a14:foregroundMark x1="63857" y1="5079" x2="63857" y2="5079"/>
                        <a14:foregroundMark x1="91857" y1="25238" x2="91857" y2="25238"/>
                        <a14:foregroundMark x1="55286" y1="83016" x2="38429" y2="83810"/>
                        <a14:foregroundMark x1="38429" y1="83810" x2="42714" y2="65556"/>
                        <a14:foregroundMark x1="42714" y1="65556" x2="60143" y2="79206"/>
                        <a14:foregroundMark x1="60143" y1="79206" x2="47143" y2="97460"/>
                        <a14:foregroundMark x1="47143" y1="97460" x2="35571" y2="78413"/>
                        <a14:foregroundMark x1="35571" y1="78413" x2="49286" y2="59206"/>
                        <a14:foregroundMark x1="49286" y1="59206" x2="64571" y2="75556"/>
                        <a14:foregroundMark x1="64571" y1="75556" x2="54143" y2="94762"/>
                        <a14:foregroundMark x1="54143" y1="94762" x2="49000" y2="97778"/>
                        <a14:foregroundMark x1="48143" y1="84127" x2="54714" y2="61270"/>
                        <a14:foregroundMark x1="54714" y1="69841" x2="57857" y2="76032"/>
                        <a14:foregroundMark x1="54143" y1="79841" x2="52143" y2="78095"/>
                        <a14:foregroundMark x1="47286" y1="78095" x2="43857" y2="76667"/>
                        <a14:foregroundMark x1="50571" y1="65873" x2="48143" y2="63175"/>
                        <a14:foregroundMark x1="39857" y1="46667" x2="28714" y2="43810"/>
                        <a14:foregroundMark x1="28714" y1="43810" x2="14143" y2="30635"/>
                        <a14:foregroundMark x1="14143" y1="30635" x2="31429" y2="15873"/>
                        <a14:foregroundMark x1="31429" y1="15873" x2="37286" y2="48413"/>
                        <a14:foregroundMark x1="37286" y1="48413" x2="19571" y2="30317"/>
                        <a14:foregroundMark x1="19571" y1="30317" x2="30857" y2="26984"/>
                        <a14:foregroundMark x1="30857" y1="26984" x2="25143" y2="35556"/>
                        <a14:foregroundMark x1="25143" y1="35556" x2="27286" y2="31429"/>
                        <a14:foregroundMark x1="24714" y1="35556" x2="19143" y2="46984"/>
                        <a14:foregroundMark x1="6571" y1="36190" x2="6571" y2="36190"/>
                      </a14:backgroundRemoval>
                    </a14:imgEffect>
                  </a14:imgLayer>
                </a14:imgProps>
              </a:ext>
              <a:ext uri="{28A0092B-C50C-407E-A947-70E740481C1C}">
                <a14:useLocalDpi xmlns:a14="http://schemas.microsoft.com/office/drawing/2010/main" val="0"/>
              </a:ext>
            </a:extLst>
          </a:blip>
          <a:srcRect/>
          <a:stretch>
            <a:fillRect/>
          </a:stretch>
        </p:blipFill>
        <p:spPr bwMode="auto">
          <a:xfrm>
            <a:off x="9312275" y="1072155"/>
            <a:ext cx="1924050" cy="17316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事故　車　道路　 いらすとや に対する画像結果">
            <a:extLst>
              <a:ext uri="{FF2B5EF4-FFF2-40B4-BE49-F238E27FC236}">
                <a16:creationId xmlns:a16="http://schemas.microsoft.com/office/drawing/2014/main" id="{1D1AB4B6-A881-42CE-AEA2-0C7DF9BE8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3952875"/>
            <a:ext cx="2232025" cy="245208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AFB1F3E5-9722-B201-52ED-53A98C8569CE}"/>
              </a:ext>
            </a:extLst>
          </p:cNvPr>
          <p:cNvSpPr txBox="1"/>
          <p:nvPr/>
        </p:nvSpPr>
        <p:spPr>
          <a:xfrm>
            <a:off x="3784600" y="5651500"/>
            <a:ext cx="7654544" cy="461665"/>
          </a:xfrm>
          <a:prstGeom prst="rect">
            <a:avLst/>
          </a:prstGeom>
          <a:noFill/>
        </p:spPr>
        <p:txBody>
          <a:bodyPr wrap="square" rtlCol="0">
            <a:spAutoFit/>
          </a:bodyPr>
          <a:lstStyle/>
          <a:p>
            <a:r>
              <a:rPr kumimoji="1" lang="ja-JP" altLang="en-US" sz="2400" b="1" dirty="0"/>
              <a:t>だから、災害に備えて、食料を備ちくすることが、重要となる。</a:t>
            </a:r>
          </a:p>
        </p:txBody>
      </p:sp>
      <p:sp>
        <p:nvSpPr>
          <p:cNvPr id="8" name="テキスト ボックス 7">
            <a:extLst>
              <a:ext uri="{FF2B5EF4-FFF2-40B4-BE49-F238E27FC236}">
                <a16:creationId xmlns:a16="http://schemas.microsoft.com/office/drawing/2014/main" id="{B4268C5A-1B15-08FF-E066-E0830413A86F}"/>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0" name="テキスト ボックス 9">
            <a:extLst>
              <a:ext uri="{FF2B5EF4-FFF2-40B4-BE49-F238E27FC236}">
                <a16:creationId xmlns:a16="http://schemas.microsoft.com/office/drawing/2014/main" id="{4334F32E-BAAA-1F0B-3845-B3FE23E477DD}"/>
              </a:ext>
            </a:extLst>
          </p:cNvPr>
          <p:cNvSpPr txBox="1"/>
          <p:nvPr/>
        </p:nvSpPr>
        <p:spPr>
          <a:xfrm flipH="1">
            <a:off x="33939" y="87341"/>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授業資料（パワーポイント）④</a:t>
            </a:r>
          </a:p>
        </p:txBody>
      </p:sp>
      <p:sp>
        <p:nvSpPr>
          <p:cNvPr id="11" name="正方形/長方形 10">
            <a:extLst>
              <a:ext uri="{FF2B5EF4-FFF2-40B4-BE49-F238E27FC236}">
                <a16:creationId xmlns:a16="http://schemas.microsoft.com/office/drawing/2014/main" id="{CFFDEA1E-C7FA-832A-1D6D-06E4AFFD56F1}"/>
              </a:ext>
            </a:extLst>
          </p:cNvPr>
          <p:cNvSpPr/>
          <p:nvPr/>
        </p:nvSpPr>
        <p:spPr>
          <a:xfrm>
            <a:off x="33939" y="117114"/>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35698351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吹き出し: 角を丸めた四角形 7">
            <a:extLst>
              <a:ext uri="{FF2B5EF4-FFF2-40B4-BE49-F238E27FC236}">
                <a16:creationId xmlns:a16="http://schemas.microsoft.com/office/drawing/2014/main" id="{7A4E51E0-535D-52B7-99D4-546F3D1E1722}"/>
              </a:ext>
            </a:extLst>
          </p:cNvPr>
          <p:cNvSpPr/>
          <p:nvPr/>
        </p:nvSpPr>
        <p:spPr>
          <a:xfrm>
            <a:off x="2882900" y="2336800"/>
            <a:ext cx="6972300" cy="2019300"/>
          </a:xfrm>
          <a:prstGeom prst="wedgeRoundRectCallout">
            <a:avLst>
              <a:gd name="adj1" fmla="val 6296"/>
              <a:gd name="adj2" fmla="val 65645"/>
              <a:gd name="adj3" fmla="val 16667"/>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4D72B5DE-CEC8-777A-809E-BC6910148175}"/>
              </a:ext>
            </a:extLst>
          </p:cNvPr>
          <p:cNvSpPr>
            <a:spLocks noGrp="1"/>
          </p:cNvSpPr>
          <p:nvPr>
            <p:ph type="sldNum" sz="quarter" idx="12"/>
          </p:nvPr>
        </p:nvSpPr>
        <p:spPr/>
        <p:txBody>
          <a:bodyPr/>
          <a:lstStyle/>
          <a:p>
            <a:pPr rtl="0"/>
            <a:fld id="{48F63A3B-78C7-47BE-AE5E-E10140E04643}" type="slidenum">
              <a:rPr lang="en-US" altLang="ja-JP" smtClean="0"/>
              <a:t>147</a:t>
            </a:fld>
            <a:endParaRPr lang="ja-JP" dirty="0"/>
          </a:p>
        </p:txBody>
      </p:sp>
      <p:pic>
        <p:nvPicPr>
          <p:cNvPr id="6" name="Picture 2" descr="考えるこども いらすとや に対する画像結果">
            <a:extLst>
              <a:ext uri="{FF2B5EF4-FFF2-40B4-BE49-F238E27FC236}">
                <a16:creationId xmlns:a16="http://schemas.microsoft.com/office/drawing/2014/main" id="{7DCE1887-2E03-7B4D-2BDC-B439055E9E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953" b="95257" l="9283" r="96203">
                        <a14:foregroundMark x1="55274" y1="11858" x2="48945" y2="7115"/>
                        <a14:foregroundMark x1="53165" y1="44269" x2="43882" y2="45059"/>
                        <a14:foregroundMark x1="49367" y1="60870" x2="54008" y2="62846"/>
                        <a14:foregroundMark x1="9705" y1="63241" x2="9283" y2="54545"/>
                        <a14:foregroundMark x1="50211" y1="88142" x2="50211" y2="88142"/>
                        <a14:foregroundMark x1="50211" y1="88142" x2="50211" y2="88142"/>
                        <a14:foregroundMark x1="51477" y1="90514" x2="51477" y2="90514"/>
                        <a14:foregroundMark x1="51477" y1="90514" x2="51477" y2="90514"/>
                        <a14:foregroundMark x1="53586" y1="95257" x2="53586" y2="95257"/>
                        <a14:foregroundMark x1="53586" y1="95257" x2="53586" y2="95257"/>
                        <a14:foregroundMark x1="91983" y1="15810" x2="91983" y2="15810"/>
                        <a14:foregroundMark x1="91983" y1="15810" x2="91983" y2="15810"/>
                        <a14:foregroundMark x1="92827" y1="15020" x2="96203" y2="7905"/>
                        <a14:foregroundMark x1="89451" y1="3953" x2="89451" y2="3953"/>
                        <a14:foregroundMark x1="89451" y1="3953" x2="89451" y2="3953"/>
                        <a14:foregroundMark x1="86498" y1="28854" x2="86498" y2="28854"/>
                      </a14:backgroundRemoval>
                    </a14:imgEffect>
                  </a14:imgLayer>
                </a14:imgProps>
              </a:ext>
              <a:ext uri="{28A0092B-C50C-407E-A947-70E740481C1C}">
                <a14:useLocalDpi xmlns:a14="http://schemas.microsoft.com/office/drawing/2010/main" val="0"/>
              </a:ext>
            </a:extLst>
          </a:blip>
          <a:srcRect/>
          <a:stretch>
            <a:fillRect/>
          </a:stretch>
        </p:blipFill>
        <p:spPr bwMode="auto">
          <a:xfrm>
            <a:off x="1480344" y="4356100"/>
            <a:ext cx="2343676" cy="2501900"/>
          </a:xfrm>
          <a:prstGeom prst="rect">
            <a:avLst/>
          </a:prstGeom>
          <a:noFill/>
          <a:extLst>
            <a:ext uri="{909E8E84-426E-40DD-AFC4-6F175D3DCCD1}">
              <a14:hiddenFill xmlns:a14="http://schemas.microsoft.com/office/drawing/2010/main">
                <a:solidFill>
                  <a:srgbClr val="FFFFFF"/>
                </a:solidFill>
              </a14:hiddenFill>
            </a:ext>
          </a:extLst>
        </p:spPr>
      </p:pic>
      <p:sp>
        <p:nvSpPr>
          <p:cNvPr id="7" name="吹き出し: 角を丸めた四角形 6">
            <a:extLst>
              <a:ext uri="{FF2B5EF4-FFF2-40B4-BE49-F238E27FC236}">
                <a16:creationId xmlns:a16="http://schemas.microsoft.com/office/drawing/2014/main" id="{3EA69A2F-37EC-3F76-E67E-E81BD53725F6}"/>
              </a:ext>
            </a:extLst>
          </p:cNvPr>
          <p:cNvSpPr/>
          <p:nvPr/>
        </p:nvSpPr>
        <p:spPr>
          <a:xfrm>
            <a:off x="2730500" y="2184400"/>
            <a:ext cx="6972300" cy="2019300"/>
          </a:xfrm>
          <a:prstGeom prst="wedgeRoundRectCallout">
            <a:avLst>
              <a:gd name="adj1" fmla="val 6296"/>
              <a:gd name="adj2" fmla="val 6564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629720D5-4087-77CF-1287-AF8EF310FD83}"/>
              </a:ext>
            </a:extLst>
          </p:cNvPr>
          <p:cNvSpPr>
            <a:spLocks noGrp="1"/>
          </p:cNvSpPr>
          <p:nvPr>
            <p:ph sz="half" idx="1"/>
          </p:nvPr>
        </p:nvSpPr>
        <p:spPr>
          <a:xfrm>
            <a:off x="539496" y="1300480"/>
            <a:ext cx="11119104" cy="2584450"/>
          </a:xfrm>
        </p:spPr>
        <p:txBody>
          <a:bodyPr/>
          <a:lstStyle/>
          <a:p>
            <a:pPr marL="0" indent="0" algn="ctr">
              <a:buNone/>
            </a:pPr>
            <a:r>
              <a:rPr kumimoji="1" lang="en-US" altLang="ja-JP" sz="2800" b="1" dirty="0">
                <a:solidFill>
                  <a:schemeClr val="tx1"/>
                </a:solidFill>
              </a:rPr>
              <a:t>Q. </a:t>
            </a:r>
            <a:r>
              <a:rPr kumimoji="1" lang="ja-JP" altLang="en-US" sz="2800" b="1" dirty="0">
                <a:solidFill>
                  <a:schemeClr val="tx1"/>
                </a:solidFill>
              </a:rPr>
              <a:t>備ちく食料は、どのくらい用意しておくと良いでしょうか？</a:t>
            </a:r>
            <a:endParaRPr kumimoji="1" lang="en-US" altLang="ja-JP" sz="2800" b="1" dirty="0">
              <a:solidFill>
                <a:schemeClr val="tx1"/>
              </a:solidFill>
            </a:endParaRPr>
          </a:p>
          <a:p>
            <a:pPr marL="0" indent="0" algn="ctr">
              <a:buNone/>
            </a:pPr>
            <a:endParaRPr lang="en-US" altLang="ja-JP" sz="2400" b="1" dirty="0">
              <a:solidFill>
                <a:schemeClr val="tx1"/>
              </a:solidFill>
            </a:endParaRPr>
          </a:p>
          <a:p>
            <a:pPr marL="0" indent="0" algn="ctr">
              <a:buNone/>
            </a:pPr>
            <a:endParaRPr lang="en-US" altLang="ja-JP" sz="2400" b="1" dirty="0">
              <a:solidFill>
                <a:schemeClr val="tx1"/>
              </a:solidFill>
            </a:endParaRPr>
          </a:p>
          <a:p>
            <a:pPr marL="0" indent="0" algn="ctr">
              <a:buNone/>
            </a:pPr>
            <a:r>
              <a:rPr kumimoji="1" lang="ja-JP" altLang="en-US" sz="2800" b="1" dirty="0">
                <a:solidFill>
                  <a:schemeClr val="tx1"/>
                </a:solidFill>
              </a:rPr>
              <a:t>①</a:t>
            </a:r>
            <a:r>
              <a:rPr kumimoji="1" lang="en-US" altLang="ja-JP" sz="2800" b="1" dirty="0">
                <a:solidFill>
                  <a:schemeClr val="tx1"/>
                </a:solidFill>
              </a:rPr>
              <a:t>1</a:t>
            </a:r>
            <a:r>
              <a:rPr kumimoji="1" lang="ja-JP" altLang="en-US" sz="2800" b="1" dirty="0">
                <a:solidFill>
                  <a:schemeClr val="tx1"/>
                </a:solidFill>
              </a:rPr>
              <a:t>日分</a:t>
            </a:r>
            <a:r>
              <a:rPr lang="ja-JP" altLang="en-US" sz="2800" b="1" dirty="0">
                <a:solidFill>
                  <a:schemeClr val="tx1"/>
                </a:solidFill>
              </a:rPr>
              <a:t>　　　</a:t>
            </a:r>
            <a:r>
              <a:rPr kumimoji="1" lang="ja-JP" altLang="en-US" sz="2800" b="1" dirty="0">
                <a:solidFill>
                  <a:schemeClr val="tx1"/>
                </a:solidFill>
              </a:rPr>
              <a:t>②</a:t>
            </a:r>
            <a:r>
              <a:rPr kumimoji="1" lang="en-US" altLang="ja-JP" sz="2800" b="1" dirty="0">
                <a:solidFill>
                  <a:schemeClr val="tx1"/>
                </a:solidFill>
              </a:rPr>
              <a:t>2</a:t>
            </a:r>
            <a:r>
              <a:rPr kumimoji="1" lang="ja-JP" altLang="en-US" sz="2800" b="1" dirty="0">
                <a:solidFill>
                  <a:schemeClr val="tx1"/>
                </a:solidFill>
              </a:rPr>
              <a:t>日分</a:t>
            </a:r>
            <a:endParaRPr kumimoji="1" lang="en-US" altLang="ja-JP" sz="2800" b="1" dirty="0">
              <a:solidFill>
                <a:schemeClr val="tx1"/>
              </a:solidFill>
            </a:endParaRPr>
          </a:p>
          <a:p>
            <a:pPr marL="0" indent="0" algn="ctr">
              <a:buNone/>
            </a:pPr>
            <a:endParaRPr lang="en-US" altLang="ja-JP" sz="1050" b="1" dirty="0">
              <a:solidFill>
                <a:schemeClr val="tx1"/>
              </a:solidFill>
            </a:endParaRPr>
          </a:p>
          <a:p>
            <a:pPr marL="0" indent="0" algn="ctr">
              <a:buNone/>
            </a:pPr>
            <a:r>
              <a:rPr kumimoji="1" lang="ja-JP" altLang="en-US" sz="2800" b="1" dirty="0">
                <a:solidFill>
                  <a:schemeClr val="tx1"/>
                </a:solidFill>
              </a:rPr>
              <a:t>③</a:t>
            </a:r>
            <a:r>
              <a:rPr kumimoji="1" lang="en-US" altLang="ja-JP" sz="2800" b="1" dirty="0">
                <a:solidFill>
                  <a:schemeClr val="tx1"/>
                </a:solidFill>
              </a:rPr>
              <a:t>3</a:t>
            </a:r>
            <a:r>
              <a:rPr kumimoji="1" lang="ja-JP" altLang="en-US" sz="2800" b="1" dirty="0">
                <a:solidFill>
                  <a:schemeClr val="tx1"/>
                </a:solidFill>
              </a:rPr>
              <a:t>日分</a:t>
            </a:r>
            <a:r>
              <a:rPr lang="ja-JP" altLang="en-US" sz="2800" b="1" dirty="0">
                <a:solidFill>
                  <a:schemeClr val="tx1"/>
                </a:solidFill>
              </a:rPr>
              <a:t>　　　</a:t>
            </a:r>
            <a:r>
              <a:rPr kumimoji="1" lang="ja-JP" altLang="en-US" sz="2800" b="1" dirty="0">
                <a:solidFill>
                  <a:schemeClr val="tx1"/>
                </a:solidFill>
              </a:rPr>
              <a:t>④</a:t>
            </a:r>
            <a:r>
              <a:rPr kumimoji="1" lang="en-US" altLang="ja-JP" sz="2800" b="1" dirty="0">
                <a:solidFill>
                  <a:schemeClr val="tx1"/>
                </a:solidFill>
              </a:rPr>
              <a:t>1</a:t>
            </a:r>
            <a:r>
              <a:rPr kumimoji="1" lang="ja-JP" altLang="en-US" sz="2800" b="1" dirty="0">
                <a:solidFill>
                  <a:schemeClr val="tx1"/>
                </a:solidFill>
              </a:rPr>
              <a:t>週間</a:t>
            </a:r>
          </a:p>
        </p:txBody>
      </p:sp>
      <p:pic>
        <p:nvPicPr>
          <p:cNvPr id="4100" name="Picture 4" descr="備蓄食料 いらすとや に対する画像結果">
            <a:extLst>
              <a:ext uri="{FF2B5EF4-FFF2-40B4-BE49-F238E27FC236}">
                <a16:creationId xmlns:a16="http://schemas.microsoft.com/office/drawing/2014/main" id="{510C6AB5-B87C-33C7-5934-0222EF2412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a:off x="9518650" y="3989070"/>
            <a:ext cx="232410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備蓄食料 いらすとや に対する画像結果">
            <a:extLst>
              <a:ext uri="{FF2B5EF4-FFF2-40B4-BE49-F238E27FC236}">
                <a16:creationId xmlns:a16="http://schemas.microsoft.com/office/drawing/2014/main" id="{8C759FC8-9DE2-4150-015B-BBAA582F1F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52786" y="4670308"/>
            <a:ext cx="1971519" cy="205232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9C5CD21-B2CB-7091-758C-946F24DDBB83}"/>
              </a:ext>
            </a:extLst>
          </p:cNvPr>
          <p:cNvSpPr txBox="1"/>
          <p:nvPr/>
        </p:nvSpPr>
        <p:spPr>
          <a:xfrm>
            <a:off x="889000" y="584200"/>
            <a:ext cx="4737100" cy="523220"/>
          </a:xfrm>
          <a:prstGeom prst="rect">
            <a:avLst/>
          </a:prstGeom>
          <a:noFill/>
        </p:spPr>
        <p:txBody>
          <a:bodyPr wrap="square" rtlCol="0">
            <a:spAutoFit/>
          </a:bodyPr>
          <a:lstStyle/>
          <a:p>
            <a:r>
              <a:rPr kumimoji="1" lang="ja-JP" altLang="en-US" sz="2800" b="1" dirty="0">
                <a:solidFill>
                  <a:srgbClr val="00B050"/>
                </a:solidFill>
              </a:rPr>
              <a:t>ここでクイズ！</a:t>
            </a:r>
          </a:p>
        </p:txBody>
      </p:sp>
      <p:sp>
        <p:nvSpPr>
          <p:cNvPr id="2" name="テキスト ボックス 1">
            <a:extLst>
              <a:ext uri="{FF2B5EF4-FFF2-40B4-BE49-F238E27FC236}">
                <a16:creationId xmlns:a16="http://schemas.microsoft.com/office/drawing/2014/main" id="{8A5931A0-BDD3-AFDC-743C-DD04FB3F6E96}"/>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1" name="テキスト ボックス 10">
            <a:extLst>
              <a:ext uri="{FF2B5EF4-FFF2-40B4-BE49-F238E27FC236}">
                <a16:creationId xmlns:a16="http://schemas.microsoft.com/office/drawing/2014/main" id="{93B483FC-AB78-0654-E16A-5A969634674D}"/>
              </a:ext>
            </a:extLst>
          </p:cNvPr>
          <p:cNvSpPr txBox="1"/>
          <p:nvPr/>
        </p:nvSpPr>
        <p:spPr>
          <a:xfrm flipH="1">
            <a:off x="33939" y="87341"/>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授業資料（パワーポイント）⑤</a:t>
            </a:r>
          </a:p>
        </p:txBody>
      </p:sp>
      <p:sp>
        <p:nvSpPr>
          <p:cNvPr id="12" name="正方形/長方形 11">
            <a:extLst>
              <a:ext uri="{FF2B5EF4-FFF2-40B4-BE49-F238E27FC236}">
                <a16:creationId xmlns:a16="http://schemas.microsoft.com/office/drawing/2014/main" id="{BFCD6395-4115-C3E5-EB86-B8852F524DFF}"/>
              </a:ext>
            </a:extLst>
          </p:cNvPr>
          <p:cNvSpPr/>
          <p:nvPr/>
        </p:nvSpPr>
        <p:spPr>
          <a:xfrm>
            <a:off x="33939" y="117114"/>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41041334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備蓄食料 いらすとや に対する画像結果">
            <a:extLst>
              <a:ext uri="{FF2B5EF4-FFF2-40B4-BE49-F238E27FC236}">
                <a16:creationId xmlns:a16="http://schemas.microsoft.com/office/drawing/2014/main" id="{77617068-278E-F778-1C73-B1D6B48B4F2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52786" y="4670308"/>
            <a:ext cx="1971519" cy="20523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備蓄食料 いらすとや に対する画像結果">
            <a:extLst>
              <a:ext uri="{FF2B5EF4-FFF2-40B4-BE49-F238E27FC236}">
                <a16:creationId xmlns:a16="http://schemas.microsoft.com/office/drawing/2014/main" id="{A371AF36-70C7-CCD0-CA79-3291031E62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0" b="99213" l="5328" r="95902">
                        <a14:foregroundMark x1="43852" y1="15354" x2="38934" y2="3150"/>
                        <a14:foregroundMark x1="48770" y1="15354" x2="45902" y2="12992"/>
                        <a14:foregroundMark x1="30328" y1="16142" x2="30328" y2="13780"/>
                        <a14:foregroundMark x1="67213" y1="21654" x2="75000" y2="18898"/>
                        <a14:foregroundMark x1="71311" y1="15748" x2="67623" y2="4724"/>
                        <a14:foregroundMark x1="72951" y1="14173" x2="76639" y2="18504"/>
                        <a14:foregroundMark x1="61066" y1="14173" x2="58197" y2="16929"/>
                        <a14:foregroundMark x1="76230" y1="34646" x2="77869" y2="56299"/>
                        <a14:foregroundMark x1="79098" y1="47638" x2="77459" y2="41732"/>
                        <a14:foregroundMark x1="54508" y1="51181" x2="59016" y2="37008"/>
                        <a14:foregroundMark x1="55328" y1="42520" x2="54918" y2="40157"/>
                        <a14:foregroundMark x1="27459" y1="40945" x2="27459" y2="37795"/>
                        <a14:foregroundMark x1="27459" y1="49606" x2="27049" y2="42913"/>
                        <a14:foregroundMark x1="5328" y1="57874" x2="15164" y2="75197"/>
                        <a14:foregroundMark x1="60246" y1="86220" x2="50986" y2="94394"/>
                        <a14:foregroundMark x1="42066" y1="97205" x2="30738" y2="88189"/>
                        <a14:foregroundMark x1="87295" y1="72047" x2="91393" y2="65354"/>
                        <a14:foregroundMark x1="95902" y1="63780" x2="95902" y2="63780"/>
                        <a14:foregroundMark x1="95902" y1="63780" x2="95902" y2="63780"/>
                        <a14:foregroundMark x1="30328" y1="16142" x2="29918" y2="16142"/>
                        <a14:foregroundMark x1="50000" y1="37795" x2="50000" y2="37795"/>
                        <a14:foregroundMark x1="56967" y1="36614" x2="56967" y2="36614"/>
                        <a14:backgroundMark x1="51639" y1="95276" x2="41803" y2="96850"/>
                      </a14:backgroundRemoval>
                    </a14:imgEffect>
                  </a14:imgLayer>
                </a14:imgProps>
              </a:ext>
              <a:ext uri="{28A0092B-C50C-407E-A947-70E740481C1C}">
                <a14:useLocalDpi xmlns:a14="http://schemas.microsoft.com/office/drawing/2010/main" val="0"/>
              </a:ext>
            </a:extLst>
          </a:blip>
          <a:srcRect/>
          <a:stretch>
            <a:fillRect/>
          </a:stretch>
        </p:blipFill>
        <p:spPr bwMode="auto">
          <a:xfrm>
            <a:off x="9518650" y="3989070"/>
            <a:ext cx="232410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わかるこども いらすとや に対する画像結果">
            <a:extLst>
              <a:ext uri="{FF2B5EF4-FFF2-40B4-BE49-F238E27FC236}">
                <a16:creationId xmlns:a16="http://schemas.microsoft.com/office/drawing/2014/main" id="{C172F816-D1AB-26B4-B260-042CD106F9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83" b="96154" l="8081" r="89899">
                        <a14:foregroundMark x1="63636" y1="11111" x2="61616" y2="8547"/>
                        <a14:foregroundMark x1="67172" y1="93162" x2="67172" y2="93162"/>
                        <a14:foregroundMark x1="67677" y1="96154" x2="67677" y2="96154"/>
                        <a14:foregroundMark x1="24747" y1="28632" x2="24747" y2="28632"/>
                        <a14:foregroundMark x1="27273" y1="18803" x2="27273" y2="18803"/>
                        <a14:foregroundMark x1="27273" y1="15385" x2="27273" y2="15385"/>
                        <a14:foregroundMark x1="27778" y1="29915" x2="15657" y2="5983"/>
                        <a14:foregroundMark x1="15657" y1="5983" x2="26768" y2="25641"/>
                        <a14:foregroundMark x1="20202" y1="21795" x2="21717" y2="22222"/>
                        <a14:foregroundMark x1="18182" y1="12821" x2="12626" y2="21795"/>
                        <a14:foregroundMark x1="8081" y1="7692" x2="8081" y2="7692"/>
                        <a14:foregroundMark x1="16162" y1="11111" x2="10606" y2="21368"/>
                        <a14:foregroundMark x1="27273" y1="31624" x2="27273" y2="31624"/>
                      </a14:backgroundRemoval>
                    </a14:imgEffect>
                  </a14:imgLayer>
                </a14:imgProps>
              </a:ext>
              <a:ext uri="{28A0092B-C50C-407E-A947-70E740481C1C}">
                <a14:useLocalDpi xmlns:a14="http://schemas.microsoft.com/office/drawing/2010/main" val="0"/>
              </a:ext>
            </a:extLst>
          </a:blip>
          <a:srcRect/>
          <a:stretch>
            <a:fillRect/>
          </a:stretch>
        </p:blipFill>
        <p:spPr bwMode="auto">
          <a:xfrm>
            <a:off x="927100" y="3996709"/>
            <a:ext cx="2462481" cy="2910205"/>
          </a:xfrm>
          <a:prstGeom prst="rect">
            <a:avLst/>
          </a:prstGeom>
          <a:noFill/>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182EEEF8-3D21-7B66-4C16-F2AFA73A0F45}"/>
              </a:ext>
            </a:extLst>
          </p:cNvPr>
          <p:cNvSpPr/>
          <p:nvPr/>
        </p:nvSpPr>
        <p:spPr>
          <a:xfrm>
            <a:off x="1930400" y="5760085"/>
            <a:ext cx="8769350" cy="523220"/>
          </a:xfrm>
          <a:prstGeom prst="roundRect">
            <a:avLst/>
          </a:prstGeom>
          <a:solidFill>
            <a:schemeClr val="bg1"/>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角を丸めた四角形 7">
            <a:extLst>
              <a:ext uri="{FF2B5EF4-FFF2-40B4-BE49-F238E27FC236}">
                <a16:creationId xmlns:a16="http://schemas.microsoft.com/office/drawing/2014/main" id="{7A4E51E0-535D-52B7-99D4-546F3D1E1722}"/>
              </a:ext>
            </a:extLst>
          </p:cNvPr>
          <p:cNvSpPr/>
          <p:nvPr/>
        </p:nvSpPr>
        <p:spPr>
          <a:xfrm>
            <a:off x="2882900" y="2336800"/>
            <a:ext cx="6972300" cy="2019300"/>
          </a:xfrm>
          <a:prstGeom prst="wedgeRoundRectCallout">
            <a:avLst>
              <a:gd name="adj1" fmla="val 6296"/>
              <a:gd name="adj2" fmla="val 65645"/>
              <a:gd name="adj3" fmla="val 16667"/>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4D72B5DE-CEC8-777A-809E-BC6910148175}"/>
              </a:ext>
            </a:extLst>
          </p:cNvPr>
          <p:cNvSpPr>
            <a:spLocks noGrp="1"/>
          </p:cNvSpPr>
          <p:nvPr>
            <p:ph type="sldNum" sz="quarter" idx="12"/>
          </p:nvPr>
        </p:nvSpPr>
        <p:spPr/>
        <p:txBody>
          <a:bodyPr/>
          <a:lstStyle/>
          <a:p>
            <a:pPr rtl="0"/>
            <a:fld id="{48F63A3B-78C7-47BE-AE5E-E10140E04643}" type="slidenum">
              <a:rPr lang="en-US" altLang="ja-JP" smtClean="0"/>
              <a:t>148</a:t>
            </a:fld>
            <a:endParaRPr lang="ja-JP" dirty="0"/>
          </a:p>
        </p:txBody>
      </p:sp>
      <p:sp>
        <p:nvSpPr>
          <p:cNvPr id="7" name="吹き出し: 角を丸めた四角形 6">
            <a:extLst>
              <a:ext uri="{FF2B5EF4-FFF2-40B4-BE49-F238E27FC236}">
                <a16:creationId xmlns:a16="http://schemas.microsoft.com/office/drawing/2014/main" id="{3EA69A2F-37EC-3F76-E67E-E81BD53725F6}"/>
              </a:ext>
            </a:extLst>
          </p:cNvPr>
          <p:cNvSpPr/>
          <p:nvPr/>
        </p:nvSpPr>
        <p:spPr>
          <a:xfrm>
            <a:off x="2730500" y="2184400"/>
            <a:ext cx="6972300" cy="2019300"/>
          </a:xfrm>
          <a:prstGeom prst="wedgeRoundRectCallout">
            <a:avLst>
              <a:gd name="adj1" fmla="val 6296"/>
              <a:gd name="adj2" fmla="val 6564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629720D5-4087-77CF-1287-AF8EF310FD83}"/>
              </a:ext>
            </a:extLst>
          </p:cNvPr>
          <p:cNvSpPr>
            <a:spLocks noGrp="1"/>
          </p:cNvSpPr>
          <p:nvPr>
            <p:ph sz="half" idx="1"/>
          </p:nvPr>
        </p:nvSpPr>
        <p:spPr>
          <a:xfrm>
            <a:off x="539496" y="1300480"/>
            <a:ext cx="11119104" cy="2584450"/>
          </a:xfrm>
        </p:spPr>
        <p:txBody>
          <a:bodyPr/>
          <a:lstStyle/>
          <a:p>
            <a:pPr marL="0" indent="0" algn="ctr">
              <a:buNone/>
            </a:pPr>
            <a:r>
              <a:rPr kumimoji="1" lang="en-US" altLang="ja-JP" sz="2800" b="1" dirty="0">
                <a:solidFill>
                  <a:schemeClr val="tx1"/>
                </a:solidFill>
              </a:rPr>
              <a:t>Q. </a:t>
            </a:r>
            <a:r>
              <a:rPr kumimoji="1" lang="ja-JP" altLang="en-US" sz="2800" b="1" dirty="0">
                <a:solidFill>
                  <a:schemeClr val="tx1"/>
                </a:solidFill>
              </a:rPr>
              <a:t>備ちく食料は、どのくらい用意しておくと良いでしょうか？</a:t>
            </a:r>
            <a:endParaRPr kumimoji="1" lang="en-US" altLang="ja-JP" sz="2800" b="1" dirty="0">
              <a:solidFill>
                <a:schemeClr val="tx1"/>
              </a:solidFill>
            </a:endParaRPr>
          </a:p>
          <a:p>
            <a:pPr marL="0" indent="0" algn="ctr">
              <a:buNone/>
            </a:pPr>
            <a:endParaRPr lang="en-US" altLang="ja-JP" sz="2400" b="1" dirty="0">
              <a:solidFill>
                <a:schemeClr val="tx1"/>
              </a:solidFill>
            </a:endParaRPr>
          </a:p>
          <a:p>
            <a:pPr marL="0" indent="0" algn="ctr">
              <a:buNone/>
            </a:pPr>
            <a:endParaRPr lang="en-US" altLang="ja-JP" sz="2400" b="1" dirty="0">
              <a:solidFill>
                <a:schemeClr val="tx1"/>
              </a:solidFill>
            </a:endParaRPr>
          </a:p>
          <a:p>
            <a:pPr marL="0" indent="0" algn="ctr">
              <a:buNone/>
            </a:pPr>
            <a:r>
              <a:rPr kumimoji="1" lang="ja-JP" altLang="en-US" sz="2800" b="1" dirty="0">
                <a:solidFill>
                  <a:schemeClr val="tx1"/>
                </a:solidFill>
              </a:rPr>
              <a:t>①</a:t>
            </a:r>
            <a:r>
              <a:rPr kumimoji="1" lang="en-US" altLang="ja-JP" sz="2800" b="1" dirty="0">
                <a:solidFill>
                  <a:schemeClr val="tx1"/>
                </a:solidFill>
              </a:rPr>
              <a:t>1</a:t>
            </a:r>
            <a:r>
              <a:rPr kumimoji="1" lang="ja-JP" altLang="en-US" sz="2800" b="1" dirty="0">
                <a:solidFill>
                  <a:schemeClr val="tx1"/>
                </a:solidFill>
              </a:rPr>
              <a:t>日分</a:t>
            </a:r>
            <a:r>
              <a:rPr lang="ja-JP" altLang="en-US" sz="2800" b="1" dirty="0">
                <a:solidFill>
                  <a:schemeClr val="tx1"/>
                </a:solidFill>
              </a:rPr>
              <a:t>　　　</a:t>
            </a:r>
            <a:r>
              <a:rPr kumimoji="1" lang="ja-JP" altLang="en-US" sz="2800" b="1" dirty="0">
                <a:solidFill>
                  <a:schemeClr val="tx1"/>
                </a:solidFill>
              </a:rPr>
              <a:t>②</a:t>
            </a:r>
            <a:r>
              <a:rPr kumimoji="1" lang="en-US" altLang="ja-JP" sz="2800" b="1" dirty="0">
                <a:solidFill>
                  <a:schemeClr val="tx1"/>
                </a:solidFill>
              </a:rPr>
              <a:t>2</a:t>
            </a:r>
            <a:r>
              <a:rPr kumimoji="1" lang="ja-JP" altLang="en-US" sz="2800" b="1" dirty="0">
                <a:solidFill>
                  <a:schemeClr val="tx1"/>
                </a:solidFill>
              </a:rPr>
              <a:t>日分</a:t>
            </a:r>
            <a:endParaRPr kumimoji="1" lang="en-US" altLang="ja-JP" sz="2800" b="1" dirty="0">
              <a:solidFill>
                <a:schemeClr val="tx1"/>
              </a:solidFill>
            </a:endParaRPr>
          </a:p>
          <a:p>
            <a:pPr marL="0" indent="0" algn="ctr">
              <a:buNone/>
            </a:pPr>
            <a:endParaRPr lang="en-US" altLang="ja-JP" sz="1050" b="1" dirty="0">
              <a:solidFill>
                <a:schemeClr val="tx1"/>
              </a:solidFill>
            </a:endParaRPr>
          </a:p>
          <a:p>
            <a:pPr marL="0" indent="0" algn="ctr">
              <a:buNone/>
            </a:pPr>
            <a:r>
              <a:rPr kumimoji="1" lang="ja-JP" altLang="en-US" sz="2800" b="1" dirty="0">
                <a:solidFill>
                  <a:schemeClr val="tx1"/>
                </a:solidFill>
              </a:rPr>
              <a:t>③</a:t>
            </a:r>
            <a:r>
              <a:rPr kumimoji="1" lang="en-US" altLang="ja-JP" sz="2800" b="1" dirty="0">
                <a:solidFill>
                  <a:schemeClr val="tx1"/>
                </a:solidFill>
              </a:rPr>
              <a:t>3</a:t>
            </a:r>
            <a:r>
              <a:rPr kumimoji="1" lang="ja-JP" altLang="en-US" sz="2800" b="1" dirty="0">
                <a:solidFill>
                  <a:schemeClr val="tx1"/>
                </a:solidFill>
              </a:rPr>
              <a:t>日分</a:t>
            </a:r>
            <a:r>
              <a:rPr lang="ja-JP" altLang="en-US" sz="2800" b="1" dirty="0">
                <a:solidFill>
                  <a:schemeClr val="tx1"/>
                </a:solidFill>
              </a:rPr>
              <a:t>　　　</a:t>
            </a:r>
            <a:r>
              <a:rPr kumimoji="1" lang="ja-JP" altLang="en-US" sz="2800" b="1" dirty="0">
                <a:solidFill>
                  <a:schemeClr val="tx1"/>
                </a:solidFill>
              </a:rPr>
              <a:t>④</a:t>
            </a:r>
            <a:r>
              <a:rPr kumimoji="1" lang="en-US" altLang="ja-JP" sz="2800" b="1" dirty="0">
                <a:solidFill>
                  <a:schemeClr val="tx1"/>
                </a:solidFill>
              </a:rPr>
              <a:t>1</a:t>
            </a:r>
            <a:r>
              <a:rPr kumimoji="1" lang="ja-JP" altLang="en-US" sz="2800" b="1" dirty="0">
                <a:solidFill>
                  <a:schemeClr val="tx1"/>
                </a:solidFill>
              </a:rPr>
              <a:t>週間</a:t>
            </a:r>
          </a:p>
        </p:txBody>
      </p:sp>
      <p:sp>
        <p:nvSpPr>
          <p:cNvPr id="2" name="楕円 1">
            <a:extLst>
              <a:ext uri="{FF2B5EF4-FFF2-40B4-BE49-F238E27FC236}">
                <a16:creationId xmlns:a16="http://schemas.microsoft.com/office/drawing/2014/main" id="{F05BEF70-5A49-BFD0-559C-0DB02422968B}"/>
              </a:ext>
            </a:extLst>
          </p:cNvPr>
          <p:cNvSpPr/>
          <p:nvPr/>
        </p:nvSpPr>
        <p:spPr>
          <a:xfrm>
            <a:off x="4026696" y="3217804"/>
            <a:ext cx="4368003" cy="71919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9CB9C06-05E2-AB83-454A-1507FEE1E34D}"/>
              </a:ext>
            </a:extLst>
          </p:cNvPr>
          <p:cNvSpPr txBox="1"/>
          <p:nvPr/>
        </p:nvSpPr>
        <p:spPr>
          <a:xfrm>
            <a:off x="2038350" y="5760085"/>
            <a:ext cx="8661400" cy="523220"/>
          </a:xfrm>
          <a:prstGeom prst="rect">
            <a:avLst/>
          </a:prstGeom>
          <a:noFill/>
        </p:spPr>
        <p:txBody>
          <a:bodyPr wrap="square" rtlCol="0">
            <a:spAutoFit/>
          </a:bodyPr>
          <a:lstStyle/>
          <a:p>
            <a:r>
              <a:rPr kumimoji="1" lang="ja-JP" altLang="en-US" sz="2800" b="1" dirty="0"/>
              <a:t>１人あたり、最低</a:t>
            </a:r>
            <a:r>
              <a:rPr kumimoji="1" lang="en-US" altLang="ja-JP" sz="2800" b="1" dirty="0"/>
              <a:t>3</a:t>
            </a:r>
            <a:r>
              <a:rPr kumimoji="1" lang="ja-JP" altLang="en-US" sz="2800" b="1" dirty="0"/>
              <a:t>日、できれば一週間分の食料が必要！</a:t>
            </a:r>
          </a:p>
        </p:txBody>
      </p:sp>
      <p:sp>
        <p:nvSpPr>
          <p:cNvPr id="13" name="テキスト ボックス 12">
            <a:extLst>
              <a:ext uri="{FF2B5EF4-FFF2-40B4-BE49-F238E27FC236}">
                <a16:creationId xmlns:a16="http://schemas.microsoft.com/office/drawing/2014/main" id="{CA8B9C35-F0E5-A8FD-8454-9C2A12BE8355}"/>
              </a:ext>
            </a:extLst>
          </p:cNvPr>
          <p:cNvSpPr txBox="1"/>
          <p:nvPr/>
        </p:nvSpPr>
        <p:spPr>
          <a:xfrm>
            <a:off x="889000" y="584200"/>
            <a:ext cx="4737100" cy="523220"/>
          </a:xfrm>
          <a:prstGeom prst="rect">
            <a:avLst/>
          </a:prstGeom>
          <a:noFill/>
        </p:spPr>
        <p:txBody>
          <a:bodyPr wrap="square" rtlCol="0">
            <a:spAutoFit/>
          </a:bodyPr>
          <a:lstStyle/>
          <a:p>
            <a:r>
              <a:rPr kumimoji="1" lang="ja-JP" altLang="en-US" sz="2800" b="1" dirty="0">
                <a:solidFill>
                  <a:srgbClr val="00B050"/>
                </a:solidFill>
              </a:rPr>
              <a:t>クイズの答え！</a:t>
            </a:r>
          </a:p>
        </p:txBody>
      </p:sp>
      <p:sp>
        <p:nvSpPr>
          <p:cNvPr id="6" name="テキスト ボックス 5">
            <a:extLst>
              <a:ext uri="{FF2B5EF4-FFF2-40B4-BE49-F238E27FC236}">
                <a16:creationId xmlns:a16="http://schemas.microsoft.com/office/drawing/2014/main" id="{0F178414-7380-DA8C-CDA4-34DF639C383B}"/>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4" name="テキスト ボックス 13">
            <a:extLst>
              <a:ext uri="{FF2B5EF4-FFF2-40B4-BE49-F238E27FC236}">
                <a16:creationId xmlns:a16="http://schemas.microsoft.com/office/drawing/2014/main" id="{1164D1AC-CD6B-C3F8-1448-9D6FB8EF7905}"/>
              </a:ext>
            </a:extLst>
          </p:cNvPr>
          <p:cNvSpPr txBox="1"/>
          <p:nvPr/>
        </p:nvSpPr>
        <p:spPr>
          <a:xfrm flipH="1">
            <a:off x="33939" y="87341"/>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授業資料（パワーポイント）⑥</a:t>
            </a:r>
          </a:p>
        </p:txBody>
      </p:sp>
      <p:sp>
        <p:nvSpPr>
          <p:cNvPr id="15" name="正方形/長方形 14">
            <a:extLst>
              <a:ext uri="{FF2B5EF4-FFF2-40B4-BE49-F238E27FC236}">
                <a16:creationId xmlns:a16="http://schemas.microsoft.com/office/drawing/2014/main" id="{0C288E6F-9527-7723-EDC2-3B4DFD0E0908}"/>
              </a:ext>
            </a:extLst>
          </p:cNvPr>
          <p:cNvSpPr/>
          <p:nvPr/>
        </p:nvSpPr>
        <p:spPr>
          <a:xfrm>
            <a:off x="33939" y="117114"/>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93420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40FC93A3-5687-4270-DF8C-DAB66D05DA30}"/>
              </a:ext>
            </a:extLst>
          </p:cNvPr>
          <p:cNvSpPr/>
          <p:nvPr/>
        </p:nvSpPr>
        <p:spPr>
          <a:xfrm>
            <a:off x="3281680" y="1799738"/>
            <a:ext cx="5577350" cy="3673956"/>
          </a:xfrm>
          <a:prstGeom prst="roundRect">
            <a:avLst/>
          </a:pr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円形 7">
            <a:extLst>
              <a:ext uri="{FF2B5EF4-FFF2-40B4-BE49-F238E27FC236}">
                <a16:creationId xmlns:a16="http://schemas.microsoft.com/office/drawing/2014/main" id="{17595B4B-B4DC-0181-1F44-85CFCCC48F9C}"/>
              </a:ext>
            </a:extLst>
          </p:cNvPr>
          <p:cNvSpPr/>
          <p:nvPr/>
        </p:nvSpPr>
        <p:spPr>
          <a:xfrm>
            <a:off x="8650666" y="4058761"/>
            <a:ext cx="2683586" cy="1925070"/>
          </a:xfrm>
          <a:prstGeom prst="wedgeEllipseCallout">
            <a:avLst>
              <a:gd name="adj1" fmla="val -54192"/>
              <a:gd name="adj2" fmla="val -30624"/>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円形 8">
            <a:extLst>
              <a:ext uri="{FF2B5EF4-FFF2-40B4-BE49-F238E27FC236}">
                <a16:creationId xmlns:a16="http://schemas.microsoft.com/office/drawing/2014/main" id="{BD490ACF-7110-5E02-8B93-418CD6E2651E}"/>
              </a:ext>
            </a:extLst>
          </p:cNvPr>
          <p:cNvSpPr/>
          <p:nvPr/>
        </p:nvSpPr>
        <p:spPr>
          <a:xfrm>
            <a:off x="8825121" y="4171810"/>
            <a:ext cx="2374467" cy="1660445"/>
          </a:xfrm>
          <a:prstGeom prst="wedgeEllipseCallout">
            <a:avLst>
              <a:gd name="adj1" fmla="val -54192"/>
              <a:gd name="adj2" fmla="val -306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吹き出し: 円形 1">
            <a:extLst>
              <a:ext uri="{FF2B5EF4-FFF2-40B4-BE49-F238E27FC236}">
                <a16:creationId xmlns:a16="http://schemas.microsoft.com/office/drawing/2014/main" id="{35624BF4-2B54-90DF-24FE-D11DF5F20A6C}"/>
              </a:ext>
            </a:extLst>
          </p:cNvPr>
          <p:cNvSpPr/>
          <p:nvPr/>
        </p:nvSpPr>
        <p:spPr>
          <a:xfrm>
            <a:off x="8607706" y="1738777"/>
            <a:ext cx="2494381" cy="2459433"/>
          </a:xfrm>
          <a:prstGeom prst="wedgeEllipseCallout">
            <a:avLst>
              <a:gd name="adj1" fmla="val -47632"/>
              <a:gd name="adj2" fmla="val 3864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吹き出し: 円形 3">
            <a:extLst>
              <a:ext uri="{FF2B5EF4-FFF2-40B4-BE49-F238E27FC236}">
                <a16:creationId xmlns:a16="http://schemas.microsoft.com/office/drawing/2014/main" id="{9FC99F13-9F46-193C-B11E-A4D467FC7B96}"/>
              </a:ext>
            </a:extLst>
          </p:cNvPr>
          <p:cNvSpPr/>
          <p:nvPr/>
        </p:nvSpPr>
        <p:spPr>
          <a:xfrm>
            <a:off x="8740856" y="1862302"/>
            <a:ext cx="2210782" cy="2235220"/>
          </a:xfrm>
          <a:prstGeom prst="wedgeEllipseCallout">
            <a:avLst>
              <a:gd name="adj1" fmla="val -47632"/>
              <a:gd name="adj2" fmla="val 386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06" name="Picture 38" descr="空の棚のイラスト | かわいいフリー素材集 いらすとや">
            <a:extLst>
              <a:ext uri="{FF2B5EF4-FFF2-40B4-BE49-F238E27FC236}">
                <a16:creationId xmlns:a16="http://schemas.microsoft.com/office/drawing/2014/main" id="{A48FF26C-907D-BCAF-AE1D-C171C53526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982"/>
          <a:stretch/>
        </p:blipFill>
        <p:spPr bwMode="auto">
          <a:xfrm>
            <a:off x="5211321" y="3335604"/>
            <a:ext cx="1684012" cy="6818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冷蔵庫　 いらすとや に対する画像結果">
            <a:extLst>
              <a:ext uri="{FF2B5EF4-FFF2-40B4-BE49-F238E27FC236}">
                <a16:creationId xmlns:a16="http://schemas.microsoft.com/office/drawing/2014/main" id="{0224B483-C879-B310-C829-37EC85C977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4545" l="10000" r="90000">
                        <a14:foregroundMark x1="47200" y1="81091" x2="51600" y2="90545"/>
                        <a14:foregroundMark x1="71200" y1="92727" x2="47200" y2="79636"/>
                        <a14:foregroundMark x1="47200" y1="79636" x2="32400" y2="33455"/>
                        <a14:foregroundMark x1="32400" y1="33455" x2="57600" y2="12364"/>
                        <a14:foregroundMark x1="57600" y1="12364" x2="37200" y2="49455"/>
                        <a14:foregroundMark x1="37200" y1="49455" x2="47200" y2="67636"/>
                        <a14:foregroundMark x1="47200" y1="67636" x2="64800" y2="80000"/>
                        <a14:foregroundMark x1="64800" y1="80000" x2="59200" y2="86545"/>
                        <a14:foregroundMark x1="64000" y1="84000" x2="60000" y2="46182"/>
                        <a14:foregroundMark x1="60000" y1="46182" x2="74800" y2="61455"/>
                        <a14:foregroundMark x1="74800" y1="61455" x2="48800" y2="33455"/>
                        <a14:foregroundMark x1="48800" y1="33455" x2="61600" y2="58909"/>
                        <a14:foregroundMark x1="61600" y1="58909" x2="58400" y2="61455"/>
                        <a14:foregroundMark x1="68000" y1="54909" x2="72800" y2="10545"/>
                        <a14:foregroundMark x1="72800" y1="10545" x2="50000" y2="7636"/>
                        <a14:foregroundMark x1="50000" y1="7636" x2="29600" y2="9818"/>
                        <a14:foregroundMark x1="29600" y1="11273" x2="24400" y2="15636"/>
                        <a14:foregroundMark x1="25600" y1="4000" x2="25600" y2="4000"/>
                        <a14:foregroundMark x1="58400" y1="81818" x2="24800" y2="81091"/>
                        <a14:foregroundMark x1="25600" y1="94182" x2="25600" y2="94182"/>
                        <a14:foregroundMark x1="30400" y1="92000" x2="25600" y2="93091"/>
                        <a14:foregroundMark x1="77600" y1="92727" x2="76000" y2="94545"/>
                      </a14:backgroundRemoval>
                    </a14:imgEffect>
                  </a14:imgLayer>
                </a14:imgProps>
              </a:ext>
              <a:ext uri="{28A0092B-C50C-407E-A947-70E740481C1C}">
                <a14:useLocalDpi xmlns:a14="http://schemas.microsoft.com/office/drawing/2010/main" val="0"/>
              </a:ext>
            </a:extLst>
          </a:blip>
          <a:srcRect/>
          <a:stretch>
            <a:fillRect/>
          </a:stretch>
        </p:blipFill>
        <p:spPr bwMode="auto">
          <a:xfrm>
            <a:off x="3490512" y="1858195"/>
            <a:ext cx="2035752" cy="223932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食器棚　 いらすとや に対する画像結果">
            <a:extLst>
              <a:ext uri="{FF2B5EF4-FFF2-40B4-BE49-F238E27FC236}">
                <a16:creationId xmlns:a16="http://schemas.microsoft.com/office/drawing/2014/main" id="{38CE433F-46C8-EA0F-F932-3440A6C777E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91" b="96000" l="9455" r="89455">
                        <a14:foregroundMark x1="52364" y1="8727" x2="52364" y2="8727"/>
                        <a14:foregroundMark x1="50909" y1="5091" x2="50909" y2="5091"/>
                        <a14:foregroundMark x1="52364" y1="90182" x2="52364" y2="90182"/>
                        <a14:foregroundMark x1="24000" y1="94182" x2="24000" y2="94182"/>
                        <a14:foregroundMark x1="74909" y1="96000" x2="74909"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6292648" y="1806153"/>
            <a:ext cx="2363182" cy="2363182"/>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E0620240-A2DB-101C-AF35-7462BEFE39BC}"/>
              </a:ext>
            </a:extLst>
          </p:cNvPr>
          <p:cNvSpPr>
            <a:spLocks noGrp="1"/>
          </p:cNvSpPr>
          <p:nvPr>
            <p:ph sz="half" idx="1"/>
          </p:nvPr>
        </p:nvSpPr>
        <p:spPr>
          <a:xfrm>
            <a:off x="1729570" y="826841"/>
            <a:ext cx="9126156" cy="903822"/>
          </a:xfrm>
        </p:spPr>
        <p:txBody>
          <a:bodyPr/>
          <a:lstStyle/>
          <a:p>
            <a:pPr marL="0" indent="0">
              <a:buNone/>
            </a:pPr>
            <a:r>
              <a:rPr lang="en-US" altLang="ja-JP" sz="2400" b="1" dirty="0">
                <a:solidFill>
                  <a:schemeClr val="tx1"/>
                </a:solidFill>
              </a:rPr>
              <a:t>Q. </a:t>
            </a:r>
            <a:r>
              <a:rPr lang="ja-JP" altLang="en-US" sz="2400" b="1" dirty="0">
                <a:solidFill>
                  <a:schemeClr val="tx1"/>
                </a:solidFill>
              </a:rPr>
              <a:t>調理をするためには、どのような調理器具が必要となるでしょうか？</a:t>
            </a:r>
            <a:endParaRPr lang="en-US" altLang="ja-JP" sz="2400" b="1" dirty="0">
              <a:solidFill>
                <a:schemeClr val="tx1"/>
              </a:solidFill>
            </a:endParaRPr>
          </a:p>
          <a:p>
            <a:pPr marL="0" indent="0">
              <a:buNone/>
            </a:pPr>
            <a:r>
              <a:rPr lang="ja-JP" altLang="en-US" sz="2400" b="1" dirty="0">
                <a:solidFill>
                  <a:schemeClr val="tx1"/>
                </a:solidFill>
              </a:rPr>
              <a:t>　　 また、災害時には、十分な調理器具は、あるのでしょうか？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2400" b="1" dirty="0">
              <a:solidFill>
                <a:schemeClr val="tx1"/>
              </a:solidFill>
            </a:endParaRPr>
          </a:p>
        </p:txBody>
      </p:sp>
      <p:sp>
        <p:nvSpPr>
          <p:cNvPr id="5" name="スライド番号プレースホルダー 4">
            <a:extLst>
              <a:ext uri="{FF2B5EF4-FFF2-40B4-BE49-F238E27FC236}">
                <a16:creationId xmlns:a16="http://schemas.microsoft.com/office/drawing/2014/main" id="{70B38FA3-E0C6-64EE-231F-6DA31BA25E8C}"/>
              </a:ext>
            </a:extLst>
          </p:cNvPr>
          <p:cNvSpPr>
            <a:spLocks noGrp="1"/>
          </p:cNvSpPr>
          <p:nvPr>
            <p:ph type="sldNum" sz="quarter" idx="12"/>
          </p:nvPr>
        </p:nvSpPr>
        <p:spPr/>
        <p:txBody>
          <a:bodyPr/>
          <a:lstStyle/>
          <a:p>
            <a:pPr rtl="0"/>
            <a:fld id="{48F63A3B-78C7-47BE-AE5E-E10140E04643}" type="slidenum">
              <a:rPr lang="en-US" altLang="ja-JP" smtClean="0"/>
              <a:t>149</a:t>
            </a:fld>
            <a:endParaRPr lang="ja-JP" dirty="0"/>
          </a:p>
        </p:txBody>
      </p:sp>
      <p:pic>
        <p:nvPicPr>
          <p:cNvPr id="7170" name="Picture 2" descr="料理・お手伝いのイラスト（挿絵）無料イラスト・フリー素材">
            <a:extLst>
              <a:ext uri="{FF2B5EF4-FFF2-40B4-BE49-F238E27FC236}">
                <a16:creationId xmlns:a16="http://schemas.microsoft.com/office/drawing/2014/main" id="{9A076060-6C01-9656-3F1D-379F8593D1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754" y="2590536"/>
            <a:ext cx="4539931" cy="288315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ハンドソープ　 いらすとや に対する画像結果">
            <a:extLst>
              <a:ext uri="{FF2B5EF4-FFF2-40B4-BE49-F238E27FC236}">
                <a16:creationId xmlns:a16="http://schemas.microsoft.com/office/drawing/2014/main" id="{031FC33A-C8FB-883A-3A14-00DD8203F74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645" b="94758" l="9091" r="89474">
                        <a14:foregroundMark x1="47368" y1="10887" x2="31100" y2="6048"/>
                        <a14:foregroundMark x1="52153" y1="8468" x2="49761" y2="31452"/>
                        <a14:foregroundMark x1="55981" y1="32258" x2="49761" y2="32661"/>
                        <a14:foregroundMark x1="54067" y1="27419" x2="54067" y2="18548"/>
                        <a14:foregroundMark x1="55502" y1="44355" x2="44498" y2="94758"/>
                        <a14:foregroundMark x1="44498" y1="94758" x2="54067" y2="92742"/>
                        <a14:foregroundMark x1="62679" y1="92742" x2="35885" y2="56048"/>
                        <a14:foregroundMark x1="35885" y1="56048" x2="59330" y2="74597"/>
                        <a14:foregroundMark x1="59330" y1="74597" x2="59330" y2="79839"/>
                        <a14:foregroundMark x1="62201" y1="72984" x2="32057" y2="75000"/>
                        <a14:foregroundMark x1="18858" y1="59832" x2="18022" y2="58871"/>
                        <a14:foregroundMark x1="32057" y1="75000" x2="19217" y2="60244"/>
                        <a14:foregroundMark x1="21136" y1="52823" x2="44019" y2="33871"/>
                        <a14:foregroundMark x1="18702" y1="54839" x2="21136" y2="52823"/>
                        <a14:foregroundMark x1="44019" y1="33871" x2="66029" y2="66532"/>
                        <a14:foregroundMark x1="66029" y1="66532" x2="58852" y2="81048"/>
                        <a14:foregroundMark x1="55024" y1="64113" x2="39234" y2="44355"/>
                        <a14:foregroundMark x1="39234" y1="44355" x2="39234" y2="43952"/>
                        <a14:foregroundMark x1="57416" y1="39516" x2="73684" y2="66935"/>
                        <a14:foregroundMark x1="73684" y1="66935" x2="74163" y2="68548"/>
                        <a14:foregroundMark x1="74163" y1="73387" x2="74163" y2="85887"/>
                        <a14:foregroundMark x1="51196" y1="87903" x2="27751" y2="77016"/>
                        <a14:foregroundMark x1="27751" y1="77016" x2="27751" y2="76613"/>
                        <a14:foregroundMark x1="49761" y1="90726" x2="28708" y2="86290"/>
                        <a14:foregroundMark x1="35407" y1="93548" x2="35407" y2="93548"/>
                        <a14:foregroundMark x1="22010" y1="72984" x2="25359" y2="89919"/>
                        <a14:backgroundMark x1="16746" y1="54839" x2="16746" y2="58871"/>
                        <a14:backgroundMark x1="17703" y1="58871" x2="17703" y2="58871"/>
                        <a14:backgroundMark x1="17703" y1="58871" x2="17703" y2="58871"/>
                        <a14:backgroundMark x1="19139" y1="58871" x2="19139" y2="58871"/>
                        <a14:backgroundMark x1="19139" y1="56048" x2="19139" y2="56048"/>
                        <a14:backgroundMark x1="19139" y1="56048" x2="20096" y2="45565"/>
                        <a14:backgroundMark x1="21531" y1="52823" x2="21531" y2="52823"/>
                        <a14:backgroundMark x1="21531" y1="52823" x2="21531" y2="52823"/>
                        <a14:backgroundMark x1="21053" y1="64516" x2="19139" y2="604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59816" y="4454692"/>
            <a:ext cx="506153" cy="62452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スポンジ　 いらすとや に対する画像結果">
            <a:extLst>
              <a:ext uri="{FF2B5EF4-FFF2-40B4-BE49-F238E27FC236}">
                <a16:creationId xmlns:a16="http://schemas.microsoft.com/office/drawing/2014/main" id="{1D5D0710-2F1B-DC29-2384-66387CBBFDB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7143" r="92460">
                        <a14:foregroundMark x1="11111" y1="75000" x2="7143" y2="57500"/>
                        <a14:foregroundMark x1="89286" y1="37083" x2="92460" y2="26667"/>
                      </a14:backgroundRemoval>
                    </a14:imgEffect>
                  </a14:imgLayer>
                </a14:imgProps>
              </a:ext>
              <a:ext uri="{28A0092B-C50C-407E-A947-70E740481C1C}">
                <a14:useLocalDpi xmlns:a14="http://schemas.microsoft.com/office/drawing/2010/main" val="0"/>
              </a:ext>
            </a:extLst>
          </a:blip>
          <a:srcRect/>
          <a:stretch>
            <a:fillRect/>
          </a:stretch>
        </p:blipFill>
        <p:spPr bwMode="auto">
          <a:xfrm>
            <a:off x="4180176" y="4664321"/>
            <a:ext cx="506153" cy="48205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調理器具のイラスト「電子ジャー・炊飯器」 | かわいいフリー素材集 いらすとや">
            <a:extLst>
              <a:ext uri="{FF2B5EF4-FFF2-40B4-BE49-F238E27FC236}">
                <a16:creationId xmlns:a16="http://schemas.microsoft.com/office/drawing/2014/main" id="{356CF272-B297-C393-C3A3-AA8A247E6B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7990" y="2477152"/>
            <a:ext cx="713100" cy="959044"/>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調理器具のイラスト「おたま・おたまじゃくし」 | かわいいフリー素材集 いらすとや">
            <a:extLst>
              <a:ext uri="{FF2B5EF4-FFF2-40B4-BE49-F238E27FC236}">
                <a16:creationId xmlns:a16="http://schemas.microsoft.com/office/drawing/2014/main" id="{C8393A8B-3128-0DBB-6F81-02B1D78026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86069" y="1662213"/>
            <a:ext cx="1236996" cy="1428986"/>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調理器具のイラスト「皮むき器・ピーラー」 | かわいいフリー素材集 いらすとや">
            <a:extLst>
              <a:ext uri="{FF2B5EF4-FFF2-40B4-BE49-F238E27FC236}">
                <a16:creationId xmlns:a16="http://schemas.microsoft.com/office/drawing/2014/main" id="{FDBB3B8B-C6DC-7318-19D9-0783B5DFD5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37574" y="3042796"/>
            <a:ext cx="700034" cy="711124"/>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調理器具のイラスト「ミキサー・ジューサー」 | かわいいフリー素材集 いらすとや">
            <a:extLst>
              <a:ext uri="{FF2B5EF4-FFF2-40B4-BE49-F238E27FC236}">
                <a16:creationId xmlns:a16="http://schemas.microsoft.com/office/drawing/2014/main" id="{5443818C-0993-6D56-10CF-9068FEE9B4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9607" y="2798354"/>
            <a:ext cx="350333" cy="606346"/>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descr="調理器具のイラスト「寸胴」 | かわいいフリー素材集 いらすとや">
            <a:extLst>
              <a:ext uri="{FF2B5EF4-FFF2-40B4-BE49-F238E27FC236}">
                <a16:creationId xmlns:a16="http://schemas.microsoft.com/office/drawing/2014/main" id="{126F5553-6CEA-266F-460F-3BEA81CC1E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58511" y="4178556"/>
            <a:ext cx="1352887" cy="1176797"/>
          </a:xfrm>
          <a:prstGeom prst="rect">
            <a:avLst/>
          </a:prstGeom>
          <a:noFill/>
          <a:extLst>
            <a:ext uri="{909E8E84-426E-40DD-AFC4-6F175D3DCCD1}">
              <a14:hiddenFill xmlns:a14="http://schemas.microsoft.com/office/drawing/2010/main">
                <a:solidFill>
                  <a:srgbClr val="FFFFFF"/>
                </a:solidFill>
              </a14:hiddenFill>
            </a:ext>
          </a:extLst>
        </p:spPr>
      </p:pic>
      <p:pic>
        <p:nvPicPr>
          <p:cNvPr id="7202" name="Picture 34" descr="調理器具のイラスト「ボウル」 | かわいいフリー素材集 いらすとや">
            <a:extLst>
              <a:ext uri="{FF2B5EF4-FFF2-40B4-BE49-F238E27FC236}">
                <a16:creationId xmlns:a16="http://schemas.microsoft.com/office/drawing/2014/main" id="{48AD94B3-902C-564A-AFAC-CB7216300FC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07810" y="4680649"/>
            <a:ext cx="1158082" cy="1084403"/>
          </a:xfrm>
          <a:prstGeom prst="rect">
            <a:avLst/>
          </a:prstGeom>
          <a:noFill/>
          <a:extLst>
            <a:ext uri="{909E8E84-426E-40DD-AFC4-6F175D3DCCD1}">
              <a14:hiddenFill xmlns:a14="http://schemas.microsoft.com/office/drawing/2010/main">
                <a:solidFill>
                  <a:srgbClr val="FFFFFF"/>
                </a:solidFill>
              </a14:hiddenFill>
            </a:ext>
          </a:extLst>
        </p:spPr>
      </p:pic>
      <p:pic>
        <p:nvPicPr>
          <p:cNvPr id="7204" name="Picture 36" descr="調理器具のイラスト「フライ返し」 | かわいいフリー素材集 いらすとや">
            <a:extLst>
              <a:ext uri="{FF2B5EF4-FFF2-40B4-BE49-F238E27FC236}">
                <a16:creationId xmlns:a16="http://schemas.microsoft.com/office/drawing/2014/main" id="{19838063-E14E-9CBF-226C-0C02267CC48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42495" y="1812117"/>
            <a:ext cx="1158411" cy="1497513"/>
          </a:xfrm>
          <a:prstGeom prst="rect">
            <a:avLst/>
          </a:prstGeom>
          <a:noFill/>
          <a:extLst>
            <a:ext uri="{909E8E84-426E-40DD-AFC4-6F175D3DCCD1}">
              <a14:hiddenFill xmlns:a14="http://schemas.microsoft.com/office/drawing/2010/main">
                <a:solidFill>
                  <a:srgbClr val="FFFFFF"/>
                </a:solidFill>
              </a14:hiddenFill>
            </a:ext>
          </a:extLst>
        </p:spPr>
      </p:pic>
      <p:sp>
        <p:nvSpPr>
          <p:cNvPr id="10" name="吹き出し: 円形 9">
            <a:extLst>
              <a:ext uri="{FF2B5EF4-FFF2-40B4-BE49-F238E27FC236}">
                <a16:creationId xmlns:a16="http://schemas.microsoft.com/office/drawing/2014/main" id="{BB336B0A-0177-684B-F83F-F599BA177EB8}"/>
              </a:ext>
            </a:extLst>
          </p:cNvPr>
          <p:cNvSpPr/>
          <p:nvPr/>
        </p:nvSpPr>
        <p:spPr>
          <a:xfrm>
            <a:off x="1246632" y="3947411"/>
            <a:ext cx="2051092" cy="1460375"/>
          </a:xfrm>
          <a:prstGeom prst="wedgeEllipseCallout">
            <a:avLst>
              <a:gd name="adj1" fmla="val 60990"/>
              <a:gd name="adj2" fmla="val -8146"/>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吹き出し: 円形 10">
            <a:extLst>
              <a:ext uri="{FF2B5EF4-FFF2-40B4-BE49-F238E27FC236}">
                <a16:creationId xmlns:a16="http://schemas.microsoft.com/office/drawing/2014/main" id="{B4786D50-95FE-34B1-830E-38B95A8D4AC6}"/>
              </a:ext>
            </a:extLst>
          </p:cNvPr>
          <p:cNvSpPr/>
          <p:nvPr/>
        </p:nvSpPr>
        <p:spPr>
          <a:xfrm>
            <a:off x="1390156" y="4038852"/>
            <a:ext cx="1767012" cy="1259628"/>
          </a:xfrm>
          <a:prstGeom prst="wedgeEllipseCallout">
            <a:avLst>
              <a:gd name="adj1" fmla="val 61645"/>
              <a:gd name="adj2" fmla="val -90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10" name="Picture 42" descr="手洗いのイラスト | かわいいフリー素材集 いらすとや">
            <a:extLst>
              <a:ext uri="{FF2B5EF4-FFF2-40B4-BE49-F238E27FC236}">
                <a16:creationId xmlns:a16="http://schemas.microsoft.com/office/drawing/2014/main" id="{11B318CA-B539-382C-DF4A-FA25966C96E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flipH="1">
            <a:off x="1610041" y="3824028"/>
            <a:ext cx="1548527" cy="15837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水道・ガス・電気のマーク（背景あり） | かわいいフリー素材集 いらすとや">
            <a:extLst>
              <a:ext uri="{FF2B5EF4-FFF2-40B4-BE49-F238E27FC236}">
                <a16:creationId xmlns:a16="http://schemas.microsoft.com/office/drawing/2014/main" id="{B703C191-3F41-7FB0-DE28-7BF8C94DEE2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4921" b="97778" l="6571" r="91571">
                        <a14:foregroundMark x1="73000" y1="9206" x2="73000" y2="9206"/>
                        <a14:foregroundMark x1="63857" y1="5079" x2="63857" y2="5079"/>
                        <a14:foregroundMark x1="91857" y1="25238" x2="91857" y2="25238"/>
                        <a14:foregroundMark x1="55286" y1="83016" x2="38429" y2="83810"/>
                        <a14:foregroundMark x1="38429" y1="83810" x2="42714" y2="65556"/>
                        <a14:foregroundMark x1="42714" y1="65556" x2="60143" y2="79206"/>
                        <a14:foregroundMark x1="60143" y1="79206" x2="47143" y2="97460"/>
                        <a14:foregroundMark x1="47143" y1="97460" x2="35571" y2="78413"/>
                        <a14:foregroundMark x1="35571" y1="78413" x2="49286" y2="59206"/>
                        <a14:foregroundMark x1="49286" y1="59206" x2="64571" y2="75556"/>
                        <a14:foregroundMark x1="64571" y1="75556" x2="54143" y2="94762"/>
                        <a14:foregroundMark x1="54143" y1="94762" x2="49000" y2="97778"/>
                        <a14:foregroundMark x1="48143" y1="84127" x2="54714" y2="61270"/>
                        <a14:foregroundMark x1="54714" y1="69841" x2="57857" y2="76032"/>
                        <a14:foregroundMark x1="54143" y1="79841" x2="52143" y2="78095"/>
                        <a14:foregroundMark x1="47286" y1="78095" x2="43857" y2="76667"/>
                        <a14:foregroundMark x1="50571" y1="65873" x2="48143" y2="63175"/>
                        <a14:foregroundMark x1="39857" y1="46667" x2="28714" y2="43810"/>
                        <a14:foregroundMark x1="28714" y1="43810" x2="14143" y2="30635"/>
                        <a14:foregroundMark x1="14143" y1="30635" x2="31429" y2="15873"/>
                        <a14:foregroundMark x1="31429" y1="15873" x2="37286" y2="48413"/>
                        <a14:foregroundMark x1="37286" y1="48413" x2="19571" y2="30317"/>
                        <a14:foregroundMark x1="19571" y1="30317" x2="30857" y2="26984"/>
                        <a14:foregroundMark x1="30857" y1="26984" x2="25143" y2="35556"/>
                        <a14:foregroundMark x1="25143" y1="35556" x2="27286" y2="31429"/>
                        <a14:foregroundMark x1="24714" y1="35556" x2="19143" y2="46984"/>
                        <a14:foregroundMark x1="6571" y1="36190" x2="6571" y2="36190"/>
                      </a14:backgroundRemoval>
                    </a14:imgEffect>
                  </a14:imgLayer>
                </a14:imgProps>
              </a:ext>
              <a:ext uri="{28A0092B-C50C-407E-A947-70E740481C1C}">
                <a14:useLocalDpi xmlns:a14="http://schemas.microsoft.com/office/drawing/2010/main" val="0"/>
              </a:ext>
            </a:extLst>
          </a:blip>
          <a:srcRect/>
          <a:stretch>
            <a:fillRect/>
          </a:stretch>
        </p:blipFill>
        <p:spPr bwMode="auto">
          <a:xfrm>
            <a:off x="1125465" y="1905071"/>
            <a:ext cx="1924050" cy="1731645"/>
          </a:xfrm>
          <a:prstGeom prst="rect">
            <a:avLst/>
          </a:prstGeom>
          <a:noFill/>
          <a:extLst>
            <a:ext uri="{909E8E84-426E-40DD-AFC4-6F175D3DCCD1}">
              <a14:hiddenFill xmlns:a14="http://schemas.microsoft.com/office/drawing/2010/main">
                <a:solidFill>
                  <a:srgbClr val="FFFFFF"/>
                </a:solidFill>
              </a14:hiddenFill>
            </a:ext>
          </a:extLst>
        </p:spPr>
      </p:pic>
      <p:pic>
        <p:nvPicPr>
          <p:cNvPr id="7216" name="Picture 48" descr="お弁当のイラスト「箸・男女ペア」 | かわいいフリー素材集 いらすとや">
            <a:extLst>
              <a:ext uri="{FF2B5EF4-FFF2-40B4-BE49-F238E27FC236}">
                <a16:creationId xmlns:a16="http://schemas.microsoft.com/office/drawing/2014/main" id="{F4D26ED0-B2FD-3955-F78D-1A92470326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541547">
            <a:off x="10489584" y="2246814"/>
            <a:ext cx="962608" cy="764578"/>
          </a:xfrm>
          <a:prstGeom prst="rect">
            <a:avLst/>
          </a:prstGeom>
          <a:noFill/>
          <a:extLst>
            <a:ext uri="{909E8E84-426E-40DD-AFC4-6F175D3DCCD1}">
              <a14:hiddenFill xmlns:a14="http://schemas.microsoft.com/office/drawing/2010/main">
                <a:solidFill>
                  <a:srgbClr val="FFFFFF"/>
                </a:solidFill>
              </a14:hiddenFill>
            </a:ext>
          </a:extLst>
        </p:spPr>
      </p:pic>
      <p:pic>
        <p:nvPicPr>
          <p:cNvPr id="7218" name="Picture 50" descr="カラフルな食器のイラスト | かわいいフリー素材集 いらすとや">
            <a:extLst>
              <a:ext uri="{FF2B5EF4-FFF2-40B4-BE49-F238E27FC236}">
                <a16:creationId xmlns:a16="http://schemas.microsoft.com/office/drawing/2014/main" id="{C3431E7B-7DAA-647B-8F03-B9E79696DB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48737" y="2785090"/>
            <a:ext cx="1417188" cy="120638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EA719FAA-9796-41BA-A0D4-0B1BE67CF8CC}"/>
              </a:ext>
            </a:extLst>
          </p:cNvPr>
          <p:cNvSpPr txBox="1"/>
          <p:nvPr/>
        </p:nvSpPr>
        <p:spPr>
          <a:xfrm>
            <a:off x="1265936" y="237822"/>
            <a:ext cx="4737100" cy="523220"/>
          </a:xfrm>
          <a:prstGeom prst="rect">
            <a:avLst/>
          </a:prstGeom>
          <a:noFill/>
        </p:spPr>
        <p:txBody>
          <a:bodyPr wrap="square" rtlCol="0">
            <a:spAutoFit/>
          </a:bodyPr>
          <a:lstStyle/>
          <a:p>
            <a:r>
              <a:rPr kumimoji="1" lang="ja-JP" altLang="en-US" sz="2800" b="1" dirty="0">
                <a:solidFill>
                  <a:srgbClr val="00B050"/>
                </a:solidFill>
              </a:rPr>
              <a:t>ここでクイズ！</a:t>
            </a:r>
          </a:p>
        </p:txBody>
      </p:sp>
      <p:pic>
        <p:nvPicPr>
          <p:cNvPr id="15" name="Picture 2" descr="私服の男女がテーブルを囲んで話し合い（打ち合わせ）をしているイラスト – 3つの顔を持つ男のブログ">
            <a:extLst>
              <a:ext uri="{FF2B5EF4-FFF2-40B4-BE49-F238E27FC236}">
                <a16:creationId xmlns:a16="http://schemas.microsoft.com/office/drawing/2014/main" id="{51D1986A-248A-FF2F-6290-B30BD31D59B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78137" y="5253643"/>
            <a:ext cx="1656851" cy="1656851"/>
          </a:xfrm>
          <a:prstGeom prst="rect">
            <a:avLst/>
          </a:prstGeom>
          <a:noFill/>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A3433D0E-3F11-9CC1-52D4-0545B5097DAA}"/>
              </a:ext>
            </a:extLst>
          </p:cNvPr>
          <p:cNvSpPr/>
          <p:nvPr/>
        </p:nvSpPr>
        <p:spPr>
          <a:xfrm>
            <a:off x="3992235" y="5922152"/>
            <a:ext cx="4615471" cy="698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DE27E2CC-A2FD-719D-1F5E-107B3671D7D7}"/>
              </a:ext>
            </a:extLst>
          </p:cNvPr>
          <p:cNvSpPr/>
          <p:nvPr/>
        </p:nvSpPr>
        <p:spPr>
          <a:xfrm>
            <a:off x="4134654" y="6040492"/>
            <a:ext cx="4355003" cy="4240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A3F5003-19B4-D631-DE29-1211AF0F0DA8}"/>
              </a:ext>
            </a:extLst>
          </p:cNvPr>
          <p:cNvSpPr txBox="1"/>
          <p:nvPr/>
        </p:nvSpPr>
        <p:spPr>
          <a:xfrm>
            <a:off x="4156122" y="6031159"/>
            <a:ext cx="4287695" cy="461665"/>
          </a:xfrm>
          <a:prstGeom prst="rect">
            <a:avLst/>
          </a:prstGeom>
          <a:noFill/>
        </p:spPr>
        <p:txBody>
          <a:bodyPr wrap="square" rtlCol="0">
            <a:spAutoFit/>
          </a:bodyPr>
          <a:lstStyle/>
          <a:p>
            <a:r>
              <a:rPr kumimoji="1" lang="ja-JP" altLang="en-US" sz="2400" b="1" dirty="0"/>
              <a:t>グループで話し合ってみましょう！</a:t>
            </a:r>
            <a:endParaRPr kumimoji="1" lang="en-US" altLang="ja-JP" sz="2400" b="1" dirty="0"/>
          </a:p>
        </p:txBody>
      </p:sp>
      <p:sp>
        <p:nvSpPr>
          <p:cNvPr id="6" name="テキスト ボックス 5">
            <a:extLst>
              <a:ext uri="{FF2B5EF4-FFF2-40B4-BE49-F238E27FC236}">
                <a16:creationId xmlns:a16="http://schemas.microsoft.com/office/drawing/2014/main" id="{B72613F2-E028-E83F-1D0C-30054BC32722}"/>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19" name="テキスト ボックス 18">
            <a:extLst>
              <a:ext uri="{FF2B5EF4-FFF2-40B4-BE49-F238E27FC236}">
                <a16:creationId xmlns:a16="http://schemas.microsoft.com/office/drawing/2014/main" id="{45DDBEFE-E19D-0E14-B540-396C6D79193F}"/>
              </a:ext>
            </a:extLst>
          </p:cNvPr>
          <p:cNvSpPr txBox="1"/>
          <p:nvPr/>
        </p:nvSpPr>
        <p:spPr>
          <a:xfrm flipH="1">
            <a:off x="33939" y="-18925"/>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授業資料（パワーポイント）⑦</a:t>
            </a:r>
          </a:p>
        </p:txBody>
      </p:sp>
      <p:sp>
        <p:nvSpPr>
          <p:cNvPr id="20" name="正方形/長方形 19">
            <a:extLst>
              <a:ext uri="{FF2B5EF4-FFF2-40B4-BE49-F238E27FC236}">
                <a16:creationId xmlns:a16="http://schemas.microsoft.com/office/drawing/2014/main" id="{A3392DFA-F721-7C64-0AC2-98C39CC39EF2}"/>
              </a:ext>
            </a:extLst>
          </p:cNvPr>
          <p:cNvSpPr/>
          <p:nvPr/>
        </p:nvSpPr>
        <p:spPr>
          <a:xfrm>
            <a:off x="33939" y="40621"/>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37312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77465F6-DE33-887F-9E44-F4EA12B33DAB}"/>
              </a:ext>
            </a:extLst>
          </p:cNvPr>
          <p:cNvSpPr>
            <a:spLocks noGrp="1"/>
          </p:cNvSpPr>
          <p:nvPr>
            <p:ph type="sldNum" sz="quarter" idx="12"/>
          </p:nvPr>
        </p:nvSpPr>
        <p:spPr/>
        <p:txBody>
          <a:bodyPr/>
          <a:lstStyle/>
          <a:p>
            <a:pPr rtl="0"/>
            <a:fld id="{48F63A3B-78C7-47BE-AE5E-E10140E04643}" type="slidenum">
              <a:rPr lang="en-US" altLang="ja-JP" smtClean="0"/>
              <a:t>15</a:t>
            </a:fld>
            <a:endParaRPr lang="ja-JP" dirty="0"/>
          </a:p>
        </p:txBody>
      </p:sp>
      <p:pic>
        <p:nvPicPr>
          <p:cNvPr id="9" name="図 8">
            <a:extLst>
              <a:ext uri="{FF2B5EF4-FFF2-40B4-BE49-F238E27FC236}">
                <a16:creationId xmlns:a16="http://schemas.microsoft.com/office/drawing/2014/main" id="{8187B7B9-3F02-B1E1-723D-E93FF5F7133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4441" t="5490" r="3902" b="3803"/>
          <a:stretch/>
        </p:blipFill>
        <p:spPr>
          <a:xfrm>
            <a:off x="3002866" y="1603445"/>
            <a:ext cx="6186268" cy="4590579"/>
          </a:xfrm>
          <a:prstGeom prst="rect">
            <a:avLst/>
          </a:prstGeom>
          <a:ln>
            <a:solidFill>
              <a:schemeClr val="tx1"/>
            </a:solidFill>
          </a:ln>
        </p:spPr>
      </p:pic>
      <p:sp>
        <p:nvSpPr>
          <p:cNvPr id="10" name="テキスト ボックス 9">
            <a:extLst>
              <a:ext uri="{FF2B5EF4-FFF2-40B4-BE49-F238E27FC236}">
                <a16:creationId xmlns:a16="http://schemas.microsoft.com/office/drawing/2014/main" id="{20BD0954-0D7A-0441-BD28-117C4E9EC3AE}"/>
              </a:ext>
            </a:extLst>
          </p:cNvPr>
          <p:cNvSpPr txBox="1"/>
          <p:nvPr/>
        </p:nvSpPr>
        <p:spPr>
          <a:xfrm>
            <a:off x="10746216" y="6351680"/>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2" name="タイトル 1">
            <a:extLst>
              <a:ext uri="{FF2B5EF4-FFF2-40B4-BE49-F238E27FC236}">
                <a16:creationId xmlns:a16="http://schemas.microsoft.com/office/drawing/2014/main" id="{98502FA1-F367-7887-42D9-EF850528AC64}"/>
              </a:ext>
            </a:extLst>
          </p:cNvPr>
          <p:cNvSpPr txBox="1">
            <a:spLocks/>
          </p:cNvSpPr>
          <p:nvPr/>
        </p:nvSpPr>
        <p:spPr>
          <a:xfrm>
            <a:off x="1801295" y="407399"/>
            <a:ext cx="8589410" cy="648242"/>
          </a:xfrm>
          <a:prstGeom prst="rect">
            <a:avLst/>
          </a:prstGeom>
        </p:spPr>
        <p:txBody>
          <a:bodyPr vert="horz" lIns="91440" tIns="45720" rIns="91440" bIns="45720" rtlCol="0" anchor="b">
            <a:normAutofit fontScale="97500"/>
          </a:bodyPr>
          <a:lstStyle>
            <a:defPPr>
              <a:defRPr lang="ja-JP"/>
            </a:defPPr>
            <a:lvl1pPr algn="ctr" defTabSz="914400" rtl="0" eaLnBrk="1" latinLnBrk="0" hangingPunct="1">
              <a:lnSpc>
                <a:spcPts val="4875"/>
              </a:lnSpc>
              <a:spcBef>
                <a:spcPct val="0"/>
              </a:spcBef>
              <a:buNone/>
              <a:defRPr kumimoji="1" lang="ja-JP" sz="3200" b="1" kern="1200" cap="all" baseline="0">
                <a:solidFill>
                  <a:schemeClr val="accent6"/>
                </a:solidFill>
                <a:latin typeface="+mj-ea"/>
                <a:ea typeface="+mj-ea"/>
                <a:cs typeface="+mj-cs"/>
              </a:defRPr>
            </a:lvl1pPr>
          </a:lstStyle>
          <a:p>
            <a:r>
              <a:rPr lang="ja-JP" altLang="en-US" sz="2800" dirty="0">
                <a:solidFill>
                  <a:schemeClr val="tx1"/>
                </a:solidFill>
              </a:rPr>
              <a:t>（</a:t>
            </a:r>
            <a:r>
              <a:rPr lang="en-US" altLang="ja-JP" sz="2800" dirty="0">
                <a:solidFill>
                  <a:schemeClr val="tx1"/>
                </a:solidFill>
              </a:rPr>
              <a:t>3</a:t>
            </a:r>
            <a:r>
              <a:rPr lang="ja-JP" altLang="en-US" sz="2800" dirty="0">
                <a:solidFill>
                  <a:schemeClr val="tx1"/>
                </a:solidFill>
              </a:rPr>
              <a:t>）小・中・高の学習の変化②</a:t>
            </a:r>
          </a:p>
        </p:txBody>
      </p:sp>
    </p:spTree>
    <p:extLst>
      <p:ext uri="{BB962C8B-B14F-4D97-AF65-F5344CB8AC3E}">
        <p14:creationId xmlns:p14="http://schemas.microsoft.com/office/powerpoint/2010/main" val="394459654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40FC93A3-5687-4270-DF8C-DAB66D05DA30}"/>
              </a:ext>
            </a:extLst>
          </p:cNvPr>
          <p:cNvSpPr/>
          <p:nvPr/>
        </p:nvSpPr>
        <p:spPr>
          <a:xfrm>
            <a:off x="1350772" y="2452117"/>
            <a:ext cx="9901428" cy="3681984"/>
          </a:xfrm>
          <a:prstGeom prst="roundRect">
            <a:avLst/>
          </a:pr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E0620240-A2DB-101C-AF35-7462BEFE39BC}"/>
              </a:ext>
            </a:extLst>
          </p:cNvPr>
          <p:cNvSpPr>
            <a:spLocks noGrp="1"/>
          </p:cNvSpPr>
          <p:nvPr>
            <p:ph sz="half" idx="1"/>
          </p:nvPr>
        </p:nvSpPr>
        <p:spPr>
          <a:xfrm>
            <a:off x="1729570" y="826841"/>
            <a:ext cx="9126156" cy="903822"/>
          </a:xfrm>
        </p:spPr>
        <p:txBody>
          <a:bodyPr/>
          <a:lstStyle/>
          <a:p>
            <a:pPr marL="0" indent="0">
              <a:buNone/>
            </a:pPr>
            <a:r>
              <a:rPr lang="en-US" altLang="ja-JP" sz="2400" b="1" dirty="0">
                <a:solidFill>
                  <a:schemeClr val="tx1"/>
                </a:solidFill>
              </a:rPr>
              <a:t>Q. </a:t>
            </a:r>
            <a:r>
              <a:rPr lang="ja-JP" altLang="en-US" sz="2400" b="1" dirty="0">
                <a:solidFill>
                  <a:schemeClr val="tx1"/>
                </a:solidFill>
              </a:rPr>
              <a:t>調理をするためには、どのような調理器具が必要となるでしょうか？</a:t>
            </a:r>
            <a:endParaRPr lang="en-US" altLang="ja-JP" sz="2400" b="1" dirty="0">
              <a:solidFill>
                <a:schemeClr val="tx1"/>
              </a:solidFill>
            </a:endParaRPr>
          </a:p>
          <a:p>
            <a:pPr marL="0" indent="0">
              <a:buNone/>
            </a:pPr>
            <a:r>
              <a:rPr lang="ja-JP" altLang="en-US" sz="2400" b="1" dirty="0">
                <a:solidFill>
                  <a:schemeClr val="tx1"/>
                </a:solidFill>
              </a:rPr>
              <a:t>　　 また、災害時には、十分な調理器具は、あるのでしょうか？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2400" b="1" dirty="0">
              <a:solidFill>
                <a:schemeClr val="tx1"/>
              </a:solidFill>
            </a:endParaRPr>
          </a:p>
        </p:txBody>
      </p:sp>
      <p:sp>
        <p:nvSpPr>
          <p:cNvPr id="5" name="スライド番号プレースホルダー 4">
            <a:extLst>
              <a:ext uri="{FF2B5EF4-FFF2-40B4-BE49-F238E27FC236}">
                <a16:creationId xmlns:a16="http://schemas.microsoft.com/office/drawing/2014/main" id="{70B38FA3-E0C6-64EE-231F-6DA31BA25E8C}"/>
              </a:ext>
            </a:extLst>
          </p:cNvPr>
          <p:cNvSpPr>
            <a:spLocks noGrp="1"/>
          </p:cNvSpPr>
          <p:nvPr>
            <p:ph type="sldNum" sz="quarter" idx="12"/>
          </p:nvPr>
        </p:nvSpPr>
        <p:spPr/>
        <p:txBody>
          <a:bodyPr/>
          <a:lstStyle/>
          <a:p>
            <a:pPr rtl="0"/>
            <a:fld id="{48F63A3B-78C7-47BE-AE5E-E10140E04643}" type="slidenum">
              <a:rPr lang="en-US" altLang="ja-JP" smtClean="0"/>
              <a:t>150</a:t>
            </a:fld>
            <a:endParaRPr lang="ja-JP" dirty="0"/>
          </a:p>
        </p:txBody>
      </p:sp>
      <p:pic>
        <p:nvPicPr>
          <p:cNvPr id="12" name="Picture 2" descr="水道・ガス・電気のマーク（背景あり） | かわいいフリー素材集 いらすとや">
            <a:extLst>
              <a:ext uri="{FF2B5EF4-FFF2-40B4-BE49-F238E27FC236}">
                <a16:creationId xmlns:a16="http://schemas.microsoft.com/office/drawing/2014/main" id="{B703C191-3F41-7FB0-DE28-7BF8C94DEE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21" b="97778" l="6571" r="91571">
                        <a14:foregroundMark x1="73000" y1="9206" x2="73000" y2="9206"/>
                        <a14:foregroundMark x1="63857" y1="5079" x2="63857" y2="5079"/>
                        <a14:foregroundMark x1="91857" y1="25238" x2="91857" y2="25238"/>
                        <a14:foregroundMark x1="55286" y1="83016" x2="38429" y2="83810"/>
                        <a14:foregroundMark x1="38429" y1="83810" x2="42714" y2="65556"/>
                        <a14:foregroundMark x1="42714" y1="65556" x2="60143" y2="79206"/>
                        <a14:foregroundMark x1="60143" y1="79206" x2="47143" y2="97460"/>
                        <a14:foregroundMark x1="47143" y1="97460" x2="35571" y2="78413"/>
                        <a14:foregroundMark x1="35571" y1="78413" x2="49286" y2="59206"/>
                        <a14:foregroundMark x1="49286" y1="59206" x2="64571" y2="75556"/>
                        <a14:foregroundMark x1="64571" y1="75556" x2="54143" y2="94762"/>
                        <a14:foregroundMark x1="54143" y1="94762" x2="49000" y2="97778"/>
                        <a14:foregroundMark x1="48143" y1="84127" x2="54714" y2="61270"/>
                        <a14:foregroundMark x1="54714" y1="69841" x2="57857" y2="76032"/>
                        <a14:foregroundMark x1="54143" y1="79841" x2="52143" y2="78095"/>
                        <a14:foregroundMark x1="47286" y1="78095" x2="43857" y2="76667"/>
                        <a14:foregroundMark x1="50571" y1="65873" x2="48143" y2="63175"/>
                        <a14:foregroundMark x1="39857" y1="46667" x2="28714" y2="43810"/>
                        <a14:foregroundMark x1="28714" y1="43810" x2="14143" y2="30635"/>
                        <a14:foregroundMark x1="14143" y1="30635" x2="31429" y2="15873"/>
                        <a14:foregroundMark x1="31429" y1="15873" x2="37286" y2="48413"/>
                        <a14:foregroundMark x1="37286" y1="48413" x2="19571" y2="30317"/>
                        <a14:foregroundMark x1="19571" y1="30317" x2="30857" y2="26984"/>
                        <a14:foregroundMark x1="30857" y1="26984" x2="25143" y2="35556"/>
                        <a14:foregroundMark x1="25143" y1="35556" x2="27286" y2="31429"/>
                        <a14:foregroundMark x1="24714" y1="35556" x2="19143" y2="46984"/>
                        <a14:foregroundMark x1="6571" y1="36190" x2="6571" y2="36190"/>
                      </a14:backgroundRemoval>
                    </a14:imgEffect>
                  </a14:imgLayer>
                </a14:imgProps>
              </a:ext>
              <a:ext uri="{28A0092B-C50C-407E-A947-70E740481C1C}">
                <a14:useLocalDpi xmlns:a14="http://schemas.microsoft.com/office/drawing/2010/main" val="0"/>
              </a:ext>
            </a:extLst>
          </a:blip>
          <a:srcRect/>
          <a:stretch>
            <a:fillRect/>
          </a:stretch>
        </p:blipFill>
        <p:spPr bwMode="auto">
          <a:xfrm>
            <a:off x="235517" y="1459993"/>
            <a:ext cx="1924050" cy="1731645"/>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EA719FAA-9796-41BA-A0D4-0B1BE67CF8CC}"/>
              </a:ext>
            </a:extLst>
          </p:cNvPr>
          <p:cNvSpPr txBox="1"/>
          <p:nvPr/>
        </p:nvSpPr>
        <p:spPr>
          <a:xfrm>
            <a:off x="1265936" y="237822"/>
            <a:ext cx="4737100" cy="523220"/>
          </a:xfrm>
          <a:prstGeom prst="rect">
            <a:avLst/>
          </a:prstGeom>
          <a:noFill/>
        </p:spPr>
        <p:txBody>
          <a:bodyPr wrap="square" rtlCol="0">
            <a:spAutoFit/>
          </a:bodyPr>
          <a:lstStyle/>
          <a:p>
            <a:r>
              <a:rPr kumimoji="1" lang="ja-JP" altLang="en-US" sz="2800" b="1" dirty="0">
                <a:solidFill>
                  <a:srgbClr val="00B050"/>
                </a:solidFill>
              </a:rPr>
              <a:t>みなさんは、どう考えますか？</a:t>
            </a:r>
          </a:p>
        </p:txBody>
      </p:sp>
      <p:sp>
        <p:nvSpPr>
          <p:cNvPr id="15" name="テキスト ボックス 14">
            <a:extLst>
              <a:ext uri="{FF2B5EF4-FFF2-40B4-BE49-F238E27FC236}">
                <a16:creationId xmlns:a16="http://schemas.microsoft.com/office/drawing/2014/main" id="{69B4F481-8BAA-4DE6-2557-1F2C9F1EEC32}"/>
              </a:ext>
            </a:extLst>
          </p:cNvPr>
          <p:cNvSpPr txBox="1"/>
          <p:nvPr/>
        </p:nvSpPr>
        <p:spPr>
          <a:xfrm>
            <a:off x="1710345" y="3050516"/>
            <a:ext cx="9126156" cy="2462213"/>
          </a:xfrm>
          <a:prstGeom prst="rect">
            <a:avLst/>
          </a:prstGeom>
          <a:noFill/>
        </p:spPr>
        <p:txBody>
          <a:bodyPr wrap="square" rtlCol="0">
            <a:spAutoFit/>
          </a:bodyPr>
          <a:lstStyle/>
          <a:p>
            <a:r>
              <a:rPr kumimoji="1" lang="ja-JP" altLang="en-US" sz="2400" b="1" dirty="0"/>
              <a:t>調理をするときには、</a:t>
            </a:r>
            <a:r>
              <a:rPr kumimoji="1" lang="ja-JP" altLang="en-US" sz="2800" b="1" dirty="0">
                <a:solidFill>
                  <a:schemeClr val="accent1">
                    <a:lumMod val="50000"/>
                  </a:schemeClr>
                </a:solidFill>
              </a:rPr>
              <a:t>火</a:t>
            </a:r>
            <a:r>
              <a:rPr kumimoji="1" lang="ja-JP" altLang="en-US" sz="2400" b="1" dirty="0"/>
              <a:t>や</a:t>
            </a:r>
            <a:r>
              <a:rPr kumimoji="1" lang="ja-JP" altLang="en-US" sz="2800" b="1" dirty="0">
                <a:solidFill>
                  <a:schemeClr val="accent1">
                    <a:lumMod val="50000"/>
                  </a:schemeClr>
                </a:solidFill>
              </a:rPr>
              <a:t>水</a:t>
            </a:r>
            <a:r>
              <a:rPr kumimoji="1" lang="ja-JP" altLang="en-US" sz="2400" b="1" dirty="0"/>
              <a:t>が必要ですが、</a:t>
            </a:r>
            <a:endParaRPr kumimoji="1" lang="en-US" altLang="ja-JP" sz="2400" b="1" dirty="0"/>
          </a:p>
          <a:p>
            <a:r>
              <a:rPr kumimoji="1" lang="ja-JP" altLang="en-US" sz="2400" b="1" dirty="0"/>
              <a:t>普段使っている</a:t>
            </a:r>
            <a:r>
              <a:rPr kumimoji="1" lang="ja-JP" altLang="en-US" sz="2800" b="1" dirty="0">
                <a:solidFill>
                  <a:schemeClr val="accent1">
                    <a:lumMod val="50000"/>
                  </a:schemeClr>
                </a:solidFill>
              </a:rPr>
              <a:t>電気</a:t>
            </a:r>
            <a:r>
              <a:rPr kumimoji="1" lang="ja-JP" altLang="en-US" sz="2400" b="1" dirty="0"/>
              <a:t>・</a:t>
            </a:r>
            <a:r>
              <a:rPr kumimoji="1" lang="ja-JP" altLang="en-US" sz="2800" b="1" dirty="0">
                <a:solidFill>
                  <a:schemeClr val="accent1">
                    <a:lumMod val="50000"/>
                  </a:schemeClr>
                </a:solidFill>
              </a:rPr>
              <a:t>ガス</a:t>
            </a:r>
            <a:r>
              <a:rPr kumimoji="1" lang="ja-JP" altLang="en-US" sz="2400" b="1" dirty="0"/>
              <a:t>・</a:t>
            </a:r>
            <a:r>
              <a:rPr kumimoji="1" lang="ja-JP" altLang="en-US" sz="2800" b="1" dirty="0">
                <a:solidFill>
                  <a:schemeClr val="accent1">
                    <a:lumMod val="50000"/>
                  </a:schemeClr>
                </a:solidFill>
              </a:rPr>
              <a:t>水道</a:t>
            </a:r>
            <a:r>
              <a:rPr kumimoji="1" lang="ja-JP" altLang="en-US" sz="2400" b="1" dirty="0"/>
              <a:t>といった</a:t>
            </a:r>
            <a:r>
              <a:rPr kumimoji="1" lang="ja-JP" altLang="en-US" sz="2800" b="1" dirty="0">
                <a:solidFill>
                  <a:schemeClr val="accent1">
                    <a:lumMod val="50000"/>
                  </a:schemeClr>
                </a:solidFill>
              </a:rPr>
              <a:t>ライフライン</a:t>
            </a:r>
            <a:r>
              <a:rPr kumimoji="1" lang="ja-JP" altLang="en-US" sz="2400" b="1" dirty="0"/>
              <a:t>が使えません。</a:t>
            </a:r>
            <a:endParaRPr kumimoji="1" lang="en-US" altLang="ja-JP" sz="2400" b="1" dirty="0"/>
          </a:p>
          <a:p>
            <a:endParaRPr kumimoji="1" lang="en-US" altLang="ja-JP" sz="1400" b="1" dirty="0"/>
          </a:p>
          <a:p>
            <a:r>
              <a:rPr kumimoji="1" lang="ja-JP" altLang="en-US" sz="2400" b="1" dirty="0"/>
              <a:t>　さらに、調理に必要な</a:t>
            </a:r>
            <a:r>
              <a:rPr kumimoji="1" lang="ja-JP" altLang="en-US" sz="2800" b="1" dirty="0">
                <a:solidFill>
                  <a:schemeClr val="accent1">
                    <a:lumMod val="50000"/>
                  </a:schemeClr>
                </a:solidFill>
              </a:rPr>
              <a:t>調理器具</a:t>
            </a:r>
            <a:r>
              <a:rPr kumimoji="1" lang="ja-JP" altLang="en-US" sz="2400" b="1" dirty="0"/>
              <a:t>も、多くはないでしょう。</a:t>
            </a:r>
            <a:endParaRPr kumimoji="1" lang="en-US" altLang="ja-JP" sz="2400" b="1" dirty="0"/>
          </a:p>
          <a:p>
            <a:endParaRPr kumimoji="1" lang="en-US" altLang="ja-JP" sz="2400" b="1" dirty="0"/>
          </a:p>
          <a:p>
            <a:r>
              <a:rPr kumimoji="1" lang="ja-JP" altLang="en-US" sz="3200" b="1" dirty="0"/>
              <a:t>　　　　　</a:t>
            </a:r>
            <a:r>
              <a:rPr kumimoji="1" lang="ja-JP" altLang="en-US" sz="3200" b="1" u="sng" dirty="0"/>
              <a:t>★ 使える資源が、とても少ない！ </a:t>
            </a:r>
          </a:p>
        </p:txBody>
      </p:sp>
      <p:pic>
        <p:nvPicPr>
          <p:cNvPr id="16" name="図 15" descr="いろいろなものを見る虫眼鏡のイラスト | かわいいフリー素材集 いらすとや">
            <a:extLst>
              <a:ext uri="{FF2B5EF4-FFF2-40B4-BE49-F238E27FC236}">
                <a16:creationId xmlns:a16="http://schemas.microsoft.com/office/drawing/2014/main" id="{CCE46F3D-1B04-AB10-A67B-B570C28C5EF3}"/>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rcRect/>
          <a:stretch>
            <a:fillRect/>
          </a:stretch>
        </p:blipFill>
        <p:spPr bwMode="auto">
          <a:xfrm rot="501393" flipH="1">
            <a:off x="9180028" y="4121787"/>
            <a:ext cx="1514741" cy="2061097"/>
          </a:xfrm>
          <a:prstGeom prst="rect">
            <a:avLst/>
          </a:prstGeom>
          <a:noFill/>
          <a:ln>
            <a:noFill/>
          </a:ln>
        </p:spPr>
      </p:pic>
      <p:pic>
        <p:nvPicPr>
          <p:cNvPr id="2" name="図 1">
            <a:extLst>
              <a:ext uri="{FF2B5EF4-FFF2-40B4-BE49-F238E27FC236}">
                <a16:creationId xmlns:a16="http://schemas.microsoft.com/office/drawing/2014/main" id="{7B7BC708-A5F5-9AEC-853E-36BFE4C3B94B}"/>
              </a:ext>
            </a:extLst>
          </p:cNvPr>
          <p:cNvPicPr>
            <a:picLocks noChangeAspect="1"/>
          </p:cNvPicPr>
          <p:nvPr/>
        </p:nvPicPr>
        <p:blipFill>
          <a:blip r:embed="rId5"/>
          <a:stretch>
            <a:fillRect/>
          </a:stretch>
        </p:blipFill>
        <p:spPr>
          <a:xfrm>
            <a:off x="474167" y="1459993"/>
            <a:ext cx="1446352" cy="1590523"/>
          </a:xfrm>
          <a:prstGeom prst="rect">
            <a:avLst/>
          </a:prstGeom>
        </p:spPr>
      </p:pic>
      <p:sp>
        <p:nvSpPr>
          <p:cNvPr id="4" name="テキスト ボックス 3">
            <a:extLst>
              <a:ext uri="{FF2B5EF4-FFF2-40B4-BE49-F238E27FC236}">
                <a16:creationId xmlns:a16="http://schemas.microsoft.com/office/drawing/2014/main" id="{72B601FA-243F-98F3-2F7A-325172B7B309}"/>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7" name="テキスト ボックス 6">
            <a:extLst>
              <a:ext uri="{FF2B5EF4-FFF2-40B4-BE49-F238E27FC236}">
                <a16:creationId xmlns:a16="http://schemas.microsoft.com/office/drawing/2014/main" id="{9493F632-58DF-03F7-4539-6CF6933241AA}"/>
              </a:ext>
            </a:extLst>
          </p:cNvPr>
          <p:cNvSpPr txBox="1"/>
          <p:nvPr/>
        </p:nvSpPr>
        <p:spPr>
          <a:xfrm flipH="1">
            <a:off x="33939" y="-18925"/>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授業資料（パワーポイント）⑧</a:t>
            </a:r>
          </a:p>
        </p:txBody>
      </p:sp>
      <p:sp>
        <p:nvSpPr>
          <p:cNvPr id="8" name="正方形/長方形 7">
            <a:extLst>
              <a:ext uri="{FF2B5EF4-FFF2-40B4-BE49-F238E27FC236}">
                <a16:creationId xmlns:a16="http://schemas.microsoft.com/office/drawing/2014/main" id="{ED137C93-C08C-7240-8950-029ACF3278FF}"/>
              </a:ext>
            </a:extLst>
          </p:cNvPr>
          <p:cNvSpPr/>
          <p:nvPr/>
        </p:nvSpPr>
        <p:spPr>
          <a:xfrm>
            <a:off x="33939" y="40621"/>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13733798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四角形: 角を丸くする 24">
            <a:extLst>
              <a:ext uri="{FF2B5EF4-FFF2-40B4-BE49-F238E27FC236}">
                <a16:creationId xmlns:a16="http://schemas.microsoft.com/office/drawing/2014/main" id="{2A8CA78B-C07A-BEA5-0C10-367C89C4053C}"/>
              </a:ext>
            </a:extLst>
          </p:cNvPr>
          <p:cNvSpPr/>
          <p:nvPr/>
        </p:nvSpPr>
        <p:spPr>
          <a:xfrm>
            <a:off x="856234" y="2482259"/>
            <a:ext cx="10939330" cy="3615359"/>
          </a:xfrm>
          <a:prstGeom prst="roundRect">
            <a:avLst/>
          </a:prstGeom>
          <a:solidFill>
            <a:schemeClr val="bg1">
              <a:lumMod val="5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99D0478B-A2F7-C544-F136-DB890839869F}"/>
              </a:ext>
            </a:extLst>
          </p:cNvPr>
          <p:cNvSpPr/>
          <p:nvPr/>
        </p:nvSpPr>
        <p:spPr>
          <a:xfrm>
            <a:off x="670306" y="2126639"/>
            <a:ext cx="10939330" cy="3615359"/>
          </a:xfrm>
          <a:prstGeom prst="roundRect">
            <a:avLst/>
          </a:prstGeom>
          <a:solidFill>
            <a:schemeClr val="bg1">
              <a:lumMod val="90000"/>
            </a:schemeClr>
          </a:solidFill>
          <a:ln w="76200">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1D779455-761C-7C2E-C16B-CF019D4C621D}"/>
              </a:ext>
            </a:extLst>
          </p:cNvPr>
          <p:cNvSpPr/>
          <p:nvPr/>
        </p:nvSpPr>
        <p:spPr>
          <a:xfrm>
            <a:off x="3135574" y="4232774"/>
            <a:ext cx="5284526" cy="1200329"/>
          </a:xfrm>
          <a:prstGeom prst="roundRect">
            <a:avLst/>
          </a:prstGeom>
          <a:solidFill>
            <a:schemeClr val="bg1"/>
          </a:solidFill>
          <a:ln w="76200">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43C50E77-E86D-CA75-6308-E02FA48302DF}"/>
              </a:ext>
            </a:extLst>
          </p:cNvPr>
          <p:cNvSpPr/>
          <p:nvPr/>
        </p:nvSpPr>
        <p:spPr>
          <a:xfrm>
            <a:off x="933702" y="2267057"/>
            <a:ext cx="7206997" cy="615843"/>
          </a:xfrm>
          <a:prstGeom prst="roundRect">
            <a:avLst/>
          </a:prstGeom>
          <a:solidFill>
            <a:schemeClr val="bg1"/>
          </a:solidFill>
          <a:ln w="76200">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3D859862-83A6-4CC1-FB85-41810DC542B1}"/>
              </a:ext>
            </a:extLst>
          </p:cNvPr>
          <p:cNvSpPr/>
          <p:nvPr/>
        </p:nvSpPr>
        <p:spPr>
          <a:xfrm>
            <a:off x="1231899" y="2882900"/>
            <a:ext cx="10026397" cy="957603"/>
          </a:xfrm>
          <a:prstGeom prst="roundRect">
            <a:avLst>
              <a:gd name="adj" fmla="val 20227"/>
            </a:avLst>
          </a:prstGeom>
          <a:solidFill>
            <a:schemeClr val="bg1"/>
          </a:solidFill>
          <a:ln w="76200">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E0620240-A2DB-101C-AF35-7462BEFE39BC}"/>
              </a:ext>
            </a:extLst>
          </p:cNvPr>
          <p:cNvSpPr>
            <a:spLocks noGrp="1"/>
          </p:cNvSpPr>
          <p:nvPr>
            <p:ph sz="half" idx="1"/>
          </p:nvPr>
        </p:nvSpPr>
        <p:spPr>
          <a:xfrm>
            <a:off x="1729570" y="826841"/>
            <a:ext cx="9126156" cy="903822"/>
          </a:xfrm>
        </p:spPr>
        <p:txBody>
          <a:bodyPr/>
          <a:lstStyle/>
          <a:p>
            <a:pPr marL="0" indent="0">
              <a:buNone/>
            </a:pPr>
            <a:r>
              <a:rPr lang="en-US" altLang="ja-JP" sz="2400" b="1" dirty="0">
                <a:solidFill>
                  <a:schemeClr val="tx1"/>
                </a:solidFill>
              </a:rPr>
              <a:t>Q. </a:t>
            </a:r>
            <a:r>
              <a:rPr lang="ja-JP" altLang="en-US" sz="2400" b="1" dirty="0">
                <a:solidFill>
                  <a:schemeClr val="tx1"/>
                </a:solidFill>
              </a:rPr>
              <a:t>調理をするためには、どのような調理器具が必要となるでしょうか？</a:t>
            </a:r>
            <a:endParaRPr lang="en-US" altLang="ja-JP" sz="2400" b="1" dirty="0">
              <a:solidFill>
                <a:schemeClr val="tx1"/>
              </a:solidFill>
            </a:endParaRPr>
          </a:p>
          <a:p>
            <a:pPr marL="0" indent="0">
              <a:buNone/>
            </a:pPr>
            <a:r>
              <a:rPr lang="ja-JP" altLang="en-US" sz="2400" b="1" dirty="0">
                <a:solidFill>
                  <a:schemeClr val="tx1"/>
                </a:solidFill>
              </a:rPr>
              <a:t>　　 また、災害時には、十分な調理器具は、あるのでしょうか？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2400" b="1" dirty="0">
              <a:solidFill>
                <a:schemeClr val="tx1"/>
              </a:solidFill>
            </a:endParaRPr>
          </a:p>
        </p:txBody>
      </p:sp>
      <p:sp>
        <p:nvSpPr>
          <p:cNvPr id="5" name="スライド番号プレースホルダー 4">
            <a:extLst>
              <a:ext uri="{FF2B5EF4-FFF2-40B4-BE49-F238E27FC236}">
                <a16:creationId xmlns:a16="http://schemas.microsoft.com/office/drawing/2014/main" id="{70B38FA3-E0C6-64EE-231F-6DA31BA25E8C}"/>
              </a:ext>
            </a:extLst>
          </p:cNvPr>
          <p:cNvSpPr>
            <a:spLocks noGrp="1"/>
          </p:cNvSpPr>
          <p:nvPr>
            <p:ph type="sldNum" sz="quarter" idx="12"/>
          </p:nvPr>
        </p:nvSpPr>
        <p:spPr/>
        <p:txBody>
          <a:bodyPr/>
          <a:lstStyle/>
          <a:p>
            <a:pPr rtl="0"/>
            <a:fld id="{48F63A3B-78C7-47BE-AE5E-E10140E04643}" type="slidenum">
              <a:rPr lang="en-US" altLang="ja-JP" smtClean="0"/>
              <a:t>151</a:t>
            </a:fld>
            <a:endParaRPr lang="ja-JP" dirty="0"/>
          </a:p>
        </p:txBody>
      </p:sp>
      <p:sp>
        <p:nvSpPr>
          <p:cNvPr id="14" name="テキスト ボックス 13">
            <a:extLst>
              <a:ext uri="{FF2B5EF4-FFF2-40B4-BE49-F238E27FC236}">
                <a16:creationId xmlns:a16="http://schemas.microsoft.com/office/drawing/2014/main" id="{EA719FAA-9796-41BA-A0D4-0B1BE67CF8CC}"/>
              </a:ext>
            </a:extLst>
          </p:cNvPr>
          <p:cNvSpPr txBox="1"/>
          <p:nvPr/>
        </p:nvSpPr>
        <p:spPr>
          <a:xfrm>
            <a:off x="1265936" y="237822"/>
            <a:ext cx="4737100" cy="523220"/>
          </a:xfrm>
          <a:prstGeom prst="rect">
            <a:avLst/>
          </a:prstGeom>
          <a:noFill/>
        </p:spPr>
        <p:txBody>
          <a:bodyPr wrap="square" rtlCol="0">
            <a:spAutoFit/>
          </a:bodyPr>
          <a:lstStyle/>
          <a:p>
            <a:r>
              <a:rPr kumimoji="1" lang="ja-JP" altLang="en-US" sz="2800" b="1" dirty="0">
                <a:solidFill>
                  <a:srgbClr val="00B050"/>
                </a:solidFill>
              </a:rPr>
              <a:t>みなさんは、どう考えますか？</a:t>
            </a:r>
          </a:p>
        </p:txBody>
      </p:sp>
      <p:sp>
        <p:nvSpPr>
          <p:cNvPr id="17" name="テキスト ボックス 16">
            <a:extLst>
              <a:ext uri="{FF2B5EF4-FFF2-40B4-BE49-F238E27FC236}">
                <a16:creationId xmlns:a16="http://schemas.microsoft.com/office/drawing/2014/main" id="{964C2E34-0646-1FE4-7B4D-4DC30EAE6321}"/>
              </a:ext>
            </a:extLst>
          </p:cNvPr>
          <p:cNvSpPr txBox="1"/>
          <p:nvPr/>
        </p:nvSpPr>
        <p:spPr>
          <a:xfrm>
            <a:off x="933703" y="2288186"/>
            <a:ext cx="10939330" cy="1531188"/>
          </a:xfrm>
          <a:prstGeom prst="rect">
            <a:avLst/>
          </a:prstGeom>
          <a:noFill/>
        </p:spPr>
        <p:txBody>
          <a:bodyPr wrap="square" rtlCol="0">
            <a:spAutoFit/>
          </a:bodyPr>
          <a:lstStyle/>
          <a:p>
            <a:r>
              <a:rPr kumimoji="1" lang="ja-JP" altLang="en-US" sz="2800" b="1" dirty="0"/>
              <a:t> また、災害時に活用できる資源も、有限である。</a:t>
            </a:r>
            <a:endParaRPr kumimoji="1" lang="en-US" altLang="ja-JP" sz="2800" b="1" dirty="0"/>
          </a:p>
          <a:p>
            <a:endParaRPr kumimoji="1" lang="en-US" altLang="ja-JP" sz="1050" b="1" dirty="0"/>
          </a:p>
          <a:p>
            <a:r>
              <a:rPr kumimoji="1" lang="ja-JP" altLang="en-US" sz="2400" b="1" dirty="0"/>
              <a:t>　　・熱源：カセットコンロ、カセットボンベ</a:t>
            </a:r>
            <a:endParaRPr kumimoji="1" lang="en-US" altLang="ja-JP" sz="2400" b="1" dirty="0"/>
          </a:p>
          <a:p>
            <a:endParaRPr kumimoji="1" lang="en-US" altLang="ja-JP" sz="700" b="1" dirty="0"/>
          </a:p>
          <a:p>
            <a:r>
              <a:rPr kumimoji="1" lang="ja-JP" altLang="en-US" sz="2400" b="1" dirty="0"/>
              <a:t>　　・水源：水のペットボトル</a:t>
            </a:r>
            <a:r>
              <a:rPr kumimoji="1" lang="en-US" altLang="ja-JP" sz="2400" b="1" dirty="0"/>
              <a:t>(</a:t>
            </a:r>
            <a:r>
              <a:rPr kumimoji="1" lang="ja-JP" altLang="en-US" sz="2400" b="1" dirty="0"/>
              <a:t>きれい</a:t>
            </a:r>
            <a:r>
              <a:rPr kumimoji="1" lang="en-US" altLang="ja-JP" sz="2400" b="1" dirty="0"/>
              <a:t>)</a:t>
            </a:r>
            <a:r>
              <a:rPr kumimoji="1" lang="ja-JP" altLang="en-US" sz="2400" b="1" dirty="0"/>
              <a:t>、</a:t>
            </a:r>
            <a:r>
              <a:rPr kumimoji="1" lang="en-US" altLang="ja-JP" sz="2400" b="1" dirty="0"/>
              <a:t>(</a:t>
            </a:r>
            <a:r>
              <a:rPr kumimoji="1" lang="ja-JP" altLang="en-US" sz="2400" b="1" dirty="0"/>
              <a:t>川・海の水</a:t>
            </a:r>
            <a:r>
              <a:rPr kumimoji="1" lang="en-US" altLang="ja-JP" sz="2400" b="1" dirty="0"/>
              <a:t>(</a:t>
            </a:r>
            <a:r>
              <a:rPr kumimoji="1" lang="ja-JP" altLang="en-US" sz="2400" b="1" dirty="0"/>
              <a:t>たくさんあるけれど、飲めない</a:t>
            </a:r>
            <a:r>
              <a:rPr kumimoji="1" lang="en-US" altLang="ja-JP" sz="2400" b="1" dirty="0"/>
              <a:t>))</a:t>
            </a:r>
          </a:p>
        </p:txBody>
      </p:sp>
      <p:sp>
        <p:nvSpPr>
          <p:cNvPr id="18" name="テキスト ボックス 17">
            <a:extLst>
              <a:ext uri="{FF2B5EF4-FFF2-40B4-BE49-F238E27FC236}">
                <a16:creationId xmlns:a16="http://schemas.microsoft.com/office/drawing/2014/main" id="{6A366943-AD53-629C-6300-9A68CEF495BA}"/>
              </a:ext>
            </a:extLst>
          </p:cNvPr>
          <p:cNvSpPr txBox="1"/>
          <p:nvPr/>
        </p:nvSpPr>
        <p:spPr>
          <a:xfrm>
            <a:off x="3507352" y="4200610"/>
            <a:ext cx="5637093" cy="1200329"/>
          </a:xfrm>
          <a:prstGeom prst="rect">
            <a:avLst/>
          </a:prstGeom>
          <a:noFill/>
        </p:spPr>
        <p:txBody>
          <a:bodyPr wrap="square" rtlCol="0">
            <a:spAutoFit/>
          </a:bodyPr>
          <a:lstStyle/>
          <a:p>
            <a:r>
              <a:rPr kumimoji="1" lang="ja-JP" altLang="en-US" sz="2400" b="1" dirty="0"/>
              <a:t>・衛生的に調理できる？</a:t>
            </a:r>
            <a:endParaRPr kumimoji="1" lang="en-US" altLang="ja-JP" sz="2400" b="1" dirty="0"/>
          </a:p>
          <a:p>
            <a:r>
              <a:rPr kumimoji="1" lang="ja-JP" altLang="en-US" sz="2400" b="1" dirty="0"/>
              <a:t>・どこで、どのように調理をする？</a:t>
            </a:r>
            <a:endParaRPr kumimoji="1" lang="en-US" altLang="ja-JP" sz="2400" b="1" dirty="0"/>
          </a:p>
          <a:p>
            <a:r>
              <a:rPr kumimoji="1" lang="ja-JP" altLang="en-US" sz="2400" b="1" dirty="0"/>
              <a:t>・誰が食べる？</a:t>
            </a:r>
            <a:r>
              <a:rPr kumimoji="1" lang="en-US" altLang="ja-JP" sz="2400" b="1" dirty="0"/>
              <a:t>...</a:t>
            </a:r>
            <a:endParaRPr kumimoji="1" lang="ja-JP" altLang="en-US" sz="2400" b="1" dirty="0"/>
          </a:p>
        </p:txBody>
      </p:sp>
      <p:pic>
        <p:nvPicPr>
          <p:cNvPr id="20" name="Picture 2" descr="考えるこども いらすとや に対する画像結果">
            <a:extLst>
              <a:ext uri="{FF2B5EF4-FFF2-40B4-BE49-F238E27FC236}">
                <a16:creationId xmlns:a16="http://schemas.microsoft.com/office/drawing/2014/main" id="{20000743-FC0A-1F1A-8A07-B7137E077E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953" b="95257" l="9283" r="96203">
                        <a14:foregroundMark x1="55274" y1="11858" x2="48945" y2="7115"/>
                        <a14:foregroundMark x1="53165" y1="44269" x2="43882" y2="45059"/>
                        <a14:foregroundMark x1="49367" y1="60870" x2="54008" y2="62846"/>
                        <a14:foregroundMark x1="9705" y1="63241" x2="9283" y2="54545"/>
                        <a14:foregroundMark x1="50211" y1="88142" x2="50211" y2="88142"/>
                        <a14:foregroundMark x1="50211" y1="88142" x2="50211" y2="88142"/>
                        <a14:foregroundMark x1="51477" y1="90514" x2="51477" y2="90514"/>
                        <a14:foregroundMark x1="51477" y1="90514" x2="51477" y2="90514"/>
                        <a14:foregroundMark x1="53586" y1="95257" x2="53586" y2="95257"/>
                        <a14:foregroundMark x1="53586" y1="95257" x2="53586" y2="95257"/>
                        <a14:foregroundMark x1="91983" y1="15810" x2="91983" y2="15810"/>
                        <a14:foregroundMark x1="91983" y1="15810" x2="91983" y2="15810"/>
                        <a14:foregroundMark x1="92827" y1="15020" x2="96203" y2="7905"/>
                        <a14:foregroundMark x1="89451" y1="3953" x2="89451" y2="3953"/>
                        <a14:foregroundMark x1="89451" y1="3953" x2="89451" y2="3953"/>
                        <a14:foregroundMark x1="86498" y1="28854" x2="86498" y2="28854"/>
                      </a14:backgroundRemoval>
                    </a14:imgEffect>
                  </a14:imgLayer>
                </a14:imgProps>
              </a:ext>
              <a:ext uri="{28A0092B-C50C-407E-A947-70E740481C1C}">
                <a14:useLocalDpi xmlns:a14="http://schemas.microsoft.com/office/drawing/2010/main" val="0"/>
              </a:ext>
            </a:extLst>
          </a:blip>
          <a:srcRect/>
          <a:stretch>
            <a:fillRect/>
          </a:stretch>
        </p:blipFill>
        <p:spPr bwMode="auto">
          <a:xfrm>
            <a:off x="-152347" y="4128995"/>
            <a:ext cx="2578076" cy="275212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95B660F9-0DBC-8948-D756-E7154CFF0845}"/>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6" name="テキスト ボックス 5">
            <a:extLst>
              <a:ext uri="{FF2B5EF4-FFF2-40B4-BE49-F238E27FC236}">
                <a16:creationId xmlns:a16="http://schemas.microsoft.com/office/drawing/2014/main" id="{275D230C-E938-ECB8-0C05-89B86CA4A4E4}"/>
              </a:ext>
            </a:extLst>
          </p:cNvPr>
          <p:cNvSpPr txBox="1"/>
          <p:nvPr/>
        </p:nvSpPr>
        <p:spPr>
          <a:xfrm flipH="1">
            <a:off x="33939" y="-18925"/>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授業資料（パワーポイント）⑨</a:t>
            </a:r>
          </a:p>
        </p:txBody>
      </p:sp>
      <p:sp>
        <p:nvSpPr>
          <p:cNvPr id="7" name="正方形/長方形 6">
            <a:extLst>
              <a:ext uri="{FF2B5EF4-FFF2-40B4-BE49-F238E27FC236}">
                <a16:creationId xmlns:a16="http://schemas.microsoft.com/office/drawing/2014/main" id="{31A7AE90-1D33-452F-8AD0-123388635AAA}"/>
              </a:ext>
            </a:extLst>
          </p:cNvPr>
          <p:cNvSpPr/>
          <p:nvPr/>
        </p:nvSpPr>
        <p:spPr>
          <a:xfrm>
            <a:off x="33939" y="40621"/>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41719674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8361901-E2AB-E72A-49D5-3BF47D143009}"/>
              </a:ext>
            </a:extLst>
          </p:cNvPr>
          <p:cNvSpPr>
            <a:spLocks noGrp="1"/>
          </p:cNvSpPr>
          <p:nvPr>
            <p:ph type="sldNum" sz="quarter" idx="12"/>
          </p:nvPr>
        </p:nvSpPr>
        <p:spPr/>
        <p:txBody>
          <a:bodyPr/>
          <a:lstStyle/>
          <a:p>
            <a:pPr rtl="0"/>
            <a:fld id="{48F63A3B-78C7-47BE-AE5E-E10140E04643}" type="slidenum">
              <a:rPr lang="en-US" altLang="ja-JP" smtClean="0"/>
              <a:t>152</a:t>
            </a:fld>
            <a:endParaRPr lang="ja-JP" dirty="0"/>
          </a:p>
        </p:txBody>
      </p:sp>
      <p:pic>
        <p:nvPicPr>
          <p:cNvPr id="6" name="図 5">
            <a:extLst>
              <a:ext uri="{FF2B5EF4-FFF2-40B4-BE49-F238E27FC236}">
                <a16:creationId xmlns:a16="http://schemas.microsoft.com/office/drawing/2014/main" id="{9BD667E8-843A-33BA-DF1A-A332B84750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097914"/>
            <a:ext cx="9522968" cy="4363086"/>
          </a:xfrm>
          <a:prstGeom prst="rect">
            <a:avLst/>
          </a:prstGeom>
          <a:noFill/>
          <a:ln>
            <a:noFill/>
          </a:ln>
        </p:spPr>
      </p:pic>
      <p:sp>
        <p:nvSpPr>
          <p:cNvPr id="7" name="四角形: 角を丸くする 6">
            <a:extLst>
              <a:ext uri="{FF2B5EF4-FFF2-40B4-BE49-F238E27FC236}">
                <a16:creationId xmlns:a16="http://schemas.microsoft.com/office/drawing/2014/main" id="{57492FB7-1713-3BC0-2D77-93A44C96A7AE}"/>
              </a:ext>
            </a:extLst>
          </p:cNvPr>
          <p:cNvSpPr/>
          <p:nvPr/>
        </p:nvSpPr>
        <p:spPr>
          <a:xfrm>
            <a:off x="2160586" y="1936114"/>
            <a:ext cx="8482013" cy="2743201"/>
          </a:xfrm>
          <a:prstGeom prst="roundRect">
            <a:avLst/>
          </a:prstGeom>
          <a:solidFill>
            <a:schemeClr val="bg1"/>
          </a:solidFill>
          <a:ln w="28575">
            <a:solidFill>
              <a:srgbClr val="B086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テキスト ボックス 20">
            <a:extLst>
              <a:ext uri="{FF2B5EF4-FFF2-40B4-BE49-F238E27FC236}">
                <a16:creationId xmlns:a16="http://schemas.microsoft.com/office/drawing/2014/main" id="{7DB400B3-46AF-89E3-7B95-25BD7EA6EB2C}"/>
              </a:ext>
            </a:extLst>
          </p:cNvPr>
          <p:cNvSpPr txBox="1"/>
          <p:nvPr/>
        </p:nvSpPr>
        <p:spPr>
          <a:xfrm>
            <a:off x="2360963" y="2107564"/>
            <a:ext cx="8068276" cy="24580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2000" b="1" kern="100" dirty="0">
                <a:effectLst/>
                <a:latin typeface="+mn-ea"/>
                <a:cs typeface="Times New Roman" panose="02020603050405020304" pitchFamily="18" charset="0"/>
              </a:rPr>
              <a:t>①</a:t>
            </a:r>
            <a:r>
              <a:rPr lang="en-US" altLang="ja-JP"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災害時には、電気・ガス</a:t>
            </a:r>
            <a:r>
              <a:rPr lang="ja-JP" altLang="en-US" sz="2000" b="1" kern="100" dirty="0">
                <a:effectLst/>
                <a:latin typeface="+mn-ea"/>
                <a:cs typeface="Times New Roman" panose="02020603050405020304" pitchFamily="18" charset="0"/>
              </a:rPr>
              <a:t>・水道</a:t>
            </a:r>
            <a:r>
              <a:rPr lang="ja-JP" sz="2000" b="1" kern="100" dirty="0">
                <a:effectLst/>
                <a:latin typeface="+mn-ea"/>
                <a:cs typeface="Times New Roman" panose="02020603050405020304" pitchFamily="18" charset="0"/>
              </a:rPr>
              <a:t>といった</a:t>
            </a:r>
            <a:r>
              <a:rPr lang="en-US" sz="2000" b="1" kern="100" dirty="0">
                <a:effectLst/>
                <a:latin typeface="+mn-ea"/>
                <a:cs typeface="Times New Roman" panose="02020603050405020304" pitchFamily="18" charset="0"/>
              </a:rPr>
              <a:t> ( </a:t>
            </a:r>
            <a:r>
              <a:rPr lang="ja-JP" altLang="en-US" sz="2400" b="1" kern="100" dirty="0">
                <a:solidFill>
                  <a:schemeClr val="accent2">
                    <a:lumMod val="75000"/>
                  </a:schemeClr>
                </a:solidFill>
                <a:latin typeface="+mn-ea"/>
                <a:cs typeface="Times New Roman" panose="02020603050405020304" pitchFamily="18" charset="0"/>
              </a:rPr>
              <a:t>ライフライン</a:t>
            </a:r>
            <a:r>
              <a:rPr lang="ja-JP" altLang="en-US" sz="2000" b="1" kern="100" dirty="0">
                <a:latin typeface="+mn-ea"/>
                <a:cs typeface="Times New Roman" panose="02020603050405020304" pitchFamily="18" charset="0"/>
              </a:rPr>
              <a:t> </a:t>
            </a:r>
            <a:r>
              <a:rPr lang="en-US"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が使えなくなる。</a:t>
            </a:r>
            <a:endParaRPr lang="en-US" altLang="ja-JP" sz="2000" b="1" kern="100" dirty="0">
              <a:effectLst/>
              <a:latin typeface="+mn-ea"/>
              <a:cs typeface="Times New Roman" panose="02020603050405020304" pitchFamily="18" charset="0"/>
            </a:endParaRPr>
          </a:p>
          <a:p>
            <a:pPr algn="just"/>
            <a:endParaRPr lang="ja-JP" sz="1600" b="1" kern="100" dirty="0">
              <a:effectLst/>
              <a:latin typeface="+mn-ea"/>
              <a:cs typeface="Times New Roman" panose="02020603050405020304" pitchFamily="18" charset="0"/>
            </a:endParaRPr>
          </a:p>
          <a:p>
            <a:pPr algn="just"/>
            <a:r>
              <a:rPr lang="ja-JP" sz="2000" b="1" kern="100" dirty="0">
                <a:effectLst/>
                <a:latin typeface="+mn-ea"/>
                <a:cs typeface="Times New Roman" panose="02020603050405020304" pitchFamily="18" charset="0"/>
              </a:rPr>
              <a:t>②</a:t>
            </a:r>
            <a:r>
              <a:rPr lang="en-US" altLang="ja-JP"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地しん や つ波によって、道路が</a:t>
            </a:r>
            <a:r>
              <a:rPr lang="en-US"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　</a:t>
            </a:r>
            <a:r>
              <a:rPr lang="ja-JP" altLang="en-US" sz="2400" b="1" kern="100" dirty="0">
                <a:solidFill>
                  <a:schemeClr val="accent2">
                    <a:lumMod val="75000"/>
                  </a:schemeClr>
                </a:solidFill>
                <a:effectLst/>
                <a:latin typeface="+mn-ea"/>
                <a:cs typeface="Times New Roman" panose="02020603050405020304" pitchFamily="18" charset="0"/>
              </a:rPr>
              <a:t>ふうさ</a:t>
            </a:r>
            <a:r>
              <a:rPr lang="ja-JP" sz="2000" b="1" kern="100" dirty="0">
                <a:effectLst/>
                <a:latin typeface="+mn-ea"/>
                <a:cs typeface="Times New Roman" panose="02020603050405020304" pitchFamily="18" charset="0"/>
              </a:rPr>
              <a:t>　</a:t>
            </a:r>
            <a:r>
              <a:rPr lang="en-US"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されてしまう。</a:t>
            </a:r>
            <a:endParaRPr lang="en-US" altLang="ja-JP" sz="2000" b="1" kern="100" dirty="0">
              <a:effectLst/>
              <a:latin typeface="+mn-ea"/>
              <a:cs typeface="Times New Roman" panose="02020603050405020304" pitchFamily="18" charset="0"/>
            </a:endParaRPr>
          </a:p>
          <a:p>
            <a:pPr algn="just"/>
            <a:endParaRPr lang="ja-JP" sz="1600" b="1" kern="100" dirty="0">
              <a:effectLst/>
              <a:latin typeface="+mn-ea"/>
              <a:cs typeface="Times New Roman" panose="02020603050405020304" pitchFamily="18" charset="0"/>
            </a:endParaRPr>
          </a:p>
          <a:p>
            <a:pPr algn="just"/>
            <a:r>
              <a:rPr lang="ja-JP" sz="2000" b="1" kern="100" dirty="0">
                <a:effectLst/>
                <a:latin typeface="+mn-ea"/>
                <a:cs typeface="Times New Roman" panose="02020603050405020304" pitchFamily="18" charset="0"/>
              </a:rPr>
              <a:t>③</a:t>
            </a:r>
            <a:r>
              <a:rPr lang="en-US" altLang="ja-JP"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備ちく食料には、</a:t>
            </a:r>
            <a:r>
              <a:rPr lang="en-US" sz="2000" b="1" kern="100" dirty="0">
                <a:effectLst/>
                <a:latin typeface="+mn-ea"/>
                <a:cs typeface="Times New Roman" panose="02020603050405020304" pitchFamily="18" charset="0"/>
              </a:rPr>
              <a:t>(</a:t>
            </a:r>
            <a:r>
              <a:rPr lang="ja-JP" sz="2000" b="1" kern="100" dirty="0">
                <a:effectLst/>
                <a:latin typeface="+mn-ea"/>
                <a:cs typeface="Times New Roman" panose="02020603050405020304" pitchFamily="18" charset="0"/>
              </a:rPr>
              <a:t>　</a:t>
            </a:r>
            <a:r>
              <a:rPr lang="ja-JP" altLang="en-US" sz="2400" b="1" kern="100" dirty="0">
                <a:solidFill>
                  <a:schemeClr val="accent2">
                    <a:lumMod val="75000"/>
                  </a:schemeClr>
                </a:solidFill>
                <a:effectLst/>
                <a:latin typeface="+mn-ea"/>
                <a:cs typeface="Times New Roman" panose="02020603050405020304" pitchFamily="18" charset="0"/>
              </a:rPr>
              <a:t>非常食</a:t>
            </a:r>
            <a:r>
              <a:rPr lang="ja-JP" sz="2000" b="1" kern="100" dirty="0">
                <a:effectLst/>
                <a:latin typeface="+mn-ea"/>
                <a:cs typeface="Times New Roman" panose="02020603050405020304" pitchFamily="18" charset="0"/>
              </a:rPr>
              <a:t>　</a:t>
            </a:r>
            <a:r>
              <a:rPr lang="en-US"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と</a:t>
            </a:r>
            <a:r>
              <a:rPr lang="en-US"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　</a:t>
            </a:r>
            <a:r>
              <a:rPr lang="ja-JP" altLang="en-US" sz="2400" b="1" kern="100" dirty="0">
                <a:solidFill>
                  <a:schemeClr val="accent2">
                    <a:lumMod val="75000"/>
                  </a:schemeClr>
                </a:solidFill>
                <a:effectLst/>
                <a:latin typeface="+mn-ea"/>
                <a:cs typeface="Times New Roman" panose="02020603050405020304" pitchFamily="18" charset="0"/>
              </a:rPr>
              <a:t>日常食</a:t>
            </a:r>
            <a:r>
              <a:rPr lang="ja-JP" sz="2400" b="1" kern="100" dirty="0">
                <a:solidFill>
                  <a:schemeClr val="accent2">
                    <a:lumMod val="75000"/>
                  </a:schemeClr>
                </a:solidFill>
                <a:effectLst/>
                <a:latin typeface="+mn-ea"/>
                <a:cs typeface="Times New Roman" panose="02020603050405020304" pitchFamily="18" charset="0"/>
              </a:rPr>
              <a:t>　</a:t>
            </a:r>
            <a:r>
              <a:rPr lang="en-US"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がある。</a:t>
            </a:r>
            <a:endParaRPr lang="en-US" altLang="ja-JP" sz="2000" b="1" kern="100" dirty="0">
              <a:effectLst/>
              <a:latin typeface="+mn-ea"/>
              <a:cs typeface="Times New Roman" panose="02020603050405020304" pitchFamily="18" charset="0"/>
            </a:endParaRPr>
          </a:p>
          <a:p>
            <a:pPr algn="just"/>
            <a:endParaRPr lang="ja-JP" sz="1600" b="1" kern="100" dirty="0">
              <a:effectLst/>
              <a:latin typeface="+mn-ea"/>
              <a:cs typeface="Times New Roman" panose="02020603050405020304" pitchFamily="18" charset="0"/>
            </a:endParaRPr>
          </a:p>
          <a:p>
            <a:pPr algn="just"/>
            <a:r>
              <a:rPr lang="ja-JP" sz="2000" b="1" kern="100" dirty="0">
                <a:effectLst/>
                <a:latin typeface="+mn-ea"/>
                <a:cs typeface="Times New Roman" panose="02020603050405020304" pitchFamily="18" charset="0"/>
              </a:rPr>
              <a:t>④</a:t>
            </a:r>
            <a:r>
              <a:rPr lang="en-US" altLang="ja-JP"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備ちく食料は、</a:t>
            </a:r>
            <a:r>
              <a:rPr lang="en-US" sz="2000" b="1" kern="100" dirty="0">
                <a:effectLst/>
                <a:latin typeface="+mn-ea"/>
                <a:cs typeface="Times New Roman" panose="02020603050405020304" pitchFamily="18" charset="0"/>
              </a:rPr>
              <a:t>(</a:t>
            </a:r>
            <a:r>
              <a:rPr lang="ja-JP" sz="2000" b="1" kern="100" dirty="0">
                <a:effectLst/>
                <a:latin typeface="+mn-ea"/>
                <a:cs typeface="Times New Roman" panose="02020603050405020304" pitchFamily="18" charset="0"/>
              </a:rPr>
              <a:t>　</a:t>
            </a:r>
            <a:r>
              <a:rPr lang="en-US" altLang="ja-JP" sz="2400" b="1" kern="100" dirty="0">
                <a:solidFill>
                  <a:schemeClr val="accent2">
                    <a:lumMod val="75000"/>
                  </a:schemeClr>
                </a:solidFill>
                <a:effectLst/>
                <a:latin typeface="+mn-ea"/>
                <a:cs typeface="Times New Roman" panose="02020603050405020304" pitchFamily="18" charset="0"/>
              </a:rPr>
              <a:t>1</a:t>
            </a:r>
            <a:r>
              <a:rPr lang="ja-JP" sz="2000" b="1" kern="100" dirty="0">
                <a:effectLst/>
                <a:latin typeface="+mn-ea"/>
                <a:cs typeface="Times New Roman" panose="02020603050405020304" pitchFamily="18" charset="0"/>
              </a:rPr>
              <a:t>　</a:t>
            </a:r>
            <a:r>
              <a:rPr lang="en-US"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人分を</a:t>
            </a:r>
            <a:r>
              <a:rPr lang="ja-JP" altLang="en-US" sz="2000" b="1" kern="100" dirty="0">
                <a:effectLst/>
                <a:latin typeface="+mn-ea"/>
                <a:cs typeface="Times New Roman" panose="02020603050405020304" pitchFamily="18" charset="0"/>
              </a:rPr>
              <a:t>、最低</a:t>
            </a:r>
            <a:r>
              <a:rPr lang="en-US" sz="2000" b="1" kern="100" dirty="0">
                <a:effectLst/>
                <a:latin typeface="+mn-ea"/>
                <a:cs typeface="Times New Roman" panose="02020603050405020304" pitchFamily="18" charset="0"/>
              </a:rPr>
              <a:t>(</a:t>
            </a:r>
            <a:r>
              <a:rPr lang="ja-JP" sz="2000" b="1" kern="100" dirty="0">
                <a:effectLst/>
                <a:latin typeface="+mn-ea"/>
                <a:cs typeface="Times New Roman" panose="02020603050405020304" pitchFamily="18" charset="0"/>
              </a:rPr>
              <a:t>　</a:t>
            </a:r>
            <a:r>
              <a:rPr lang="en-US" altLang="ja-JP" sz="2400" b="1" kern="100" dirty="0">
                <a:solidFill>
                  <a:schemeClr val="accent2">
                    <a:lumMod val="75000"/>
                  </a:schemeClr>
                </a:solidFill>
                <a:effectLst/>
                <a:latin typeface="+mn-ea"/>
                <a:cs typeface="Times New Roman" panose="02020603050405020304" pitchFamily="18" charset="0"/>
              </a:rPr>
              <a:t>3</a:t>
            </a:r>
            <a:r>
              <a:rPr lang="ja-JP" sz="2000" b="1" kern="100" dirty="0">
                <a:effectLst/>
                <a:latin typeface="+mn-ea"/>
                <a:cs typeface="Times New Roman" panose="02020603050405020304" pitchFamily="18" charset="0"/>
              </a:rPr>
              <a:t>　</a:t>
            </a:r>
            <a:r>
              <a:rPr lang="en-US" sz="2000" b="1" kern="100" dirty="0">
                <a:effectLst/>
                <a:latin typeface="+mn-ea"/>
                <a:cs typeface="Times New Roman" panose="02020603050405020304" pitchFamily="18" charset="0"/>
              </a:rPr>
              <a:t>) </a:t>
            </a:r>
            <a:r>
              <a:rPr lang="ja-JP" sz="2000" b="1" kern="100" dirty="0">
                <a:effectLst/>
                <a:latin typeface="+mn-ea"/>
                <a:cs typeface="Times New Roman" panose="02020603050405020304" pitchFamily="18" charset="0"/>
              </a:rPr>
              <a:t>日分用意しておくと良い</a:t>
            </a:r>
            <a:r>
              <a:rPr lang="ja-JP" sz="1400" b="1" kern="100" dirty="0">
                <a:effectLst/>
                <a:latin typeface="+mn-ea"/>
                <a:cs typeface="Times New Roman" panose="02020603050405020304" pitchFamily="18" charset="0"/>
              </a:rPr>
              <a:t>。</a:t>
            </a:r>
            <a:endParaRPr lang="ja-JP" sz="1100" b="1" kern="100" dirty="0">
              <a:effectLst/>
              <a:latin typeface="+mn-ea"/>
              <a:cs typeface="Times New Roman" panose="02020603050405020304" pitchFamily="18" charset="0"/>
            </a:endParaRPr>
          </a:p>
        </p:txBody>
      </p:sp>
      <p:sp>
        <p:nvSpPr>
          <p:cNvPr id="9" name="テキスト ボックス 8">
            <a:extLst>
              <a:ext uri="{FF2B5EF4-FFF2-40B4-BE49-F238E27FC236}">
                <a16:creationId xmlns:a16="http://schemas.microsoft.com/office/drawing/2014/main" id="{7B47466C-D5C7-B378-2123-4E1A159AB761}"/>
              </a:ext>
            </a:extLst>
          </p:cNvPr>
          <p:cNvSpPr txBox="1"/>
          <p:nvPr/>
        </p:nvSpPr>
        <p:spPr>
          <a:xfrm>
            <a:off x="1422400" y="594360"/>
            <a:ext cx="8877301" cy="523220"/>
          </a:xfrm>
          <a:prstGeom prst="rect">
            <a:avLst/>
          </a:prstGeom>
          <a:noFill/>
        </p:spPr>
        <p:txBody>
          <a:bodyPr wrap="square" rtlCol="0">
            <a:spAutoFit/>
          </a:bodyPr>
          <a:lstStyle/>
          <a:p>
            <a:r>
              <a:rPr kumimoji="1" lang="ja-JP" altLang="en-US" sz="2800" b="1" dirty="0"/>
              <a:t>◆今日、学んだことを振り返ろう！</a:t>
            </a:r>
          </a:p>
        </p:txBody>
      </p:sp>
      <p:pic>
        <p:nvPicPr>
          <p:cNvPr id="10" name="Picture 2" descr="探検隊セットイラスト - No: 22122033／無料イラスト/フリー素材なら「イラストAC」">
            <a:extLst>
              <a:ext uri="{FF2B5EF4-FFF2-40B4-BE49-F238E27FC236}">
                <a16:creationId xmlns:a16="http://schemas.microsoft.com/office/drawing/2014/main" id="{5CD1321A-DA0B-549F-704E-43E7C080FB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53" b="97353" l="455" r="97045">
                        <a14:foregroundMark x1="28864" y1="42353" x2="17500" y2="40882"/>
                        <a14:foregroundMark x1="15682" y1="44706" x2="3636" y2="27941"/>
                        <a14:foregroundMark x1="3636" y1="27941" x2="12273" y2="9706"/>
                        <a14:foregroundMark x1="12273" y1="9706" x2="31364" y2="6765"/>
                        <a14:foregroundMark x1="31364" y1="6765" x2="42500" y2="18824"/>
                        <a14:foregroundMark x1="42500" y1="18824" x2="38182" y2="28235"/>
                        <a14:foregroundMark x1="33182" y1="5882" x2="20227" y2="3529"/>
                        <a14:foregroundMark x1="20227" y1="3529" x2="9318" y2="6765"/>
                        <a14:foregroundMark x1="7500" y1="13824" x2="3409" y2="34706"/>
                        <a14:foregroundMark x1="3409" y1="34706" x2="1009" y2="19648"/>
                        <a14:foregroundMark x1="35909" y1="56471" x2="35909" y2="56471"/>
                        <a14:foregroundMark x1="35909" y1="56471" x2="35909" y2="56471"/>
                        <a14:foregroundMark x1="12273" y1="58824" x2="12273" y2="58824"/>
                        <a14:foregroundMark x1="12273" y1="58824" x2="12273" y2="58824"/>
                        <a14:foregroundMark x1="18636" y1="88235" x2="18636" y2="88235"/>
                        <a14:foregroundMark x1="18636" y1="88235" x2="18636" y2="88235"/>
                        <a14:foregroundMark x1="18864" y1="93235" x2="18864" y2="93235"/>
                        <a14:foregroundMark x1="18864" y1="93235" x2="18864" y2="93235"/>
                        <a14:foregroundMark x1="17955" y1="98235" x2="17955" y2="98235"/>
                        <a14:foregroundMark x1="17955" y1="98235" x2="17955" y2="98235"/>
                        <a14:foregroundMark x1="29545" y1="92647" x2="29545" y2="92647"/>
                        <a14:foregroundMark x1="29545" y1="92647" x2="29545" y2="92647"/>
                        <a14:foregroundMark x1="74318" y1="20588" x2="74318" y2="20588"/>
                        <a14:foregroundMark x1="74318" y1="20588" x2="74318" y2="20588"/>
                        <a14:foregroundMark x1="80000" y1="19412" x2="93864" y2="15882"/>
                        <a14:foregroundMark x1="93864" y1="15882" x2="75682" y2="38824"/>
                        <a14:foregroundMark x1="75682" y1="38824" x2="64091" y2="17647"/>
                        <a14:foregroundMark x1="64091" y1="17647" x2="84773" y2="22059"/>
                        <a14:foregroundMark x1="84773" y1="22059" x2="68864" y2="35882"/>
                        <a14:foregroundMark x1="68864" y1="35882" x2="79318" y2="17647"/>
                        <a14:foregroundMark x1="79318" y1="17647" x2="85000" y2="35588"/>
                        <a14:foregroundMark x1="97045" y1="25882" x2="97045" y2="25882"/>
                        <a14:foregroundMark x1="97045" y1="25882" x2="97045" y2="25882"/>
                        <a14:foregroundMark x1="87273" y1="58529" x2="70682" y2="55588"/>
                        <a14:foregroundMark x1="70682" y1="55588" x2="74318" y2="66176"/>
                        <a14:foregroundMark x1="64545" y1="58235" x2="64545" y2="58235"/>
                        <a14:foregroundMark x1="64545" y1="58235" x2="64545" y2="58235"/>
                        <a14:foregroundMark x1="3182" y1="28235" x2="455" y2="27647"/>
                        <a14:backgroundMark x1="1364" y1="13235" x2="227" y2="19412"/>
                      </a14:backgroundRemoval>
                    </a14:imgEffect>
                  </a14:imgLayer>
                </a14:imgProps>
              </a:ext>
              <a:ext uri="{28A0092B-C50C-407E-A947-70E740481C1C}">
                <a14:useLocalDpi xmlns:a14="http://schemas.microsoft.com/office/drawing/2010/main" val="0"/>
              </a:ext>
            </a:extLst>
          </a:blip>
          <a:srcRect/>
          <a:stretch>
            <a:fillRect/>
          </a:stretch>
        </p:blipFill>
        <p:spPr bwMode="auto">
          <a:xfrm>
            <a:off x="8566137" y="4612998"/>
            <a:ext cx="2669807" cy="2063033"/>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descr="いろいろなものを見る虫眼鏡のイラスト | かわいいフリー素材集 いらすとや">
            <a:extLst>
              <a:ext uri="{FF2B5EF4-FFF2-40B4-BE49-F238E27FC236}">
                <a16:creationId xmlns:a16="http://schemas.microsoft.com/office/drawing/2014/main" id="{8B6C77D5-C941-4B8D-289A-E0424DD00D8A}"/>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rcRect/>
          <a:stretch>
            <a:fillRect/>
          </a:stretch>
        </p:blipFill>
        <p:spPr bwMode="auto">
          <a:xfrm rot="501393" flipH="1">
            <a:off x="1069598" y="112438"/>
            <a:ext cx="1718114" cy="2337825"/>
          </a:xfrm>
          <a:prstGeom prst="rect">
            <a:avLst/>
          </a:prstGeom>
          <a:noFill/>
          <a:ln>
            <a:noFill/>
          </a:ln>
        </p:spPr>
      </p:pic>
      <p:sp>
        <p:nvSpPr>
          <p:cNvPr id="12" name="四角形: 角を丸くする 11">
            <a:extLst>
              <a:ext uri="{FF2B5EF4-FFF2-40B4-BE49-F238E27FC236}">
                <a16:creationId xmlns:a16="http://schemas.microsoft.com/office/drawing/2014/main" id="{D5D2FE0B-C55A-AB65-7CEB-5ECBFAF3CF35}"/>
              </a:ext>
            </a:extLst>
          </p:cNvPr>
          <p:cNvSpPr/>
          <p:nvPr/>
        </p:nvSpPr>
        <p:spPr>
          <a:xfrm>
            <a:off x="1444992" y="5492114"/>
            <a:ext cx="7121145" cy="10737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9216D0F4-DCBC-ED4F-16D1-3FA6BD185506}"/>
              </a:ext>
            </a:extLst>
          </p:cNvPr>
          <p:cNvSpPr/>
          <p:nvPr/>
        </p:nvSpPr>
        <p:spPr>
          <a:xfrm>
            <a:off x="1597393" y="5644515"/>
            <a:ext cx="6708408" cy="7435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F0974EC1-FC79-50CA-60AC-ECF1F89F321E}"/>
              </a:ext>
            </a:extLst>
          </p:cNvPr>
          <p:cNvSpPr txBox="1"/>
          <p:nvPr/>
        </p:nvSpPr>
        <p:spPr>
          <a:xfrm>
            <a:off x="2052320" y="5617933"/>
            <a:ext cx="6140766" cy="769441"/>
          </a:xfrm>
          <a:prstGeom prst="rect">
            <a:avLst/>
          </a:prstGeom>
          <a:noFill/>
        </p:spPr>
        <p:txBody>
          <a:bodyPr wrap="square" rtlCol="0">
            <a:spAutoFit/>
          </a:bodyPr>
          <a:lstStyle/>
          <a:p>
            <a:r>
              <a:rPr kumimoji="1" lang="ja-JP" altLang="en-US" sz="2000" b="1" dirty="0"/>
              <a:t>★今日の授業で、気づいたこと・分かったことについて、</a:t>
            </a:r>
            <a:endParaRPr kumimoji="1" lang="en-US" altLang="ja-JP" sz="2000" b="1" dirty="0"/>
          </a:p>
          <a:p>
            <a:endParaRPr kumimoji="1" lang="en-US" altLang="ja-JP" sz="400" b="1" dirty="0"/>
          </a:p>
          <a:p>
            <a:r>
              <a:rPr kumimoji="1" lang="ja-JP" altLang="en-US" sz="2000" b="1" dirty="0"/>
              <a:t>　 ワークシートに書きましょう！</a:t>
            </a:r>
          </a:p>
        </p:txBody>
      </p:sp>
      <p:sp>
        <p:nvSpPr>
          <p:cNvPr id="2" name="テキスト ボックス 1">
            <a:extLst>
              <a:ext uri="{FF2B5EF4-FFF2-40B4-BE49-F238E27FC236}">
                <a16:creationId xmlns:a16="http://schemas.microsoft.com/office/drawing/2014/main" id="{4F1DC72F-6A93-1749-5DCD-F597AC726D7D}"/>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4" name="テキスト ボックス 3">
            <a:extLst>
              <a:ext uri="{FF2B5EF4-FFF2-40B4-BE49-F238E27FC236}">
                <a16:creationId xmlns:a16="http://schemas.microsoft.com/office/drawing/2014/main" id="{7F5EAF01-B6A8-A2D6-62C5-F4057E1348A3}"/>
              </a:ext>
            </a:extLst>
          </p:cNvPr>
          <p:cNvSpPr txBox="1"/>
          <p:nvPr/>
        </p:nvSpPr>
        <p:spPr>
          <a:xfrm flipH="1">
            <a:off x="33939" y="-18925"/>
            <a:ext cx="3884918" cy="400110"/>
          </a:xfrm>
          <a:prstGeom prst="rect">
            <a:avLst/>
          </a:prstGeom>
          <a:noFill/>
        </p:spPr>
        <p:txBody>
          <a:bodyPr wrap="square" rtlCol="0">
            <a:spAutoFit/>
          </a:bodyPr>
          <a:lstStyle/>
          <a:p>
            <a:r>
              <a:rPr kumimoji="1" lang="en-US" altLang="ja-JP" sz="2000" dirty="0"/>
              <a:t>4</a:t>
            </a:r>
            <a:r>
              <a:rPr kumimoji="1" lang="ja-JP" altLang="en-US" sz="2000" dirty="0"/>
              <a:t>　授業資料（パワーポイント）⑩</a:t>
            </a:r>
          </a:p>
        </p:txBody>
      </p:sp>
      <p:sp>
        <p:nvSpPr>
          <p:cNvPr id="15" name="正方形/長方形 14">
            <a:extLst>
              <a:ext uri="{FF2B5EF4-FFF2-40B4-BE49-F238E27FC236}">
                <a16:creationId xmlns:a16="http://schemas.microsoft.com/office/drawing/2014/main" id="{1450D6C8-EC18-8AE1-E06F-41B477B0DDF5}"/>
              </a:ext>
            </a:extLst>
          </p:cNvPr>
          <p:cNvSpPr/>
          <p:nvPr/>
        </p:nvSpPr>
        <p:spPr>
          <a:xfrm>
            <a:off x="33939" y="40621"/>
            <a:ext cx="366841" cy="3405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22367344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A931A-66AD-C599-4C4F-29824511C7D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CBD5508-A0EC-5F8C-DE49-F17D865742D8}"/>
              </a:ext>
            </a:extLst>
          </p:cNvPr>
          <p:cNvSpPr>
            <a:spLocks noGrp="1"/>
          </p:cNvSpPr>
          <p:nvPr>
            <p:ph type="title"/>
          </p:nvPr>
        </p:nvSpPr>
        <p:spPr>
          <a:xfrm>
            <a:off x="2241274" y="3706898"/>
            <a:ext cx="7709452" cy="768096"/>
          </a:xfrm>
        </p:spPr>
        <p:txBody>
          <a:bodyPr rtlCol="0"/>
          <a:lstStyle>
            <a:defPPr>
              <a:defRPr lang="ja-JP"/>
            </a:defPPr>
          </a:lstStyle>
          <a:p>
            <a:pPr rtl="0"/>
            <a:r>
              <a:rPr lang="en-US" altLang="ja-JP" sz="4400" b="1" dirty="0">
                <a:solidFill>
                  <a:schemeClr val="tx1"/>
                </a:solidFill>
                <a:latin typeface="Meiryo UI" panose="020B0604020202020204" pitchFamily="34" charset="0"/>
                <a:ea typeface="Meiryo UI"/>
                <a:cs typeface="Arial Black" panose="020B0604020202020204" pitchFamily="34" charset="0"/>
              </a:rPr>
              <a:t>4. </a:t>
            </a:r>
            <a:r>
              <a:rPr lang="ja-JP" altLang="en-US" sz="4400" b="1" dirty="0">
                <a:solidFill>
                  <a:schemeClr val="tx1"/>
                </a:solidFill>
                <a:latin typeface="Meiryo UI" panose="020B0604020202020204" pitchFamily="34" charset="0"/>
                <a:ea typeface="Meiryo UI"/>
                <a:cs typeface="Arial Black" panose="020B0604020202020204" pitchFamily="34" charset="0"/>
              </a:rPr>
              <a:t>栄養教育の理想を求めて</a:t>
            </a:r>
            <a:endParaRPr lang="ja-JP" sz="4400" b="1" dirty="0">
              <a:solidFill>
                <a:schemeClr val="tx1"/>
              </a:solidFill>
              <a:latin typeface="Meiryo UI" panose="020B0604020202020204" pitchFamily="34" charset="0"/>
              <a:ea typeface="Meiryo UI"/>
              <a:cs typeface="Arial Black" panose="020B0604020202020204" pitchFamily="34" charset="0"/>
            </a:endParaRPr>
          </a:p>
        </p:txBody>
      </p:sp>
    </p:spTree>
    <p:extLst>
      <p:ext uri="{BB962C8B-B14F-4D97-AF65-F5344CB8AC3E}">
        <p14:creationId xmlns:p14="http://schemas.microsoft.com/office/powerpoint/2010/main" val="31721196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21A7E6-DCAC-6AD3-5152-26F64B926E77}"/>
              </a:ext>
            </a:extLst>
          </p:cNvPr>
          <p:cNvSpPr>
            <a:spLocks noGrp="1"/>
          </p:cNvSpPr>
          <p:nvPr>
            <p:ph type="title"/>
          </p:nvPr>
        </p:nvSpPr>
        <p:spPr>
          <a:xfrm>
            <a:off x="418504" y="386235"/>
            <a:ext cx="6552237" cy="768096"/>
          </a:xfrm>
        </p:spPr>
        <p:txBody>
          <a:bodyPr>
            <a:normAutofit/>
          </a:bodyPr>
          <a:lstStyle/>
          <a:p>
            <a:pPr algn="l"/>
            <a:r>
              <a:rPr kumimoji="1" lang="en-US" altLang="ja-JP" sz="3200" dirty="0">
                <a:solidFill>
                  <a:schemeClr val="tx1"/>
                </a:solidFill>
              </a:rPr>
              <a:t>1</a:t>
            </a:r>
            <a:r>
              <a:rPr kumimoji="1" lang="ja-JP" altLang="en-US" sz="3200" dirty="0">
                <a:solidFill>
                  <a:schemeClr val="tx1"/>
                </a:solidFill>
              </a:rPr>
              <a:t>）栄養教諭の必要性について①</a:t>
            </a:r>
            <a:endParaRPr kumimoji="1" lang="ja-JP" altLang="en-US" sz="4000" dirty="0">
              <a:solidFill>
                <a:schemeClr val="tx1"/>
              </a:solidFill>
            </a:endParaRPr>
          </a:p>
        </p:txBody>
      </p:sp>
      <p:sp>
        <p:nvSpPr>
          <p:cNvPr id="4" name="テキスト ボックス 3">
            <a:extLst>
              <a:ext uri="{FF2B5EF4-FFF2-40B4-BE49-F238E27FC236}">
                <a16:creationId xmlns:a16="http://schemas.microsoft.com/office/drawing/2014/main" id="{2FC87CD5-977B-0EE4-54E2-4143CBF3FB85}"/>
              </a:ext>
            </a:extLst>
          </p:cNvPr>
          <p:cNvSpPr txBox="1"/>
          <p:nvPr/>
        </p:nvSpPr>
        <p:spPr>
          <a:xfrm>
            <a:off x="418505" y="1154331"/>
            <a:ext cx="7859222" cy="4647426"/>
          </a:xfrm>
          <a:prstGeom prst="rect">
            <a:avLst/>
          </a:prstGeom>
          <a:noFill/>
        </p:spPr>
        <p:txBody>
          <a:bodyPr wrap="square" rtlCol="0">
            <a:spAutoFit/>
          </a:bodyPr>
          <a:lstStyle/>
          <a:p>
            <a:r>
              <a:rPr lang="ja-JP" altLang="en-US" sz="2400" dirty="0">
                <a:latin typeface="+mn-ea"/>
              </a:rPr>
              <a:t>　災害時は栄養障害などの</a:t>
            </a:r>
            <a:r>
              <a:rPr lang="ja-JP" altLang="en-US" sz="2400" dirty="0">
                <a:solidFill>
                  <a:schemeClr val="accent1">
                    <a:lumMod val="50000"/>
                  </a:schemeClr>
                </a:solidFill>
                <a:latin typeface="+mn-ea"/>
              </a:rPr>
              <a:t>災害関連死</a:t>
            </a:r>
            <a:r>
              <a:rPr lang="ja-JP" altLang="en-US" sz="2400" dirty="0">
                <a:latin typeface="+mn-ea"/>
              </a:rPr>
              <a:t>や</a:t>
            </a:r>
            <a:r>
              <a:rPr lang="ja-JP" altLang="en-US" sz="2400" dirty="0">
                <a:solidFill>
                  <a:schemeClr val="accent1">
                    <a:lumMod val="50000"/>
                  </a:schemeClr>
                </a:solidFill>
                <a:latin typeface="+mn-ea"/>
              </a:rPr>
              <a:t>栄養素の偏り</a:t>
            </a:r>
            <a:r>
              <a:rPr lang="ja-JP" altLang="en-US" sz="2400" dirty="0">
                <a:latin typeface="+mn-ea"/>
              </a:rPr>
              <a:t>など多様な食に関する問題があります。栄養不足等は災害関連死の一因であり、健康・生命維持のために食は重要であると言えます。また、</a:t>
            </a:r>
            <a:r>
              <a:rPr lang="ja-JP" altLang="en-US" sz="2400" dirty="0">
                <a:solidFill>
                  <a:schemeClr val="accent1">
                    <a:lumMod val="50000"/>
                  </a:schemeClr>
                </a:solidFill>
                <a:latin typeface="+mn-ea"/>
              </a:rPr>
              <a:t>食物アレルギー</a:t>
            </a:r>
            <a:r>
              <a:rPr lang="ja-JP" altLang="en-US" sz="2400" dirty="0">
                <a:latin typeface="+mn-ea"/>
              </a:rPr>
              <a:t>や</a:t>
            </a:r>
            <a:r>
              <a:rPr lang="ja-JP" altLang="en-US" sz="2400" dirty="0">
                <a:solidFill>
                  <a:schemeClr val="accent1">
                    <a:lumMod val="50000"/>
                  </a:schemeClr>
                </a:solidFill>
                <a:latin typeface="+mn-ea"/>
              </a:rPr>
              <a:t>高齢者</a:t>
            </a:r>
            <a:r>
              <a:rPr lang="ja-JP" altLang="en-US" sz="2400" dirty="0">
                <a:latin typeface="+mn-ea"/>
              </a:rPr>
              <a:t>、</a:t>
            </a:r>
            <a:r>
              <a:rPr lang="ja-JP" altLang="en-US" sz="2400" dirty="0">
                <a:solidFill>
                  <a:schemeClr val="accent1">
                    <a:lumMod val="50000"/>
                  </a:schemeClr>
                </a:solidFill>
                <a:latin typeface="+mn-ea"/>
              </a:rPr>
              <a:t>嚥下困難者</a:t>
            </a:r>
            <a:r>
              <a:rPr lang="ja-JP" altLang="en-US" sz="2400" dirty="0">
                <a:latin typeface="+mn-ea"/>
              </a:rPr>
              <a:t>、</a:t>
            </a:r>
            <a:r>
              <a:rPr lang="ja-JP" altLang="en-US" sz="2400" dirty="0">
                <a:solidFill>
                  <a:schemeClr val="accent1">
                    <a:lumMod val="50000"/>
                  </a:schemeClr>
                </a:solidFill>
                <a:latin typeface="+mn-ea"/>
              </a:rPr>
              <a:t>乳幼児</a:t>
            </a:r>
            <a:r>
              <a:rPr lang="ja-JP" altLang="en-US" sz="2400" dirty="0">
                <a:latin typeface="+mn-ea"/>
              </a:rPr>
              <a:t>などニーズの多様化により、災害時における対応や支援が</a:t>
            </a:r>
            <a:r>
              <a:rPr lang="ja-JP" altLang="en-US" sz="2400" dirty="0">
                <a:solidFill>
                  <a:schemeClr val="accent1">
                    <a:lumMod val="50000"/>
                  </a:schemeClr>
                </a:solidFill>
                <a:latin typeface="+mn-ea"/>
              </a:rPr>
              <a:t>複雑化</a:t>
            </a:r>
            <a:r>
              <a:rPr lang="ja-JP" altLang="en-US" sz="2400" dirty="0">
                <a:latin typeface="+mn-ea"/>
              </a:rPr>
              <a:t>しています。</a:t>
            </a:r>
            <a:endParaRPr lang="en-US" altLang="ja-JP" sz="2400" dirty="0">
              <a:latin typeface="+mn-ea"/>
            </a:endParaRPr>
          </a:p>
          <a:p>
            <a:r>
              <a:rPr lang="ja-JP" altLang="en-US" sz="2400" dirty="0">
                <a:latin typeface="+mn-ea"/>
              </a:rPr>
              <a:t>　これらの課題を踏まえて防災時の食事の重要性を理解してもらい、</a:t>
            </a:r>
            <a:r>
              <a:rPr lang="ja-JP" altLang="en-US" sz="2400" dirty="0">
                <a:solidFill>
                  <a:schemeClr val="accent1">
                    <a:lumMod val="50000"/>
                  </a:schemeClr>
                </a:solidFill>
                <a:latin typeface="+mn-ea"/>
              </a:rPr>
              <a:t>実状に合った備蓄や栄養の知識の習得</a:t>
            </a:r>
            <a:r>
              <a:rPr lang="ja-JP" altLang="en-US" sz="2400" dirty="0">
                <a:latin typeface="+mn-ea"/>
              </a:rPr>
              <a:t>を目指すためには、栄養教諭の専門的知識が必要であると考えます。　　　</a:t>
            </a:r>
            <a:r>
              <a:rPr lang="ja-JP" altLang="en-US" dirty="0">
                <a:latin typeface="+mn-ea"/>
              </a:rPr>
              <a:t>（</a:t>
            </a:r>
            <a:r>
              <a:rPr lang="en-US" altLang="ja-JP" dirty="0">
                <a:latin typeface="+mn-ea"/>
              </a:rPr>
              <a:t>S</a:t>
            </a:r>
            <a:r>
              <a:rPr lang="ja-JP" altLang="en-US" dirty="0">
                <a:latin typeface="+mn-ea"/>
              </a:rPr>
              <a:t>）</a:t>
            </a:r>
            <a:endParaRPr lang="en-US" altLang="ja-JP" dirty="0">
              <a:latin typeface="+mn-ea"/>
            </a:endParaRPr>
          </a:p>
          <a:p>
            <a:endParaRPr lang="en-US" altLang="ja-JP" sz="2400" dirty="0">
              <a:latin typeface="+mn-ea"/>
            </a:endParaRPr>
          </a:p>
          <a:p>
            <a:r>
              <a:rPr lang="ja-JP" altLang="en-US" sz="2400" dirty="0">
                <a:latin typeface="+mn-ea"/>
              </a:rPr>
              <a:t>　防災時の</a:t>
            </a:r>
            <a:r>
              <a:rPr lang="ja-JP" altLang="en-US" sz="2400" dirty="0">
                <a:solidFill>
                  <a:schemeClr val="accent1">
                    <a:lumMod val="50000"/>
                  </a:schemeClr>
                </a:solidFill>
                <a:latin typeface="+mn-ea"/>
              </a:rPr>
              <a:t>食事の重要性</a:t>
            </a:r>
            <a:r>
              <a:rPr lang="ja-JP" altLang="en-US" sz="2400" dirty="0">
                <a:latin typeface="+mn-ea"/>
              </a:rPr>
              <a:t>を理解してもらい、</a:t>
            </a:r>
            <a:r>
              <a:rPr lang="ja-JP" altLang="en-US" sz="2400" dirty="0">
                <a:solidFill>
                  <a:schemeClr val="accent1">
                    <a:lumMod val="50000"/>
                  </a:schemeClr>
                </a:solidFill>
                <a:latin typeface="+mn-ea"/>
              </a:rPr>
              <a:t>環境整備</a:t>
            </a:r>
            <a:r>
              <a:rPr lang="ja-JP" altLang="en-US" sz="2400" dirty="0">
                <a:latin typeface="+mn-ea"/>
              </a:rPr>
              <a:t>をしていく上で栄養教諭が必要だと思います。</a:t>
            </a:r>
            <a:r>
              <a:rPr lang="ja-JP" altLang="en-US" dirty="0">
                <a:latin typeface="+mn-ea"/>
              </a:rPr>
              <a:t>（</a:t>
            </a:r>
            <a:r>
              <a:rPr lang="en-US" altLang="ja-JP" dirty="0">
                <a:latin typeface="+mn-ea"/>
              </a:rPr>
              <a:t>F</a:t>
            </a:r>
            <a:r>
              <a:rPr lang="ja-JP" altLang="en-US" dirty="0">
                <a:latin typeface="+mn-ea"/>
              </a:rPr>
              <a:t>）</a:t>
            </a:r>
            <a:endParaRPr lang="ja-JP" altLang="en-US" sz="2400" dirty="0">
              <a:latin typeface="+mn-ea"/>
            </a:endParaRPr>
          </a:p>
        </p:txBody>
      </p:sp>
      <p:pic>
        <p:nvPicPr>
          <p:cNvPr id="7" name="図 6">
            <a:extLst>
              <a:ext uri="{FF2B5EF4-FFF2-40B4-BE49-F238E27FC236}">
                <a16:creationId xmlns:a16="http://schemas.microsoft.com/office/drawing/2014/main" id="{9E7F5DA9-8CF1-BE8D-9FD1-78C0C2CF3426}"/>
              </a:ext>
            </a:extLst>
          </p:cNvPr>
          <p:cNvPicPr>
            <a:picLocks noChangeAspect="1"/>
          </p:cNvPicPr>
          <p:nvPr/>
        </p:nvPicPr>
        <p:blipFill rotWithShape="1">
          <a:blip r:embed="rId3"/>
          <a:srcRect l="-1254" t="2766" r="1254" b="2085"/>
          <a:stretch/>
        </p:blipFill>
        <p:spPr>
          <a:xfrm>
            <a:off x="10094454" y="1154331"/>
            <a:ext cx="1796715" cy="1648694"/>
          </a:xfrm>
          <a:prstGeom prst="rect">
            <a:avLst/>
          </a:prstGeom>
        </p:spPr>
      </p:pic>
      <p:pic>
        <p:nvPicPr>
          <p:cNvPr id="9" name="図 8">
            <a:extLst>
              <a:ext uri="{FF2B5EF4-FFF2-40B4-BE49-F238E27FC236}">
                <a16:creationId xmlns:a16="http://schemas.microsoft.com/office/drawing/2014/main" id="{C47B895B-75E8-02B5-B76E-05AD50F664AC}"/>
              </a:ext>
            </a:extLst>
          </p:cNvPr>
          <p:cNvPicPr>
            <a:picLocks noChangeAspect="1"/>
          </p:cNvPicPr>
          <p:nvPr/>
        </p:nvPicPr>
        <p:blipFill>
          <a:blip r:embed="rId4"/>
          <a:stretch>
            <a:fillRect/>
          </a:stretch>
        </p:blipFill>
        <p:spPr>
          <a:xfrm>
            <a:off x="8278254" y="1154331"/>
            <a:ext cx="1675329" cy="1675329"/>
          </a:xfrm>
          <a:prstGeom prst="rect">
            <a:avLst/>
          </a:prstGeom>
        </p:spPr>
      </p:pic>
      <p:sp>
        <p:nvSpPr>
          <p:cNvPr id="10" name="テキスト ボックス 9">
            <a:extLst>
              <a:ext uri="{FF2B5EF4-FFF2-40B4-BE49-F238E27FC236}">
                <a16:creationId xmlns:a16="http://schemas.microsoft.com/office/drawing/2014/main" id="{EC016CD5-D21C-1B5A-4027-75A6A6AFC255}"/>
              </a:ext>
            </a:extLst>
          </p:cNvPr>
          <p:cNvSpPr txBox="1"/>
          <p:nvPr/>
        </p:nvSpPr>
        <p:spPr>
          <a:xfrm>
            <a:off x="8277727" y="3160451"/>
            <a:ext cx="3633454" cy="923330"/>
          </a:xfrm>
          <a:prstGeom prst="rect">
            <a:avLst/>
          </a:prstGeom>
          <a:noFill/>
        </p:spPr>
        <p:txBody>
          <a:bodyPr wrap="square" rtlCol="0">
            <a:spAutoFit/>
          </a:bodyPr>
          <a:lstStyle/>
          <a:p>
            <a:r>
              <a:rPr kumimoji="1" lang="ja-JP" altLang="en-US" sz="1200" dirty="0">
                <a:solidFill>
                  <a:schemeClr val="bg2">
                    <a:lumMod val="25000"/>
                  </a:schemeClr>
                </a:solidFill>
              </a:rPr>
              <a:t>農林水産省</a:t>
            </a:r>
            <a:r>
              <a:rPr kumimoji="1" lang="en-US" altLang="ja-JP" sz="1200" dirty="0">
                <a:solidFill>
                  <a:schemeClr val="bg2">
                    <a:lumMod val="25000"/>
                  </a:schemeClr>
                </a:solidFill>
              </a:rPr>
              <a:t>.</a:t>
            </a:r>
            <a:r>
              <a:rPr kumimoji="1" lang="ja-JP" altLang="en-US" sz="1200" dirty="0">
                <a:solidFill>
                  <a:schemeClr val="bg2">
                    <a:lumMod val="25000"/>
                  </a:schemeClr>
                </a:solidFill>
              </a:rPr>
              <a:t>「食育ピクトグラム及び食育マークのご案内」</a:t>
            </a:r>
            <a:r>
              <a:rPr kumimoji="1" lang="en-US" altLang="ja-JP" sz="1200" dirty="0">
                <a:solidFill>
                  <a:schemeClr val="bg2">
                    <a:lumMod val="25000"/>
                  </a:schemeClr>
                </a:solidFill>
              </a:rPr>
              <a:t>. https://www.maff.go.jp/j/syokuiku/pictgram/,(2024/1/5)</a:t>
            </a:r>
            <a:endParaRPr kumimoji="1" lang="ja-JP" altLang="en-US" sz="1200" dirty="0">
              <a:solidFill>
                <a:schemeClr val="bg2">
                  <a:lumMod val="25000"/>
                </a:schemeClr>
              </a:solidFill>
            </a:endParaRPr>
          </a:p>
          <a:p>
            <a:endParaRPr kumimoji="1" lang="ja-JP" altLang="en-US" dirty="0"/>
          </a:p>
        </p:txBody>
      </p:sp>
      <p:sp>
        <p:nvSpPr>
          <p:cNvPr id="3" name="スライド番号プレースホルダー 2">
            <a:extLst>
              <a:ext uri="{FF2B5EF4-FFF2-40B4-BE49-F238E27FC236}">
                <a16:creationId xmlns:a16="http://schemas.microsoft.com/office/drawing/2014/main" id="{135F9FEC-84F8-F0BF-6DB1-EED52EF6367C}"/>
              </a:ext>
            </a:extLst>
          </p:cNvPr>
          <p:cNvSpPr>
            <a:spLocks noGrp="1"/>
          </p:cNvSpPr>
          <p:nvPr>
            <p:ph type="sldNum" sz="quarter" idx="12"/>
          </p:nvPr>
        </p:nvSpPr>
        <p:spPr/>
        <p:txBody>
          <a:bodyPr/>
          <a:lstStyle/>
          <a:p>
            <a:pPr rtl="0"/>
            <a:fld id="{48F63A3B-78C7-47BE-AE5E-E10140E04643}" type="slidenum">
              <a:rPr lang="en-US" altLang="ja-JP" smtClean="0"/>
              <a:t>154</a:t>
            </a:fld>
            <a:endParaRPr lang="ja-JP" dirty="0"/>
          </a:p>
        </p:txBody>
      </p:sp>
    </p:spTree>
    <p:extLst>
      <p:ext uri="{BB962C8B-B14F-4D97-AF65-F5344CB8AC3E}">
        <p14:creationId xmlns:p14="http://schemas.microsoft.com/office/powerpoint/2010/main" val="34170756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FC87CD5-977B-0EE4-54E2-4143CBF3FB85}"/>
              </a:ext>
            </a:extLst>
          </p:cNvPr>
          <p:cNvSpPr txBox="1"/>
          <p:nvPr/>
        </p:nvSpPr>
        <p:spPr>
          <a:xfrm>
            <a:off x="990005" y="1105287"/>
            <a:ext cx="9916120" cy="4647426"/>
          </a:xfrm>
          <a:prstGeom prst="rect">
            <a:avLst/>
          </a:prstGeom>
          <a:noFill/>
        </p:spPr>
        <p:txBody>
          <a:bodyPr wrap="square" rtlCol="0">
            <a:spAutoFit/>
          </a:bodyPr>
          <a:lstStyle/>
          <a:p>
            <a:pPr algn="just"/>
            <a:r>
              <a:rPr kumimoji="1" lang="ja-JP" altLang="en-US" sz="3200" dirty="0">
                <a:latin typeface="+mn-ea"/>
              </a:rPr>
              <a:t>　</a:t>
            </a:r>
            <a:r>
              <a:rPr lang="ja-JP" altLang="en-US" sz="2400" dirty="0">
                <a:latin typeface="+mn-ea"/>
              </a:rPr>
              <a:t>調査から</a:t>
            </a:r>
            <a:r>
              <a:rPr lang="ja-JP" altLang="ja-JP" sz="2400" dirty="0">
                <a:latin typeface="+mn-ea"/>
              </a:rPr>
              <a:t>、災害時の食課題は、</a:t>
            </a:r>
            <a:r>
              <a:rPr lang="ja-JP" altLang="ja-JP" sz="2400" dirty="0">
                <a:solidFill>
                  <a:schemeClr val="accent1">
                    <a:lumMod val="50000"/>
                  </a:schemeClr>
                </a:solidFill>
                <a:latin typeface="+mn-ea"/>
              </a:rPr>
              <a:t>社会の課題と関連づけて捉えることが可能</a:t>
            </a:r>
            <a:r>
              <a:rPr lang="ja-JP" altLang="ja-JP" sz="2400" dirty="0">
                <a:latin typeface="+mn-ea"/>
              </a:rPr>
              <a:t>であると言え</a:t>
            </a:r>
            <a:r>
              <a:rPr lang="ja-JP" altLang="en-US" sz="2400" dirty="0">
                <a:latin typeface="+mn-ea"/>
              </a:rPr>
              <a:t>ます</a:t>
            </a:r>
            <a:r>
              <a:rPr lang="ja-JP" altLang="ja-JP" sz="2400" dirty="0">
                <a:latin typeface="+mn-ea"/>
              </a:rPr>
              <a:t>。高齢者や乳幼児への食事提供、食材の入手・調達、居住環境の違いにおける食備蓄など、</a:t>
            </a:r>
            <a:r>
              <a:rPr lang="ja-JP" altLang="ja-JP" sz="2400" dirty="0">
                <a:solidFill>
                  <a:schemeClr val="accent1">
                    <a:lumMod val="50000"/>
                  </a:schemeClr>
                </a:solidFill>
                <a:latin typeface="+mn-ea"/>
              </a:rPr>
              <a:t>食のあり方は複雑かつ多様</a:t>
            </a:r>
            <a:r>
              <a:rPr lang="ja-JP" altLang="en-US" sz="2400" dirty="0">
                <a:latin typeface="+mn-ea"/>
              </a:rPr>
              <a:t>です</a:t>
            </a:r>
            <a:r>
              <a:rPr lang="ja-JP" altLang="ja-JP" sz="2400" dirty="0">
                <a:latin typeface="+mn-ea"/>
              </a:rPr>
              <a:t>。</a:t>
            </a:r>
            <a:r>
              <a:rPr lang="ja-JP" altLang="en-US" sz="2400" dirty="0">
                <a:latin typeface="+mn-ea"/>
              </a:rPr>
              <a:t>　</a:t>
            </a:r>
            <a:endParaRPr lang="en-US" altLang="ja-JP" sz="2400" dirty="0">
              <a:latin typeface="+mn-ea"/>
            </a:endParaRPr>
          </a:p>
          <a:p>
            <a:pPr algn="just"/>
            <a:r>
              <a:rPr lang="ja-JP" altLang="en-US" sz="2400" dirty="0">
                <a:latin typeface="+mn-ea"/>
              </a:rPr>
              <a:t>　</a:t>
            </a:r>
            <a:r>
              <a:rPr lang="ja-JP" altLang="ja-JP" sz="2400" dirty="0">
                <a:latin typeface="+mn-ea"/>
              </a:rPr>
              <a:t>栄養教諭は食のプロフェッショナルであることから、</a:t>
            </a:r>
            <a:r>
              <a:rPr lang="ja-JP" altLang="ja-JP" sz="2400" dirty="0">
                <a:solidFill>
                  <a:schemeClr val="accent1">
                    <a:lumMod val="50000"/>
                  </a:schemeClr>
                </a:solidFill>
                <a:latin typeface="+mn-ea"/>
              </a:rPr>
              <a:t>多様な背景を持つ人々</a:t>
            </a:r>
            <a:r>
              <a:rPr lang="ja-JP" altLang="ja-JP" sz="2400" dirty="0">
                <a:latin typeface="+mn-ea"/>
              </a:rPr>
              <a:t>に対して、</a:t>
            </a:r>
            <a:r>
              <a:rPr lang="ja-JP" altLang="ja-JP" sz="2400" dirty="0">
                <a:solidFill>
                  <a:schemeClr val="accent1">
                    <a:lumMod val="50000"/>
                  </a:schemeClr>
                </a:solidFill>
                <a:latin typeface="+mn-ea"/>
              </a:rPr>
              <a:t>防災食の重要性を発信する</a:t>
            </a:r>
            <a:r>
              <a:rPr lang="ja-JP" altLang="ja-JP" sz="2400" dirty="0">
                <a:latin typeface="+mn-ea"/>
              </a:rPr>
              <a:t>媒体として、</a:t>
            </a:r>
            <a:r>
              <a:rPr lang="ja-JP" altLang="ja-JP" sz="2400" dirty="0">
                <a:solidFill>
                  <a:schemeClr val="accent1">
                    <a:lumMod val="50000"/>
                  </a:schemeClr>
                </a:solidFill>
                <a:latin typeface="+mn-ea"/>
              </a:rPr>
              <a:t>地域、そして社会全体に影響</a:t>
            </a:r>
            <a:r>
              <a:rPr lang="ja-JP" altLang="ja-JP" sz="2400" dirty="0">
                <a:latin typeface="+mn-ea"/>
              </a:rPr>
              <a:t>を与えることができると考えられ</a:t>
            </a:r>
            <a:r>
              <a:rPr lang="ja-JP" altLang="en-US" sz="2400" dirty="0">
                <a:latin typeface="+mn-ea"/>
              </a:rPr>
              <a:t>ます</a:t>
            </a:r>
            <a:r>
              <a:rPr lang="ja-JP" altLang="ja-JP" sz="2400" dirty="0">
                <a:latin typeface="+mn-ea"/>
              </a:rPr>
              <a:t>。その一歩として、栄養教諭は、</a:t>
            </a:r>
            <a:r>
              <a:rPr lang="ja-JP" altLang="ja-JP" sz="2400" dirty="0">
                <a:solidFill>
                  <a:schemeClr val="accent1">
                    <a:lumMod val="50000"/>
                  </a:schemeClr>
                </a:solidFill>
                <a:latin typeface="+mn-ea"/>
              </a:rPr>
              <a:t>学校現場での食育に携わる</a:t>
            </a:r>
            <a:r>
              <a:rPr lang="ja-JP" altLang="ja-JP" sz="2400" dirty="0">
                <a:latin typeface="+mn-ea"/>
              </a:rPr>
              <a:t>意義が</a:t>
            </a:r>
            <a:r>
              <a:rPr lang="ja-JP" altLang="en-US" sz="2400" dirty="0">
                <a:latin typeface="+mn-ea"/>
              </a:rPr>
              <a:t>あります</a:t>
            </a:r>
            <a:r>
              <a:rPr lang="ja-JP" altLang="ja-JP" sz="2400" dirty="0">
                <a:latin typeface="+mn-ea"/>
              </a:rPr>
              <a:t>。子どもに対して、</a:t>
            </a:r>
            <a:r>
              <a:rPr lang="ja-JP" altLang="ja-JP" sz="2400" dirty="0">
                <a:solidFill>
                  <a:schemeClr val="accent1">
                    <a:lumMod val="50000"/>
                  </a:schemeClr>
                </a:solidFill>
                <a:latin typeface="+mn-ea"/>
              </a:rPr>
              <a:t>防災と食の課題</a:t>
            </a:r>
            <a:r>
              <a:rPr lang="ja-JP" altLang="ja-JP" sz="2400" dirty="0">
                <a:latin typeface="+mn-ea"/>
              </a:rPr>
              <a:t>を提示し、探求的な活動を通じて、</a:t>
            </a:r>
            <a:r>
              <a:rPr lang="ja-JP" altLang="ja-JP" sz="2400" dirty="0">
                <a:solidFill>
                  <a:schemeClr val="accent1">
                    <a:lumMod val="50000"/>
                  </a:schemeClr>
                </a:solidFill>
                <a:latin typeface="+mn-ea"/>
              </a:rPr>
              <a:t>防災としての食知識と技能の教育</a:t>
            </a:r>
            <a:r>
              <a:rPr lang="ja-JP" altLang="ja-JP" sz="2400" dirty="0">
                <a:latin typeface="+mn-ea"/>
              </a:rPr>
              <a:t>を行う必要が</a:t>
            </a:r>
            <a:r>
              <a:rPr lang="ja-JP" altLang="en-US" sz="2400" dirty="0">
                <a:latin typeface="+mn-ea"/>
              </a:rPr>
              <a:t>あります</a:t>
            </a:r>
            <a:r>
              <a:rPr lang="ja-JP" altLang="ja-JP" sz="2400" dirty="0">
                <a:latin typeface="+mn-ea"/>
              </a:rPr>
              <a:t>。</a:t>
            </a:r>
            <a:r>
              <a:rPr lang="ja-JP" altLang="en-US" sz="2400" dirty="0">
                <a:latin typeface="+mn-ea"/>
              </a:rPr>
              <a:t>　　　</a:t>
            </a:r>
            <a:r>
              <a:rPr lang="ja-JP" altLang="en-US" dirty="0">
                <a:latin typeface="+mn-ea"/>
              </a:rPr>
              <a:t>　（</a:t>
            </a:r>
            <a:r>
              <a:rPr lang="en-US" altLang="ja-JP" dirty="0">
                <a:latin typeface="+mn-ea"/>
              </a:rPr>
              <a:t>K</a:t>
            </a:r>
            <a:r>
              <a:rPr lang="ja-JP" altLang="en-US" dirty="0">
                <a:latin typeface="+mn-ea"/>
              </a:rPr>
              <a:t>）</a:t>
            </a:r>
            <a:endParaRPr lang="en-US" altLang="ja-JP" dirty="0">
              <a:latin typeface="+mn-ea"/>
            </a:endParaRPr>
          </a:p>
          <a:p>
            <a:endParaRPr lang="en-US" altLang="ja-JP" sz="2400" dirty="0">
              <a:latin typeface="+mn-ea"/>
            </a:endParaRPr>
          </a:p>
          <a:p>
            <a:r>
              <a:rPr lang="ja-JP" altLang="en-US" sz="2400" dirty="0">
                <a:latin typeface="+mn-ea"/>
              </a:rPr>
              <a:t>　</a:t>
            </a:r>
            <a:r>
              <a:rPr lang="ja-JP" altLang="en-US" sz="2400" dirty="0">
                <a:solidFill>
                  <a:schemeClr val="accent1">
                    <a:lumMod val="50000"/>
                  </a:schemeClr>
                </a:solidFill>
                <a:latin typeface="+mn-ea"/>
              </a:rPr>
              <a:t>成長期の児童生徒に対して食育を行うこと</a:t>
            </a:r>
            <a:r>
              <a:rPr lang="ja-JP" altLang="en-US" sz="2400" dirty="0">
                <a:latin typeface="+mn-ea"/>
              </a:rPr>
              <a:t>は、給食での栄養管理と同様に</a:t>
            </a:r>
            <a:r>
              <a:rPr lang="ja-JP" altLang="en-US" sz="2400" dirty="0">
                <a:solidFill>
                  <a:schemeClr val="accent1">
                    <a:lumMod val="50000"/>
                  </a:schemeClr>
                </a:solidFill>
                <a:latin typeface="+mn-ea"/>
              </a:rPr>
              <a:t>優先度が高い</a:t>
            </a:r>
            <a:r>
              <a:rPr lang="ja-JP" altLang="en-US" sz="2400" dirty="0">
                <a:latin typeface="+mn-ea"/>
              </a:rPr>
              <a:t>といえます。そして、これらのことに力を入れる手段として、</a:t>
            </a:r>
            <a:r>
              <a:rPr lang="ja-JP" altLang="en-US" sz="2400" dirty="0">
                <a:solidFill>
                  <a:schemeClr val="accent1">
                    <a:lumMod val="50000"/>
                  </a:schemeClr>
                </a:solidFill>
                <a:latin typeface="+mn-ea"/>
              </a:rPr>
              <a:t>栄養教諭の配置</a:t>
            </a:r>
            <a:r>
              <a:rPr lang="ja-JP" altLang="en-US" sz="2400" dirty="0">
                <a:latin typeface="+mn-ea"/>
              </a:rPr>
              <a:t>は効果的であると考えます。</a:t>
            </a:r>
            <a:r>
              <a:rPr lang="ja-JP" altLang="en-US" dirty="0">
                <a:latin typeface="+mn-ea"/>
              </a:rPr>
              <a:t>（</a:t>
            </a:r>
            <a:r>
              <a:rPr lang="en-US" altLang="ja-JP" dirty="0">
                <a:latin typeface="+mn-ea"/>
              </a:rPr>
              <a:t>O</a:t>
            </a:r>
            <a:r>
              <a:rPr lang="ja-JP" altLang="en-US" dirty="0">
                <a:latin typeface="+mn-ea"/>
              </a:rPr>
              <a:t>）</a:t>
            </a:r>
          </a:p>
        </p:txBody>
      </p:sp>
      <p:sp>
        <p:nvSpPr>
          <p:cNvPr id="2" name="スライド番号プレースホルダー 1">
            <a:extLst>
              <a:ext uri="{FF2B5EF4-FFF2-40B4-BE49-F238E27FC236}">
                <a16:creationId xmlns:a16="http://schemas.microsoft.com/office/drawing/2014/main" id="{6E47E21D-EDA7-3D83-75EB-5F3DB258D5D7}"/>
              </a:ext>
            </a:extLst>
          </p:cNvPr>
          <p:cNvSpPr>
            <a:spLocks noGrp="1"/>
          </p:cNvSpPr>
          <p:nvPr>
            <p:ph type="sldNum" sz="quarter" idx="12"/>
          </p:nvPr>
        </p:nvSpPr>
        <p:spPr/>
        <p:txBody>
          <a:bodyPr/>
          <a:lstStyle/>
          <a:p>
            <a:pPr rtl="0"/>
            <a:fld id="{48F63A3B-78C7-47BE-AE5E-E10140E04643}" type="slidenum">
              <a:rPr lang="en-US" altLang="ja-JP" smtClean="0"/>
              <a:t>155</a:t>
            </a:fld>
            <a:endParaRPr lang="ja-JP" dirty="0"/>
          </a:p>
        </p:txBody>
      </p:sp>
      <p:sp>
        <p:nvSpPr>
          <p:cNvPr id="3" name="タイトル 1">
            <a:extLst>
              <a:ext uri="{FF2B5EF4-FFF2-40B4-BE49-F238E27FC236}">
                <a16:creationId xmlns:a16="http://schemas.microsoft.com/office/drawing/2014/main" id="{EB24C545-CA7A-C271-9498-D132BECD535B}"/>
              </a:ext>
            </a:extLst>
          </p:cNvPr>
          <p:cNvSpPr>
            <a:spLocks noGrp="1"/>
          </p:cNvSpPr>
          <p:nvPr>
            <p:ph type="title"/>
          </p:nvPr>
        </p:nvSpPr>
        <p:spPr>
          <a:xfrm>
            <a:off x="418504" y="386235"/>
            <a:ext cx="6552237" cy="768096"/>
          </a:xfrm>
        </p:spPr>
        <p:txBody>
          <a:bodyPr>
            <a:normAutofit/>
          </a:bodyPr>
          <a:lstStyle/>
          <a:p>
            <a:pPr algn="l"/>
            <a:r>
              <a:rPr kumimoji="1" lang="en-US" altLang="ja-JP" sz="3200" dirty="0">
                <a:solidFill>
                  <a:schemeClr val="tx1"/>
                </a:solidFill>
              </a:rPr>
              <a:t>1</a:t>
            </a:r>
            <a:r>
              <a:rPr kumimoji="1" lang="ja-JP" altLang="en-US" sz="3200" dirty="0">
                <a:solidFill>
                  <a:schemeClr val="tx1"/>
                </a:solidFill>
              </a:rPr>
              <a:t>）栄養教諭の必要性について②</a:t>
            </a:r>
            <a:endParaRPr kumimoji="1" lang="ja-JP" altLang="en-US" sz="4000" dirty="0">
              <a:solidFill>
                <a:schemeClr val="tx1"/>
              </a:solidFill>
            </a:endParaRPr>
          </a:p>
        </p:txBody>
      </p:sp>
    </p:spTree>
    <p:extLst>
      <p:ext uri="{BB962C8B-B14F-4D97-AF65-F5344CB8AC3E}">
        <p14:creationId xmlns:p14="http://schemas.microsoft.com/office/powerpoint/2010/main" val="12824199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4FB3E15-53EB-E755-2D5A-0FA5771EE30E}"/>
              </a:ext>
            </a:extLst>
          </p:cNvPr>
          <p:cNvSpPr txBox="1">
            <a:spLocks/>
          </p:cNvSpPr>
          <p:nvPr/>
        </p:nvSpPr>
        <p:spPr>
          <a:xfrm>
            <a:off x="418505" y="273903"/>
            <a:ext cx="5049818" cy="768096"/>
          </a:xfrm>
          <a:prstGeom prst="rect">
            <a:avLst/>
          </a:prstGeom>
        </p:spPr>
        <p:txBody>
          <a:bodyPr vert="horz" lIns="91440" tIns="45720" rIns="91440" bIns="45720" rtlCol="0" anchor="t">
            <a:norm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lang="en-US" altLang="ja-JP" sz="3200" dirty="0">
                <a:solidFill>
                  <a:schemeClr val="tx1"/>
                </a:solidFill>
              </a:rPr>
              <a:t>2</a:t>
            </a:r>
            <a:r>
              <a:rPr lang="ja-JP" altLang="en-US" sz="3200" dirty="0">
                <a:solidFill>
                  <a:schemeClr val="tx1"/>
                </a:solidFill>
              </a:rPr>
              <a:t>）栄養教諭にできること</a:t>
            </a:r>
          </a:p>
        </p:txBody>
      </p:sp>
      <p:sp>
        <p:nvSpPr>
          <p:cNvPr id="6" name="テキスト ボックス 5">
            <a:extLst>
              <a:ext uri="{FF2B5EF4-FFF2-40B4-BE49-F238E27FC236}">
                <a16:creationId xmlns:a16="http://schemas.microsoft.com/office/drawing/2014/main" id="{12631FFA-CCFA-1FBD-EC2B-77CF9526632A}"/>
              </a:ext>
            </a:extLst>
          </p:cNvPr>
          <p:cNvSpPr txBox="1"/>
          <p:nvPr/>
        </p:nvSpPr>
        <p:spPr>
          <a:xfrm>
            <a:off x="523280" y="889599"/>
            <a:ext cx="5809303" cy="4278094"/>
          </a:xfrm>
          <a:prstGeom prst="rect">
            <a:avLst/>
          </a:prstGeom>
          <a:noFill/>
        </p:spPr>
        <p:txBody>
          <a:bodyPr wrap="square" rtlCol="0">
            <a:spAutoFit/>
          </a:bodyPr>
          <a:lstStyle/>
          <a:p>
            <a:r>
              <a:rPr lang="ja-JP" altLang="en-US" sz="3200" dirty="0"/>
              <a:t>　</a:t>
            </a:r>
            <a:r>
              <a:rPr lang="ja-JP" altLang="en-US" sz="2400" dirty="0">
                <a:latin typeface="+mn-ea"/>
              </a:rPr>
              <a:t>専門的知識を生かして、</a:t>
            </a:r>
            <a:r>
              <a:rPr lang="ja-JP" altLang="en-US" sz="2400" dirty="0">
                <a:solidFill>
                  <a:schemeClr val="accent1">
                    <a:lumMod val="50000"/>
                  </a:schemeClr>
                </a:solidFill>
                <a:latin typeface="+mn-ea"/>
              </a:rPr>
              <a:t>防災と食育を関連づけた授業</a:t>
            </a:r>
            <a:r>
              <a:rPr lang="ja-JP" altLang="en-US" sz="2400" dirty="0">
                <a:latin typeface="+mn-ea"/>
              </a:rPr>
              <a:t>を行うことができると考えます。また、現実に即した教育を行うことで、</a:t>
            </a:r>
            <a:r>
              <a:rPr lang="ja-JP" altLang="en-US" sz="2400" dirty="0">
                <a:solidFill>
                  <a:schemeClr val="accent1">
                    <a:lumMod val="50000"/>
                  </a:schemeClr>
                </a:solidFill>
                <a:latin typeface="+mn-ea"/>
              </a:rPr>
              <a:t>災害時に実践することができるスキル</a:t>
            </a:r>
            <a:r>
              <a:rPr lang="ja-JP" altLang="en-US" sz="2400" dirty="0">
                <a:latin typeface="+mn-ea"/>
              </a:rPr>
              <a:t>などの「</a:t>
            </a:r>
            <a:r>
              <a:rPr lang="ja-JP" altLang="en-US" sz="2400" dirty="0">
                <a:solidFill>
                  <a:schemeClr val="accent1">
                    <a:lumMod val="50000"/>
                  </a:schemeClr>
                </a:solidFill>
                <a:latin typeface="+mn-ea"/>
              </a:rPr>
              <a:t>生きる力</a:t>
            </a:r>
            <a:r>
              <a:rPr lang="ja-JP" altLang="en-US" sz="2400" dirty="0">
                <a:latin typeface="+mn-ea"/>
              </a:rPr>
              <a:t>」の育成にもつながります。</a:t>
            </a:r>
            <a:endParaRPr lang="en-US" altLang="ja-JP" sz="2400" dirty="0">
              <a:latin typeface="+mn-ea"/>
            </a:endParaRPr>
          </a:p>
          <a:p>
            <a:r>
              <a:rPr lang="ja-JP" altLang="en-US" sz="2400" dirty="0">
                <a:latin typeface="+mn-ea"/>
              </a:rPr>
              <a:t>　また、ニーズに合わせた非常食の</a:t>
            </a:r>
            <a:r>
              <a:rPr lang="ja-JP" altLang="en-US" sz="2400" dirty="0">
                <a:solidFill>
                  <a:schemeClr val="accent1">
                    <a:lumMod val="50000"/>
                  </a:schemeClr>
                </a:solidFill>
                <a:latin typeface="+mn-ea"/>
              </a:rPr>
              <a:t>開発</a:t>
            </a:r>
            <a:r>
              <a:rPr lang="ja-JP" altLang="en-US" sz="2400" dirty="0">
                <a:latin typeface="+mn-ea"/>
              </a:rPr>
              <a:t>や、非常食を実際に食べるなどの</a:t>
            </a:r>
            <a:r>
              <a:rPr lang="ja-JP" altLang="en-US" sz="2400" dirty="0">
                <a:solidFill>
                  <a:schemeClr val="accent1">
                    <a:lumMod val="50000"/>
                  </a:schemeClr>
                </a:solidFill>
                <a:latin typeface="+mn-ea"/>
              </a:rPr>
              <a:t>非常食を活用した学習</a:t>
            </a:r>
            <a:r>
              <a:rPr lang="ja-JP" altLang="en-US" sz="2400" dirty="0">
                <a:latin typeface="+mn-ea"/>
              </a:rPr>
              <a:t>を行うことができると考えます。　</a:t>
            </a:r>
            <a:r>
              <a:rPr lang="ja-JP" altLang="en-US" dirty="0">
                <a:latin typeface="+mn-ea"/>
              </a:rPr>
              <a:t>（</a:t>
            </a:r>
            <a:r>
              <a:rPr lang="en-US" altLang="ja-JP" dirty="0">
                <a:latin typeface="+mn-ea"/>
              </a:rPr>
              <a:t>S</a:t>
            </a:r>
            <a:r>
              <a:rPr lang="ja-JP" altLang="en-US" dirty="0">
                <a:latin typeface="+mn-ea"/>
              </a:rPr>
              <a:t>）</a:t>
            </a:r>
            <a:endParaRPr lang="en-US" altLang="ja-JP" dirty="0">
              <a:latin typeface="+mn-ea"/>
            </a:endParaRPr>
          </a:p>
          <a:p>
            <a:endParaRPr lang="en-US" altLang="ja-JP" sz="2400" dirty="0">
              <a:latin typeface="+mn-ea"/>
            </a:endParaRPr>
          </a:p>
          <a:p>
            <a:r>
              <a:rPr lang="ja-JP" altLang="en-US" sz="2400" dirty="0">
                <a:latin typeface="+mn-ea"/>
              </a:rPr>
              <a:t>　</a:t>
            </a:r>
            <a:endParaRPr lang="en-US" altLang="ja-JP" sz="2400" dirty="0">
              <a:latin typeface="+mn-ea"/>
            </a:endParaRPr>
          </a:p>
          <a:p>
            <a:endParaRPr lang="en-US" altLang="ja-JP" sz="2400" dirty="0">
              <a:latin typeface="+mn-ea"/>
            </a:endParaRPr>
          </a:p>
        </p:txBody>
      </p:sp>
      <p:sp>
        <p:nvSpPr>
          <p:cNvPr id="8" name="吹き出し: 角を丸めた四角形 7">
            <a:extLst>
              <a:ext uri="{FF2B5EF4-FFF2-40B4-BE49-F238E27FC236}">
                <a16:creationId xmlns:a16="http://schemas.microsoft.com/office/drawing/2014/main" id="{00E581D4-B093-0C00-9030-9856749867DD}"/>
              </a:ext>
            </a:extLst>
          </p:cNvPr>
          <p:cNvSpPr/>
          <p:nvPr/>
        </p:nvSpPr>
        <p:spPr>
          <a:xfrm>
            <a:off x="6437358" y="428059"/>
            <a:ext cx="2830294" cy="1377557"/>
          </a:xfrm>
          <a:prstGeom prst="wedgeRoundRectCallout">
            <a:avLst>
              <a:gd name="adj1" fmla="val 45404"/>
              <a:gd name="adj2" fmla="val 76579"/>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r>
              <a:rPr lang="ja-JP" altLang="en-US" dirty="0">
                <a:solidFill>
                  <a:schemeClr val="tx1"/>
                </a:solidFill>
                <a:latin typeface="+mn-ea"/>
              </a:rPr>
              <a:t>救急カレー</a:t>
            </a:r>
            <a:endParaRPr lang="en-US" altLang="ja-JP" dirty="0">
              <a:solidFill>
                <a:schemeClr val="tx1"/>
              </a:solidFill>
              <a:latin typeface="+mn-ea"/>
            </a:endParaRPr>
          </a:p>
          <a:p>
            <a:r>
              <a:rPr lang="ja-JP" altLang="en-US" dirty="0">
                <a:solidFill>
                  <a:schemeClr val="tx1"/>
                </a:solidFill>
                <a:latin typeface="+mn-ea"/>
              </a:rPr>
              <a:t>・全国の栄養教諭らが開発</a:t>
            </a:r>
            <a:endParaRPr lang="en-US" altLang="ja-JP" dirty="0">
              <a:solidFill>
                <a:schemeClr val="tx1"/>
              </a:solidFill>
              <a:latin typeface="+mn-ea"/>
            </a:endParaRPr>
          </a:p>
          <a:p>
            <a:r>
              <a:rPr lang="ja-JP" altLang="en-US" dirty="0">
                <a:solidFill>
                  <a:schemeClr val="tx1"/>
                </a:solidFill>
                <a:latin typeface="+mn-ea"/>
              </a:rPr>
              <a:t>・アレルギー特定原材料等</a:t>
            </a:r>
            <a:endParaRPr lang="en-US" altLang="ja-JP" dirty="0">
              <a:solidFill>
                <a:schemeClr val="tx1"/>
              </a:solidFill>
              <a:latin typeface="+mn-ea"/>
            </a:endParaRPr>
          </a:p>
          <a:p>
            <a:r>
              <a:rPr lang="ja-JP" altLang="en-US" dirty="0">
                <a:solidFill>
                  <a:schemeClr val="tx1"/>
                </a:solidFill>
                <a:latin typeface="+mn-ea"/>
              </a:rPr>
              <a:t>　</a:t>
            </a:r>
            <a:r>
              <a:rPr lang="en-US" altLang="ja-JP" dirty="0">
                <a:solidFill>
                  <a:schemeClr val="tx1"/>
                </a:solidFill>
                <a:latin typeface="+mn-ea"/>
              </a:rPr>
              <a:t>28</a:t>
            </a:r>
            <a:r>
              <a:rPr lang="ja-JP" altLang="en-US" dirty="0">
                <a:solidFill>
                  <a:schemeClr val="tx1"/>
                </a:solidFill>
                <a:latin typeface="+mn-ea"/>
              </a:rPr>
              <a:t>品目不使用</a:t>
            </a:r>
            <a:endParaRPr lang="en-US" altLang="ja-JP" dirty="0">
              <a:solidFill>
                <a:schemeClr val="tx1"/>
              </a:solidFill>
              <a:latin typeface="+mn-ea"/>
            </a:endParaRPr>
          </a:p>
          <a:p>
            <a:r>
              <a:rPr lang="ja-JP" altLang="en-US" dirty="0">
                <a:solidFill>
                  <a:schemeClr val="tx1"/>
                </a:solidFill>
                <a:latin typeface="+mn-ea"/>
              </a:rPr>
              <a:t>・温めずに食べられる</a:t>
            </a:r>
          </a:p>
        </p:txBody>
      </p:sp>
      <p:sp>
        <p:nvSpPr>
          <p:cNvPr id="12" name="テキスト ボックス 11">
            <a:extLst>
              <a:ext uri="{FF2B5EF4-FFF2-40B4-BE49-F238E27FC236}">
                <a16:creationId xmlns:a16="http://schemas.microsoft.com/office/drawing/2014/main" id="{0C325CB5-EE6E-2B30-04C9-EF64C37B8BCD}"/>
              </a:ext>
            </a:extLst>
          </p:cNvPr>
          <p:cNvSpPr txBox="1"/>
          <p:nvPr/>
        </p:nvSpPr>
        <p:spPr>
          <a:xfrm>
            <a:off x="6990502" y="2667595"/>
            <a:ext cx="4864199" cy="923330"/>
          </a:xfrm>
          <a:prstGeom prst="rect">
            <a:avLst/>
          </a:prstGeom>
          <a:noFill/>
        </p:spPr>
        <p:txBody>
          <a:bodyPr wrap="square" rtlCol="0">
            <a:spAutoFit/>
          </a:bodyPr>
          <a:lstStyle/>
          <a:p>
            <a:r>
              <a:rPr lang="ja-JP" altLang="en-US" sz="1200" dirty="0">
                <a:solidFill>
                  <a:schemeClr val="bg2">
                    <a:lumMod val="25000"/>
                  </a:schemeClr>
                </a:solidFill>
              </a:rPr>
              <a:t>学校給食研究改善協会</a:t>
            </a:r>
            <a:r>
              <a:rPr lang="en-US" altLang="ja-JP" sz="1200" dirty="0">
                <a:solidFill>
                  <a:schemeClr val="bg2">
                    <a:lumMod val="25000"/>
                  </a:schemeClr>
                </a:solidFill>
              </a:rPr>
              <a:t>.</a:t>
            </a:r>
            <a:r>
              <a:rPr lang="ja-JP" altLang="en-US" sz="1200" dirty="0">
                <a:solidFill>
                  <a:schemeClr val="bg2">
                    <a:lumMod val="25000"/>
                  </a:schemeClr>
                </a:solidFill>
              </a:rPr>
              <a:t>「栄養教諭・学校栄養職員開発による非常食」</a:t>
            </a:r>
            <a:r>
              <a:rPr lang="en-US" altLang="ja-JP" sz="1200" dirty="0">
                <a:solidFill>
                  <a:schemeClr val="bg2">
                    <a:lumMod val="25000"/>
                  </a:schemeClr>
                </a:solidFill>
              </a:rPr>
              <a:t>.</a:t>
            </a:r>
            <a:r>
              <a:rPr kumimoji="1" lang="en-US" altLang="ja-JP" sz="1000" dirty="0">
                <a:solidFill>
                  <a:schemeClr val="bg2">
                    <a:lumMod val="25000"/>
                  </a:schemeClr>
                </a:solidFill>
              </a:rPr>
              <a:t> </a:t>
            </a:r>
            <a:r>
              <a:rPr lang="en-US" altLang="ja-JP" sz="1200" dirty="0">
                <a:solidFill>
                  <a:schemeClr val="bg2">
                    <a:lumMod val="25000"/>
                  </a:schemeClr>
                </a:solidFill>
              </a:rPr>
              <a:t>https://www.gakkyu.or.jp/zengakuei/emergency/,(2024/1/5)</a:t>
            </a:r>
            <a:endParaRPr lang="ja-JP" altLang="en-US" sz="1200" dirty="0">
              <a:solidFill>
                <a:schemeClr val="bg2">
                  <a:lumMod val="25000"/>
                </a:schemeClr>
              </a:solidFill>
            </a:endParaRPr>
          </a:p>
          <a:p>
            <a:endParaRPr kumimoji="1" lang="ja-JP" altLang="en-US" sz="1200" dirty="0">
              <a:solidFill>
                <a:schemeClr val="bg2">
                  <a:lumMod val="25000"/>
                </a:schemeClr>
              </a:solidFill>
            </a:endParaRPr>
          </a:p>
          <a:p>
            <a:endParaRPr kumimoji="1" lang="ja-JP" altLang="en-US" dirty="0"/>
          </a:p>
        </p:txBody>
      </p:sp>
      <p:sp>
        <p:nvSpPr>
          <p:cNvPr id="2" name="テキスト ボックス 1">
            <a:extLst>
              <a:ext uri="{FF2B5EF4-FFF2-40B4-BE49-F238E27FC236}">
                <a16:creationId xmlns:a16="http://schemas.microsoft.com/office/drawing/2014/main" id="{C45CEB72-A4F7-9B76-6973-A2C8023B5574}"/>
              </a:ext>
            </a:extLst>
          </p:cNvPr>
          <p:cNvSpPr txBox="1"/>
          <p:nvPr/>
        </p:nvSpPr>
        <p:spPr>
          <a:xfrm>
            <a:off x="523280" y="4136913"/>
            <a:ext cx="10757633" cy="2585323"/>
          </a:xfrm>
          <a:prstGeom prst="rect">
            <a:avLst/>
          </a:prstGeom>
          <a:noFill/>
        </p:spPr>
        <p:txBody>
          <a:bodyPr wrap="square" rtlCol="0">
            <a:spAutoFit/>
          </a:bodyPr>
          <a:lstStyle/>
          <a:p>
            <a:r>
              <a:rPr lang="ja-JP" altLang="en-US" sz="2400" dirty="0">
                <a:latin typeface="+mn-ea"/>
              </a:rPr>
              <a:t>　</a:t>
            </a:r>
            <a:r>
              <a:rPr lang="ja-JP" altLang="en-US" sz="2400" dirty="0">
                <a:solidFill>
                  <a:schemeClr val="accent1">
                    <a:lumMod val="50000"/>
                  </a:schemeClr>
                </a:solidFill>
                <a:latin typeface="+mn-ea"/>
              </a:rPr>
              <a:t>備蓄や栄養に関する知識</a:t>
            </a:r>
            <a:r>
              <a:rPr lang="ja-JP" altLang="en-US" sz="2400" dirty="0">
                <a:latin typeface="+mn-ea"/>
              </a:rPr>
              <a:t>を一般市民に周知させることができると考えます。また、専門的な知識を活かして</a:t>
            </a:r>
            <a:r>
              <a:rPr lang="ja-JP" altLang="en-US" sz="2400" dirty="0">
                <a:solidFill>
                  <a:schemeClr val="accent1">
                    <a:lumMod val="50000"/>
                  </a:schemeClr>
                </a:solidFill>
                <a:latin typeface="+mn-ea"/>
              </a:rPr>
              <a:t>防災や災害時に市民のサポート</a:t>
            </a:r>
            <a:r>
              <a:rPr lang="ja-JP" altLang="en-US" sz="2400" dirty="0">
                <a:latin typeface="+mn-ea"/>
              </a:rPr>
              <a:t>に回ることもできます。</a:t>
            </a:r>
            <a:r>
              <a:rPr lang="ja-JP" altLang="en-US" dirty="0">
                <a:latin typeface="+mn-ea"/>
              </a:rPr>
              <a:t>（</a:t>
            </a:r>
            <a:r>
              <a:rPr lang="en-US" altLang="ja-JP" dirty="0">
                <a:latin typeface="+mn-ea"/>
              </a:rPr>
              <a:t>F</a:t>
            </a:r>
            <a:r>
              <a:rPr lang="ja-JP" altLang="en-US" dirty="0">
                <a:latin typeface="+mn-ea"/>
              </a:rPr>
              <a:t>）</a:t>
            </a:r>
            <a:endParaRPr lang="en-US" altLang="ja-JP" dirty="0">
              <a:latin typeface="+mn-ea"/>
            </a:endParaRPr>
          </a:p>
          <a:p>
            <a:endParaRPr lang="en-US" altLang="ja-JP" dirty="0">
              <a:latin typeface="+mn-ea"/>
            </a:endParaRPr>
          </a:p>
          <a:p>
            <a:r>
              <a:rPr kumimoji="1" lang="ja-JP" altLang="en-US" sz="2400" dirty="0"/>
              <a:t>　もし災害時に、子供たちへの食糧分配が不十分であるなどの問題が発生した場合には、子供にとって必要なエネルギー量といった</a:t>
            </a:r>
            <a:r>
              <a:rPr kumimoji="1" lang="ja-JP" altLang="en-US" sz="2400" dirty="0">
                <a:solidFill>
                  <a:schemeClr val="accent1">
                    <a:lumMod val="50000"/>
                  </a:schemeClr>
                </a:solidFill>
              </a:rPr>
              <a:t>科学的根拠</a:t>
            </a:r>
            <a:r>
              <a:rPr kumimoji="1" lang="ja-JP" altLang="en-US" sz="2400" dirty="0"/>
              <a:t>を持って主張し、</a:t>
            </a:r>
            <a:r>
              <a:rPr kumimoji="1" lang="ja-JP" altLang="en-US" sz="2400" dirty="0">
                <a:solidFill>
                  <a:schemeClr val="accent1">
                    <a:lumMod val="50000"/>
                  </a:schemeClr>
                </a:solidFill>
              </a:rPr>
              <a:t>子供を守る立場</a:t>
            </a:r>
            <a:r>
              <a:rPr kumimoji="1" lang="ja-JP" altLang="en-US" sz="2400" dirty="0"/>
              <a:t>になることができると考えます。また同様に高齢者や乳幼児などの</a:t>
            </a:r>
            <a:r>
              <a:rPr kumimoji="1" lang="ja-JP" altLang="en-US" sz="2400" dirty="0">
                <a:solidFill>
                  <a:schemeClr val="accent1">
                    <a:lumMod val="50000"/>
                  </a:schemeClr>
                </a:solidFill>
              </a:rPr>
              <a:t>配慮が必要な人を守る立場</a:t>
            </a:r>
            <a:r>
              <a:rPr kumimoji="1" lang="ja-JP" altLang="en-US" sz="2400" dirty="0"/>
              <a:t>になることもできます。</a:t>
            </a:r>
            <a:r>
              <a:rPr kumimoji="1" lang="ja-JP" altLang="en-US" dirty="0"/>
              <a:t>（</a:t>
            </a:r>
            <a:r>
              <a:rPr kumimoji="1" lang="en-US" altLang="ja-JP" dirty="0"/>
              <a:t>O</a:t>
            </a:r>
            <a:r>
              <a:rPr kumimoji="1" lang="ja-JP" altLang="en-US" dirty="0"/>
              <a:t>）</a:t>
            </a:r>
          </a:p>
        </p:txBody>
      </p:sp>
      <p:sp>
        <p:nvSpPr>
          <p:cNvPr id="4" name="スライド番号プレースホルダー 3">
            <a:extLst>
              <a:ext uri="{FF2B5EF4-FFF2-40B4-BE49-F238E27FC236}">
                <a16:creationId xmlns:a16="http://schemas.microsoft.com/office/drawing/2014/main" id="{FCEC4D81-F1D8-984C-671B-F5596322A346}"/>
              </a:ext>
            </a:extLst>
          </p:cNvPr>
          <p:cNvSpPr>
            <a:spLocks noGrp="1"/>
          </p:cNvSpPr>
          <p:nvPr>
            <p:ph type="sldNum" sz="quarter" idx="12"/>
          </p:nvPr>
        </p:nvSpPr>
        <p:spPr/>
        <p:txBody>
          <a:bodyPr/>
          <a:lstStyle/>
          <a:p>
            <a:pPr rtl="0"/>
            <a:fld id="{48F63A3B-78C7-47BE-AE5E-E10140E04643}" type="slidenum">
              <a:rPr lang="en-US" altLang="ja-JP" smtClean="0"/>
              <a:t>156</a:t>
            </a:fld>
            <a:endParaRPr lang="ja-JP" dirty="0"/>
          </a:p>
        </p:txBody>
      </p:sp>
      <p:pic>
        <p:nvPicPr>
          <p:cNvPr id="1026" name="Picture 2">
            <a:extLst>
              <a:ext uri="{FF2B5EF4-FFF2-40B4-BE49-F238E27FC236}">
                <a16:creationId xmlns:a16="http://schemas.microsoft.com/office/drawing/2014/main" id="{2F16E21E-D13A-6C7D-590B-205D9ECAA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1938" y="788605"/>
            <a:ext cx="1509143" cy="180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1173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21A7E6-DCAC-6AD3-5152-26F64B926E77}"/>
              </a:ext>
            </a:extLst>
          </p:cNvPr>
          <p:cNvSpPr>
            <a:spLocks noGrp="1"/>
          </p:cNvSpPr>
          <p:nvPr>
            <p:ph type="title"/>
          </p:nvPr>
        </p:nvSpPr>
        <p:spPr>
          <a:xfrm>
            <a:off x="418504" y="386235"/>
            <a:ext cx="8805009" cy="768096"/>
          </a:xfrm>
        </p:spPr>
        <p:txBody>
          <a:bodyPr>
            <a:normAutofit/>
          </a:bodyPr>
          <a:lstStyle/>
          <a:p>
            <a:pPr algn="l"/>
            <a:r>
              <a:rPr lang="en-US" altLang="ja-JP" sz="3200" dirty="0">
                <a:solidFill>
                  <a:schemeClr val="tx1"/>
                </a:solidFill>
              </a:rPr>
              <a:t>3</a:t>
            </a:r>
            <a:r>
              <a:rPr lang="ja-JP" altLang="en-US" sz="3200" dirty="0">
                <a:solidFill>
                  <a:schemeClr val="tx1"/>
                </a:solidFill>
              </a:rPr>
              <a:t>）栄養教諭の今後の課題</a:t>
            </a:r>
            <a:endParaRPr kumimoji="1" lang="ja-JP" altLang="en-US" sz="3200" dirty="0">
              <a:solidFill>
                <a:schemeClr val="tx1"/>
              </a:solidFill>
            </a:endParaRPr>
          </a:p>
        </p:txBody>
      </p:sp>
      <p:sp>
        <p:nvSpPr>
          <p:cNvPr id="4" name="テキスト ボックス 3">
            <a:extLst>
              <a:ext uri="{FF2B5EF4-FFF2-40B4-BE49-F238E27FC236}">
                <a16:creationId xmlns:a16="http://schemas.microsoft.com/office/drawing/2014/main" id="{2FC87CD5-977B-0EE4-54E2-4143CBF3FB85}"/>
              </a:ext>
            </a:extLst>
          </p:cNvPr>
          <p:cNvSpPr txBox="1"/>
          <p:nvPr/>
        </p:nvSpPr>
        <p:spPr>
          <a:xfrm>
            <a:off x="418504" y="1154331"/>
            <a:ext cx="11240095" cy="2277547"/>
          </a:xfrm>
          <a:prstGeom prst="rect">
            <a:avLst/>
          </a:prstGeom>
          <a:noFill/>
        </p:spPr>
        <p:txBody>
          <a:bodyPr wrap="square" rtlCol="0">
            <a:spAutoFit/>
          </a:bodyPr>
          <a:lstStyle/>
          <a:p>
            <a:r>
              <a:rPr lang="ja-JP" altLang="en-US" sz="2800" b="1" dirty="0"/>
              <a:t>（</a:t>
            </a:r>
            <a:r>
              <a:rPr lang="en-US" altLang="ja-JP" sz="2800" b="1" dirty="0"/>
              <a:t>1</a:t>
            </a:r>
            <a:r>
              <a:rPr lang="ja-JP" altLang="en-US" sz="2800" b="1" dirty="0"/>
              <a:t>）栄養教諭の立場向上のために </a:t>
            </a:r>
            <a:r>
              <a:rPr lang="en-US" altLang="ja-JP" sz="2800" b="1" dirty="0"/>
              <a:t>1</a:t>
            </a:r>
            <a:endParaRPr lang="en-US" altLang="ja-JP" sz="2400" b="1" dirty="0"/>
          </a:p>
          <a:p>
            <a:endParaRPr lang="en-US" altLang="ja-JP" sz="1000" dirty="0"/>
          </a:p>
          <a:p>
            <a:r>
              <a:rPr lang="ja-JP" altLang="en-US" sz="2400" dirty="0"/>
              <a:t>現状と課題点① </a:t>
            </a:r>
            <a:r>
              <a:rPr lang="ja-JP" altLang="en-US" sz="2400" b="1" dirty="0"/>
              <a:t>栄養教諭の配置</a:t>
            </a:r>
            <a:endParaRPr lang="en-US" altLang="ja-JP" sz="2400" b="1" dirty="0"/>
          </a:p>
          <a:p>
            <a:endParaRPr lang="ja-JP" altLang="en-US" sz="800" dirty="0"/>
          </a:p>
          <a:p>
            <a:r>
              <a:rPr lang="ja-JP" altLang="en-US" sz="2400" dirty="0"/>
              <a:t>栄養教諭の配置は義務ではなく、実際、学校によって栄養教諭が介入する授業の実践数に差があることや実践数が少ない現状があります。このことから、栄養士の</a:t>
            </a:r>
            <a:r>
              <a:rPr lang="ja-JP" altLang="en-US" sz="2400" dirty="0">
                <a:solidFill>
                  <a:schemeClr val="accent1">
                    <a:lumMod val="50000"/>
                  </a:schemeClr>
                </a:solidFill>
              </a:rPr>
              <a:t>存在意義・食育の実践効果が認められていない</a:t>
            </a:r>
            <a:r>
              <a:rPr lang="ja-JP" altLang="en-US" sz="2400" dirty="0"/>
              <a:t>という現状がうかがえます。</a:t>
            </a:r>
            <a:endParaRPr lang="ja-JP" altLang="en-US" sz="1400" dirty="0">
              <a:latin typeface="+mn-ea"/>
            </a:endParaRPr>
          </a:p>
        </p:txBody>
      </p:sp>
      <p:sp>
        <p:nvSpPr>
          <p:cNvPr id="13" name="コンテンツ プレースホルダー 2">
            <a:extLst>
              <a:ext uri="{FF2B5EF4-FFF2-40B4-BE49-F238E27FC236}">
                <a16:creationId xmlns:a16="http://schemas.microsoft.com/office/drawing/2014/main" id="{81C63A62-E60D-7478-5ECB-F7D914499112}"/>
              </a:ext>
            </a:extLst>
          </p:cNvPr>
          <p:cNvSpPr txBox="1">
            <a:spLocks/>
          </p:cNvSpPr>
          <p:nvPr/>
        </p:nvSpPr>
        <p:spPr>
          <a:xfrm>
            <a:off x="539496" y="2103120"/>
            <a:ext cx="11119104" cy="4434840"/>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endParaRPr lang="en-US" altLang="ja-JP" sz="2400" dirty="0"/>
          </a:p>
          <a:p>
            <a:endParaRPr lang="en-US" altLang="ja-JP" sz="2400" dirty="0"/>
          </a:p>
          <a:p>
            <a:endParaRPr lang="ja-JP" altLang="en-US" dirty="0"/>
          </a:p>
          <a:p>
            <a:endParaRPr lang="ja-JP" altLang="en-US" dirty="0"/>
          </a:p>
        </p:txBody>
      </p:sp>
      <p:sp>
        <p:nvSpPr>
          <p:cNvPr id="5" name="スライド番号プレースホルダー 4">
            <a:extLst>
              <a:ext uri="{FF2B5EF4-FFF2-40B4-BE49-F238E27FC236}">
                <a16:creationId xmlns:a16="http://schemas.microsoft.com/office/drawing/2014/main" id="{DAA16162-DEF6-9FCE-7A9A-4ED4193DE5DB}"/>
              </a:ext>
            </a:extLst>
          </p:cNvPr>
          <p:cNvSpPr>
            <a:spLocks noGrp="1"/>
          </p:cNvSpPr>
          <p:nvPr>
            <p:ph type="sldNum" sz="quarter" idx="12"/>
          </p:nvPr>
        </p:nvSpPr>
        <p:spPr/>
        <p:txBody>
          <a:bodyPr/>
          <a:lstStyle/>
          <a:p>
            <a:pPr rtl="0"/>
            <a:fld id="{48F63A3B-78C7-47BE-AE5E-E10140E04643}" type="slidenum">
              <a:rPr lang="en-US" altLang="ja-JP" smtClean="0"/>
              <a:t>157</a:t>
            </a:fld>
            <a:endParaRPr lang="ja-JP" dirty="0"/>
          </a:p>
        </p:txBody>
      </p:sp>
      <p:sp>
        <p:nvSpPr>
          <p:cNvPr id="6" name="テキスト ボックス 5">
            <a:extLst>
              <a:ext uri="{FF2B5EF4-FFF2-40B4-BE49-F238E27FC236}">
                <a16:creationId xmlns:a16="http://schemas.microsoft.com/office/drawing/2014/main" id="{202A123C-9DF7-976F-AA7F-83AC4E44909F}"/>
              </a:ext>
            </a:extLst>
          </p:cNvPr>
          <p:cNvSpPr txBox="1"/>
          <p:nvPr/>
        </p:nvSpPr>
        <p:spPr>
          <a:xfrm>
            <a:off x="9484764" y="3453520"/>
            <a:ext cx="2173836"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K</a:t>
            </a:r>
            <a:r>
              <a:rPr kumimoji="1" lang="ja-JP" altLang="en-US" dirty="0"/>
              <a:t>）</a:t>
            </a:r>
          </a:p>
        </p:txBody>
      </p:sp>
      <p:sp>
        <p:nvSpPr>
          <p:cNvPr id="3" name="正方形/長方形 2">
            <a:extLst>
              <a:ext uri="{FF2B5EF4-FFF2-40B4-BE49-F238E27FC236}">
                <a16:creationId xmlns:a16="http://schemas.microsoft.com/office/drawing/2014/main" id="{47F8D5DE-1EFF-BDEE-BF98-46B1A47E4BA2}"/>
              </a:ext>
            </a:extLst>
          </p:cNvPr>
          <p:cNvSpPr/>
          <p:nvPr/>
        </p:nvSpPr>
        <p:spPr>
          <a:xfrm>
            <a:off x="5870436" y="1190637"/>
            <a:ext cx="451128" cy="45574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17986131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FC87CD5-977B-0EE4-54E2-4143CBF3FB85}"/>
              </a:ext>
            </a:extLst>
          </p:cNvPr>
          <p:cNvSpPr txBox="1"/>
          <p:nvPr/>
        </p:nvSpPr>
        <p:spPr>
          <a:xfrm>
            <a:off x="418505" y="775864"/>
            <a:ext cx="11240095" cy="5355312"/>
          </a:xfrm>
          <a:prstGeom prst="rect">
            <a:avLst/>
          </a:prstGeom>
          <a:noFill/>
        </p:spPr>
        <p:txBody>
          <a:bodyPr wrap="square" rtlCol="0">
            <a:spAutoFit/>
          </a:bodyPr>
          <a:lstStyle/>
          <a:p>
            <a:r>
              <a:rPr lang="ja-JP" altLang="en-US" sz="2800" b="1" dirty="0"/>
              <a:t>（</a:t>
            </a:r>
            <a:r>
              <a:rPr lang="en-US" altLang="ja-JP" sz="2800" b="1" dirty="0"/>
              <a:t>1</a:t>
            </a:r>
            <a:r>
              <a:rPr lang="ja-JP" altLang="en-US" sz="2800" b="1" dirty="0"/>
              <a:t>）栄養教諭の立場向上のために </a:t>
            </a:r>
            <a:r>
              <a:rPr lang="en-US" altLang="ja-JP" sz="2800" b="1" dirty="0"/>
              <a:t>2</a:t>
            </a:r>
            <a:endParaRPr lang="en-US" altLang="ja-JP" sz="2400" b="1" dirty="0"/>
          </a:p>
          <a:p>
            <a:endParaRPr lang="en-US" altLang="ja-JP" sz="1000" dirty="0"/>
          </a:p>
          <a:p>
            <a:r>
              <a:rPr lang="ja-JP" altLang="en-US" sz="2400" dirty="0"/>
              <a:t>現状と課題点② </a:t>
            </a:r>
            <a:r>
              <a:rPr lang="ja-JP" altLang="en-US" sz="2400" b="1" dirty="0"/>
              <a:t>ほかの教員の食育への意識</a:t>
            </a:r>
            <a:endParaRPr lang="en-US" altLang="ja-JP" sz="2400" b="1" dirty="0"/>
          </a:p>
          <a:p>
            <a:endParaRPr lang="ja-JP" altLang="en-US" sz="800" b="1" dirty="0"/>
          </a:p>
          <a:p>
            <a:r>
              <a:rPr lang="ja-JP" altLang="en-US" sz="2400" dirty="0"/>
              <a:t>年１回の食育授業のみ実施する場合、</a:t>
            </a:r>
            <a:r>
              <a:rPr lang="ja-JP" altLang="en-US" sz="2400" dirty="0">
                <a:solidFill>
                  <a:schemeClr val="accent1">
                    <a:lumMod val="50000"/>
                  </a:schemeClr>
                </a:solidFill>
              </a:rPr>
              <a:t>担任の先生が食育の授業後においても、積極的に継続して子どもの食育の学びを深める</a:t>
            </a:r>
            <a:r>
              <a:rPr lang="ja-JP" altLang="en-US" sz="2400" dirty="0"/>
              <a:t>必要がありますが、全教員が食育に熱心であるかどうかは分かりません。教員の、</a:t>
            </a:r>
            <a:r>
              <a:rPr lang="ja-JP" altLang="en-US" sz="2400" dirty="0">
                <a:solidFill>
                  <a:schemeClr val="accent1">
                    <a:lumMod val="50000"/>
                  </a:schemeClr>
                </a:solidFill>
              </a:rPr>
              <a:t>食育の必要性への理解度が低い</a:t>
            </a:r>
            <a:r>
              <a:rPr lang="ja-JP" altLang="en-US" sz="2400" dirty="0"/>
              <a:t>現状があるため、栄養教諭が食育の必要性についてさらに訴えていく必要性があります。</a:t>
            </a:r>
            <a:endParaRPr lang="en-US" altLang="ja-JP" sz="2400" dirty="0"/>
          </a:p>
          <a:p>
            <a:endParaRPr lang="en-US" altLang="ja-JP" sz="2400" dirty="0"/>
          </a:p>
          <a:p>
            <a:r>
              <a:rPr kumimoji="1" lang="ja-JP" altLang="en-US" sz="2400" dirty="0"/>
              <a:t>現状と課題点③ </a:t>
            </a:r>
            <a:r>
              <a:rPr kumimoji="1" lang="en-US" altLang="ja-JP" sz="2400" b="1" dirty="0"/>
              <a:t>TT</a:t>
            </a:r>
            <a:r>
              <a:rPr kumimoji="1" lang="ja-JP" altLang="en-US" sz="2400" b="1" dirty="0"/>
              <a:t>（ティーム ティーチング）</a:t>
            </a:r>
            <a:endParaRPr kumimoji="1" lang="en-US" altLang="ja-JP" sz="2400" b="1" dirty="0"/>
          </a:p>
          <a:p>
            <a:endParaRPr kumimoji="1" lang="en-US" altLang="ja-JP" sz="800" b="1" dirty="0"/>
          </a:p>
          <a:p>
            <a:r>
              <a:rPr kumimoji="1" lang="ja-JP" altLang="en-US" sz="2400" dirty="0"/>
              <a:t>栄養教諭は</a:t>
            </a:r>
            <a:r>
              <a:rPr kumimoji="1" lang="en-US" altLang="ja-JP" sz="2400" dirty="0"/>
              <a:t>TT</a:t>
            </a:r>
            <a:r>
              <a:rPr kumimoji="1" lang="ja-JP" altLang="en-US" sz="2400" dirty="0"/>
              <a:t>（担任と一緒に授業する）でしか授業をすることができないため、栄養教諭の</a:t>
            </a:r>
            <a:r>
              <a:rPr kumimoji="1" lang="ja-JP" altLang="en-US" sz="2400" dirty="0">
                <a:solidFill>
                  <a:schemeClr val="accent1">
                    <a:lumMod val="50000"/>
                  </a:schemeClr>
                </a:solidFill>
              </a:rPr>
              <a:t>自由度が低く</a:t>
            </a:r>
            <a:r>
              <a:rPr kumimoji="1" lang="ja-JP" altLang="en-US" sz="2400" dirty="0"/>
              <a:t>なり授業の</a:t>
            </a:r>
            <a:r>
              <a:rPr kumimoji="1" lang="ja-JP" altLang="en-US" sz="2400" dirty="0">
                <a:solidFill>
                  <a:schemeClr val="accent1">
                    <a:lumMod val="50000"/>
                  </a:schemeClr>
                </a:solidFill>
              </a:rPr>
              <a:t>工夫の幅が狭まる</a:t>
            </a:r>
            <a:r>
              <a:rPr kumimoji="1" lang="ja-JP" altLang="en-US" sz="2400" dirty="0"/>
              <a:t>場合があります。その一方で、</a:t>
            </a:r>
            <a:r>
              <a:rPr kumimoji="1" lang="en-US" altLang="ja-JP" sz="2400" dirty="0">
                <a:solidFill>
                  <a:schemeClr val="accent1">
                    <a:lumMod val="50000"/>
                  </a:schemeClr>
                </a:solidFill>
              </a:rPr>
              <a:t>TT</a:t>
            </a:r>
            <a:r>
              <a:rPr kumimoji="1" lang="ja-JP" altLang="en-US" sz="2400" dirty="0">
                <a:solidFill>
                  <a:schemeClr val="accent1">
                    <a:lumMod val="50000"/>
                  </a:schemeClr>
                </a:solidFill>
              </a:rPr>
              <a:t>の良さには</a:t>
            </a:r>
            <a:r>
              <a:rPr kumimoji="1" lang="ja-JP" altLang="en-US" sz="2400" dirty="0"/>
              <a:t>、担任はクラスの雰囲気や誰をあてるといいかなどをわかっているということがあります。そのため、</a:t>
            </a:r>
            <a:r>
              <a:rPr kumimoji="1" lang="ja-JP" altLang="en-US" sz="2400" dirty="0">
                <a:solidFill>
                  <a:schemeClr val="accent1">
                    <a:lumMod val="50000"/>
                  </a:schemeClr>
                </a:solidFill>
              </a:rPr>
              <a:t>今後の展望</a:t>
            </a:r>
            <a:r>
              <a:rPr kumimoji="1" lang="ja-JP" altLang="en-US" sz="2400" dirty="0"/>
              <a:t>として、</a:t>
            </a:r>
            <a:r>
              <a:rPr lang="en-US" altLang="ja-JP" sz="2400" dirty="0">
                <a:solidFill>
                  <a:schemeClr val="accent1">
                    <a:lumMod val="50000"/>
                  </a:schemeClr>
                </a:solidFill>
              </a:rPr>
              <a:t>TT</a:t>
            </a:r>
            <a:r>
              <a:rPr lang="ja-JP" altLang="en-US" sz="2400" dirty="0">
                <a:solidFill>
                  <a:schemeClr val="accent1">
                    <a:lumMod val="50000"/>
                  </a:schemeClr>
                </a:solidFill>
              </a:rPr>
              <a:t>の良さを残しながら栄養教諭の負担を軽減</a:t>
            </a:r>
            <a:r>
              <a:rPr lang="ja-JP" altLang="en-US" sz="2400" dirty="0"/>
              <a:t>し、自由に授業を行える方法を模索していく必要があると考えます。</a:t>
            </a:r>
            <a:endParaRPr lang="ja-JP" altLang="en-US" sz="1400" dirty="0">
              <a:latin typeface="+mn-ea"/>
            </a:endParaRPr>
          </a:p>
        </p:txBody>
      </p:sp>
      <p:sp>
        <p:nvSpPr>
          <p:cNvPr id="13" name="コンテンツ プレースホルダー 2">
            <a:extLst>
              <a:ext uri="{FF2B5EF4-FFF2-40B4-BE49-F238E27FC236}">
                <a16:creationId xmlns:a16="http://schemas.microsoft.com/office/drawing/2014/main" id="{81C63A62-E60D-7478-5ECB-F7D914499112}"/>
              </a:ext>
            </a:extLst>
          </p:cNvPr>
          <p:cNvSpPr txBox="1">
            <a:spLocks/>
          </p:cNvSpPr>
          <p:nvPr/>
        </p:nvSpPr>
        <p:spPr>
          <a:xfrm>
            <a:off x="539496" y="2103120"/>
            <a:ext cx="11119104" cy="4434840"/>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endParaRPr lang="en-US" altLang="ja-JP" sz="2400" dirty="0"/>
          </a:p>
          <a:p>
            <a:endParaRPr lang="en-US" altLang="ja-JP" sz="2400" dirty="0"/>
          </a:p>
          <a:p>
            <a:endParaRPr lang="ja-JP" altLang="en-US" dirty="0"/>
          </a:p>
          <a:p>
            <a:endParaRPr lang="ja-JP" altLang="en-US" dirty="0"/>
          </a:p>
        </p:txBody>
      </p:sp>
      <p:sp>
        <p:nvSpPr>
          <p:cNvPr id="3" name="テキスト ボックス 2">
            <a:extLst>
              <a:ext uri="{FF2B5EF4-FFF2-40B4-BE49-F238E27FC236}">
                <a16:creationId xmlns:a16="http://schemas.microsoft.com/office/drawing/2014/main" id="{FCB39D73-B119-F435-3951-4FCCA64B2395}"/>
              </a:ext>
            </a:extLst>
          </p:cNvPr>
          <p:cNvSpPr txBox="1"/>
          <p:nvPr/>
        </p:nvSpPr>
        <p:spPr>
          <a:xfrm>
            <a:off x="9490860" y="3095999"/>
            <a:ext cx="2173836"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K</a:t>
            </a:r>
            <a:r>
              <a:rPr kumimoji="1" lang="ja-JP" altLang="en-US" dirty="0"/>
              <a:t>）</a:t>
            </a:r>
          </a:p>
        </p:txBody>
      </p:sp>
      <p:sp>
        <p:nvSpPr>
          <p:cNvPr id="5" name="スライド番号プレースホルダー 4">
            <a:extLst>
              <a:ext uri="{FF2B5EF4-FFF2-40B4-BE49-F238E27FC236}">
                <a16:creationId xmlns:a16="http://schemas.microsoft.com/office/drawing/2014/main" id="{DAA16162-DEF6-9FCE-7A9A-4ED4193DE5DB}"/>
              </a:ext>
            </a:extLst>
          </p:cNvPr>
          <p:cNvSpPr>
            <a:spLocks noGrp="1"/>
          </p:cNvSpPr>
          <p:nvPr>
            <p:ph type="sldNum" sz="quarter" idx="12"/>
          </p:nvPr>
        </p:nvSpPr>
        <p:spPr/>
        <p:txBody>
          <a:bodyPr/>
          <a:lstStyle/>
          <a:p>
            <a:pPr rtl="0"/>
            <a:fld id="{48F63A3B-78C7-47BE-AE5E-E10140E04643}" type="slidenum">
              <a:rPr lang="en-US" altLang="ja-JP" smtClean="0"/>
              <a:t>158</a:t>
            </a:fld>
            <a:endParaRPr lang="ja-JP" dirty="0"/>
          </a:p>
        </p:txBody>
      </p:sp>
      <p:sp>
        <p:nvSpPr>
          <p:cNvPr id="7" name="テキスト ボックス 6">
            <a:extLst>
              <a:ext uri="{FF2B5EF4-FFF2-40B4-BE49-F238E27FC236}">
                <a16:creationId xmlns:a16="http://schemas.microsoft.com/office/drawing/2014/main" id="{FCB39D73-B119-F435-3951-4FCCA64B2395}"/>
              </a:ext>
            </a:extLst>
          </p:cNvPr>
          <p:cNvSpPr txBox="1"/>
          <p:nvPr/>
        </p:nvSpPr>
        <p:spPr>
          <a:xfrm>
            <a:off x="10483290" y="5764520"/>
            <a:ext cx="2173836"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6" name="正方形/長方形 5">
            <a:extLst>
              <a:ext uri="{FF2B5EF4-FFF2-40B4-BE49-F238E27FC236}">
                <a16:creationId xmlns:a16="http://schemas.microsoft.com/office/drawing/2014/main" id="{4EB5A915-E009-E5DE-D874-4C0C871E416B}"/>
              </a:ext>
            </a:extLst>
          </p:cNvPr>
          <p:cNvSpPr/>
          <p:nvPr/>
        </p:nvSpPr>
        <p:spPr>
          <a:xfrm>
            <a:off x="5876712" y="815460"/>
            <a:ext cx="451128" cy="45574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40092730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FC87CD5-977B-0EE4-54E2-4143CBF3FB85}"/>
              </a:ext>
            </a:extLst>
          </p:cNvPr>
          <p:cNvSpPr txBox="1"/>
          <p:nvPr/>
        </p:nvSpPr>
        <p:spPr>
          <a:xfrm>
            <a:off x="418504" y="1154331"/>
            <a:ext cx="11240095" cy="2893100"/>
          </a:xfrm>
          <a:prstGeom prst="rect">
            <a:avLst/>
          </a:prstGeom>
          <a:noFill/>
        </p:spPr>
        <p:txBody>
          <a:bodyPr wrap="square" rtlCol="0">
            <a:spAutoFit/>
          </a:bodyPr>
          <a:lstStyle/>
          <a:p>
            <a:r>
              <a:rPr lang="ja-JP" altLang="en-US" sz="2800" b="1" dirty="0"/>
              <a:t>（</a:t>
            </a:r>
            <a:r>
              <a:rPr lang="en-US" altLang="ja-JP" sz="2800" b="1" dirty="0"/>
              <a:t>1</a:t>
            </a:r>
            <a:r>
              <a:rPr lang="ja-JP" altLang="en-US" sz="2800" b="1" dirty="0"/>
              <a:t>）栄養教諭の立場向上のために </a:t>
            </a:r>
            <a:r>
              <a:rPr lang="en-US" altLang="ja-JP" sz="2800" b="1" dirty="0"/>
              <a:t>3</a:t>
            </a:r>
            <a:endParaRPr lang="en-US" altLang="ja-JP" sz="2400" b="1" dirty="0"/>
          </a:p>
          <a:p>
            <a:endParaRPr lang="en-US" altLang="ja-JP" sz="1000" dirty="0"/>
          </a:p>
          <a:p>
            <a:r>
              <a:rPr kumimoji="1" lang="ja-JP" altLang="en-US" sz="2400" dirty="0"/>
              <a:t>以上の</a:t>
            </a:r>
            <a:r>
              <a:rPr kumimoji="1" lang="en-US" altLang="ja-JP" sz="2400" dirty="0"/>
              <a:t>3</a:t>
            </a:r>
            <a:r>
              <a:rPr kumimoji="1" lang="ja-JP" altLang="en-US" sz="2400" dirty="0"/>
              <a:t>点の現状を改善していくために、栄養教諭の存在意義について社会的に示していかなければならないと考えます。</a:t>
            </a:r>
          </a:p>
          <a:p>
            <a:r>
              <a:rPr kumimoji="1" lang="ja-JP" altLang="en-US" sz="2400" dirty="0">
                <a:solidFill>
                  <a:schemeClr val="accent1">
                    <a:lumMod val="50000"/>
                  </a:schemeClr>
                </a:solidFill>
              </a:rPr>
              <a:t>栄養教諭の介入により、子どもの健康にどの程度貢献したか、データとして根拠を提示し、社会に発信していく</a:t>
            </a:r>
            <a:r>
              <a:rPr kumimoji="1" lang="ja-JP" altLang="en-US" sz="2400" dirty="0"/>
              <a:t>ことで、栄養教諭の立場が認められていくと考えます。</a:t>
            </a:r>
            <a:endParaRPr kumimoji="1" lang="en-US" altLang="ja-JP" sz="2400" dirty="0"/>
          </a:p>
          <a:p>
            <a:r>
              <a:rPr kumimoji="1" lang="ja-JP" altLang="en-US" sz="2400" dirty="0"/>
              <a:t>加えて、学校の先生たちに、</a:t>
            </a:r>
            <a:r>
              <a:rPr kumimoji="1" lang="ja-JP" altLang="en-US" sz="2400" dirty="0">
                <a:solidFill>
                  <a:schemeClr val="accent1">
                    <a:lumMod val="50000"/>
                  </a:schemeClr>
                </a:solidFill>
              </a:rPr>
              <a:t>栄養教育の目的や必要性を、食育の授業実践の場で示していく</a:t>
            </a:r>
            <a:r>
              <a:rPr kumimoji="1" lang="ja-JP" altLang="en-US" sz="2400" dirty="0"/>
              <a:t>ことで、栄養教諭による食育の授業の実践回数は増加していくのではないでしょうか。</a:t>
            </a:r>
            <a:endParaRPr kumimoji="1" lang="en-US" altLang="ja-JP" sz="2400" dirty="0"/>
          </a:p>
        </p:txBody>
      </p:sp>
      <p:sp>
        <p:nvSpPr>
          <p:cNvPr id="13" name="コンテンツ プレースホルダー 2">
            <a:extLst>
              <a:ext uri="{FF2B5EF4-FFF2-40B4-BE49-F238E27FC236}">
                <a16:creationId xmlns:a16="http://schemas.microsoft.com/office/drawing/2014/main" id="{81C63A62-E60D-7478-5ECB-F7D914499112}"/>
              </a:ext>
            </a:extLst>
          </p:cNvPr>
          <p:cNvSpPr txBox="1">
            <a:spLocks/>
          </p:cNvSpPr>
          <p:nvPr/>
        </p:nvSpPr>
        <p:spPr>
          <a:xfrm>
            <a:off x="539496" y="2103120"/>
            <a:ext cx="11119104" cy="4434840"/>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endParaRPr lang="en-US" altLang="ja-JP" sz="2400" dirty="0"/>
          </a:p>
          <a:p>
            <a:endParaRPr lang="en-US" altLang="ja-JP" sz="2400" dirty="0"/>
          </a:p>
          <a:p>
            <a:endParaRPr lang="ja-JP" altLang="en-US" dirty="0"/>
          </a:p>
          <a:p>
            <a:endParaRPr lang="ja-JP" altLang="en-US" dirty="0"/>
          </a:p>
        </p:txBody>
      </p:sp>
      <p:sp>
        <p:nvSpPr>
          <p:cNvPr id="3" name="テキスト ボックス 2">
            <a:extLst>
              <a:ext uri="{FF2B5EF4-FFF2-40B4-BE49-F238E27FC236}">
                <a16:creationId xmlns:a16="http://schemas.microsoft.com/office/drawing/2014/main" id="{FCB39D73-B119-F435-3951-4FCCA64B2395}"/>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5" name="スライド番号プレースホルダー 4">
            <a:extLst>
              <a:ext uri="{FF2B5EF4-FFF2-40B4-BE49-F238E27FC236}">
                <a16:creationId xmlns:a16="http://schemas.microsoft.com/office/drawing/2014/main" id="{DAA16162-DEF6-9FCE-7A9A-4ED4193DE5DB}"/>
              </a:ext>
            </a:extLst>
          </p:cNvPr>
          <p:cNvSpPr>
            <a:spLocks noGrp="1"/>
          </p:cNvSpPr>
          <p:nvPr>
            <p:ph type="sldNum" sz="quarter" idx="12"/>
          </p:nvPr>
        </p:nvSpPr>
        <p:spPr/>
        <p:txBody>
          <a:bodyPr/>
          <a:lstStyle/>
          <a:p>
            <a:pPr rtl="0"/>
            <a:fld id="{48F63A3B-78C7-47BE-AE5E-E10140E04643}" type="slidenum">
              <a:rPr lang="en-US" altLang="ja-JP" smtClean="0"/>
              <a:t>159</a:t>
            </a:fld>
            <a:endParaRPr lang="ja-JP" dirty="0"/>
          </a:p>
        </p:txBody>
      </p:sp>
      <p:sp>
        <p:nvSpPr>
          <p:cNvPr id="6" name="正方形/長方形 5">
            <a:extLst>
              <a:ext uri="{FF2B5EF4-FFF2-40B4-BE49-F238E27FC236}">
                <a16:creationId xmlns:a16="http://schemas.microsoft.com/office/drawing/2014/main" id="{5969143E-F759-D830-2B70-F7DDA01D3763}"/>
              </a:ext>
            </a:extLst>
          </p:cNvPr>
          <p:cNvSpPr/>
          <p:nvPr/>
        </p:nvSpPr>
        <p:spPr>
          <a:xfrm>
            <a:off x="5870436" y="1189448"/>
            <a:ext cx="451128" cy="45574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ysClr val="windowText" lastClr="000000"/>
                </a:solidFill>
              </a:ln>
              <a:noFill/>
            </a:endParaRPr>
          </a:p>
        </p:txBody>
      </p:sp>
    </p:spTree>
    <p:extLst>
      <p:ext uri="{BB962C8B-B14F-4D97-AF65-F5344CB8AC3E}">
        <p14:creationId xmlns:p14="http://schemas.microsoft.com/office/powerpoint/2010/main" val="3468421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2809" y="837677"/>
            <a:ext cx="3983394" cy="822489"/>
          </a:xfrm>
        </p:spPr>
        <p:txBody>
          <a:bodyPr/>
          <a:lstStyle/>
          <a:p>
            <a:pPr algn="l"/>
            <a:r>
              <a:rPr kumimoji="1" lang="ja-JP" altLang="en-US" dirty="0">
                <a:solidFill>
                  <a:schemeClr val="tx1"/>
                </a:solidFill>
              </a:rPr>
              <a:t>（</a:t>
            </a:r>
            <a:r>
              <a:rPr kumimoji="1" lang="en-US" altLang="ja-JP" dirty="0">
                <a:solidFill>
                  <a:schemeClr val="tx1"/>
                </a:solidFill>
              </a:rPr>
              <a:t>4</a:t>
            </a:r>
            <a:r>
              <a:rPr kumimoji="1" lang="ja-JP" altLang="en-US" dirty="0">
                <a:solidFill>
                  <a:schemeClr val="tx1"/>
                </a:solidFill>
              </a:rPr>
              <a:t>）食育①</a:t>
            </a:r>
          </a:p>
        </p:txBody>
      </p:sp>
      <p:sp>
        <p:nvSpPr>
          <p:cNvPr id="4" name="テキスト プレースホルダー 3"/>
          <p:cNvSpPr>
            <a:spLocks noGrp="1"/>
          </p:cNvSpPr>
          <p:nvPr>
            <p:ph type="body" sz="half" idx="2"/>
          </p:nvPr>
        </p:nvSpPr>
        <p:spPr>
          <a:xfrm>
            <a:off x="462809" y="1736888"/>
            <a:ext cx="4309216" cy="4437668"/>
          </a:xfrm>
        </p:spPr>
        <p:txBody>
          <a:bodyPr>
            <a:normAutofit fontScale="92500" lnSpcReduction="10000"/>
          </a:bodyPr>
          <a:lstStyle/>
          <a:p>
            <a:r>
              <a:rPr kumimoji="1" lang="ja-JP" altLang="en-US" dirty="0"/>
              <a:t>　</a:t>
            </a:r>
            <a:r>
              <a:rPr kumimoji="1" lang="ja-JP" altLang="en-US" sz="2600" dirty="0">
                <a:solidFill>
                  <a:schemeClr val="tx1"/>
                </a:solidFill>
              </a:rPr>
              <a:t>左右に書いた</a:t>
            </a:r>
            <a:r>
              <a:rPr lang="ja-JP" altLang="en-US" sz="2600" dirty="0">
                <a:solidFill>
                  <a:schemeClr val="tx1"/>
                </a:solidFill>
              </a:rPr>
              <a:t>緑・ピンク・青の</a:t>
            </a:r>
            <a:r>
              <a:rPr kumimoji="1" lang="ja-JP" altLang="en-US" sz="2600" dirty="0">
                <a:solidFill>
                  <a:schemeClr val="tx1"/>
                </a:solidFill>
              </a:rPr>
              <a:t>ブロックでは、「</a:t>
            </a:r>
            <a:r>
              <a:rPr kumimoji="1" lang="ja-JP" altLang="en-US" sz="2600" dirty="0">
                <a:solidFill>
                  <a:schemeClr val="accent1">
                    <a:lumMod val="50000"/>
                  </a:schemeClr>
                </a:solidFill>
              </a:rPr>
              <a:t>どの時代にも共通する考え</a:t>
            </a:r>
            <a:r>
              <a:rPr kumimoji="1" lang="ja-JP" altLang="en-US" sz="2600" dirty="0">
                <a:solidFill>
                  <a:schemeClr val="tx1"/>
                </a:solidFill>
              </a:rPr>
              <a:t>」を「</a:t>
            </a:r>
            <a:r>
              <a:rPr kumimoji="1" lang="ja-JP" altLang="en-US" sz="2600" dirty="0">
                <a:solidFill>
                  <a:schemeClr val="accent1">
                    <a:lumMod val="50000"/>
                  </a:schemeClr>
                </a:solidFill>
              </a:rPr>
              <a:t>資質・能力</a:t>
            </a:r>
            <a:r>
              <a:rPr kumimoji="1" lang="en-US" altLang="ja-JP" sz="2600" dirty="0">
                <a:solidFill>
                  <a:schemeClr val="accent1">
                    <a:lumMod val="50000"/>
                  </a:schemeClr>
                </a:solidFill>
              </a:rPr>
              <a:t>=</a:t>
            </a:r>
            <a:r>
              <a:rPr kumimoji="1" lang="ja-JP" altLang="en-US" sz="2600" dirty="0">
                <a:solidFill>
                  <a:schemeClr val="accent1">
                    <a:lumMod val="50000"/>
                  </a:schemeClr>
                </a:solidFill>
              </a:rPr>
              <a:t>健康寿命の延伸、</a:t>
            </a:r>
            <a:r>
              <a:rPr kumimoji="1" lang="en-US" altLang="ja-JP" sz="2600" dirty="0">
                <a:solidFill>
                  <a:schemeClr val="accent1">
                    <a:lumMod val="50000"/>
                  </a:schemeClr>
                </a:solidFill>
              </a:rPr>
              <a:t>QOL</a:t>
            </a:r>
            <a:r>
              <a:rPr kumimoji="1" lang="ja-JP" altLang="en-US" sz="2600" dirty="0">
                <a:solidFill>
                  <a:schemeClr val="accent1">
                    <a:lumMod val="50000"/>
                  </a:schemeClr>
                </a:solidFill>
              </a:rPr>
              <a:t>の向上</a:t>
            </a:r>
            <a:r>
              <a:rPr kumimoji="1" lang="ja-JP" altLang="en-US" sz="2600" dirty="0">
                <a:solidFill>
                  <a:schemeClr val="tx1"/>
                </a:solidFill>
              </a:rPr>
              <a:t>」に再編するという</a:t>
            </a:r>
            <a:r>
              <a:rPr lang="ja-JP" altLang="en-US" sz="2600" dirty="0">
                <a:solidFill>
                  <a:schemeClr val="tx1"/>
                </a:solidFill>
              </a:rPr>
              <a:t>形で「図５ 知識・技能等を資質・能力に転換する過程のモデル図」を</a:t>
            </a:r>
            <a:r>
              <a:rPr kumimoji="1" lang="ja-JP" altLang="en-US" sz="2600" dirty="0">
                <a:solidFill>
                  <a:schemeClr val="tx1"/>
                </a:solidFill>
              </a:rPr>
              <a:t>食育の視点に置き換えました。</a:t>
            </a:r>
            <a:endParaRPr kumimoji="1" lang="en-US" altLang="ja-JP" sz="2600" dirty="0">
              <a:solidFill>
                <a:schemeClr val="tx1"/>
              </a:solidFill>
            </a:endParaRPr>
          </a:p>
          <a:p>
            <a:r>
              <a:rPr lang="ja-JP" altLang="en-US" sz="2600" dirty="0">
                <a:solidFill>
                  <a:schemeClr val="tx1"/>
                </a:solidFill>
              </a:rPr>
              <a:t>　中央の図には、緑・ピンク・青のブロックの内容について小中それぞれの</a:t>
            </a:r>
            <a:r>
              <a:rPr lang="ja-JP" altLang="en-US" sz="2600" dirty="0">
                <a:solidFill>
                  <a:schemeClr val="accent1">
                    <a:lumMod val="50000"/>
                  </a:schemeClr>
                </a:solidFill>
              </a:rPr>
              <a:t>特徴</a:t>
            </a:r>
            <a:r>
              <a:rPr lang="ja-JP" altLang="en-US" sz="2600" dirty="0">
                <a:solidFill>
                  <a:schemeClr val="tx1"/>
                </a:solidFill>
              </a:rPr>
              <a:t>と</a:t>
            </a:r>
            <a:r>
              <a:rPr lang="ja-JP" altLang="en-US" sz="2600" dirty="0">
                <a:solidFill>
                  <a:schemeClr val="accent1">
                    <a:lumMod val="50000"/>
                  </a:schemeClr>
                </a:solidFill>
              </a:rPr>
              <a:t>共通点</a:t>
            </a:r>
            <a:r>
              <a:rPr lang="ja-JP" altLang="en-US" sz="2600" dirty="0">
                <a:solidFill>
                  <a:schemeClr val="tx1"/>
                </a:solidFill>
              </a:rPr>
              <a:t>をまとめました。</a:t>
            </a:r>
            <a:endParaRPr kumimoji="1" lang="en-US" altLang="ja-JP" sz="2600" dirty="0">
              <a:solidFill>
                <a:schemeClr val="tx1"/>
              </a:solidFill>
            </a:endParaRPr>
          </a:p>
          <a:p>
            <a:r>
              <a:rPr lang="ja-JP" altLang="en-US" sz="2600" dirty="0"/>
              <a:t>　</a:t>
            </a:r>
            <a:endParaRPr kumimoji="1" lang="ja-JP" altLang="en-US" sz="2600" dirty="0"/>
          </a:p>
        </p:txBody>
      </p:sp>
      <p:sp>
        <p:nvSpPr>
          <p:cNvPr id="6" name="スライド番号プレースホルダー 5"/>
          <p:cNvSpPr>
            <a:spLocks noGrp="1"/>
          </p:cNvSpPr>
          <p:nvPr>
            <p:ph type="sldNum" sz="quarter" idx="12"/>
          </p:nvPr>
        </p:nvSpPr>
        <p:spPr/>
        <p:txBody>
          <a:bodyPr/>
          <a:lstStyle/>
          <a:p>
            <a:pPr rtl="0"/>
            <a:fld id="{48F63A3B-78C7-47BE-AE5E-E10140E04643}" type="slidenum">
              <a:rPr lang="en-US" altLang="ja-JP" smtClean="0"/>
              <a:t>16</a:t>
            </a:fld>
            <a:endParaRPr lang="ja-JP" dirty="0"/>
          </a:p>
        </p:txBody>
      </p:sp>
      <p:pic>
        <p:nvPicPr>
          <p:cNvPr id="5" name="図 4">
            <a:extLst>
              <a:ext uri="{FF2B5EF4-FFF2-40B4-BE49-F238E27FC236}">
                <a16:creationId xmlns:a16="http://schemas.microsoft.com/office/drawing/2014/main" id="{06DF874A-BB16-EA6F-C563-9512CA6891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8374" y="1555297"/>
            <a:ext cx="6379387" cy="3747405"/>
          </a:xfrm>
          <a:prstGeom prst="rect">
            <a:avLst/>
          </a:prstGeom>
          <a:noFill/>
          <a:ln>
            <a:solidFill>
              <a:schemeClr val="bg2">
                <a:lumMod val="50000"/>
              </a:schemeClr>
            </a:solidFill>
          </a:ln>
        </p:spPr>
      </p:pic>
      <p:sp>
        <p:nvSpPr>
          <p:cNvPr id="7" name="テキスト ボックス 6">
            <a:extLst>
              <a:ext uri="{FF2B5EF4-FFF2-40B4-BE49-F238E27FC236}">
                <a16:creationId xmlns:a16="http://schemas.microsoft.com/office/drawing/2014/main" id="{B7791219-DFD4-F2A1-2E3D-CB6F70F2A564}"/>
              </a:ext>
            </a:extLst>
          </p:cNvPr>
          <p:cNvSpPr txBox="1"/>
          <p:nvPr/>
        </p:nvSpPr>
        <p:spPr>
          <a:xfrm>
            <a:off x="9267825" y="6419850"/>
            <a:ext cx="3168130" cy="369332"/>
          </a:xfrm>
          <a:prstGeom prst="rect">
            <a:avLst/>
          </a:prstGeom>
          <a:noFill/>
        </p:spPr>
        <p:txBody>
          <a:bodyPr wrap="square" rtlCol="0">
            <a:spAutoFit/>
          </a:bodyPr>
          <a:lstStyle/>
          <a:p>
            <a:r>
              <a:rPr kumimoji="1" lang="ja-JP" altLang="en-US" dirty="0"/>
              <a:t>（文</a:t>
            </a:r>
            <a:r>
              <a:rPr kumimoji="1" lang="en-US" altLang="ja-JP" dirty="0"/>
              <a:t>:O</a:t>
            </a:r>
            <a:r>
              <a:rPr kumimoji="1" lang="ja-JP" altLang="en-US" dirty="0"/>
              <a:t>、イラスト</a:t>
            </a:r>
            <a:r>
              <a:rPr kumimoji="1" lang="en-US" altLang="ja-JP" dirty="0"/>
              <a:t>:F</a:t>
            </a:r>
            <a:r>
              <a:rPr kumimoji="1" lang="ja-JP" altLang="en-US" dirty="0"/>
              <a:t>）</a:t>
            </a:r>
          </a:p>
        </p:txBody>
      </p:sp>
    </p:spTree>
    <p:extLst>
      <p:ext uri="{BB962C8B-B14F-4D97-AF65-F5344CB8AC3E}">
        <p14:creationId xmlns:p14="http://schemas.microsoft.com/office/powerpoint/2010/main" val="26008352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FC87CD5-977B-0EE4-54E2-4143CBF3FB85}"/>
              </a:ext>
            </a:extLst>
          </p:cNvPr>
          <p:cNvSpPr txBox="1"/>
          <p:nvPr/>
        </p:nvSpPr>
        <p:spPr>
          <a:xfrm>
            <a:off x="418503" y="343228"/>
            <a:ext cx="11240095" cy="5109091"/>
          </a:xfrm>
          <a:prstGeom prst="rect">
            <a:avLst/>
          </a:prstGeom>
          <a:noFill/>
        </p:spPr>
        <p:txBody>
          <a:bodyPr wrap="square" rtlCol="0">
            <a:spAutoFit/>
          </a:bodyPr>
          <a:lstStyle/>
          <a:p>
            <a:r>
              <a:rPr lang="ja-JP" altLang="en-US" sz="2800" b="1" dirty="0"/>
              <a:t>（</a:t>
            </a:r>
            <a:r>
              <a:rPr lang="en-US" altLang="ja-JP" sz="2800" b="1" dirty="0"/>
              <a:t>2</a:t>
            </a:r>
            <a:r>
              <a:rPr lang="ja-JP" altLang="en-US" sz="2800" b="1" dirty="0"/>
              <a:t>）食育を通じた防災教育の実践数増加のために</a:t>
            </a:r>
            <a:endParaRPr lang="en-US" altLang="ja-JP" sz="2400" b="1" dirty="0"/>
          </a:p>
          <a:p>
            <a:endParaRPr lang="en-US" altLang="ja-JP" sz="1000" dirty="0"/>
          </a:p>
          <a:p>
            <a:r>
              <a:rPr lang="ja-JP" altLang="en-US" sz="2400" dirty="0"/>
              <a:t>現状と課題点 </a:t>
            </a:r>
            <a:r>
              <a:rPr lang="ja-JP" altLang="en-US" sz="2400" b="1" dirty="0"/>
              <a:t>防災に関する知識・スキル不足とその背景</a:t>
            </a:r>
            <a:endParaRPr lang="en-US" altLang="ja-JP" sz="2400" b="1" dirty="0"/>
          </a:p>
          <a:p>
            <a:endParaRPr lang="en-US" altLang="ja-JP" sz="800" b="1" dirty="0"/>
          </a:p>
          <a:p>
            <a:r>
              <a:rPr kumimoji="1" lang="ja-JP" altLang="en-US" sz="2400" dirty="0"/>
              <a:t>災害関連死は食の問題であり、その数は少なくありません。災害発生に備え、各家庭での食糧備蓄が栄養面・備蓄量ともに充実していることが望ましいと考えます。しかし、現状として、</a:t>
            </a:r>
            <a:r>
              <a:rPr kumimoji="1" lang="ja-JP" altLang="en-US" sz="2400" dirty="0">
                <a:solidFill>
                  <a:schemeClr val="accent1">
                    <a:lumMod val="50000"/>
                  </a:schemeClr>
                </a:solidFill>
              </a:rPr>
              <a:t>防災訓練は、形式上での実施が多く、再現性に欠けた訓練であるため、災害時における必要な知識・スキルの定着がなっていません。そのため、備蓄食料に関しても、知識の普及が行われていません。</a:t>
            </a:r>
            <a:endParaRPr kumimoji="1" lang="en-US" altLang="ja-JP" sz="2400" dirty="0">
              <a:solidFill>
                <a:schemeClr val="accent1">
                  <a:lumMod val="50000"/>
                </a:schemeClr>
              </a:solidFill>
            </a:endParaRPr>
          </a:p>
          <a:p>
            <a:endParaRPr kumimoji="1" lang="en-US" altLang="ja-JP" sz="2000" dirty="0">
              <a:solidFill>
                <a:schemeClr val="accent1">
                  <a:lumMod val="50000"/>
                </a:schemeClr>
              </a:solidFill>
            </a:endParaRPr>
          </a:p>
          <a:p>
            <a:endParaRPr kumimoji="1" lang="en-US" altLang="ja-JP" sz="2000" dirty="0">
              <a:solidFill>
                <a:schemeClr val="accent1">
                  <a:lumMod val="50000"/>
                </a:schemeClr>
              </a:solidFill>
            </a:endParaRPr>
          </a:p>
          <a:p>
            <a:r>
              <a:rPr kumimoji="1" lang="ja-JP" altLang="en-US" sz="2400" dirty="0"/>
              <a:t>防災に関する知識・スキル不足を改善していくために、学校での食育活動を通して災害時を想定した実践機会や場を提供する必要性があります。 また、授業を行う際には</a:t>
            </a:r>
            <a:r>
              <a:rPr kumimoji="1" lang="ja-JP" altLang="en-US" sz="2400" dirty="0">
                <a:solidFill>
                  <a:schemeClr val="accent1">
                    <a:lumMod val="50000"/>
                  </a:schemeClr>
                </a:solidFill>
              </a:rPr>
              <a:t>「食べてから排泄するまで」を食として捉え</a:t>
            </a:r>
            <a:r>
              <a:rPr kumimoji="1" lang="ja-JP" altLang="en-US" sz="2400" dirty="0"/>
              <a:t>、</a:t>
            </a:r>
            <a:r>
              <a:rPr kumimoji="1" lang="ja-JP" altLang="en-US" sz="2400" dirty="0">
                <a:solidFill>
                  <a:schemeClr val="accent1">
                    <a:lumMod val="50000"/>
                  </a:schemeClr>
                </a:solidFill>
              </a:rPr>
              <a:t>携帯トイレの備蓄</a:t>
            </a:r>
            <a:r>
              <a:rPr kumimoji="1" lang="ja-JP" altLang="en-US" sz="2400" dirty="0"/>
              <a:t>等も併せて指導することに大きな意味があると考えます。</a:t>
            </a:r>
            <a:endParaRPr kumimoji="1" lang="en-US" altLang="ja-JP" sz="2400" dirty="0">
              <a:solidFill>
                <a:schemeClr val="accent1">
                  <a:lumMod val="50000"/>
                </a:schemeClr>
              </a:solidFill>
            </a:endParaRPr>
          </a:p>
        </p:txBody>
      </p:sp>
      <p:sp>
        <p:nvSpPr>
          <p:cNvPr id="5" name="スライド番号プレースホルダー 4">
            <a:extLst>
              <a:ext uri="{FF2B5EF4-FFF2-40B4-BE49-F238E27FC236}">
                <a16:creationId xmlns:a16="http://schemas.microsoft.com/office/drawing/2014/main" id="{DAA16162-DEF6-9FCE-7A9A-4ED4193DE5DB}"/>
              </a:ext>
            </a:extLst>
          </p:cNvPr>
          <p:cNvSpPr>
            <a:spLocks noGrp="1"/>
          </p:cNvSpPr>
          <p:nvPr>
            <p:ph type="sldNum" sz="quarter" idx="12"/>
          </p:nvPr>
        </p:nvSpPr>
        <p:spPr/>
        <p:txBody>
          <a:bodyPr/>
          <a:lstStyle/>
          <a:p>
            <a:pPr rtl="0"/>
            <a:fld id="{48F63A3B-78C7-47BE-AE5E-E10140E04643}" type="slidenum">
              <a:rPr lang="en-US" altLang="ja-JP" smtClean="0"/>
              <a:t>160</a:t>
            </a:fld>
            <a:endParaRPr lang="ja-JP" dirty="0"/>
          </a:p>
        </p:txBody>
      </p:sp>
      <p:sp>
        <p:nvSpPr>
          <p:cNvPr id="6" name="テキスト ボックス 5">
            <a:extLst>
              <a:ext uri="{FF2B5EF4-FFF2-40B4-BE49-F238E27FC236}">
                <a16:creationId xmlns:a16="http://schemas.microsoft.com/office/drawing/2014/main" id="{0197A496-E2AF-DDC8-B164-1111F59A075A}"/>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2" name="矢印: 下 1">
            <a:extLst>
              <a:ext uri="{FF2B5EF4-FFF2-40B4-BE49-F238E27FC236}">
                <a16:creationId xmlns:a16="http://schemas.microsoft.com/office/drawing/2014/main" id="{24A0848E-A0B3-CD11-4D7D-1330AF054CA7}"/>
              </a:ext>
            </a:extLst>
          </p:cNvPr>
          <p:cNvSpPr/>
          <p:nvPr/>
        </p:nvSpPr>
        <p:spPr>
          <a:xfrm>
            <a:off x="5791557" y="3255580"/>
            <a:ext cx="493986" cy="4939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73D9E52E-9D27-C19C-4ECC-5C21A6EE1F53}"/>
              </a:ext>
            </a:extLst>
          </p:cNvPr>
          <p:cNvGrpSpPr/>
          <p:nvPr/>
        </p:nvGrpSpPr>
        <p:grpSpPr>
          <a:xfrm>
            <a:off x="6999136" y="5068116"/>
            <a:ext cx="4455221" cy="1596639"/>
            <a:chOff x="2927849" y="3893526"/>
            <a:chExt cx="5400585" cy="2040863"/>
          </a:xfrm>
        </p:grpSpPr>
        <p:pic>
          <p:nvPicPr>
            <p:cNvPr id="8" name="図 7">
              <a:extLst>
                <a:ext uri="{FF2B5EF4-FFF2-40B4-BE49-F238E27FC236}">
                  <a16:creationId xmlns:a16="http://schemas.microsoft.com/office/drawing/2014/main" id="{D00B7714-770E-647A-76B1-D377F49D9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849" y="3893526"/>
              <a:ext cx="2718734" cy="2040863"/>
            </a:xfrm>
            <a:prstGeom prst="rect">
              <a:avLst/>
            </a:prstGeom>
          </p:spPr>
        </p:pic>
        <p:pic>
          <p:nvPicPr>
            <p:cNvPr id="9" name="図 8">
              <a:extLst>
                <a:ext uri="{FF2B5EF4-FFF2-40B4-BE49-F238E27FC236}">
                  <a16:creationId xmlns:a16="http://schemas.microsoft.com/office/drawing/2014/main" id="{8A51629F-2F06-2932-07AF-3BBF05CAF6DE}"/>
                </a:ext>
              </a:extLst>
            </p:cNvPr>
            <p:cNvPicPr>
              <a:picLocks noChangeAspect="1"/>
            </p:cNvPicPr>
            <p:nvPr/>
          </p:nvPicPr>
          <p:blipFill rotWithShape="1">
            <a:blip r:embed="rId4">
              <a:extLst>
                <a:ext uri="{28A0092B-C50C-407E-A947-70E740481C1C}">
                  <a14:useLocalDpi xmlns:a14="http://schemas.microsoft.com/office/drawing/2010/main" val="0"/>
                </a:ext>
              </a:extLst>
            </a:blip>
            <a:srcRect r="24403"/>
            <a:stretch/>
          </p:blipFill>
          <p:spPr>
            <a:xfrm>
              <a:off x="6381749" y="3949391"/>
              <a:ext cx="1946685" cy="1931312"/>
            </a:xfrm>
            <a:prstGeom prst="rect">
              <a:avLst/>
            </a:prstGeom>
          </p:spPr>
        </p:pic>
      </p:grpSp>
      <p:sp>
        <p:nvSpPr>
          <p:cNvPr id="10" name="矢印: 左右 9">
            <a:extLst>
              <a:ext uri="{FF2B5EF4-FFF2-40B4-BE49-F238E27FC236}">
                <a16:creationId xmlns:a16="http://schemas.microsoft.com/office/drawing/2014/main" id="{29C37966-6DAD-25E5-6E5B-B5DE68253000}"/>
              </a:ext>
            </a:extLst>
          </p:cNvPr>
          <p:cNvSpPr/>
          <p:nvPr/>
        </p:nvSpPr>
        <p:spPr>
          <a:xfrm>
            <a:off x="8971166" y="5822731"/>
            <a:ext cx="1145627" cy="178676"/>
          </a:xfrm>
          <a:prstGeom prst="lef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59010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FC87CD5-977B-0EE4-54E2-4143CBF3FB85}"/>
              </a:ext>
            </a:extLst>
          </p:cNvPr>
          <p:cNvSpPr txBox="1"/>
          <p:nvPr/>
        </p:nvSpPr>
        <p:spPr>
          <a:xfrm>
            <a:off x="412409" y="29825"/>
            <a:ext cx="11344162" cy="6740307"/>
          </a:xfrm>
          <a:prstGeom prst="rect">
            <a:avLst/>
          </a:prstGeom>
          <a:noFill/>
        </p:spPr>
        <p:txBody>
          <a:bodyPr wrap="square" rtlCol="0">
            <a:spAutoFit/>
          </a:bodyPr>
          <a:lstStyle/>
          <a:p>
            <a:r>
              <a:rPr lang="ja-JP" altLang="en-US" sz="2400" b="1" dirty="0">
                <a:solidFill>
                  <a:schemeClr val="tx1"/>
                </a:solidFill>
              </a:rPr>
              <a:t>（</a:t>
            </a:r>
            <a:r>
              <a:rPr lang="en-US" altLang="ja-JP" sz="2400" b="1" dirty="0">
                <a:solidFill>
                  <a:schemeClr val="tx1"/>
                </a:solidFill>
              </a:rPr>
              <a:t>3</a:t>
            </a:r>
            <a:r>
              <a:rPr lang="ja-JP" altLang="en-US" sz="2400" b="1" dirty="0">
                <a:solidFill>
                  <a:schemeClr val="tx1"/>
                </a:solidFill>
              </a:rPr>
              <a:t>）栄養教諭にしかできない授業</a:t>
            </a:r>
            <a:endParaRPr lang="en-US" altLang="ja-JP" sz="2400" b="1" dirty="0">
              <a:solidFill>
                <a:schemeClr val="tx1"/>
              </a:solidFill>
            </a:endParaRPr>
          </a:p>
          <a:p>
            <a:r>
              <a:rPr lang="ja-JP" altLang="en-US" sz="2400" dirty="0">
                <a:latin typeface="+mn-ea"/>
              </a:rPr>
              <a:t>「栄養と防災」など、今まであまり食育で授業されてこなかったテーマと栄養を関連付けた授業を行い、</a:t>
            </a:r>
            <a:r>
              <a:rPr lang="ja-JP" altLang="en-US" sz="2400" dirty="0">
                <a:solidFill>
                  <a:schemeClr val="accent1">
                    <a:lumMod val="50000"/>
                  </a:schemeClr>
                </a:solidFill>
                <a:latin typeface="+mn-ea"/>
              </a:rPr>
              <a:t>栄養教諭にしかできない授業展開</a:t>
            </a:r>
            <a:r>
              <a:rPr lang="ja-JP" altLang="en-US" sz="2400" dirty="0">
                <a:latin typeface="+mn-ea"/>
              </a:rPr>
              <a:t>をすることで、必要性を認識してもらえると考えます。</a:t>
            </a:r>
          </a:p>
          <a:p>
            <a:r>
              <a:rPr lang="ja-JP" altLang="en-US" sz="2400" dirty="0">
                <a:latin typeface="+mn-ea"/>
              </a:rPr>
              <a:t>栄養教諭が実際に授業に入ることができる機会は少ないので、少ない授業で効果的な授業を行うためにも、</a:t>
            </a:r>
            <a:r>
              <a:rPr lang="ja-JP" altLang="en-US" sz="2400" dirty="0">
                <a:solidFill>
                  <a:schemeClr val="accent1">
                    <a:lumMod val="50000"/>
                  </a:schemeClr>
                </a:solidFill>
                <a:latin typeface="+mn-ea"/>
              </a:rPr>
              <a:t>教材研究</a:t>
            </a:r>
            <a:r>
              <a:rPr lang="ja-JP" altLang="en-US" sz="2400" dirty="0">
                <a:latin typeface="+mn-ea"/>
              </a:rPr>
              <a:t>がさらに重要となります。また、授業に入らなくても、</a:t>
            </a:r>
            <a:r>
              <a:rPr lang="ja-JP" altLang="en-US" sz="2400" dirty="0">
                <a:solidFill>
                  <a:schemeClr val="accent1">
                    <a:lumMod val="50000"/>
                  </a:schemeClr>
                </a:solidFill>
                <a:latin typeface="+mn-ea"/>
              </a:rPr>
              <a:t>配布資料の作成</a:t>
            </a:r>
            <a:r>
              <a:rPr lang="ja-JP" altLang="en-US" sz="2400" dirty="0">
                <a:latin typeface="+mn-ea"/>
              </a:rPr>
              <a:t>などで食育推進の一翼を担うことができると考えます。</a:t>
            </a:r>
            <a:endParaRPr lang="en-US" altLang="ja-JP" sz="2400" dirty="0">
              <a:latin typeface="+mn-ea"/>
            </a:endParaRPr>
          </a:p>
          <a:p>
            <a:endParaRPr lang="en-US" altLang="ja-JP" sz="2400" dirty="0">
              <a:latin typeface="+mn-ea"/>
            </a:endParaRPr>
          </a:p>
          <a:p>
            <a:r>
              <a:rPr lang="ja-JP" altLang="en-US" sz="2400" b="1" dirty="0">
                <a:latin typeface="+mn-ea"/>
              </a:rPr>
              <a:t>（</a:t>
            </a:r>
            <a:r>
              <a:rPr lang="en-US" altLang="ja-JP" sz="2400" b="1" dirty="0">
                <a:latin typeface="+mn-ea"/>
              </a:rPr>
              <a:t>4</a:t>
            </a:r>
            <a:r>
              <a:rPr lang="ja-JP" altLang="en-US" sz="2400" b="1" dirty="0">
                <a:latin typeface="+mn-ea"/>
              </a:rPr>
              <a:t>）担任の先生に必要性をアピール</a:t>
            </a:r>
            <a:endParaRPr lang="en-US" altLang="ja-JP" sz="2800" b="1" dirty="0">
              <a:latin typeface="+mn-ea"/>
            </a:endParaRPr>
          </a:p>
          <a:p>
            <a:r>
              <a:rPr kumimoji="1" lang="ja-JP" altLang="en-US" sz="2400" dirty="0"/>
              <a:t>栄養教諭の存在意義を社会的に示していくための第一歩として、</a:t>
            </a:r>
            <a:r>
              <a:rPr kumimoji="1" lang="ja-JP" altLang="en-US" sz="2400" dirty="0">
                <a:solidFill>
                  <a:schemeClr val="accent1">
                    <a:lumMod val="50000"/>
                  </a:schemeClr>
                </a:solidFill>
              </a:rPr>
              <a:t>担任の先生に栄養教諭の効果を実感してもらう</a:t>
            </a:r>
            <a:r>
              <a:rPr kumimoji="1" lang="ja-JP" altLang="en-US" sz="2400" dirty="0"/>
              <a:t>必要があります。</a:t>
            </a:r>
            <a:endParaRPr kumimoji="1" lang="en-US" altLang="ja-JP" sz="2400" dirty="0"/>
          </a:p>
          <a:p>
            <a:r>
              <a:rPr lang="ja-JP" altLang="en-US" sz="2400" dirty="0"/>
              <a:t>給食の時間の指導を行うのは担任の先生であるから、</a:t>
            </a:r>
            <a:r>
              <a:rPr lang="ja-JP" altLang="en-US" sz="2400" dirty="0">
                <a:solidFill>
                  <a:schemeClr val="accent1">
                    <a:lumMod val="50000"/>
                  </a:schemeClr>
                </a:solidFill>
              </a:rPr>
              <a:t>「食育を行うことで給食の残菜が減る」</a:t>
            </a:r>
            <a:r>
              <a:rPr lang="ja-JP" altLang="en-US" sz="2400" dirty="0"/>
              <a:t>ということを担任の先生にアピールすることで、担任の先生の食育へのモチベーションが上がるのではないでしょうか。また、</a:t>
            </a:r>
            <a:r>
              <a:rPr kumimoji="1" lang="ja-JP" altLang="en-US" sz="2400" dirty="0">
                <a:solidFill>
                  <a:schemeClr val="accent1">
                    <a:lumMod val="50000"/>
                  </a:schemeClr>
                </a:solidFill>
              </a:rPr>
              <a:t>研究授業</a:t>
            </a:r>
            <a:r>
              <a:rPr kumimoji="1" lang="ja-JP" altLang="en-US" sz="2400" dirty="0"/>
              <a:t>などの機会を生かしてたくさんの先生に授業の様子を見てもらうことも効果的だと考えます。</a:t>
            </a:r>
            <a:endParaRPr kumimoji="1" lang="en-US" altLang="ja-JP" sz="2400" dirty="0"/>
          </a:p>
          <a:p>
            <a:endParaRPr kumimoji="1" lang="en-US" altLang="ja-JP" sz="2400" dirty="0">
              <a:latin typeface="+mn-ea"/>
            </a:endParaRPr>
          </a:p>
          <a:p>
            <a:r>
              <a:rPr kumimoji="1" lang="ja-JP" altLang="en-US" sz="2400" b="1" dirty="0">
                <a:latin typeface="+mn-ea"/>
              </a:rPr>
              <a:t>（</a:t>
            </a:r>
            <a:r>
              <a:rPr kumimoji="1" lang="en-US" altLang="ja-JP" sz="2400" b="1" dirty="0">
                <a:latin typeface="+mn-ea"/>
              </a:rPr>
              <a:t>5</a:t>
            </a:r>
            <a:r>
              <a:rPr kumimoji="1" lang="ja-JP" altLang="en-US" sz="2400" b="1" dirty="0">
                <a:latin typeface="+mn-ea"/>
              </a:rPr>
              <a:t>）インクルーシブ教育等の視点</a:t>
            </a:r>
            <a:endParaRPr kumimoji="1" lang="en-US" altLang="ja-JP" sz="2400" b="1" dirty="0">
              <a:latin typeface="+mn-ea"/>
            </a:endParaRPr>
          </a:p>
          <a:p>
            <a:r>
              <a:rPr lang="ja-JP" altLang="en-US" sz="2400" dirty="0">
                <a:latin typeface="+mn-ea"/>
              </a:rPr>
              <a:t>栄養教諭として、インクルーシブ教育等の視点を取り入れた総合的な学習への関わり方については今後の課題であると考えます。</a:t>
            </a:r>
          </a:p>
        </p:txBody>
      </p:sp>
      <p:sp>
        <p:nvSpPr>
          <p:cNvPr id="13" name="コンテンツ プレースホルダー 2">
            <a:extLst>
              <a:ext uri="{FF2B5EF4-FFF2-40B4-BE49-F238E27FC236}">
                <a16:creationId xmlns:a16="http://schemas.microsoft.com/office/drawing/2014/main" id="{81C63A62-E60D-7478-5ECB-F7D914499112}"/>
              </a:ext>
            </a:extLst>
          </p:cNvPr>
          <p:cNvSpPr txBox="1">
            <a:spLocks/>
          </p:cNvSpPr>
          <p:nvPr/>
        </p:nvSpPr>
        <p:spPr>
          <a:xfrm>
            <a:off x="539496" y="2103120"/>
            <a:ext cx="11119104" cy="4434840"/>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endParaRPr lang="en-US" altLang="ja-JP" sz="2400" dirty="0"/>
          </a:p>
          <a:p>
            <a:endParaRPr lang="en-US" altLang="ja-JP" sz="2400" dirty="0"/>
          </a:p>
          <a:p>
            <a:endParaRPr lang="ja-JP" altLang="en-US" dirty="0"/>
          </a:p>
          <a:p>
            <a:endParaRPr lang="ja-JP" altLang="en-US" dirty="0"/>
          </a:p>
        </p:txBody>
      </p:sp>
      <p:sp>
        <p:nvSpPr>
          <p:cNvPr id="3" name="テキスト ボックス 2">
            <a:extLst>
              <a:ext uri="{FF2B5EF4-FFF2-40B4-BE49-F238E27FC236}">
                <a16:creationId xmlns:a16="http://schemas.microsoft.com/office/drawing/2014/main" id="{FCB39D73-B119-F435-3951-4FCCA64B2395}"/>
              </a:ext>
            </a:extLst>
          </p:cNvPr>
          <p:cNvSpPr txBox="1"/>
          <p:nvPr/>
        </p:nvSpPr>
        <p:spPr>
          <a:xfrm>
            <a:off x="10712665" y="1918454"/>
            <a:ext cx="1452957"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5" name="スライド番号プレースホルダー 4">
            <a:extLst>
              <a:ext uri="{FF2B5EF4-FFF2-40B4-BE49-F238E27FC236}">
                <a16:creationId xmlns:a16="http://schemas.microsoft.com/office/drawing/2014/main" id="{DAA16162-DEF6-9FCE-7A9A-4ED4193DE5DB}"/>
              </a:ext>
            </a:extLst>
          </p:cNvPr>
          <p:cNvSpPr>
            <a:spLocks noGrp="1"/>
          </p:cNvSpPr>
          <p:nvPr>
            <p:ph type="sldNum" sz="quarter" idx="12"/>
          </p:nvPr>
        </p:nvSpPr>
        <p:spPr>
          <a:xfrm>
            <a:off x="11204448" y="64381"/>
            <a:ext cx="987552" cy="274320"/>
          </a:xfrm>
        </p:spPr>
        <p:txBody>
          <a:bodyPr/>
          <a:lstStyle/>
          <a:p>
            <a:pPr rtl="0"/>
            <a:fld id="{48F63A3B-78C7-47BE-AE5E-E10140E04643}" type="slidenum">
              <a:rPr lang="en-US" altLang="ja-JP" smtClean="0"/>
              <a:t>161</a:t>
            </a:fld>
            <a:endParaRPr lang="ja-JP" dirty="0"/>
          </a:p>
        </p:txBody>
      </p:sp>
      <p:sp>
        <p:nvSpPr>
          <p:cNvPr id="8" name="テキスト ボックス 7">
            <a:extLst>
              <a:ext uri="{FF2B5EF4-FFF2-40B4-BE49-F238E27FC236}">
                <a16:creationId xmlns:a16="http://schemas.microsoft.com/office/drawing/2014/main" id="{FCB39D73-B119-F435-3951-4FCCA64B2395}"/>
              </a:ext>
            </a:extLst>
          </p:cNvPr>
          <p:cNvSpPr txBox="1"/>
          <p:nvPr/>
        </p:nvSpPr>
        <p:spPr>
          <a:xfrm>
            <a:off x="10945368" y="4868094"/>
            <a:ext cx="145295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2" name="テキスト ボックス 1">
            <a:extLst>
              <a:ext uri="{FF2B5EF4-FFF2-40B4-BE49-F238E27FC236}">
                <a16:creationId xmlns:a16="http://schemas.microsoft.com/office/drawing/2014/main" id="{B2F9A18A-3B0B-B008-F419-0813ADD0D40E}"/>
              </a:ext>
            </a:extLst>
          </p:cNvPr>
          <p:cNvSpPr txBox="1"/>
          <p:nvPr/>
        </p:nvSpPr>
        <p:spPr>
          <a:xfrm>
            <a:off x="10945368" y="6284714"/>
            <a:ext cx="145295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Tree>
    <p:extLst>
      <p:ext uri="{BB962C8B-B14F-4D97-AF65-F5344CB8AC3E}">
        <p14:creationId xmlns:p14="http://schemas.microsoft.com/office/powerpoint/2010/main" val="16453754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36A39-2FEB-5F03-D3EA-06449F943C4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DFE9D17-0717-3C8C-311F-974F11533710}"/>
              </a:ext>
            </a:extLst>
          </p:cNvPr>
          <p:cNvSpPr>
            <a:spLocks noGrp="1"/>
          </p:cNvSpPr>
          <p:nvPr>
            <p:ph type="title"/>
          </p:nvPr>
        </p:nvSpPr>
        <p:spPr>
          <a:xfrm>
            <a:off x="2241274" y="3706898"/>
            <a:ext cx="7709452" cy="768096"/>
          </a:xfrm>
        </p:spPr>
        <p:txBody>
          <a:bodyPr rtlCol="0"/>
          <a:lstStyle>
            <a:defPPr>
              <a:defRPr lang="ja-JP"/>
            </a:defPPr>
          </a:lstStyle>
          <a:p>
            <a:pPr rtl="0"/>
            <a:r>
              <a:rPr lang="en-US" altLang="ja-JP" sz="4400" b="1" dirty="0">
                <a:solidFill>
                  <a:schemeClr val="tx1"/>
                </a:solidFill>
                <a:latin typeface="Meiryo UI" panose="020B0604020202020204" pitchFamily="34" charset="0"/>
                <a:ea typeface="Meiryo UI"/>
                <a:cs typeface="Arial Black" panose="020B0604020202020204" pitchFamily="34" charset="0"/>
              </a:rPr>
              <a:t>5. </a:t>
            </a:r>
            <a:r>
              <a:rPr lang="ja-JP" altLang="en-US" sz="4400" b="1" dirty="0">
                <a:solidFill>
                  <a:schemeClr val="tx1"/>
                </a:solidFill>
                <a:latin typeface="Meiryo UI" panose="020B0604020202020204" pitchFamily="34" charset="0"/>
                <a:ea typeface="Meiryo UI"/>
                <a:cs typeface="Arial Black" panose="020B0604020202020204" pitchFamily="34" charset="0"/>
              </a:rPr>
              <a:t>終わりに</a:t>
            </a:r>
            <a:endParaRPr lang="ja-JP" sz="4400" b="1" dirty="0">
              <a:solidFill>
                <a:schemeClr val="tx1"/>
              </a:solidFill>
              <a:latin typeface="Meiryo UI" panose="020B0604020202020204" pitchFamily="34" charset="0"/>
              <a:ea typeface="Meiryo UI"/>
              <a:cs typeface="Arial Black" panose="020B0604020202020204" pitchFamily="34" charset="0"/>
            </a:endParaRPr>
          </a:p>
        </p:txBody>
      </p:sp>
    </p:spTree>
    <p:extLst>
      <p:ext uri="{BB962C8B-B14F-4D97-AF65-F5344CB8AC3E}">
        <p14:creationId xmlns:p14="http://schemas.microsoft.com/office/powerpoint/2010/main" val="25813043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57E10-6702-3740-CD30-EEDC3B093F1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4BAE098-D583-AFA9-8AC8-E32E77E9C5B0}"/>
              </a:ext>
            </a:extLst>
          </p:cNvPr>
          <p:cNvSpPr>
            <a:spLocks noGrp="1"/>
          </p:cNvSpPr>
          <p:nvPr>
            <p:ph type="title"/>
          </p:nvPr>
        </p:nvSpPr>
        <p:spPr>
          <a:xfrm>
            <a:off x="2186609" y="3105978"/>
            <a:ext cx="5396948" cy="646044"/>
          </a:xfrm>
        </p:spPr>
        <p:txBody>
          <a:bodyPr/>
          <a:lstStyle/>
          <a:p>
            <a:r>
              <a:rPr lang="ja-JP" altLang="en-US" sz="3200" b="1" dirty="0">
                <a:solidFill>
                  <a:schemeClr val="tx1"/>
                </a:solidFill>
              </a:rPr>
              <a:t>◆</a:t>
            </a:r>
            <a:r>
              <a:rPr lang="en-US" altLang="ja-JP" sz="3200" b="1" dirty="0">
                <a:solidFill>
                  <a:schemeClr val="tx1"/>
                </a:solidFill>
              </a:rPr>
              <a:t> </a:t>
            </a:r>
            <a:r>
              <a:rPr lang="ja-JP" altLang="en-US" sz="3200" b="1" dirty="0">
                <a:solidFill>
                  <a:schemeClr val="tx1"/>
                </a:solidFill>
              </a:rPr>
              <a:t>講義を終えての感想</a:t>
            </a:r>
            <a:br>
              <a:rPr lang="en-US" altLang="ja-JP" sz="3200" b="1" dirty="0">
                <a:solidFill>
                  <a:schemeClr val="tx1"/>
                </a:solidFill>
              </a:rPr>
            </a:br>
            <a:br>
              <a:rPr lang="en-US" altLang="ja-JP" sz="1400" b="1" dirty="0">
                <a:solidFill>
                  <a:schemeClr val="tx1"/>
                </a:solidFill>
              </a:rPr>
            </a:br>
            <a:r>
              <a:rPr lang="ja-JP" altLang="en-US" sz="2400" dirty="0">
                <a:solidFill>
                  <a:schemeClr val="tx1"/>
                </a:solidFill>
              </a:rPr>
              <a:t>　　　</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535D972B-AA49-C98E-994C-BB576730EC5D}"/>
              </a:ext>
            </a:extLst>
          </p:cNvPr>
          <p:cNvSpPr>
            <a:spLocks noGrp="1"/>
          </p:cNvSpPr>
          <p:nvPr>
            <p:ph type="sldNum" sz="quarter" idx="12"/>
          </p:nvPr>
        </p:nvSpPr>
        <p:spPr/>
        <p:txBody>
          <a:bodyPr/>
          <a:lstStyle/>
          <a:p>
            <a:pPr rtl="0"/>
            <a:fld id="{48F63A3B-78C7-47BE-AE5E-E10140E04643}" type="slidenum">
              <a:rPr lang="en-US" altLang="ja-JP" smtClean="0"/>
              <a:t>163</a:t>
            </a:fld>
            <a:endParaRPr lang="ja-JP" dirty="0"/>
          </a:p>
        </p:txBody>
      </p:sp>
    </p:spTree>
    <p:extLst>
      <p:ext uri="{BB962C8B-B14F-4D97-AF65-F5344CB8AC3E}">
        <p14:creationId xmlns:p14="http://schemas.microsoft.com/office/powerpoint/2010/main" val="37741614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B4B56-5F09-62F5-E604-ECD8A528730E}"/>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439F3E4-998E-287C-D9A9-7EC4C1A6169A}"/>
              </a:ext>
            </a:extLst>
          </p:cNvPr>
          <p:cNvSpPr txBox="1"/>
          <p:nvPr/>
        </p:nvSpPr>
        <p:spPr>
          <a:xfrm>
            <a:off x="658530" y="551289"/>
            <a:ext cx="10946618" cy="5139869"/>
          </a:xfrm>
          <a:prstGeom prst="rect">
            <a:avLst/>
          </a:prstGeom>
          <a:noFill/>
        </p:spPr>
        <p:txBody>
          <a:bodyPr wrap="square" rtlCol="0">
            <a:spAutoFit/>
          </a:bodyPr>
          <a:lstStyle/>
          <a:p>
            <a:pPr marL="0" indent="0">
              <a:buNone/>
            </a:pPr>
            <a:r>
              <a:rPr lang="ja-JP" altLang="en-US" sz="3200" b="1" dirty="0">
                <a:solidFill>
                  <a:schemeClr val="tx1"/>
                </a:solidFill>
              </a:rPr>
              <a:t>◆</a:t>
            </a:r>
            <a:r>
              <a:rPr lang="ja-JP" altLang="en-US" sz="3200" b="1" dirty="0"/>
              <a:t>栄養教諭による授業実践での多様性について（</a:t>
            </a:r>
            <a:r>
              <a:rPr lang="en-US" altLang="ja-JP" sz="3200" b="1" dirty="0"/>
              <a:t>K</a:t>
            </a:r>
            <a:r>
              <a:rPr lang="ja-JP" altLang="en-US" sz="3200" b="1" dirty="0"/>
              <a:t>）</a:t>
            </a:r>
            <a:endParaRPr lang="en-US" altLang="ja-JP" sz="3200" b="1" dirty="0"/>
          </a:p>
          <a:p>
            <a:pPr marL="0" indent="0">
              <a:buNone/>
            </a:pPr>
            <a:r>
              <a:rPr lang="ja-JP" altLang="en-US" sz="3200" dirty="0">
                <a:solidFill>
                  <a:schemeClr val="tx1"/>
                </a:solidFill>
              </a:rPr>
              <a:t>　</a:t>
            </a:r>
            <a:r>
              <a:rPr lang="ja-JP" altLang="en-US" sz="2400" dirty="0">
                <a:solidFill>
                  <a:schemeClr val="tx1"/>
                </a:solidFill>
              </a:rPr>
              <a:t>総合的な学習の時間は、</a:t>
            </a:r>
            <a:r>
              <a:rPr lang="en-US" altLang="ja-JP" sz="2400" dirty="0">
                <a:solidFill>
                  <a:schemeClr val="tx1"/>
                </a:solidFill>
              </a:rPr>
              <a:t>”</a:t>
            </a:r>
            <a:r>
              <a:rPr lang="ja-JP" altLang="en-US" sz="2400" dirty="0">
                <a:solidFill>
                  <a:schemeClr val="tx1"/>
                </a:solidFill>
              </a:rPr>
              <a:t>探究活動</a:t>
            </a:r>
            <a:r>
              <a:rPr lang="en-US" altLang="ja-JP" sz="2400" dirty="0">
                <a:solidFill>
                  <a:schemeClr val="tx1"/>
                </a:solidFill>
              </a:rPr>
              <a:t>”</a:t>
            </a:r>
            <a:r>
              <a:rPr lang="ja-JP" altLang="en-US" sz="2400" dirty="0">
                <a:solidFill>
                  <a:schemeClr val="tx1"/>
                </a:solidFill>
              </a:rPr>
              <a:t>を介して、知識や興味の深化をはかることのできる、</a:t>
            </a:r>
            <a:endParaRPr lang="en-US" altLang="ja-JP" sz="2400" dirty="0">
              <a:solidFill>
                <a:schemeClr val="tx1"/>
              </a:solidFill>
            </a:endParaRPr>
          </a:p>
          <a:p>
            <a:pPr marL="0" indent="0">
              <a:buNone/>
            </a:pPr>
            <a:r>
              <a:rPr lang="ja-JP" altLang="en-US" sz="2400" dirty="0">
                <a:solidFill>
                  <a:schemeClr val="tx1"/>
                </a:solidFill>
              </a:rPr>
              <a:t>特徴的な授業である。探究活動をするにあたり、メンバーのお互いの得意を活かし、不得意を補い合いながら、題材探究をおこなった。メンバーが話し合う中で生じた疑問や関心を基に、教材研究を実施した。メンバー間で共通した議題を話し合うときに、メンバー個々の着眼点を介することにより、議題内容の方向性・可能性が、多様に広がっていくことへの楽しさを体験できた。一人では思いつかなかったアイディアや考え方に出会い、自分自身の価値観が広がったように感じ、貴重な時間を過ごせた。防災と食育をテーマにした。特別講義を聞いたり、教材研究をしたりする中で、栄養教諭が実践する授業は、栄養教諭が主体となる場合は少ないという現状を知った。しかしながら、食の問題は多岐にわたるため、栄養教諭は教科に縛られずに、多様な内容を扱うことができるという可能性を感じられた。本授業で気づくことのできた楽しさや経験をもとに、社会における食育に対する価値創造ができるよう、今後の活動に活かしていきたいと感じた。</a:t>
            </a:r>
            <a:endParaRPr lang="en-US" altLang="ja-JP" sz="2400" dirty="0">
              <a:solidFill>
                <a:schemeClr val="tx1"/>
              </a:solidFill>
            </a:endParaRPr>
          </a:p>
        </p:txBody>
      </p:sp>
    </p:spTree>
    <p:extLst>
      <p:ext uri="{BB962C8B-B14F-4D97-AF65-F5344CB8AC3E}">
        <p14:creationId xmlns:p14="http://schemas.microsoft.com/office/powerpoint/2010/main" val="40649144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2631FFA-CCFA-1FBD-EC2B-77CF9526632A}"/>
              </a:ext>
            </a:extLst>
          </p:cNvPr>
          <p:cNvSpPr txBox="1"/>
          <p:nvPr/>
        </p:nvSpPr>
        <p:spPr>
          <a:xfrm>
            <a:off x="658530" y="551289"/>
            <a:ext cx="10946618" cy="6247864"/>
          </a:xfrm>
          <a:prstGeom prst="rect">
            <a:avLst/>
          </a:prstGeom>
          <a:noFill/>
        </p:spPr>
        <p:txBody>
          <a:bodyPr wrap="square" rtlCol="0">
            <a:spAutoFit/>
          </a:bodyPr>
          <a:lstStyle/>
          <a:p>
            <a:r>
              <a:rPr lang="ja-JP" altLang="en-US" sz="3200" b="1" dirty="0">
                <a:solidFill>
                  <a:schemeClr val="tx1"/>
                </a:solidFill>
              </a:rPr>
              <a:t>◆</a:t>
            </a:r>
            <a:r>
              <a:rPr lang="ja-JP" altLang="en-US" sz="3200" b="1" dirty="0"/>
              <a:t>栄養教諭が携わる総合的な学習の時間について（</a:t>
            </a:r>
            <a:r>
              <a:rPr lang="en-US" altLang="ja-JP" sz="3200" b="1" dirty="0"/>
              <a:t>S</a:t>
            </a:r>
            <a:r>
              <a:rPr lang="ja-JP" altLang="en-US" sz="3200" b="1" dirty="0"/>
              <a:t>）</a:t>
            </a:r>
            <a:endParaRPr lang="en-US" altLang="ja-JP" sz="3200" b="1" dirty="0"/>
          </a:p>
          <a:p>
            <a:r>
              <a:rPr kumimoji="1" lang="ja-JP" altLang="en-US" sz="3200" dirty="0">
                <a:latin typeface="+mn-ea"/>
              </a:rPr>
              <a:t>　</a:t>
            </a:r>
            <a:r>
              <a:rPr kumimoji="1" lang="ja-JP" altLang="en-US" sz="2400" dirty="0">
                <a:latin typeface="+mn-ea"/>
              </a:rPr>
              <a:t>総合的な学習の時間は他の科目より授業内容の自由度が高いと感じた。一方で、私たちがテーマとした防災と食は切り離せない問題でありながら、防災に関する食育はあまり進んでいない現状にあると感じた。また、特別講義を受ける中で、防災と食育に関する現状や課題などについて新たな学びが多くあり、知識不足を痛感した。そのため、災害時の食に関する課題の解決につながるような授業を作ることに難しさを感じた。特に、管理栄養士の専門的知識を生かした授業をすることが、栄養教諭の存在意義となると考えたが、そのような授業を行うためには様々な工夫が必要だと感じた。</a:t>
            </a:r>
            <a:endParaRPr kumimoji="1" lang="en-US" altLang="ja-JP" sz="2400" dirty="0">
              <a:latin typeface="+mn-ea"/>
            </a:endParaRPr>
          </a:p>
          <a:p>
            <a:r>
              <a:rPr kumimoji="1" lang="ja-JP" altLang="en-US" sz="2400" dirty="0">
                <a:latin typeface="+mn-ea"/>
              </a:rPr>
              <a:t>　さらに、グループで活動する中で、メンバーそれぞれの個性を生かすことができたと考える。疑問に思うことや方向性など様々なことを話し合う中で、新たな視点で捉えることができた。特に、出身地が異なったため、防災の地域性をみる上では、多角的に現状を捉えることができたと感じる。</a:t>
            </a:r>
            <a:endParaRPr kumimoji="1" lang="en-US" altLang="ja-JP" sz="2400" dirty="0">
              <a:latin typeface="+mn-ea"/>
            </a:endParaRPr>
          </a:p>
          <a:p>
            <a:r>
              <a:rPr kumimoji="1" lang="ja-JP" altLang="en-US" sz="2400" dirty="0">
                <a:latin typeface="+mn-ea"/>
              </a:rPr>
              <a:t>　最後に、発表資料の情報量が多くなってしまったので、重要な内容をどのようにまとめて端的に話すかに難しさを感じた。話し方やスライドの作り方などを、わかりやすく、かつ一貫性があるようにする工夫が必要だったと考える。今回の授業で学んだことを今後に生かしていきたい。</a:t>
            </a:r>
            <a:endParaRPr kumimoji="1" lang="en-US" altLang="ja-JP" sz="2400" dirty="0">
              <a:latin typeface="+mn-ea"/>
            </a:endParaRPr>
          </a:p>
        </p:txBody>
      </p:sp>
    </p:spTree>
    <p:extLst>
      <p:ext uri="{BB962C8B-B14F-4D97-AF65-F5344CB8AC3E}">
        <p14:creationId xmlns:p14="http://schemas.microsoft.com/office/powerpoint/2010/main" val="26689416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21CA2-3B08-F2CA-59CA-A907B887311B}"/>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40FB9D4-6037-C92F-89E3-9889271F6E7D}"/>
              </a:ext>
            </a:extLst>
          </p:cNvPr>
          <p:cNvSpPr txBox="1"/>
          <p:nvPr/>
        </p:nvSpPr>
        <p:spPr>
          <a:xfrm>
            <a:off x="445826" y="296248"/>
            <a:ext cx="11300347" cy="6494085"/>
          </a:xfrm>
          <a:prstGeom prst="rect">
            <a:avLst/>
          </a:prstGeom>
          <a:noFill/>
        </p:spPr>
        <p:txBody>
          <a:bodyPr wrap="square" rtlCol="0">
            <a:spAutoFit/>
          </a:bodyPr>
          <a:lstStyle/>
          <a:p>
            <a:pPr marL="0" indent="0">
              <a:buNone/>
            </a:pPr>
            <a:r>
              <a:rPr lang="ja-JP" altLang="en-US" sz="3200" b="1" dirty="0">
                <a:solidFill>
                  <a:schemeClr val="tx1"/>
                </a:solidFill>
              </a:rPr>
              <a:t>◆リーダーの立場から感じたこと（</a:t>
            </a:r>
            <a:r>
              <a:rPr lang="en-US" altLang="ja-JP" sz="3200" b="1" dirty="0">
                <a:solidFill>
                  <a:schemeClr val="tx1"/>
                </a:solidFill>
              </a:rPr>
              <a:t>O</a:t>
            </a:r>
            <a:r>
              <a:rPr lang="ja-JP" altLang="en-US" sz="3200" b="1" dirty="0">
                <a:solidFill>
                  <a:schemeClr val="tx1"/>
                </a:solidFill>
              </a:rPr>
              <a:t>）</a:t>
            </a:r>
            <a:endParaRPr lang="en-US" altLang="ja-JP" sz="3200" dirty="0"/>
          </a:p>
          <a:p>
            <a:pPr marL="0" indent="0">
              <a:buNone/>
            </a:pPr>
            <a:r>
              <a:rPr lang="ja-JP" altLang="en-US" sz="2400" dirty="0"/>
              <a:t>　チームりんちゃんのリーダーとして、半年間の講義の中でいろいろな経験をすることができた。</a:t>
            </a:r>
            <a:endParaRPr lang="en-US" altLang="ja-JP" sz="2400" dirty="0"/>
          </a:p>
          <a:p>
            <a:pPr marL="0" indent="0">
              <a:buNone/>
            </a:pPr>
            <a:r>
              <a:rPr lang="ja-JP" altLang="en-US" sz="2400" dirty="0"/>
              <a:t>　まず、模造紙の作成やパワーポイント作成において、メンバーそれぞれの得意分野を生かして作業することができたと思う。例えば、パワーポイント作成が得意な人に感化されて他の人のパワーポイントの完成度も底上げされたように感じる。また、提出目標に余裕をもって作業をしてくれる人がいることで早めに全体像をイメージすることができ、とても助かった。</a:t>
            </a:r>
            <a:endParaRPr lang="en-US" altLang="ja-JP" sz="2400" dirty="0"/>
          </a:p>
          <a:p>
            <a:pPr marL="0" indent="0">
              <a:buNone/>
            </a:pPr>
            <a:r>
              <a:rPr lang="ja-JP" altLang="en-US" sz="2400" dirty="0"/>
              <a:t>　その一方で、グループワークならではの大変さも感じた。話し合いを通してアイデアを出し合ったり考えをまとめたりすることが多く、自分の意見を相手にわかるように伝えることや、リーダーとして意見をまとめたりすることが難しかった。</a:t>
            </a:r>
            <a:endParaRPr lang="en-US" altLang="ja-JP" sz="2400" dirty="0"/>
          </a:p>
          <a:p>
            <a:pPr marL="0" indent="0">
              <a:buNone/>
            </a:pPr>
            <a:r>
              <a:rPr lang="ja-JP" altLang="en-US" sz="2400" dirty="0"/>
              <a:t>　馬居先生、米津先生との</a:t>
            </a:r>
            <a:r>
              <a:rPr lang="en-US" altLang="ja-JP" sz="2400" dirty="0"/>
              <a:t>zoom</a:t>
            </a:r>
            <a:r>
              <a:rPr lang="ja-JP" altLang="en-US" sz="2400" dirty="0"/>
              <a:t>打ち合わせでは、初めてパワーポイントを見る人に対してどのようにしたらわかりやすくなるかなどについてアドバイスをいただき、それを踏まえて加筆修正作業を繰り返し行った。</a:t>
            </a:r>
            <a:r>
              <a:rPr lang="en-US" altLang="ja-JP" sz="2400" dirty="0"/>
              <a:t>4</a:t>
            </a:r>
            <a:r>
              <a:rPr lang="ja-JP" altLang="en-US" sz="2400" dirty="0"/>
              <a:t>人で分担して作業したものをただつなげるだけでは不自然でわかりづらくなってしまうので、その改善作業に苦労した。今まで経験した実習等と比較して、先生が</a:t>
            </a:r>
            <a:r>
              <a:rPr lang="en-US" altLang="ja-JP" sz="2400" dirty="0"/>
              <a:t>1</a:t>
            </a:r>
            <a:r>
              <a:rPr lang="ja-JP" altLang="en-US" sz="2400" dirty="0"/>
              <a:t>つのグループに対してかけてくれる時間がとても長く、提出したパワーポイントを丁寧に見てくださったので、自分たちの力だけではたどり着かないような完成度にまで仕上げることができた。</a:t>
            </a:r>
            <a:endParaRPr lang="en-US" altLang="ja-JP" sz="2400" dirty="0"/>
          </a:p>
          <a:p>
            <a:pPr marL="0" indent="0">
              <a:buNone/>
            </a:pPr>
            <a:r>
              <a:rPr lang="ja-JP" altLang="en-US" sz="2400" dirty="0">
                <a:solidFill>
                  <a:schemeClr val="tx1"/>
                </a:solidFill>
              </a:rPr>
              <a:t>　リーダーという立場を初めて経験したが、次に生かせそうな反省点がいろいろとあったのでまたやってみたい。</a:t>
            </a:r>
            <a:endParaRPr lang="en-US" altLang="ja-JP" sz="2400" dirty="0">
              <a:solidFill>
                <a:schemeClr val="tx1"/>
              </a:solidFill>
            </a:endParaRPr>
          </a:p>
        </p:txBody>
      </p:sp>
    </p:spTree>
    <p:extLst>
      <p:ext uri="{BB962C8B-B14F-4D97-AF65-F5344CB8AC3E}">
        <p14:creationId xmlns:p14="http://schemas.microsoft.com/office/powerpoint/2010/main" val="727110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rtl="0"/>
            <a:fld id="{48F63A3B-78C7-47BE-AE5E-E10140E04643}" type="slidenum">
              <a:rPr lang="en-US" altLang="ja-JP" smtClean="0"/>
              <a:t>17</a:t>
            </a:fld>
            <a:endParaRPr lang="ja-JP" dirty="0"/>
          </a:p>
        </p:txBody>
      </p:sp>
      <p:sp>
        <p:nvSpPr>
          <p:cNvPr id="3" name="テキスト ボックス 2">
            <a:extLst>
              <a:ext uri="{FF2B5EF4-FFF2-40B4-BE49-F238E27FC236}">
                <a16:creationId xmlns:a16="http://schemas.microsoft.com/office/drawing/2014/main" id="{A9E23511-9317-2AC4-75FF-8CE2D75C7530}"/>
              </a:ext>
            </a:extLst>
          </p:cNvPr>
          <p:cNvSpPr txBox="1"/>
          <p:nvPr/>
        </p:nvSpPr>
        <p:spPr>
          <a:xfrm>
            <a:off x="10746216" y="6368257"/>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pic>
        <p:nvPicPr>
          <p:cNvPr id="7" name="図 6">
            <a:extLst>
              <a:ext uri="{FF2B5EF4-FFF2-40B4-BE49-F238E27FC236}">
                <a16:creationId xmlns:a16="http://schemas.microsoft.com/office/drawing/2014/main" id="{ECDD45B6-2584-1602-F16E-3C036D5DAC8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Lst>
          </a:blip>
          <a:srcRect l="2133" t="2485" r="1539" b="3006"/>
          <a:stretch/>
        </p:blipFill>
        <p:spPr>
          <a:xfrm>
            <a:off x="2657405" y="1488478"/>
            <a:ext cx="6877189" cy="4670583"/>
          </a:xfrm>
          <a:prstGeom prst="rect">
            <a:avLst/>
          </a:prstGeom>
          <a:ln>
            <a:solidFill>
              <a:schemeClr val="tx1"/>
            </a:solidFill>
          </a:ln>
        </p:spPr>
      </p:pic>
      <p:sp>
        <p:nvSpPr>
          <p:cNvPr id="8" name="タイトル 1">
            <a:extLst>
              <a:ext uri="{FF2B5EF4-FFF2-40B4-BE49-F238E27FC236}">
                <a16:creationId xmlns:a16="http://schemas.microsoft.com/office/drawing/2014/main" id="{43192390-A159-51F5-6475-7746C67A76D6}"/>
              </a:ext>
            </a:extLst>
          </p:cNvPr>
          <p:cNvSpPr txBox="1">
            <a:spLocks/>
          </p:cNvSpPr>
          <p:nvPr/>
        </p:nvSpPr>
        <p:spPr>
          <a:xfrm>
            <a:off x="1801295" y="407399"/>
            <a:ext cx="8589410" cy="648242"/>
          </a:xfrm>
          <a:prstGeom prst="rect">
            <a:avLst/>
          </a:prstGeom>
        </p:spPr>
        <p:txBody>
          <a:bodyPr vert="horz" lIns="91440" tIns="45720" rIns="91440" bIns="45720" rtlCol="0" anchor="b">
            <a:normAutofit fontScale="97500"/>
          </a:bodyPr>
          <a:lstStyle>
            <a:defPPr>
              <a:defRPr lang="ja-JP"/>
            </a:defPPr>
            <a:lvl1pPr algn="ctr" defTabSz="914400" rtl="0" eaLnBrk="1" latinLnBrk="0" hangingPunct="1">
              <a:lnSpc>
                <a:spcPts val="4875"/>
              </a:lnSpc>
              <a:spcBef>
                <a:spcPct val="0"/>
              </a:spcBef>
              <a:buNone/>
              <a:defRPr kumimoji="1" lang="ja-JP" sz="3200" b="1" kern="1200" cap="all" baseline="0">
                <a:solidFill>
                  <a:schemeClr val="accent6"/>
                </a:solidFill>
                <a:latin typeface="+mj-ea"/>
                <a:ea typeface="+mj-ea"/>
                <a:cs typeface="+mj-cs"/>
              </a:defRPr>
            </a:lvl1pPr>
          </a:lstStyle>
          <a:p>
            <a:r>
              <a:rPr lang="ja-JP" altLang="en-US" sz="2800" dirty="0">
                <a:solidFill>
                  <a:schemeClr val="tx1"/>
                </a:solidFill>
              </a:rPr>
              <a:t>（</a:t>
            </a:r>
            <a:r>
              <a:rPr lang="en-US" altLang="ja-JP" sz="2800" dirty="0">
                <a:solidFill>
                  <a:schemeClr val="tx1"/>
                </a:solidFill>
              </a:rPr>
              <a:t>4</a:t>
            </a:r>
            <a:r>
              <a:rPr lang="ja-JP" altLang="en-US" sz="2800" dirty="0">
                <a:solidFill>
                  <a:schemeClr val="tx1"/>
                </a:solidFill>
              </a:rPr>
              <a:t>）食育②</a:t>
            </a:r>
          </a:p>
        </p:txBody>
      </p:sp>
    </p:spTree>
    <p:extLst>
      <p:ext uri="{BB962C8B-B14F-4D97-AF65-F5344CB8AC3E}">
        <p14:creationId xmlns:p14="http://schemas.microsoft.com/office/powerpoint/2010/main" val="100130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4339" y="1355835"/>
            <a:ext cx="3847686" cy="659524"/>
          </a:xfrm>
        </p:spPr>
        <p:txBody>
          <a:bodyPr>
            <a:normAutofit/>
          </a:bodyPr>
          <a:lstStyle/>
          <a:p>
            <a:pPr algn="l"/>
            <a:r>
              <a:rPr kumimoji="1" lang="ja-JP" altLang="en-US" sz="2800" dirty="0">
                <a:solidFill>
                  <a:schemeClr val="tx1"/>
                </a:solidFill>
              </a:rPr>
              <a:t>（</a:t>
            </a:r>
            <a:r>
              <a:rPr kumimoji="1" lang="en-US" altLang="ja-JP" sz="2800" dirty="0">
                <a:solidFill>
                  <a:schemeClr val="tx1"/>
                </a:solidFill>
              </a:rPr>
              <a:t>5</a:t>
            </a:r>
            <a:r>
              <a:rPr kumimoji="1" lang="ja-JP" altLang="en-US" sz="2800" dirty="0">
                <a:solidFill>
                  <a:schemeClr val="tx1"/>
                </a:solidFill>
              </a:rPr>
              <a:t>）いろいろな課題①</a:t>
            </a:r>
          </a:p>
        </p:txBody>
      </p:sp>
      <p:sp>
        <p:nvSpPr>
          <p:cNvPr id="4" name="テキスト プレースホルダー 3"/>
          <p:cNvSpPr>
            <a:spLocks noGrp="1"/>
          </p:cNvSpPr>
          <p:nvPr>
            <p:ph type="body" sz="half" idx="2"/>
          </p:nvPr>
        </p:nvSpPr>
        <p:spPr/>
        <p:txBody>
          <a:bodyPr>
            <a:normAutofit/>
          </a:bodyPr>
          <a:lstStyle/>
          <a:p>
            <a:r>
              <a:rPr kumimoji="1" lang="ja-JP" altLang="en-US" sz="2400" dirty="0">
                <a:solidFill>
                  <a:schemeClr val="tx1"/>
                </a:solidFill>
              </a:rPr>
              <a:t>左側に書いた栄養バランス、おいしく食べる、食文化といった食育の視点から右側に書いた防災、貧困などの</a:t>
            </a:r>
            <a:r>
              <a:rPr kumimoji="1" lang="ja-JP" altLang="en-US" sz="2400" dirty="0">
                <a:solidFill>
                  <a:schemeClr val="accent1">
                    <a:lumMod val="50000"/>
                  </a:schemeClr>
                </a:solidFill>
              </a:rPr>
              <a:t>社会問題</a:t>
            </a:r>
            <a:r>
              <a:rPr kumimoji="1" lang="ja-JP" altLang="en-US" sz="2400" dirty="0">
                <a:solidFill>
                  <a:schemeClr val="tx1"/>
                </a:solidFill>
              </a:rPr>
              <a:t>をテーマにした食育を行うことで栄養教諭の</a:t>
            </a:r>
            <a:r>
              <a:rPr kumimoji="1" lang="ja-JP" altLang="en-US" sz="2400" dirty="0">
                <a:solidFill>
                  <a:schemeClr val="accent1">
                    <a:lumMod val="50000"/>
                  </a:schemeClr>
                </a:solidFill>
              </a:rPr>
              <a:t>新たな存在価値</a:t>
            </a:r>
            <a:r>
              <a:rPr kumimoji="1" lang="ja-JP" altLang="en-US" sz="2400" dirty="0">
                <a:solidFill>
                  <a:schemeClr val="tx1"/>
                </a:solidFill>
              </a:rPr>
              <a:t>を示すことができると考えました。</a:t>
            </a:r>
          </a:p>
        </p:txBody>
      </p:sp>
      <p:sp>
        <p:nvSpPr>
          <p:cNvPr id="6" name="スライド番号プレースホルダー 5"/>
          <p:cNvSpPr>
            <a:spLocks noGrp="1"/>
          </p:cNvSpPr>
          <p:nvPr>
            <p:ph type="sldNum" sz="quarter" idx="12"/>
          </p:nvPr>
        </p:nvSpPr>
        <p:spPr/>
        <p:txBody>
          <a:bodyPr/>
          <a:lstStyle/>
          <a:p>
            <a:pPr rtl="0"/>
            <a:fld id="{48F63A3B-78C7-47BE-AE5E-E10140E04643}" type="slidenum">
              <a:rPr lang="en-US" altLang="ja-JP" smtClean="0"/>
              <a:t>18</a:t>
            </a:fld>
            <a:endParaRPr lang="ja-JP" dirty="0"/>
          </a:p>
        </p:txBody>
      </p:sp>
      <p:pic>
        <p:nvPicPr>
          <p:cNvPr id="10" name="コンテンツ プレースホルダー 9"/>
          <p:cNvPicPr>
            <a:picLocks noGrp="1" noChangeAspect="1"/>
          </p:cNvPicPr>
          <p:nvPr>
            <p:ph idx="1"/>
          </p:nvPr>
        </p:nvPicPr>
        <p:blipFill rotWithShape="1">
          <a:blip r:embed="rId2"/>
          <a:srcRect l="1544" t="1778" r="1629" b="1751"/>
          <a:stretch/>
        </p:blipFill>
        <p:spPr>
          <a:xfrm>
            <a:off x="5396753" y="1201270"/>
            <a:ext cx="5728447" cy="4285129"/>
          </a:xfrm>
          <a:prstGeom prst="rect">
            <a:avLst/>
          </a:prstGeom>
        </p:spPr>
      </p:pic>
      <p:sp>
        <p:nvSpPr>
          <p:cNvPr id="5" name="正方形/長方形 4">
            <a:extLst>
              <a:ext uri="{FF2B5EF4-FFF2-40B4-BE49-F238E27FC236}">
                <a16:creationId xmlns:a16="http://schemas.microsoft.com/office/drawing/2014/main" id="{495D00E2-CCE9-92DC-16F5-A48ED3B9CDBD}"/>
              </a:ext>
            </a:extLst>
          </p:cNvPr>
          <p:cNvSpPr/>
          <p:nvPr/>
        </p:nvSpPr>
        <p:spPr>
          <a:xfrm>
            <a:off x="5396753" y="1201270"/>
            <a:ext cx="5728447" cy="428512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39826F0-5456-6B41-A9FE-0AAD7DFFF7E5}"/>
              </a:ext>
            </a:extLst>
          </p:cNvPr>
          <p:cNvSpPr txBox="1"/>
          <p:nvPr/>
        </p:nvSpPr>
        <p:spPr>
          <a:xfrm>
            <a:off x="8760941" y="6419850"/>
            <a:ext cx="3675014" cy="369332"/>
          </a:xfrm>
          <a:prstGeom prst="rect">
            <a:avLst/>
          </a:prstGeom>
          <a:noFill/>
        </p:spPr>
        <p:txBody>
          <a:bodyPr wrap="square" rtlCol="0">
            <a:spAutoFit/>
          </a:bodyPr>
          <a:lstStyle/>
          <a:p>
            <a:r>
              <a:rPr kumimoji="1" lang="ja-JP" altLang="en-US" dirty="0"/>
              <a:t>（文</a:t>
            </a:r>
            <a:r>
              <a:rPr kumimoji="1" lang="en-US" altLang="ja-JP" dirty="0"/>
              <a:t>:O</a:t>
            </a:r>
            <a:r>
              <a:rPr kumimoji="1" lang="ja-JP" altLang="en-US" dirty="0"/>
              <a:t>、イラスト</a:t>
            </a:r>
            <a:r>
              <a:rPr kumimoji="1" lang="en-US" altLang="ja-JP" dirty="0"/>
              <a:t>:</a:t>
            </a:r>
            <a:r>
              <a:rPr kumimoji="1" lang="ja-JP" altLang="en-US" dirty="0"/>
              <a:t>馬居先生）</a:t>
            </a:r>
          </a:p>
        </p:txBody>
      </p:sp>
    </p:spTree>
    <p:extLst>
      <p:ext uri="{BB962C8B-B14F-4D97-AF65-F5344CB8AC3E}">
        <p14:creationId xmlns:p14="http://schemas.microsoft.com/office/powerpoint/2010/main" val="1023193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rtl="0"/>
            <a:fld id="{48F63A3B-78C7-47BE-AE5E-E10140E04643}" type="slidenum">
              <a:rPr lang="en-US" altLang="ja-JP" smtClean="0"/>
              <a:t>19</a:t>
            </a:fld>
            <a:endParaRPr lang="ja-JP" dirty="0"/>
          </a:p>
        </p:txBody>
      </p:sp>
      <p:sp>
        <p:nvSpPr>
          <p:cNvPr id="3" name="テキスト ボックス 2">
            <a:extLst>
              <a:ext uri="{FF2B5EF4-FFF2-40B4-BE49-F238E27FC236}">
                <a16:creationId xmlns:a16="http://schemas.microsoft.com/office/drawing/2014/main" id="{3E56FAB2-72B1-5A7B-22E6-68DBD655297D}"/>
              </a:ext>
            </a:extLst>
          </p:cNvPr>
          <p:cNvSpPr txBox="1"/>
          <p:nvPr/>
        </p:nvSpPr>
        <p:spPr>
          <a:xfrm>
            <a:off x="10814364" y="6400800"/>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pic>
        <p:nvPicPr>
          <p:cNvPr id="9" name="図 8">
            <a:extLst>
              <a:ext uri="{FF2B5EF4-FFF2-40B4-BE49-F238E27FC236}">
                <a16:creationId xmlns:a16="http://schemas.microsoft.com/office/drawing/2014/main" id="{7E125624-4077-46CB-F73A-48FC8F8A06D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4618" t="8888" r="3344" b="5491"/>
          <a:stretch/>
        </p:blipFill>
        <p:spPr>
          <a:xfrm>
            <a:off x="2907605" y="1479701"/>
            <a:ext cx="6376789" cy="4448133"/>
          </a:xfrm>
          <a:prstGeom prst="rect">
            <a:avLst/>
          </a:prstGeom>
          <a:ln>
            <a:solidFill>
              <a:schemeClr val="tx1"/>
            </a:solidFill>
          </a:ln>
        </p:spPr>
      </p:pic>
      <p:sp>
        <p:nvSpPr>
          <p:cNvPr id="2" name="タイトル 1">
            <a:extLst>
              <a:ext uri="{FF2B5EF4-FFF2-40B4-BE49-F238E27FC236}">
                <a16:creationId xmlns:a16="http://schemas.microsoft.com/office/drawing/2014/main" id="{705AB803-AEB8-7E31-D963-FF11634ED46A}"/>
              </a:ext>
            </a:extLst>
          </p:cNvPr>
          <p:cNvSpPr txBox="1">
            <a:spLocks/>
          </p:cNvSpPr>
          <p:nvPr/>
        </p:nvSpPr>
        <p:spPr>
          <a:xfrm>
            <a:off x="1801295" y="407399"/>
            <a:ext cx="8589410" cy="648242"/>
          </a:xfrm>
          <a:prstGeom prst="rect">
            <a:avLst/>
          </a:prstGeom>
        </p:spPr>
        <p:txBody>
          <a:bodyPr vert="horz" lIns="91440" tIns="45720" rIns="91440" bIns="45720" rtlCol="0" anchor="b">
            <a:normAutofit fontScale="97500"/>
          </a:bodyPr>
          <a:lstStyle>
            <a:defPPr>
              <a:defRPr lang="ja-JP"/>
            </a:defPPr>
            <a:lvl1pPr algn="ctr" defTabSz="914400" rtl="0" eaLnBrk="1" latinLnBrk="0" hangingPunct="1">
              <a:lnSpc>
                <a:spcPts val="4875"/>
              </a:lnSpc>
              <a:spcBef>
                <a:spcPct val="0"/>
              </a:spcBef>
              <a:buNone/>
              <a:defRPr kumimoji="1" lang="ja-JP" sz="3200" b="1" kern="1200" cap="all" baseline="0">
                <a:solidFill>
                  <a:schemeClr val="accent6"/>
                </a:solidFill>
                <a:latin typeface="+mj-ea"/>
                <a:ea typeface="+mj-ea"/>
                <a:cs typeface="+mj-cs"/>
              </a:defRPr>
            </a:lvl1pPr>
          </a:lstStyle>
          <a:p>
            <a:r>
              <a:rPr lang="ja-JP" altLang="en-US" sz="2800" dirty="0">
                <a:solidFill>
                  <a:schemeClr val="tx1"/>
                </a:solidFill>
              </a:rPr>
              <a:t>（</a:t>
            </a:r>
            <a:r>
              <a:rPr lang="en-US" altLang="ja-JP" sz="2800" dirty="0">
                <a:solidFill>
                  <a:schemeClr val="tx1"/>
                </a:solidFill>
              </a:rPr>
              <a:t>5</a:t>
            </a:r>
            <a:r>
              <a:rPr lang="ja-JP" altLang="en-US" sz="2800" dirty="0">
                <a:solidFill>
                  <a:schemeClr val="tx1"/>
                </a:solidFill>
              </a:rPr>
              <a:t>）いろいろな課題②</a:t>
            </a:r>
          </a:p>
        </p:txBody>
      </p:sp>
    </p:spTree>
    <p:extLst>
      <p:ext uri="{BB962C8B-B14F-4D97-AF65-F5344CB8AC3E}">
        <p14:creationId xmlns:p14="http://schemas.microsoft.com/office/powerpoint/2010/main" val="3355018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96868-7DBF-CE17-2788-D21FF6E5FC6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5252FA6-CFF3-8970-5BF0-22940EDB72F8}"/>
              </a:ext>
            </a:extLst>
          </p:cNvPr>
          <p:cNvSpPr>
            <a:spLocks noGrp="1"/>
          </p:cNvSpPr>
          <p:nvPr>
            <p:ph type="title"/>
          </p:nvPr>
        </p:nvSpPr>
        <p:spPr>
          <a:xfrm>
            <a:off x="402336" y="250355"/>
            <a:ext cx="5693664" cy="768096"/>
          </a:xfrm>
        </p:spPr>
        <p:txBody>
          <a:bodyPr rtlCol="0"/>
          <a:lstStyle>
            <a:defPPr>
              <a:defRPr lang="ja-JP"/>
            </a:defPPr>
          </a:lstStyle>
          <a:p>
            <a:pPr rtl="0"/>
            <a:r>
              <a:rPr lang="ja-JP" altLang="en-US" sz="3600" dirty="0">
                <a:solidFill>
                  <a:schemeClr val="tx1"/>
                </a:solidFill>
                <a:latin typeface="Meiryo UI" panose="020B0604020202020204" pitchFamily="34" charset="0"/>
                <a:ea typeface="Meiryo UI" pitchFamily="34" charset="-122"/>
                <a:cs typeface="Arial Black" panose="020B0604020202020204" pitchFamily="34" charset="0"/>
              </a:rPr>
              <a:t>目次</a:t>
            </a:r>
            <a:endParaRPr lang="ja-JP" sz="3600" b="1" dirty="0">
              <a:solidFill>
                <a:schemeClr val="tx1"/>
              </a:solidFill>
              <a:latin typeface="Meiryo UI" panose="020B0604020202020204" pitchFamily="34" charset="0"/>
              <a:ea typeface="Meiryo UI"/>
              <a:cs typeface="Arial Black" panose="020B0604020202020204" pitchFamily="34" charset="0"/>
            </a:endParaRPr>
          </a:p>
        </p:txBody>
      </p:sp>
      <p:graphicFrame>
        <p:nvGraphicFramePr>
          <p:cNvPr id="4" name="表 3">
            <a:extLst>
              <a:ext uri="{FF2B5EF4-FFF2-40B4-BE49-F238E27FC236}">
                <a16:creationId xmlns:a16="http://schemas.microsoft.com/office/drawing/2014/main" id="{51D0EE9E-78B5-AA96-A485-DBBCA6ADECDD}"/>
              </a:ext>
            </a:extLst>
          </p:cNvPr>
          <p:cNvGraphicFramePr>
            <a:graphicFrameLocks noGrp="1"/>
          </p:cNvGraphicFramePr>
          <p:nvPr>
            <p:extLst>
              <p:ext uri="{D42A27DB-BD31-4B8C-83A1-F6EECF244321}">
                <p14:modId xmlns:p14="http://schemas.microsoft.com/office/powerpoint/2010/main" val="379163505"/>
              </p:ext>
            </p:extLst>
          </p:nvPr>
        </p:nvGraphicFramePr>
        <p:xfrm>
          <a:off x="596348" y="947815"/>
          <a:ext cx="9595632" cy="4495810"/>
        </p:xfrm>
        <a:graphic>
          <a:graphicData uri="http://schemas.openxmlformats.org/drawingml/2006/table">
            <a:tbl>
              <a:tblPr firstRow="1" bandRow="1">
                <a:tableStyleId>{5C22544A-7EE6-4342-B048-85BDC9FD1C3A}</a:tableStyleId>
              </a:tblPr>
              <a:tblGrid>
                <a:gridCol w="7991061">
                  <a:extLst>
                    <a:ext uri="{9D8B030D-6E8A-4147-A177-3AD203B41FA5}">
                      <a16:colId xmlns:a16="http://schemas.microsoft.com/office/drawing/2014/main" val="326993748"/>
                    </a:ext>
                  </a:extLst>
                </a:gridCol>
                <a:gridCol w="1604571">
                  <a:extLst>
                    <a:ext uri="{9D8B030D-6E8A-4147-A177-3AD203B41FA5}">
                      <a16:colId xmlns:a16="http://schemas.microsoft.com/office/drawing/2014/main" val="20000"/>
                    </a:ext>
                  </a:extLst>
                </a:gridCol>
              </a:tblGrid>
              <a:tr h="605844">
                <a:tc>
                  <a:txBody>
                    <a:bodyPr/>
                    <a:lstStyle/>
                    <a:p>
                      <a:r>
                        <a:rPr kumimoji="1" lang="en-US" altLang="ja-JP" sz="2400" dirty="0">
                          <a:solidFill>
                            <a:schemeClr val="tx1"/>
                          </a:solidFill>
                        </a:rPr>
                        <a:t>0. </a:t>
                      </a:r>
                      <a:r>
                        <a:rPr kumimoji="1" lang="ja-JP" altLang="en-US" sz="2400" dirty="0">
                          <a:solidFill>
                            <a:schemeClr val="tx1"/>
                          </a:solidFill>
                        </a:rPr>
                        <a:t>はじめに</a:t>
                      </a:r>
                      <a:endParaRPr kumimoji="1" lang="en-US" altLang="ja-JP" sz="2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2400" dirty="0">
                          <a:solidFill>
                            <a:schemeClr val="tx1"/>
                          </a:solidFill>
                        </a:rPr>
                        <a:t>5</a:t>
                      </a:r>
                      <a:endParaRPr kumimoji="1" lang="ja-JP"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2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solidFill>
                            <a:schemeClr val="tx1"/>
                          </a:solidFill>
                        </a:rPr>
                        <a:t>1.</a:t>
                      </a:r>
                      <a:r>
                        <a:rPr kumimoji="1" lang="ja-JP" altLang="en-US" sz="2400" b="1" dirty="0">
                          <a:solidFill>
                            <a:schemeClr val="tx1"/>
                          </a:solidFill>
                        </a:rPr>
                        <a:t> 背景と目的</a:t>
                      </a:r>
                      <a:endParaRPr kumimoji="1" lang="en-US" altLang="ja-JP" sz="2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solidFill>
                            <a:schemeClr val="tx1"/>
                          </a:solidFill>
                        </a:rPr>
                        <a:t>9</a:t>
                      </a:r>
                      <a:endParaRPr kumimoji="1" lang="ja-JP" altLang="en-US"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2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chemeClr val="tx1"/>
                          </a:solidFill>
                        </a:rPr>
                        <a:t>　　</a:t>
                      </a:r>
                      <a:r>
                        <a:rPr lang="en-US" altLang="ja-JP" sz="2400" b="1" dirty="0">
                          <a:solidFill>
                            <a:schemeClr val="tx1"/>
                          </a:solidFill>
                        </a:rPr>
                        <a:t>1) </a:t>
                      </a:r>
                      <a:r>
                        <a:rPr lang="ja-JP" altLang="en-US" sz="2400" b="1" dirty="0">
                          <a:solidFill>
                            <a:schemeClr val="tx1"/>
                          </a:solidFill>
                        </a:rPr>
                        <a:t>食育と防災に至った経緯</a:t>
                      </a:r>
                      <a:endParaRPr lang="en-US" altLang="ja-JP"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2272">
                <a:tc>
                  <a:txBody>
                    <a:bodyPr/>
                    <a:lstStyle/>
                    <a:p>
                      <a:r>
                        <a:rPr kumimoji="1" lang="ja-JP" altLang="en-US" sz="2400" b="1" dirty="0"/>
                        <a:t>　　</a:t>
                      </a:r>
                      <a:r>
                        <a:rPr kumimoji="1" lang="en-US" altLang="ja-JP" sz="2400" b="1" dirty="0"/>
                        <a:t>2) </a:t>
                      </a:r>
                      <a:r>
                        <a:rPr kumimoji="1" lang="ja-JP" altLang="en-US" sz="2400" b="1" dirty="0"/>
                        <a:t>特別講義</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334">
                <a:tc>
                  <a:txBody>
                    <a:bodyPr/>
                    <a:lstStyle/>
                    <a:p>
                      <a:r>
                        <a:rPr kumimoji="1" lang="en-US" altLang="ja-JP" sz="2400" b="1" dirty="0"/>
                        <a:t> </a:t>
                      </a:r>
                      <a:r>
                        <a:rPr kumimoji="1" lang="ja-JP" altLang="en-US" sz="2400" b="1" dirty="0"/>
                        <a:t>       </a:t>
                      </a:r>
                      <a:r>
                        <a:rPr lang="ja-JP" altLang="en-US" sz="2400" b="1" dirty="0">
                          <a:solidFill>
                            <a:schemeClr val="tx1"/>
                          </a:solidFill>
                        </a:rPr>
                        <a:t>◆導入</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2272">
                <a:tc>
                  <a:txBody>
                    <a:bodyPr/>
                    <a:lstStyle/>
                    <a:p>
                      <a:r>
                        <a:rPr kumimoji="1" lang="ja-JP" altLang="en-US" sz="2400" b="1" dirty="0"/>
                        <a:t>　　　　</a:t>
                      </a:r>
                      <a:r>
                        <a:rPr kumimoji="1" lang="en-US" altLang="ja-JP" sz="2400" b="1" dirty="0"/>
                        <a:t>(1) </a:t>
                      </a:r>
                      <a:r>
                        <a:rPr kumimoji="1" lang="ja-JP" altLang="en-US" sz="2400" b="1" dirty="0"/>
                        <a:t>栄養教諭　</a:t>
                      </a:r>
                      <a:r>
                        <a:rPr kumimoji="1" lang="en-US" altLang="ja-JP" sz="2400" b="1" dirty="0"/>
                        <a:t>H </a:t>
                      </a:r>
                      <a:r>
                        <a:rPr lang="ja-JP" altLang="en-US" sz="2400" b="1" dirty="0">
                          <a:solidFill>
                            <a:schemeClr val="tx1"/>
                          </a:solidFill>
                          <a:latin typeface="Meiryo UI" panose="020B0604020202020204" pitchFamily="34" charset="0"/>
                          <a:cs typeface="Arial Black" panose="020B0604020202020204" pitchFamily="34" charset="0"/>
                        </a:rPr>
                        <a:t>先生</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2272">
                <a:tc>
                  <a:txBody>
                    <a:bodyPr/>
                    <a:lstStyle/>
                    <a:p>
                      <a:r>
                        <a:rPr kumimoji="1" lang="ja-JP" altLang="en-US" sz="2400" b="1" dirty="0"/>
                        <a:t>　　　　</a:t>
                      </a:r>
                      <a:r>
                        <a:rPr kumimoji="1" lang="en-US" altLang="ja-JP" sz="2400" b="1" dirty="0"/>
                        <a:t>(2) </a:t>
                      </a:r>
                      <a:r>
                        <a:rPr kumimoji="1" lang="ja-JP" altLang="en-US" sz="2400" b="1" dirty="0"/>
                        <a:t>一級建築士　</a:t>
                      </a:r>
                      <a:r>
                        <a:rPr lang="ja-JP" altLang="en-US" sz="2400" b="1" dirty="0">
                          <a:solidFill>
                            <a:schemeClr val="tx1"/>
                          </a:solidFill>
                          <a:latin typeface="Meiryo UI" panose="020B0604020202020204" pitchFamily="34" charset="0"/>
                          <a:cs typeface="Arial Black" panose="020B0604020202020204" pitchFamily="34" charset="0"/>
                        </a:rPr>
                        <a:t>高田好浩 先生</a:t>
                      </a:r>
                      <a:endParaRPr kumimoji="1" lang="ja-JP" altLang="en-US"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t>45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2272">
                <a:tc>
                  <a:txBody>
                    <a:bodyPr/>
                    <a:lstStyle/>
                    <a:p>
                      <a:r>
                        <a:rPr kumimoji="1" lang="ja-JP" altLang="en-US" sz="2400" b="1" dirty="0">
                          <a:solidFill>
                            <a:schemeClr val="tx1"/>
                          </a:solidFill>
                        </a:rPr>
                        <a:t>　　　　</a:t>
                      </a:r>
                      <a:r>
                        <a:rPr lang="ja-JP" altLang="en-US" sz="2400" b="1" dirty="0">
                          <a:solidFill>
                            <a:schemeClr val="tx1"/>
                          </a:solidFill>
                        </a:rPr>
                        <a:t>◆ まとめ</a:t>
                      </a:r>
                      <a:endParaRPr kumimoji="1" lang="ja-JP" alt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t>60</a:t>
                      </a:r>
                      <a:endParaRPr kumimoji="1" lang="ja-JP" altLang="en-US"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5" name="テキスト ボックス 4">
            <a:extLst>
              <a:ext uri="{FF2B5EF4-FFF2-40B4-BE49-F238E27FC236}">
                <a16:creationId xmlns:a16="http://schemas.microsoft.com/office/drawing/2014/main" id="{96BAC2A7-19E3-FECB-0239-0E9723AFF9F4}"/>
              </a:ext>
            </a:extLst>
          </p:cNvPr>
          <p:cNvSpPr txBox="1"/>
          <p:nvPr/>
        </p:nvSpPr>
        <p:spPr>
          <a:xfrm>
            <a:off x="10878670" y="6495806"/>
            <a:ext cx="145295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Tree>
    <p:extLst>
      <p:ext uri="{BB962C8B-B14F-4D97-AF65-F5344CB8AC3E}">
        <p14:creationId xmlns:p14="http://schemas.microsoft.com/office/powerpoint/2010/main" val="273102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9021" y="1096516"/>
            <a:ext cx="3249065" cy="823545"/>
          </a:xfrm>
        </p:spPr>
        <p:txBody>
          <a:bodyPr>
            <a:normAutofit/>
          </a:bodyPr>
          <a:lstStyle/>
          <a:p>
            <a:pPr algn="l"/>
            <a:r>
              <a:rPr kumimoji="1" lang="ja-JP" altLang="en-US" dirty="0">
                <a:solidFill>
                  <a:schemeClr val="tx1"/>
                </a:solidFill>
              </a:rPr>
              <a:t>（</a:t>
            </a:r>
            <a:r>
              <a:rPr kumimoji="1" lang="en-US" altLang="ja-JP" dirty="0">
                <a:solidFill>
                  <a:schemeClr val="tx1"/>
                </a:solidFill>
              </a:rPr>
              <a:t>6</a:t>
            </a:r>
            <a:r>
              <a:rPr kumimoji="1" lang="ja-JP" altLang="en-US" dirty="0">
                <a:solidFill>
                  <a:schemeClr val="tx1"/>
                </a:solidFill>
              </a:rPr>
              <a:t>）防災①</a:t>
            </a:r>
          </a:p>
        </p:txBody>
      </p:sp>
      <p:sp>
        <p:nvSpPr>
          <p:cNvPr id="4" name="テキスト プレースホルダー 3"/>
          <p:cNvSpPr>
            <a:spLocks noGrp="1"/>
          </p:cNvSpPr>
          <p:nvPr>
            <p:ph type="body" sz="half" idx="2"/>
          </p:nvPr>
        </p:nvSpPr>
        <p:spPr>
          <a:xfrm>
            <a:off x="359021" y="2116318"/>
            <a:ext cx="3932237" cy="3811588"/>
          </a:xfrm>
        </p:spPr>
        <p:txBody>
          <a:bodyPr>
            <a:normAutofit/>
          </a:bodyPr>
          <a:lstStyle/>
          <a:p>
            <a:r>
              <a:rPr lang="en-US" altLang="ja-JP" sz="2400" dirty="0">
                <a:solidFill>
                  <a:schemeClr val="tx1"/>
                </a:solidFill>
              </a:rPr>
              <a:t>1</a:t>
            </a:r>
            <a:r>
              <a:rPr lang="ja-JP" altLang="en-US" sz="2400" dirty="0">
                <a:solidFill>
                  <a:schemeClr val="tx1"/>
                </a:solidFill>
              </a:rPr>
              <a:t>つ前の模造紙で取り上げた社会問題のうち、防災に焦点を絞って教材研究を行っていくことに決め、その構想やスケジュールをまとめました。</a:t>
            </a:r>
            <a:endParaRPr kumimoji="1" lang="ja-JP" altLang="en-US" sz="2400" dirty="0">
              <a:solidFill>
                <a:schemeClr val="tx1"/>
              </a:solidFill>
            </a:endParaRPr>
          </a:p>
        </p:txBody>
      </p:sp>
      <p:sp>
        <p:nvSpPr>
          <p:cNvPr id="6" name="スライド番号プレースホルダー 5"/>
          <p:cNvSpPr>
            <a:spLocks noGrp="1"/>
          </p:cNvSpPr>
          <p:nvPr>
            <p:ph type="sldNum" sz="quarter" idx="12"/>
          </p:nvPr>
        </p:nvSpPr>
        <p:spPr/>
        <p:txBody>
          <a:bodyPr/>
          <a:lstStyle/>
          <a:p>
            <a:pPr rtl="0"/>
            <a:fld id="{48F63A3B-78C7-47BE-AE5E-E10140E04643}" type="slidenum">
              <a:rPr lang="en-US" altLang="ja-JP" smtClean="0"/>
              <a:t>20</a:t>
            </a:fld>
            <a:endParaRPr lang="ja-JP" dirty="0"/>
          </a:p>
        </p:txBody>
      </p:sp>
      <p:pic>
        <p:nvPicPr>
          <p:cNvPr id="7" name="コンテンツ プレースホルダー 6"/>
          <p:cNvPicPr>
            <a:picLocks noGrp="1" noChangeAspect="1"/>
          </p:cNvPicPr>
          <p:nvPr>
            <p:ph idx="1"/>
          </p:nvPr>
        </p:nvPicPr>
        <p:blipFill>
          <a:blip r:embed="rId3"/>
          <a:stretch>
            <a:fillRect/>
          </a:stretch>
        </p:blipFill>
        <p:spPr>
          <a:xfrm>
            <a:off x="4494380" y="1508289"/>
            <a:ext cx="7338599" cy="4127963"/>
          </a:xfrm>
          <a:prstGeom prst="rect">
            <a:avLst/>
          </a:prstGeom>
          <a:ln>
            <a:solidFill>
              <a:schemeClr val="tx1"/>
            </a:solidFill>
          </a:ln>
        </p:spPr>
      </p:pic>
      <p:sp>
        <p:nvSpPr>
          <p:cNvPr id="5" name="テキスト ボックス 4">
            <a:extLst>
              <a:ext uri="{FF2B5EF4-FFF2-40B4-BE49-F238E27FC236}">
                <a16:creationId xmlns:a16="http://schemas.microsoft.com/office/drawing/2014/main" id="{AF78BDB9-C7A0-3D60-5CBB-69FEEA2809F0}"/>
              </a:ext>
            </a:extLst>
          </p:cNvPr>
          <p:cNvSpPr txBox="1"/>
          <p:nvPr/>
        </p:nvSpPr>
        <p:spPr>
          <a:xfrm>
            <a:off x="8995719" y="6419850"/>
            <a:ext cx="3440236" cy="369332"/>
          </a:xfrm>
          <a:prstGeom prst="rect">
            <a:avLst/>
          </a:prstGeom>
          <a:noFill/>
        </p:spPr>
        <p:txBody>
          <a:bodyPr wrap="square" rtlCol="0">
            <a:spAutoFit/>
          </a:bodyPr>
          <a:lstStyle/>
          <a:p>
            <a:r>
              <a:rPr kumimoji="1" lang="ja-JP" altLang="en-US" dirty="0"/>
              <a:t>（文</a:t>
            </a:r>
            <a:r>
              <a:rPr kumimoji="1" lang="en-US" altLang="ja-JP" dirty="0"/>
              <a:t>:O</a:t>
            </a:r>
            <a:r>
              <a:rPr kumimoji="1" lang="ja-JP" altLang="en-US" dirty="0"/>
              <a:t>、イラスト</a:t>
            </a:r>
            <a:r>
              <a:rPr kumimoji="1" lang="en-US" altLang="ja-JP" dirty="0"/>
              <a:t>:O</a:t>
            </a:r>
            <a:r>
              <a:rPr kumimoji="1" lang="ja-JP" altLang="en-US" dirty="0"/>
              <a:t>）</a:t>
            </a:r>
          </a:p>
        </p:txBody>
      </p:sp>
    </p:spTree>
    <p:extLst>
      <p:ext uri="{BB962C8B-B14F-4D97-AF65-F5344CB8AC3E}">
        <p14:creationId xmlns:p14="http://schemas.microsoft.com/office/powerpoint/2010/main" val="325876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rtl="0"/>
            <a:fld id="{48F63A3B-78C7-47BE-AE5E-E10140E04643}" type="slidenum">
              <a:rPr lang="en-US" altLang="ja-JP" smtClean="0"/>
              <a:t>21</a:t>
            </a:fld>
            <a:endParaRPr lang="ja-JP" dirty="0"/>
          </a:p>
        </p:txBody>
      </p:sp>
      <p:sp>
        <p:nvSpPr>
          <p:cNvPr id="3" name="テキスト ボックス 2">
            <a:extLst>
              <a:ext uri="{FF2B5EF4-FFF2-40B4-BE49-F238E27FC236}">
                <a16:creationId xmlns:a16="http://schemas.microsoft.com/office/drawing/2014/main" id="{F6EDA79B-FF43-35CA-583F-6EE712158287}"/>
              </a:ext>
            </a:extLst>
          </p:cNvPr>
          <p:cNvSpPr txBox="1"/>
          <p:nvPr/>
        </p:nvSpPr>
        <p:spPr>
          <a:xfrm>
            <a:off x="10895046" y="6419745"/>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pic>
        <p:nvPicPr>
          <p:cNvPr id="10" name="図 9">
            <a:extLst>
              <a:ext uri="{FF2B5EF4-FFF2-40B4-BE49-F238E27FC236}">
                <a16:creationId xmlns:a16="http://schemas.microsoft.com/office/drawing/2014/main" id="{BC452C6E-CCC0-E8EC-E431-F66017C0244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167" t="6352" r="2472" b="4314"/>
          <a:stretch/>
        </p:blipFill>
        <p:spPr>
          <a:xfrm>
            <a:off x="2668472" y="1467429"/>
            <a:ext cx="6855055" cy="4765205"/>
          </a:xfrm>
          <a:prstGeom prst="rect">
            <a:avLst/>
          </a:prstGeom>
          <a:ln>
            <a:solidFill>
              <a:schemeClr val="tx1"/>
            </a:solidFill>
          </a:ln>
        </p:spPr>
      </p:pic>
      <p:sp>
        <p:nvSpPr>
          <p:cNvPr id="2" name="タイトル 1">
            <a:extLst>
              <a:ext uri="{FF2B5EF4-FFF2-40B4-BE49-F238E27FC236}">
                <a16:creationId xmlns:a16="http://schemas.microsoft.com/office/drawing/2014/main" id="{126921D0-F706-AD16-3942-7F333E3B1FA0}"/>
              </a:ext>
            </a:extLst>
          </p:cNvPr>
          <p:cNvSpPr txBox="1">
            <a:spLocks/>
          </p:cNvSpPr>
          <p:nvPr/>
        </p:nvSpPr>
        <p:spPr>
          <a:xfrm>
            <a:off x="1801295" y="407399"/>
            <a:ext cx="8589410" cy="648242"/>
          </a:xfrm>
          <a:prstGeom prst="rect">
            <a:avLst/>
          </a:prstGeom>
        </p:spPr>
        <p:txBody>
          <a:bodyPr vert="horz" lIns="91440" tIns="45720" rIns="91440" bIns="45720" rtlCol="0" anchor="b">
            <a:normAutofit fontScale="97500"/>
          </a:bodyPr>
          <a:lstStyle>
            <a:defPPr>
              <a:defRPr lang="ja-JP"/>
            </a:defPPr>
            <a:lvl1pPr algn="ctr" defTabSz="914400" rtl="0" eaLnBrk="1" latinLnBrk="0" hangingPunct="1">
              <a:lnSpc>
                <a:spcPts val="4875"/>
              </a:lnSpc>
              <a:spcBef>
                <a:spcPct val="0"/>
              </a:spcBef>
              <a:buNone/>
              <a:defRPr kumimoji="1" lang="ja-JP" sz="3200" b="1" kern="1200" cap="all" baseline="0">
                <a:solidFill>
                  <a:schemeClr val="accent6"/>
                </a:solidFill>
                <a:latin typeface="+mj-ea"/>
                <a:ea typeface="+mj-ea"/>
                <a:cs typeface="+mj-cs"/>
              </a:defRPr>
            </a:lvl1pPr>
          </a:lstStyle>
          <a:p>
            <a:r>
              <a:rPr lang="ja-JP" altLang="en-US" sz="2800" dirty="0">
                <a:solidFill>
                  <a:schemeClr val="tx1"/>
                </a:solidFill>
              </a:rPr>
              <a:t>（</a:t>
            </a:r>
            <a:r>
              <a:rPr lang="en-US" altLang="ja-JP" sz="2800" dirty="0">
                <a:solidFill>
                  <a:schemeClr val="tx1"/>
                </a:solidFill>
              </a:rPr>
              <a:t>6</a:t>
            </a:r>
            <a:r>
              <a:rPr lang="ja-JP" altLang="en-US" sz="2800" dirty="0">
                <a:solidFill>
                  <a:schemeClr val="tx1"/>
                </a:solidFill>
              </a:rPr>
              <a:t>）防災②</a:t>
            </a:r>
          </a:p>
        </p:txBody>
      </p:sp>
    </p:spTree>
    <p:extLst>
      <p:ext uri="{BB962C8B-B14F-4D97-AF65-F5344CB8AC3E}">
        <p14:creationId xmlns:p14="http://schemas.microsoft.com/office/powerpoint/2010/main" val="2042601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0BC11D-0B00-2932-81C8-E6EC984BCC76}"/>
              </a:ext>
            </a:extLst>
          </p:cNvPr>
          <p:cNvSpPr>
            <a:spLocks noGrp="1"/>
          </p:cNvSpPr>
          <p:nvPr>
            <p:ph type="title"/>
          </p:nvPr>
        </p:nvSpPr>
        <p:spPr>
          <a:xfrm>
            <a:off x="137912" y="887476"/>
            <a:ext cx="4078862" cy="647900"/>
          </a:xfrm>
        </p:spPr>
        <p:txBody>
          <a:bodyPr/>
          <a:lstStyle/>
          <a:p>
            <a:pPr algn="l"/>
            <a:r>
              <a:rPr kumimoji="1" lang="ja-JP" altLang="en-US" sz="3600" dirty="0">
                <a:solidFill>
                  <a:schemeClr val="tx1"/>
                </a:solidFill>
              </a:rPr>
              <a:t>（</a:t>
            </a:r>
            <a:r>
              <a:rPr kumimoji="1" lang="en-US" altLang="ja-JP" sz="3600" dirty="0">
                <a:solidFill>
                  <a:schemeClr val="tx1"/>
                </a:solidFill>
              </a:rPr>
              <a:t>7</a:t>
            </a:r>
            <a:r>
              <a:rPr kumimoji="1" lang="ja-JP" altLang="en-US" sz="3600" dirty="0">
                <a:solidFill>
                  <a:schemeClr val="tx1"/>
                </a:solidFill>
              </a:rPr>
              <a:t>）参考文献</a:t>
            </a:r>
          </a:p>
        </p:txBody>
      </p:sp>
      <p:sp>
        <p:nvSpPr>
          <p:cNvPr id="3" name="コンテンツ プレースホルダー 2">
            <a:extLst>
              <a:ext uri="{FF2B5EF4-FFF2-40B4-BE49-F238E27FC236}">
                <a16:creationId xmlns:a16="http://schemas.microsoft.com/office/drawing/2014/main" id="{A2D2BFFD-4C98-413E-E00A-4235115E3C7A}"/>
              </a:ext>
            </a:extLst>
          </p:cNvPr>
          <p:cNvSpPr>
            <a:spLocks noGrp="1"/>
          </p:cNvSpPr>
          <p:nvPr>
            <p:ph sz="half" idx="1"/>
          </p:nvPr>
        </p:nvSpPr>
        <p:spPr>
          <a:xfrm>
            <a:off x="137912" y="1775105"/>
            <a:ext cx="4845150" cy="4434840"/>
          </a:xfrm>
        </p:spPr>
        <p:txBody>
          <a:bodyPr/>
          <a:lstStyle/>
          <a:p>
            <a:r>
              <a:rPr lang="ja-JP" altLang="en-US" sz="2400" dirty="0">
                <a:solidFill>
                  <a:schemeClr val="tx1"/>
                </a:solidFill>
                <a:hlinkClick r:id="rId2">
                  <a:extLst>
                    <a:ext uri="{A12FA001-AC4F-418D-AE19-62706E023703}">
                      <ahyp:hlinkClr xmlns:ahyp="http://schemas.microsoft.com/office/drawing/2018/hyperlinkcolor" val="tx"/>
                    </a:ext>
                  </a:extLst>
                </a:hlinkClick>
              </a:rPr>
              <a:t>「食事バランスガイド」について｜厚生労働省 </a:t>
            </a:r>
            <a:r>
              <a:rPr lang="en-US" altLang="ja-JP" sz="2400" dirty="0">
                <a:solidFill>
                  <a:schemeClr val="tx1"/>
                </a:solidFill>
                <a:hlinkClick r:id="rId2">
                  <a:extLst>
                    <a:ext uri="{A12FA001-AC4F-418D-AE19-62706E023703}">
                      <ahyp:hlinkClr xmlns:ahyp="http://schemas.microsoft.com/office/drawing/2018/hyperlinkcolor" val="tx"/>
                    </a:ext>
                  </a:extLst>
                </a:hlinkClick>
              </a:rPr>
              <a:t>(mhlw.go.jp)</a:t>
            </a:r>
            <a:endParaRPr lang="en-US" altLang="ja-JP" sz="2400" dirty="0">
              <a:solidFill>
                <a:schemeClr val="tx1"/>
              </a:solidFill>
            </a:endParaRPr>
          </a:p>
          <a:p>
            <a:r>
              <a:rPr lang="en-US" altLang="ja-JP" sz="2400" dirty="0">
                <a:solidFill>
                  <a:schemeClr val="tx1"/>
                </a:solidFill>
              </a:rPr>
              <a:t>NSK</a:t>
            </a:r>
            <a:r>
              <a:rPr lang="ja-JP" altLang="en-US" sz="2400" dirty="0">
                <a:solidFill>
                  <a:schemeClr val="tx1"/>
                </a:solidFill>
              </a:rPr>
              <a:t>出版 「人口減少時代の家族・学校・地域・社会 ～生涯にわたる学びと教えの新たな可能性を求めて～」　馬居政幸・角替弘規 共編著　</a:t>
            </a:r>
            <a:r>
              <a:rPr lang="en-US" altLang="ja-JP" sz="2400" dirty="0">
                <a:solidFill>
                  <a:schemeClr val="tx1"/>
                </a:solidFill>
              </a:rPr>
              <a:t> p.</a:t>
            </a:r>
            <a:r>
              <a:rPr lang="ja-JP" altLang="en-US" sz="2400" dirty="0">
                <a:solidFill>
                  <a:schemeClr val="tx1"/>
                </a:solidFill>
              </a:rPr>
              <a:t> </a:t>
            </a:r>
            <a:r>
              <a:rPr lang="en-US" altLang="ja-JP" sz="2400" dirty="0">
                <a:solidFill>
                  <a:schemeClr val="tx1"/>
                </a:solidFill>
              </a:rPr>
              <a:t>256</a:t>
            </a:r>
          </a:p>
          <a:p>
            <a:pPr marL="0" indent="0">
              <a:buNone/>
            </a:pPr>
            <a:r>
              <a:rPr kumimoji="1" lang="ja-JP" altLang="en-US" sz="2400" dirty="0">
                <a:solidFill>
                  <a:schemeClr val="tx1"/>
                </a:solidFill>
              </a:rPr>
              <a:t>　</a:t>
            </a:r>
            <a:r>
              <a:rPr lang="ja-JP" altLang="en-US" sz="2400" dirty="0">
                <a:solidFill>
                  <a:schemeClr val="tx1"/>
                </a:solidFill>
              </a:rPr>
              <a:t> 図</a:t>
            </a:r>
            <a:r>
              <a:rPr lang="en-US" altLang="ja-JP" sz="2400" dirty="0">
                <a:solidFill>
                  <a:schemeClr val="tx1"/>
                </a:solidFill>
              </a:rPr>
              <a:t>8-3</a:t>
            </a:r>
            <a:r>
              <a:rPr lang="ja-JP" altLang="en-US" sz="2400" dirty="0">
                <a:solidFill>
                  <a:schemeClr val="tx1"/>
                </a:solidFill>
              </a:rPr>
              <a:t>　三種の学びと資質・能力育</a:t>
            </a:r>
            <a:endParaRPr lang="en-US" altLang="ja-JP" sz="2400" dirty="0">
              <a:solidFill>
                <a:schemeClr val="tx1"/>
              </a:solidFill>
            </a:endParaRPr>
          </a:p>
          <a:p>
            <a:pPr marL="0" indent="0">
              <a:buNone/>
            </a:pPr>
            <a:r>
              <a:rPr lang="ja-JP" altLang="en-US" sz="2400" dirty="0">
                <a:solidFill>
                  <a:schemeClr val="tx1"/>
                </a:solidFill>
              </a:rPr>
              <a:t>　 成モデル図 </a:t>
            </a:r>
            <a:endParaRPr kumimoji="1" lang="ja-JP" altLang="en-US" dirty="0"/>
          </a:p>
        </p:txBody>
      </p:sp>
      <p:sp>
        <p:nvSpPr>
          <p:cNvPr id="4" name="スライド番号プレースホルダー 3">
            <a:extLst>
              <a:ext uri="{FF2B5EF4-FFF2-40B4-BE49-F238E27FC236}">
                <a16:creationId xmlns:a16="http://schemas.microsoft.com/office/drawing/2014/main" id="{3502D816-99B6-4F96-F4FB-E2BF6097FFF0}"/>
              </a:ext>
            </a:extLst>
          </p:cNvPr>
          <p:cNvSpPr>
            <a:spLocks noGrp="1"/>
          </p:cNvSpPr>
          <p:nvPr>
            <p:ph type="sldNum" sz="quarter" idx="12"/>
          </p:nvPr>
        </p:nvSpPr>
        <p:spPr/>
        <p:txBody>
          <a:bodyPr/>
          <a:lstStyle/>
          <a:p>
            <a:pPr rtl="0"/>
            <a:fld id="{48F63A3B-78C7-47BE-AE5E-E10140E04643}" type="slidenum">
              <a:rPr lang="en-US" altLang="ja-JP" smtClean="0"/>
              <a:t>22</a:t>
            </a:fld>
            <a:endParaRPr lang="ja-JP" dirty="0"/>
          </a:p>
        </p:txBody>
      </p:sp>
      <p:pic>
        <p:nvPicPr>
          <p:cNvPr id="8" name="図 7">
            <a:extLst>
              <a:ext uri="{FF2B5EF4-FFF2-40B4-BE49-F238E27FC236}">
                <a16:creationId xmlns:a16="http://schemas.microsoft.com/office/drawing/2014/main" id="{505F08F0-B014-139A-B7BF-803584F11958}"/>
              </a:ext>
            </a:extLst>
          </p:cNvPr>
          <p:cNvPicPr>
            <a:picLocks noChangeAspect="1"/>
          </p:cNvPicPr>
          <p:nvPr/>
        </p:nvPicPr>
        <p:blipFill>
          <a:blip r:embed="rId3"/>
          <a:stretch>
            <a:fillRect/>
          </a:stretch>
        </p:blipFill>
        <p:spPr>
          <a:xfrm>
            <a:off x="5083107" y="457200"/>
            <a:ext cx="6832902" cy="3306726"/>
          </a:xfrm>
          <a:prstGeom prst="rect">
            <a:avLst/>
          </a:prstGeom>
          <a:ln>
            <a:solidFill>
              <a:schemeClr val="tx1">
                <a:lumMod val="50000"/>
                <a:lumOff val="50000"/>
              </a:schemeClr>
            </a:solidFill>
          </a:ln>
        </p:spPr>
      </p:pic>
      <p:pic>
        <p:nvPicPr>
          <p:cNvPr id="10" name="図 9">
            <a:extLst>
              <a:ext uri="{FF2B5EF4-FFF2-40B4-BE49-F238E27FC236}">
                <a16:creationId xmlns:a16="http://schemas.microsoft.com/office/drawing/2014/main" id="{4485FFBF-236F-F4AE-0D0C-4DEE4DCA584D}"/>
              </a:ext>
            </a:extLst>
          </p:cNvPr>
          <p:cNvPicPr>
            <a:picLocks noChangeAspect="1"/>
          </p:cNvPicPr>
          <p:nvPr/>
        </p:nvPicPr>
        <p:blipFill>
          <a:blip r:embed="rId4"/>
          <a:stretch>
            <a:fillRect/>
          </a:stretch>
        </p:blipFill>
        <p:spPr>
          <a:xfrm>
            <a:off x="5083107" y="3892491"/>
            <a:ext cx="6761410" cy="2582737"/>
          </a:xfrm>
          <a:prstGeom prst="rect">
            <a:avLst/>
          </a:prstGeom>
          <a:ln>
            <a:solidFill>
              <a:schemeClr val="tx1">
                <a:lumMod val="50000"/>
                <a:lumOff val="50000"/>
              </a:schemeClr>
            </a:solidFill>
          </a:ln>
        </p:spPr>
      </p:pic>
      <p:sp>
        <p:nvSpPr>
          <p:cNvPr id="13" name="テキスト ボックス 12">
            <a:extLst>
              <a:ext uri="{FF2B5EF4-FFF2-40B4-BE49-F238E27FC236}">
                <a16:creationId xmlns:a16="http://schemas.microsoft.com/office/drawing/2014/main" id="{0FC434E3-916E-BCAD-426A-38ED2850FF9D}"/>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Tree>
    <p:extLst>
      <p:ext uri="{BB962C8B-B14F-4D97-AF65-F5344CB8AC3E}">
        <p14:creationId xmlns:p14="http://schemas.microsoft.com/office/powerpoint/2010/main" val="3327053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D642D-4B18-40F4-0B86-BB5A51E19503}"/>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2B0A3F8-703C-2D76-780E-4554B73AE0DF}"/>
              </a:ext>
            </a:extLst>
          </p:cNvPr>
          <p:cNvSpPr>
            <a:spLocks noGrp="1"/>
          </p:cNvSpPr>
          <p:nvPr>
            <p:ph type="sldNum" sz="quarter" idx="12"/>
          </p:nvPr>
        </p:nvSpPr>
        <p:spPr/>
        <p:txBody>
          <a:bodyPr/>
          <a:lstStyle/>
          <a:p>
            <a:pPr rtl="0"/>
            <a:fld id="{48F63A3B-78C7-47BE-AE5E-E10140E04643}" type="slidenum">
              <a:rPr lang="en-US" altLang="ja-JP" smtClean="0"/>
              <a:t>23</a:t>
            </a:fld>
            <a:endParaRPr lang="ja-JP" dirty="0"/>
          </a:p>
        </p:txBody>
      </p:sp>
      <p:sp>
        <p:nvSpPr>
          <p:cNvPr id="6" name="コンテンツ プレースホルダー 2">
            <a:extLst>
              <a:ext uri="{FF2B5EF4-FFF2-40B4-BE49-F238E27FC236}">
                <a16:creationId xmlns:a16="http://schemas.microsoft.com/office/drawing/2014/main" id="{66220185-B8C3-C569-CC3D-31CDB4ADED6F}"/>
              </a:ext>
            </a:extLst>
          </p:cNvPr>
          <p:cNvSpPr>
            <a:spLocks noGrp="1"/>
          </p:cNvSpPr>
          <p:nvPr>
            <p:ph idx="1"/>
          </p:nvPr>
        </p:nvSpPr>
        <p:spPr>
          <a:xfrm>
            <a:off x="538947" y="2341570"/>
            <a:ext cx="8339488" cy="2172064"/>
          </a:xfrm>
        </p:spPr>
        <p:txBody>
          <a:bodyPr rtlCol="0"/>
          <a:lstStyle>
            <a:defPPr>
              <a:defRPr lang="ja-JP"/>
            </a:defPPr>
          </a:lstStyle>
          <a:p>
            <a:pPr rtl="0"/>
            <a:r>
              <a:rPr kumimoji="1" lang="en-US" altLang="ja-JP" sz="4000" b="1" dirty="0">
                <a:solidFill>
                  <a:schemeClr val="tx1"/>
                </a:solidFill>
              </a:rPr>
              <a:t>2) </a:t>
            </a:r>
            <a:r>
              <a:rPr kumimoji="1" lang="ja-JP" altLang="en-US" sz="4000" b="1" dirty="0">
                <a:solidFill>
                  <a:schemeClr val="tx1"/>
                </a:solidFill>
              </a:rPr>
              <a:t>特別講義</a:t>
            </a:r>
            <a:endParaRPr kumimoji="1" lang="en-US" altLang="ja-JP" sz="4000" b="1" dirty="0">
              <a:solidFill>
                <a:schemeClr val="tx1"/>
              </a:solidFill>
            </a:endParaRPr>
          </a:p>
          <a:p>
            <a:pPr rtl="0"/>
            <a:r>
              <a:rPr lang="ja-JP" altLang="en-US" sz="2400" b="1" dirty="0">
                <a:solidFill>
                  <a:schemeClr val="tx1"/>
                </a:solidFill>
              </a:rPr>
              <a:t>　　 ◆導入</a:t>
            </a:r>
            <a:endParaRPr kumimoji="1" lang="en-US" altLang="ja-JP" sz="2400" b="1" dirty="0">
              <a:solidFill>
                <a:schemeClr val="tx1"/>
              </a:solidFill>
            </a:endParaRPr>
          </a:p>
          <a:p>
            <a:r>
              <a:rPr kumimoji="1" lang="ja-JP" altLang="en-US" sz="2400" dirty="0">
                <a:solidFill>
                  <a:schemeClr val="tx1"/>
                </a:solidFill>
              </a:rPr>
              <a:t>　　　　教材研究のテーマとして決定した「食育と防災」に関して</a:t>
            </a:r>
            <a:endParaRPr kumimoji="1" lang="en-US" altLang="ja-JP" sz="2400" dirty="0">
              <a:solidFill>
                <a:schemeClr val="tx1"/>
              </a:solidFill>
            </a:endParaRPr>
          </a:p>
          <a:p>
            <a:r>
              <a:rPr lang="ja-JP" altLang="en-US" sz="2400" dirty="0">
                <a:solidFill>
                  <a:schemeClr val="tx1"/>
                </a:solidFill>
              </a:rPr>
              <a:t>　　　　</a:t>
            </a:r>
            <a:r>
              <a:rPr kumimoji="1" lang="ja-JP" altLang="en-US" sz="2400" dirty="0">
                <a:solidFill>
                  <a:schemeClr val="tx1"/>
                </a:solidFill>
              </a:rPr>
              <a:t>イメージを膨らませるために、先生に</a:t>
            </a:r>
            <a:r>
              <a:rPr kumimoji="1" lang="en-US" altLang="ja-JP" sz="2400" dirty="0">
                <a:solidFill>
                  <a:schemeClr val="tx1"/>
                </a:solidFill>
              </a:rPr>
              <a:t>2</a:t>
            </a:r>
            <a:r>
              <a:rPr kumimoji="1" lang="ja-JP" altLang="en-US" sz="2400" dirty="0">
                <a:solidFill>
                  <a:schemeClr val="tx1"/>
                </a:solidFill>
              </a:rPr>
              <a:t>名の専門家を紹介し</a:t>
            </a:r>
            <a:endParaRPr kumimoji="1" lang="en-US" altLang="ja-JP" sz="2400" dirty="0">
              <a:solidFill>
                <a:schemeClr val="tx1"/>
              </a:solidFill>
            </a:endParaRPr>
          </a:p>
          <a:p>
            <a:r>
              <a:rPr lang="ja-JP" altLang="en-US" sz="2400" dirty="0">
                <a:solidFill>
                  <a:schemeClr val="tx1"/>
                </a:solidFill>
              </a:rPr>
              <a:t>　　　　</a:t>
            </a:r>
            <a:r>
              <a:rPr kumimoji="1" lang="ja-JP" altLang="en-US" sz="2400" dirty="0">
                <a:solidFill>
                  <a:schemeClr val="tx1"/>
                </a:solidFill>
              </a:rPr>
              <a:t>ていただき、特別講義を行った。</a:t>
            </a:r>
            <a:endParaRPr kumimoji="1" lang="en-US" altLang="ja-JP" sz="2400" dirty="0">
              <a:solidFill>
                <a:schemeClr val="tx1"/>
              </a:solidFill>
            </a:endParaRPr>
          </a:p>
          <a:p>
            <a:endParaRPr kumimoji="1" lang="en-US" altLang="ja-JP" sz="2400" dirty="0">
              <a:solidFill>
                <a:schemeClr val="tx1"/>
              </a:solidFill>
            </a:endParaRPr>
          </a:p>
        </p:txBody>
      </p:sp>
      <p:sp>
        <p:nvSpPr>
          <p:cNvPr id="7" name="テキスト ボックス 6">
            <a:extLst>
              <a:ext uri="{FF2B5EF4-FFF2-40B4-BE49-F238E27FC236}">
                <a16:creationId xmlns:a16="http://schemas.microsoft.com/office/drawing/2014/main" id="{2F178599-C3E5-23CB-BAFC-FB99213CFFE8}"/>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513864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9D08-4045-09CD-F6A7-63362A64B54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C016817-19A0-8D92-9D1C-7638EF8C26B3}"/>
              </a:ext>
            </a:extLst>
          </p:cNvPr>
          <p:cNvSpPr>
            <a:spLocks noGrp="1"/>
          </p:cNvSpPr>
          <p:nvPr>
            <p:ph type="title"/>
          </p:nvPr>
        </p:nvSpPr>
        <p:spPr>
          <a:xfrm>
            <a:off x="1528197" y="1334008"/>
            <a:ext cx="7839323" cy="768096"/>
          </a:xfrm>
        </p:spPr>
        <p:txBody>
          <a:bodyPr/>
          <a:lstStyle/>
          <a:p>
            <a:r>
              <a:rPr kumimoji="1" lang="en-US" altLang="ja-JP" sz="4000" dirty="0">
                <a:solidFill>
                  <a:schemeClr val="tx1"/>
                </a:solidFill>
              </a:rPr>
              <a:t>(1) </a:t>
            </a:r>
            <a:r>
              <a:rPr lang="ja-JP" altLang="en-US" sz="4000" dirty="0">
                <a:solidFill>
                  <a:schemeClr val="tx1"/>
                </a:solidFill>
              </a:rPr>
              <a:t>栄養教諭　</a:t>
            </a:r>
            <a:r>
              <a:rPr lang="en-US" altLang="ja-JP" sz="4000" b="1" dirty="0">
                <a:solidFill>
                  <a:schemeClr val="tx1"/>
                </a:solidFill>
                <a:latin typeface="Meiryo UI" panose="020B0604020202020204" pitchFamily="34" charset="0"/>
                <a:ea typeface="Meiryo UI"/>
                <a:cs typeface="Arial Black" panose="020B0604020202020204" pitchFamily="34" charset="0"/>
              </a:rPr>
              <a:t>H</a:t>
            </a:r>
            <a:r>
              <a:rPr lang="ja-JP" altLang="en-US" sz="4000" b="1" dirty="0">
                <a:solidFill>
                  <a:schemeClr val="tx1"/>
                </a:solidFill>
                <a:latin typeface="Meiryo UI" panose="020B0604020202020204" pitchFamily="34" charset="0"/>
                <a:ea typeface="Meiryo UI"/>
                <a:cs typeface="Arial Black" panose="020B0604020202020204" pitchFamily="34" charset="0"/>
              </a:rPr>
              <a:t> </a:t>
            </a:r>
            <a:r>
              <a:rPr kumimoji="1" lang="ja-JP" altLang="en-US" sz="4000" dirty="0">
                <a:solidFill>
                  <a:schemeClr val="tx1"/>
                </a:solidFill>
              </a:rPr>
              <a:t>先生</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7CAB6332-7C20-A744-7EF1-30DC949286F8}"/>
              </a:ext>
            </a:extLst>
          </p:cNvPr>
          <p:cNvSpPr>
            <a:spLocks noGrp="1"/>
          </p:cNvSpPr>
          <p:nvPr>
            <p:ph type="sldNum" sz="quarter" idx="12"/>
          </p:nvPr>
        </p:nvSpPr>
        <p:spPr/>
        <p:txBody>
          <a:bodyPr/>
          <a:lstStyle/>
          <a:p>
            <a:pPr rtl="0"/>
            <a:fld id="{48F63A3B-78C7-47BE-AE5E-E10140E04643}" type="slidenum">
              <a:rPr lang="en-US" altLang="ja-JP" smtClean="0"/>
              <a:t>24</a:t>
            </a:fld>
            <a:endParaRPr lang="ja-JP" dirty="0"/>
          </a:p>
        </p:txBody>
      </p:sp>
      <p:sp>
        <p:nvSpPr>
          <p:cNvPr id="3" name="テキスト ボックス 2">
            <a:extLst>
              <a:ext uri="{FF2B5EF4-FFF2-40B4-BE49-F238E27FC236}">
                <a16:creationId xmlns:a16="http://schemas.microsoft.com/office/drawing/2014/main" id="{674ED9AC-247E-4234-8134-0B71E63CBEFD}"/>
              </a:ext>
            </a:extLst>
          </p:cNvPr>
          <p:cNvSpPr txBox="1"/>
          <p:nvPr/>
        </p:nvSpPr>
        <p:spPr>
          <a:xfrm>
            <a:off x="1668338" y="2336800"/>
            <a:ext cx="7559040" cy="2677656"/>
          </a:xfrm>
          <a:prstGeom prst="rect">
            <a:avLst/>
          </a:prstGeom>
          <a:noFill/>
        </p:spPr>
        <p:txBody>
          <a:bodyPr wrap="square" rtlCol="0">
            <a:spAutoFit/>
          </a:bodyPr>
          <a:lstStyle/>
          <a:p>
            <a:r>
              <a:rPr lang="ja-JP" altLang="en-US" sz="2400" b="1" dirty="0">
                <a:solidFill>
                  <a:schemeClr val="tx1"/>
                </a:solidFill>
              </a:rPr>
              <a:t>◆　</a:t>
            </a:r>
            <a:r>
              <a:rPr kumimoji="1" lang="ja-JP" altLang="en-US" sz="2400" dirty="0"/>
              <a:t>特別講義の目的・方法</a:t>
            </a:r>
            <a:endParaRPr kumimoji="1" lang="en-US" altLang="ja-JP" sz="2400" dirty="0"/>
          </a:p>
          <a:p>
            <a:pPr marL="457200" indent="-457200">
              <a:buAutoNum type="alphaUcPeriod"/>
            </a:pPr>
            <a:r>
              <a:rPr kumimoji="1" lang="ja-JP" altLang="en-US" sz="2400" dirty="0"/>
              <a:t>なぜ栄養教諭になったか</a:t>
            </a:r>
            <a:endParaRPr kumimoji="1" lang="en-US" altLang="ja-JP" sz="2400" dirty="0"/>
          </a:p>
          <a:p>
            <a:pPr marL="457200" indent="-457200">
              <a:buAutoNum type="alphaUcPeriod"/>
            </a:pPr>
            <a:r>
              <a:rPr kumimoji="1" lang="ja-JP" altLang="en-US" sz="2400" dirty="0"/>
              <a:t>食育を実践するまでの流れ</a:t>
            </a:r>
            <a:endParaRPr kumimoji="1" lang="en-US" altLang="ja-JP" sz="2400" dirty="0"/>
          </a:p>
          <a:p>
            <a:pPr marL="457200" indent="-457200">
              <a:buAutoNum type="alphaUcPeriod"/>
            </a:pPr>
            <a:r>
              <a:rPr kumimoji="1" lang="ja-JP" altLang="en-US" sz="2400" dirty="0"/>
              <a:t>指導案</a:t>
            </a:r>
            <a:endParaRPr kumimoji="1" lang="en-US" altLang="ja-JP" sz="2400" dirty="0"/>
          </a:p>
          <a:p>
            <a:pPr marL="457200" indent="-457200">
              <a:buAutoNum type="alphaUcPeriod"/>
            </a:pPr>
            <a:r>
              <a:rPr kumimoji="1" lang="ja-JP" altLang="en-US" sz="2400" dirty="0"/>
              <a:t>質疑応答</a:t>
            </a:r>
            <a:endParaRPr kumimoji="1" lang="en-US" altLang="ja-JP" sz="2400" dirty="0"/>
          </a:p>
          <a:p>
            <a:pPr marL="457200" indent="-457200">
              <a:buAutoNum type="alphaUcPeriod"/>
            </a:pPr>
            <a:r>
              <a:rPr kumimoji="1" lang="ja-JP" altLang="en-US" sz="2400" dirty="0"/>
              <a:t>考察</a:t>
            </a:r>
            <a:endParaRPr kumimoji="1" lang="en-US" altLang="ja-JP" sz="2400" dirty="0"/>
          </a:p>
          <a:p>
            <a:pPr marL="457200" indent="-457200">
              <a:buAutoNum type="alphaUcPeriod"/>
            </a:pPr>
            <a:r>
              <a:rPr kumimoji="1" lang="ja-JP" altLang="en-US" sz="2400" dirty="0"/>
              <a:t>感想</a:t>
            </a:r>
            <a:endParaRPr kumimoji="1" lang="en-US" altLang="ja-JP" sz="2400" dirty="0"/>
          </a:p>
        </p:txBody>
      </p:sp>
    </p:spTree>
    <p:extLst>
      <p:ext uri="{BB962C8B-B14F-4D97-AF65-F5344CB8AC3E}">
        <p14:creationId xmlns:p14="http://schemas.microsoft.com/office/powerpoint/2010/main" val="1316633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36035-5436-2B22-0C06-2C5D09BD95DA}"/>
              </a:ext>
            </a:extLst>
          </p:cNvPr>
          <p:cNvSpPr>
            <a:spLocks noGrp="1"/>
          </p:cNvSpPr>
          <p:nvPr>
            <p:ph type="title"/>
          </p:nvPr>
        </p:nvSpPr>
        <p:spPr>
          <a:xfrm>
            <a:off x="3895344" y="804672"/>
            <a:ext cx="7808976" cy="5735276"/>
          </a:xfrm>
        </p:spPr>
        <p:txBody>
          <a:bodyPr/>
          <a:lstStyle/>
          <a:p>
            <a:r>
              <a:rPr lang="ja-JP" altLang="en-US" sz="2800" b="1" dirty="0">
                <a:solidFill>
                  <a:schemeClr val="tx1"/>
                </a:solidFill>
              </a:rPr>
              <a:t>◆</a:t>
            </a:r>
            <a:r>
              <a:rPr kumimoji="1" lang="ja-JP" altLang="en-US" sz="2800" dirty="0">
                <a:solidFill>
                  <a:schemeClr val="tx1"/>
                </a:solidFill>
              </a:rPr>
              <a:t>特別講義の目的・方法</a:t>
            </a:r>
            <a:br>
              <a:rPr kumimoji="1" lang="en-US" altLang="ja-JP" sz="2800" dirty="0">
                <a:solidFill>
                  <a:schemeClr val="tx1"/>
                </a:solidFill>
              </a:rPr>
            </a:br>
            <a:br>
              <a:rPr kumimoji="1" lang="en-US" altLang="ja-JP" sz="2800" dirty="0">
                <a:solidFill>
                  <a:schemeClr val="tx1"/>
                </a:solidFill>
              </a:rPr>
            </a:br>
            <a:r>
              <a:rPr lang="en-US" altLang="ja-JP" sz="2400" b="0" dirty="0">
                <a:solidFill>
                  <a:schemeClr val="tx1"/>
                </a:solidFill>
                <a:latin typeface="+mn-lt"/>
              </a:rPr>
              <a:t>【</a:t>
            </a:r>
            <a:r>
              <a:rPr kumimoji="1" lang="ja-JP" altLang="en-US" sz="2400" b="0" dirty="0">
                <a:solidFill>
                  <a:schemeClr val="tx1"/>
                </a:solidFill>
                <a:latin typeface="+mn-lt"/>
              </a:rPr>
              <a:t>目的</a:t>
            </a:r>
            <a:r>
              <a:rPr kumimoji="1" lang="en-US" altLang="ja-JP" sz="2400" b="0" dirty="0">
                <a:solidFill>
                  <a:schemeClr val="tx1"/>
                </a:solidFill>
                <a:latin typeface="+mn-lt"/>
              </a:rPr>
              <a:t>】</a:t>
            </a:r>
            <a:br>
              <a:rPr kumimoji="1" lang="en-US" altLang="ja-JP" sz="2400" b="0" dirty="0">
                <a:solidFill>
                  <a:schemeClr val="tx1"/>
                </a:solidFill>
                <a:latin typeface="+mn-lt"/>
              </a:rPr>
            </a:br>
            <a:r>
              <a:rPr lang="ja-JP" altLang="en-US" sz="2400" b="0" dirty="0">
                <a:solidFill>
                  <a:srgbClr val="FF0000"/>
                </a:solidFill>
                <a:latin typeface="+mn-lt"/>
              </a:rPr>
              <a:t>栄養教諭としての在り方を学ぶ</a:t>
            </a:r>
            <a:r>
              <a:rPr lang="ja-JP" altLang="en-US" sz="2400" b="0" dirty="0">
                <a:solidFill>
                  <a:schemeClr val="tx1"/>
                </a:solidFill>
                <a:latin typeface="+mn-lt"/>
              </a:rPr>
              <a:t>ため、栄養教諭として活躍されてきた</a:t>
            </a:r>
            <a:r>
              <a:rPr lang="en-US" altLang="ja-JP" sz="2400" b="0" dirty="0">
                <a:solidFill>
                  <a:schemeClr val="tx1"/>
                </a:solidFill>
                <a:latin typeface="+mn-lt"/>
              </a:rPr>
              <a:t>H</a:t>
            </a:r>
            <a:r>
              <a:rPr lang="ja-JP" altLang="en-US" sz="2400" b="0" dirty="0">
                <a:solidFill>
                  <a:schemeClr val="tx1"/>
                </a:solidFill>
                <a:latin typeface="+mn-lt"/>
              </a:rPr>
              <a:t>先生から、お話を聞く。</a:t>
            </a:r>
            <a:br>
              <a:rPr lang="en-US" altLang="ja-JP" sz="1400" b="0" dirty="0">
                <a:solidFill>
                  <a:schemeClr val="tx1"/>
                </a:solidFill>
                <a:latin typeface="+mn-lt"/>
              </a:rPr>
            </a:br>
            <a:br>
              <a:rPr kumimoji="1" lang="en-US" altLang="ja-JP" sz="2400" dirty="0">
                <a:solidFill>
                  <a:schemeClr val="tx1"/>
                </a:solidFill>
              </a:rPr>
            </a:br>
            <a:r>
              <a:rPr kumimoji="1" lang="en-US" altLang="ja-JP" sz="2400" dirty="0">
                <a:solidFill>
                  <a:schemeClr val="tx1"/>
                </a:solidFill>
                <a:latin typeface="+mn-lt"/>
              </a:rPr>
              <a:t>【</a:t>
            </a:r>
            <a:r>
              <a:rPr lang="ja-JP" altLang="ja-JP" sz="2400" b="0" kern="100" dirty="0">
                <a:solidFill>
                  <a:schemeClr val="tx1"/>
                </a:solidFill>
                <a:effectLst/>
                <a:latin typeface="+mn-lt"/>
                <a:cs typeface="Times New Roman" panose="02020603050405020304" pitchFamily="18" charset="0"/>
              </a:rPr>
              <a:t>方法</a:t>
            </a:r>
            <a:r>
              <a:rPr lang="en-US" altLang="ja-JP" sz="2400" b="0" kern="100" dirty="0">
                <a:solidFill>
                  <a:schemeClr val="tx1"/>
                </a:solidFill>
                <a:effectLst/>
                <a:latin typeface="+mn-lt"/>
                <a:cs typeface="Times New Roman" panose="02020603050405020304" pitchFamily="18" charset="0"/>
              </a:rPr>
              <a:t>】</a:t>
            </a:r>
            <a:br>
              <a:rPr lang="en-US" altLang="ja-JP" sz="2400" b="0" kern="100" dirty="0">
                <a:solidFill>
                  <a:schemeClr val="tx1"/>
                </a:solidFill>
                <a:latin typeface="+mn-lt"/>
                <a:cs typeface="Times New Roman" panose="02020603050405020304" pitchFamily="18" charset="0"/>
              </a:rPr>
            </a:br>
            <a:r>
              <a:rPr lang="ja-JP" altLang="en-US" sz="2400" b="0" kern="100" dirty="0">
                <a:solidFill>
                  <a:schemeClr val="tx1"/>
                </a:solidFill>
                <a:effectLst/>
                <a:latin typeface="+mn-lt"/>
                <a:cs typeface="Times New Roman" panose="02020603050405020304" pitchFamily="18" charset="0"/>
              </a:rPr>
              <a:t>日付：</a:t>
            </a:r>
            <a:r>
              <a:rPr lang="en-US" altLang="ja-JP" sz="2400" b="0" kern="100" dirty="0">
                <a:solidFill>
                  <a:schemeClr val="tx1"/>
                </a:solidFill>
                <a:effectLst/>
                <a:latin typeface="+mn-lt"/>
                <a:cs typeface="Times New Roman" panose="02020603050405020304" pitchFamily="18" charset="0"/>
              </a:rPr>
              <a:t>2023</a:t>
            </a:r>
            <a:r>
              <a:rPr lang="ja-JP" altLang="en-US" sz="2400" b="0" kern="100" dirty="0">
                <a:solidFill>
                  <a:schemeClr val="tx1"/>
                </a:solidFill>
                <a:effectLst/>
                <a:latin typeface="+mn-lt"/>
                <a:cs typeface="Times New Roman" panose="02020603050405020304" pitchFamily="18" charset="0"/>
              </a:rPr>
              <a:t>年</a:t>
            </a:r>
            <a:r>
              <a:rPr lang="en-US" altLang="ja-JP" sz="2400" b="0" kern="100" dirty="0">
                <a:solidFill>
                  <a:schemeClr val="tx1"/>
                </a:solidFill>
                <a:effectLst/>
                <a:latin typeface="+mn-lt"/>
                <a:cs typeface="Times New Roman" panose="02020603050405020304" pitchFamily="18" charset="0"/>
              </a:rPr>
              <a:t>12</a:t>
            </a:r>
            <a:r>
              <a:rPr lang="ja-JP" altLang="en-US" sz="2400" b="0" kern="100" dirty="0">
                <a:solidFill>
                  <a:schemeClr val="tx1"/>
                </a:solidFill>
                <a:effectLst/>
                <a:latin typeface="+mn-lt"/>
                <a:cs typeface="Times New Roman" panose="02020603050405020304" pitchFamily="18" charset="0"/>
              </a:rPr>
              <a:t>月</a:t>
            </a:r>
            <a:r>
              <a:rPr lang="en-US" altLang="ja-JP" sz="2400" b="0" kern="100" dirty="0">
                <a:solidFill>
                  <a:schemeClr val="tx1"/>
                </a:solidFill>
                <a:effectLst/>
                <a:latin typeface="+mn-lt"/>
                <a:cs typeface="Times New Roman" panose="02020603050405020304" pitchFamily="18" charset="0"/>
              </a:rPr>
              <a:t>11</a:t>
            </a:r>
            <a:r>
              <a:rPr lang="ja-JP" altLang="en-US" sz="2400" b="0" kern="100" dirty="0">
                <a:solidFill>
                  <a:schemeClr val="tx1"/>
                </a:solidFill>
                <a:effectLst/>
                <a:latin typeface="+mn-lt"/>
                <a:cs typeface="Times New Roman" panose="02020603050405020304" pitchFamily="18" charset="0"/>
              </a:rPr>
              <a:t>日</a:t>
            </a:r>
            <a:r>
              <a:rPr lang="en-US" altLang="ja-JP" sz="2400" b="0" kern="100" dirty="0">
                <a:solidFill>
                  <a:schemeClr val="tx1"/>
                </a:solidFill>
                <a:effectLst/>
                <a:latin typeface="+mn-lt"/>
                <a:cs typeface="Times New Roman" panose="02020603050405020304" pitchFamily="18" charset="0"/>
              </a:rPr>
              <a:t>(</a:t>
            </a:r>
            <a:r>
              <a:rPr lang="ja-JP" altLang="en-US" sz="2400" b="0" kern="100" dirty="0">
                <a:solidFill>
                  <a:schemeClr val="tx1"/>
                </a:solidFill>
                <a:effectLst/>
                <a:latin typeface="+mn-lt"/>
                <a:cs typeface="Times New Roman" panose="02020603050405020304" pitchFamily="18" charset="0"/>
              </a:rPr>
              <a:t>月</a:t>
            </a:r>
            <a:r>
              <a:rPr lang="en-US" altLang="ja-JP" sz="2400" b="0" kern="100" dirty="0">
                <a:solidFill>
                  <a:schemeClr val="tx1"/>
                </a:solidFill>
                <a:effectLst/>
                <a:latin typeface="+mn-lt"/>
                <a:cs typeface="Times New Roman" panose="02020603050405020304" pitchFamily="18" charset="0"/>
              </a:rPr>
              <a:t>)</a:t>
            </a:r>
            <a:br>
              <a:rPr lang="en-US" altLang="ja-JP" sz="2400" b="0" kern="100" dirty="0">
                <a:solidFill>
                  <a:schemeClr val="tx1"/>
                </a:solidFill>
                <a:effectLst/>
                <a:latin typeface="+mn-lt"/>
                <a:cs typeface="Times New Roman" panose="02020603050405020304" pitchFamily="18" charset="0"/>
              </a:rPr>
            </a:br>
            <a:r>
              <a:rPr lang="ja-JP" altLang="en-US" sz="2400" b="0" kern="100" dirty="0">
                <a:solidFill>
                  <a:schemeClr val="tx1"/>
                </a:solidFill>
                <a:effectLst/>
                <a:latin typeface="+mn-lt"/>
                <a:cs typeface="Times New Roman" panose="02020603050405020304" pitchFamily="18" charset="0"/>
              </a:rPr>
              <a:t>先生：</a:t>
            </a:r>
            <a:r>
              <a:rPr lang="en-US" altLang="ja-JP" sz="2400" b="0" kern="100" dirty="0">
                <a:solidFill>
                  <a:schemeClr val="tx1"/>
                </a:solidFill>
                <a:latin typeface="+mn-lt"/>
                <a:cs typeface="Times New Roman" panose="02020603050405020304" pitchFamily="18" charset="0"/>
              </a:rPr>
              <a:t>H</a:t>
            </a:r>
            <a:r>
              <a:rPr lang="ja-JP" altLang="en-US" sz="2400" b="0" kern="100" dirty="0">
                <a:solidFill>
                  <a:schemeClr val="tx1"/>
                </a:solidFill>
                <a:effectLst/>
                <a:latin typeface="+mn-lt"/>
                <a:cs typeface="Times New Roman" panose="02020603050405020304" pitchFamily="18" charset="0"/>
              </a:rPr>
              <a:t>先生</a:t>
            </a:r>
            <a:br>
              <a:rPr lang="en-US" altLang="ja-JP" sz="2400" b="0" kern="100" dirty="0">
                <a:solidFill>
                  <a:schemeClr val="tx1"/>
                </a:solidFill>
                <a:effectLst/>
                <a:latin typeface="+mn-lt"/>
                <a:cs typeface="Times New Roman" panose="02020603050405020304" pitchFamily="18" charset="0"/>
              </a:rPr>
            </a:br>
            <a:r>
              <a:rPr lang="ja-JP" altLang="en-US" sz="2400" b="0" kern="100" dirty="0">
                <a:solidFill>
                  <a:schemeClr val="tx1"/>
                </a:solidFill>
                <a:effectLst/>
                <a:latin typeface="+mn-lt"/>
                <a:cs typeface="Times New Roman" panose="02020603050405020304" pitchFamily="18" charset="0"/>
              </a:rPr>
              <a:t>職業：栄養教諭</a:t>
            </a:r>
            <a:br>
              <a:rPr lang="en-US" altLang="ja-JP" sz="2400" b="0" kern="100" dirty="0">
                <a:solidFill>
                  <a:schemeClr val="tx1"/>
                </a:solidFill>
                <a:effectLst/>
                <a:latin typeface="+mn-lt"/>
                <a:cs typeface="Times New Roman" panose="02020603050405020304" pitchFamily="18" charset="0"/>
              </a:rPr>
            </a:br>
            <a:r>
              <a:rPr lang="ja-JP" altLang="en-US" sz="2400" b="0" kern="100" dirty="0">
                <a:solidFill>
                  <a:schemeClr val="tx1"/>
                </a:solidFill>
                <a:latin typeface="+mn-lt"/>
                <a:cs typeface="Times New Roman" panose="02020603050405020304" pitchFamily="18" charset="0"/>
              </a:rPr>
              <a:t>方法：</a:t>
            </a:r>
            <a:r>
              <a:rPr lang="en-US" altLang="ja-JP" sz="2400" b="0" kern="100" dirty="0">
                <a:solidFill>
                  <a:schemeClr val="tx1"/>
                </a:solidFill>
                <a:effectLst/>
                <a:latin typeface="+mn-lt"/>
                <a:cs typeface="Times New Roman" panose="02020603050405020304" pitchFamily="18" charset="0"/>
              </a:rPr>
              <a:t>zoom</a:t>
            </a:r>
            <a:br>
              <a:rPr lang="en-US" altLang="ja-JP" sz="2400" b="0" kern="100" dirty="0">
                <a:solidFill>
                  <a:schemeClr val="tx1"/>
                </a:solidFill>
                <a:effectLst/>
                <a:latin typeface="+mn-lt"/>
                <a:cs typeface="Times New Roman" panose="02020603050405020304" pitchFamily="18" charset="0"/>
              </a:rPr>
            </a:br>
            <a:r>
              <a:rPr lang="ja-JP" altLang="en-US" sz="2400" b="0" kern="100" dirty="0">
                <a:solidFill>
                  <a:schemeClr val="tx1"/>
                </a:solidFill>
                <a:latin typeface="+mn-lt"/>
                <a:cs typeface="Times New Roman" panose="02020603050405020304" pitchFamily="18" charset="0"/>
              </a:rPr>
              <a:t>講義の内容：</a:t>
            </a:r>
            <a:r>
              <a:rPr lang="ja-JP" altLang="en-US" sz="2400" b="0" kern="100" dirty="0">
                <a:solidFill>
                  <a:srgbClr val="FF0000"/>
                </a:solidFill>
                <a:latin typeface="+mn-lt"/>
                <a:cs typeface="Times New Roman" panose="02020603050405020304" pitchFamily="18" charset="0"/>
              </a:rPr>
              <a:t>栄養教諭の存在意義</a:t>
            </a:r>
            <a:r>
              <a:rPr lang="ja-JP" altLang="en-US" sz="2400" b="0" kern="100" dirty="0">
                <a:solidFill>
                  <a:schemeClr val="tx1"/>
                </a:solidFill>
                <a:latin typeface="+mn-lt"/>
                <a:cs typeface="Times New Roman" panose="02020603050405020304" pitchFamily="18" charset="0"/>
              </a:rPr>
              <a:t>や</a:t>
            </a:r>
            <a:r>
              <a:rPr lang="ja-JP" altLang="en-US" sz="2400" b="0" kern="100" dirty="0">
                <a:solidFill>
                  <a:srgbClr val="FF0000"/>
                </a:solidFill>
                <a:latin typeface="+mn-lt"/>
                <a:cs typeface="Times New Roman" panose="02020603050405020304" pitchFamily="18" charset="0"/>
              </a:rPr>
              <a:t>課題</a:t>
            </a:r>
            <a:r>
              <a:rPr lang="ja-JP" altLang="en-US" sz="2400" b="0" kern="100" dirty="0">
                <a:solidFill>
                  <a:schemeClr val="tx1"/>
                </a:solidFill>
                <a:latin typeface="+mn-lt"/>
                <a:cs typeface="Times New Roman" panose="02020603050405020304" pitchFamily="18" charset="0"/>
              </a:rPr>
              <a:t>についてのお話</a:t>
            </a:r>
            <a:endParaRPr kumimoji="1" lang="ja-JP" altLang="en-US" sz="2400" dirty="0">
              <a:solidFill>
                <a:schemeClr val="tx1"/>
              </a:solidFill>
              <a:latin typeface="+mn-lt"/>
            </a:endParaRPr>
          </a:p>
        </p:txBody>
      </p:sp>
      <p:sp>
        <p:nvSpPr>
          <p:cNvPr id="5" name="スライド番号プレースホルダー 4">
            <a:extLst>
              <a:ext uri="{FF2B5EF4-FFF2-40B4-BE49-F238E27FC236}">
                <a16:creationId xmlns:a16="http://schemas.microsoft.com/office/drawing/2014/main" id="{26ED606C-5C56-4F97-DC94-091A644836F8}"/>
              </a:ext>
            </a:extLst>
          </p:cNvPr>
          <p:cNvSpPr>
            <a:spLocks noGrp="1"/>
          </p:cNvSpPr>
          <p:nvPr>
            <p:ph type="sldNum" sz="quarter" idx="12"/>
          </p:nvPr>
        </p:nvSpPr>
        <p:spPr/>
        <p:txBody>
          <a:bodyPr/>
          <a:lstStyle/>
          <a:p>
            <a:pPr rtl="0"/>
            <a:fld id="{48F63A3B-78C7-47BE-AE5E-E10140E04643}" type="slidenum">
              <a:rPr lang="en-US" altLang="ja-JP" smtClean="0"/>
              <a:t>25</a:t>
            </a:fld>
            <a:endParaRPr lang="ja-JP" dirty="0"/>
          </a:p>
        </p:txBody>
      </p:sp>
      <p:sp>
        <p:nvSpPr>
          <p:cNvPr id="4" name="テキスト ボックス 3">
            <a:extLst>
              <a:ext uri="{FF2B5EF4-FFF2-40B4-BE49-F238E27FC236}">
                <a16:creationId xmlns:a16="http://schemas.microsoft.com/office/drawing/2014/main" id="{D69B8CE6-A644-DDAE-5626-4D0285CE0EA7}"/>
              </a:ext>
            </a:extLst>
          </p:cNvPr>
          <p:cNvSpPr txBox="1"/>
          <p:nvPr/>
        </p:nvSpPr>
        <p:spPr>
          <a:xfrm>
            <a:off x="11093742" y="6419745"/>
            <a:ext cx="2891568"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4153017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327AC9-EF77-3DD1-B053-30B320ADFC24}"/>
              </a:ext>
            </a:extLst>
          </p:cNvPr>
          <p:cNvSpPr>
            <a:spLocks noGrp="1"/>
          </p:cNvSpPr>
          <p:nvPr>
            <p:ph type="title"/>
          </p:nvPr>
        </p:nvSpPr>
        <p:spPr>
          <a:xfrm>
            <a:off x="760476" y="524226"/>
            <a:ext cx="10671048" cy="768096"/>
          </a:xfrm>
        </p:spPr>
        <p:txBody>
          <a:bodyPr/>
          <a:lstStyle/>
          <a:p>
            <a:r>
              <a:rPr kumimoji="1" lang="en-US" altLang="ja-JP" sz="3600" dirty="0">
                <a:solidFill>
                  <a:schemeClr val="tx1"/>
                </a:solidFill>
              </a:rPr>
              <a:t>A. </a:t>
            </a:r>
            <a:r>
              <a:rPr kumimoji="1" lang="ja-JP" altLang="en-US" sz="3600" dirty="0">
                <a:solidFill>
                  <a:schemeClr val="tx1"/>
                </a:solidFill>
              </a:rPr>
              <a:t>なぜ栄養教諭になったか</a:t>
            </a:r>
            <a:r>
              <a:rPr lang="ja-JP" altLang="en-US" sz="3600" dirty="0">
                <a:solidFill>
                  <a:schemeClr val="tx1"/>
                </a:solidFill>
              </a:rPr>
              <a:t>①</a:t>
            </a:r>
            <a:endParaRPr kumimoji="1" lang="ja-JP" altLang="en-US" sz="3600" dirty="0">
              <a:solidFill>
                <a:schemeClr val="tx1"/>
              </a:solidFill>
            </a:endParaRPr>
          </a:p>
        </p:txBody>
      </p:sp>
      <p:sp>
        <p:nvSpPr>
          <p:cNvPr id="3" name="コンテンツ プレースホルダー 2">
            <a:extLst>
              <a:ext uri="{FF2B5EF4-FFF2-40B4-BE49-F238E27FC236}">
                <a16:creationId xmlns:a16="http://schemas.microsoft.com/office/drawing/2014/main" id="{9D1C17D9-41D2-A075-5659-D8B0E020AAC4}"/>
              </a:ext>
            </a:extLst>
          </p:cNvPr>
          <p:cNvSpPr>
            <a:spLocks noGrp="1"/>
          </p:cNvSpPr>
          <p:nvPr>
            <p:ph sz="half" idx="1"/>
          </p:nvPr>
        </p:nvSpPr>
        <p:spPr>
          <a:xfrm>
            <a:off x="536448" y="1401718"/>
            <a:ext cx="11119104" cy="4999081"/>
          </a:xfrm>
        </p:spPr>
        <p:txBody>
          <a:bodyPr/>
          <a:lstStyle/>
          <a:p>
            <a:pPr marL="0" indent="0">
              <a:buNone/>
            </a:pPr>
            <a:r>
              <a:rPr lang="ja-JP" altLang="en-US" sz="2400" dirty="0">
                <a:solidFill>
                  <a:schemeClr val="tx1"/>
                </a:solidFill>
              </a:rPr>
              <a:t>①</a:t>
            </a:r>
            <a:r>
              <a:rPr lang="en-US" altLang="ja-JP" sz="2400" dirty="0">
                <a:solidFill>
                  <a:schemeClr val="tx1"/>
                </a:solidFill>
              </a:rPr>
              <a:t>H</a:t>
            </a:r>
            <a:r>
              <a:rPr lang="ja-JP" altLang="en-US" sz="2400" dirty="0">
                <a:solidFill>
                  <a:schemeClr val="tx1"/>
                </a:solidFill>
              </a:rPr>
              <a:t>先生は</a:t>
            </a:r>
            <a:r>
              <a:rPr lang="ja-JP" altLang="en-US" sz="2400" dirty="0">
                <a:solidFill>
                  <a:srgbClr val="FF0000"/>
                </a:solidFill>
              </a:rPr>
              <a:t>学校栄養職員</a:t>
            </a:r>
            <a:r>
              <a:rPr lang="ja-JP" altLang="en-US" sz="2400" dirty="0">
                <a:solidFill>
                  <a:schemeClr val="tx1"/>
                </a:solidFill>
              </a:rPr>
              <a:t>として就職。</a:t>
            </a:r>
            <a:endParaRPr lang="en-US" altLang="ja-JP" sz="2400" dirty="0">
              <a:solidFill>
                <a:schemeClr val="tx1"/>
              </a:solidFill>
            </a:endParaRPr>
          </a:p>
          <a:p>
            <a:pPr marL="0" indent="0">
              <a:buNone/>
            </a:pPr>
            <a:endParaRPr lang="en-US" altLang="ja-JP" dirty="0">
              <a:solidFill>
                <a:schemeClr val="tx1"/>
              </a:solidFill>
            </a:endParaRPr>
          </a:p>
          <a:p>
            <a:pPr marL="0" indent="0">
              <a:buNone/>
            </a:pPr>
            <a:r>
              <a:rPr lang="ja-JP" altLang="en-US" sz="2400" dirty="0">
                <a:solidFill>
                  <a:schemeClr val="tx1"/>
                </a:solidFill>
              </a:rPr>
              <a:t>②</a:t>
            </a:r>
            <a:r>
              <a:rPr lang="en-US" altLang="ja-JP" sz="2400" dirty="0">
                <a:solidFill>
                  <a:schemeClr val="tx1"/>
                </a:solidFill>
              </a:rPr>
              <a:t>2005 </a:t>
            </a:r>
            <a:r>
              <a:rPr lang="ja-JP" altLang="en-US" sz="2400" dirty="0">
                <a:solidFill>
                  <a:schemeClr val="tx1"/>
                </a:solidFill>
              </a:rPr>
              <a:t>年に</a:t>
            </a:r>
            <a:r>
              <a:rPr lang="ja-JP" altLang="en-US" sz="2400" dirty="0">
                <a:solidFill>
                  <a:srgbClr val="FF0000"/>
                </a:solidFill>
              </a:rPr>
              <a:t>栄養教諭制度</a:t>
            </a:r>
            <a:r>
              <a:rPr lang="ja-JP" altLang="en-US" sz="2400" dirty="0">
                <a:solidFill>
                  <a:schemeClr val="tx1"/>
                </a:solidFill>
              </a:rPr>
              <a:t>ができた。</a:t>
            </a:r>
            <a:endParaRPr lang="en-US" altLang="ja-JP" sz="2400" dirty="0">
              <a:solidFill>
                <a:schemeClr val="tx1"/>
              </a:solidFill>
            </a:endParaRPr>
          </a:p>
          <a:p>
            <a:pPr marL="0" indent="0">
              <a:buNone/>
            </a:pPr>
            <a:r>
              <a:rPr lang="en-US" altLang="ja-JP" sz="2400" dirty="0">
                <a:solidFill>
                  <a:schemeClr val="tx1"/>
                </a:solidFill>
              </a:rPr>
              <a:t>        </a:t>
            </a:r>
            <a:r>
              <a:rPr lang="ja-JP" altLang="en-US" sz="2400" dirty="0">
                <a:solidFill>
                  <a:schemeClr val="tx1"/>
                </a:solidFill>
              </a:rPr>
              <a:t>かねてから栄養教諭制度を作ってほしいと感じており、</a:t>
            </a:r>
            <a:endParaRPr lang="en-US" altLang="ja-JP" sz="2400" dirty="0">
              <a:solidFill>
                <a:schemeClr val="tx1"/>
              </a:solidFill>
            </a:endParaRPr>
          </a:p>
          <a:p>
            <a:pPr marL="0" indent="0">
              <a:buNone/>
            </a:pPr>
            <a:r>
              <a:rPr lang="ja-JP" altLang="en-US" sz="2400" dirty="0">
                <a:solidFill>
                  <a:schemeClr val="tx1"/>
                </a:solidFill>
              </a:rPr>
              <a:t>　　　　お願いしてやっとできた制度だったため、意欲を示すために栄養教諭になった。</a:t>
            </a:r>
            <a:endParaRPr lang="en-US" altLang="ja-JP" sz="2400" dirty="0">
              <a:solidFill>
                <a:schemeClr val="tx1"/>
              </a:solidFill>
            </a:endParaRPr>
          </a:p>
          <a:p>
            <a:pPr marL="0" indent="0">
              <a:buNone/>
            </a:pPr>
            <a:r>
              <a:rPr lang="ja-JP" altLang="en-US" dirty="0">
                <a:solidFill>
                  <a:schemeClr val="tx1"/>
                </a:solidFill>
              </a:rPr>
              <a:t> </a:t>
            </a:r>
            <a:endParaRPr lang="en-US" altLang="ja-JP" sz="1600" dirty="0">
              <a:solidFill>
                <a:schemeClr val="tx1"/>
              </a:solidFill>
            </a:endParaRPr>
          </a:p>
          <a:p>
            <a:pPr marL="0" indent="0">
              <a:buNone/>
            </a:pPr>
            <a:r>
              <a:rPr lang="ja-JP" altLang="en-US" sz="2400" dirty="0">
                <a:solidFill>
                  <a:schemeClr val="tx1"/>
                </a:solidFill>
              </a:rPr>
              <a:t>③学校栄養職員から栄養教諭になるために、夏休み期間に</a:t>
            </a:r>
            <a:r>
              <a:rPr lang="en-US" altLang="ja-JP" sz="2400" dirty="0">
                <a:solidFill>
                  <a:schemeClr val="tx1"/>
                </a:solidFill>
              </a:rPr>
              <a:t>2</a:t>
            </a:r>
            <a:r>
              <a:rPr lang="ja-JP" altLang="en-US" sz="2400" dirty="0">
                <a:solidFill>
                  <a:schemeClr val="tx1"/>
                </a:solidFill>
              </a:rPr>
              <a:t>年かけて</a:t>
            </a:r>
            <a:r>
              <a:rPr lang="ja-JP" altLang="en-US" sz="2400" dirty="0">
                <a:solidFill>
                  <a:srgbClr val="FF0000"/>
                </a:solidFill>
              </a:rPr>
              <a:t>認定講習</a:t>
            </a:r>
            <a:r>
              <a:rPr lang="ja-JP" altLang="en-US" sz="2400" dirty="0">
                <a:solidFill>
                  <a:schemeClr val="tx1"/>
                </a:solidFill>
              </a:rPr>
              <a:t>を受けた。</a:t>
            </a:r>
            <a:endParaRPr lang="en-US" altLang="ja-JP" sz="2400" dirty="0">
              <a:solidFill>
                <a:schemeClr val="tx1"/>
              </a:solidFill>
            </a:endParaRPr>
          </a:p>
          <a:p>
            <a:pPr marL="0" indent="0">
              <a:buNone/>
            </a:pPr>
            <a:r>
              <a:rPr lang="ja-JP" altLang="en-US" sz="2400" dirty="0">
                <a:solidFill>
                  <a:schemeClr val="tx1"/>
                </a:solidFill>
              </a:rPr>
              <a:t>　　実際に栄養教諭として働くために</a:t>
            </a:r>
            <a:r>
              <a:rPr lang="ja-JP" altLang="en-US" sz="2400" dirty="0">
                <a:solidFill>
                  <a:srgbClr val="FF0000"/>
                </a:solidFill>
              </a:rPr>
              <a:t>任用替え試験</a:t>
            </a:r>
            <a:r>
              <a:rPr lang="ja-JP" altLang="en-US" sz="2400" dirty="0">
                <a:solidFill>
                  <a:schemeClr val="tx1"/>
                </a:solidFill>
              </a:rPr>
              <a:t>を受けた。</a:t>
            </a:r>
            <a:endParaRPr lang="en-US" altLang="ja-JP" sz="2400" dirty="0">
              <a:solidFill>
                <a:schemeClr val="tx1"/>
              </a:solidFill>
            </a:endParaRPr>
          </a:p>
          <a:p>
            <a:pPr marL="0" indent="0">
              <a:buNone/>
            </a:pPr>
            <a:endParaRPr lang="en-US" altLang="ja-JP" sz="1600" dirty="0">
              <a:solidFill>
                <a:schemeClr val="tx1"/>
              </a:solidFill>
            </a:endParaRPr>
          </a:p>
          <a:p>
            <a:pPr marL="0" indent="0">
              <a:buNone/>
            </a:pPr>
            <a:r>
              <a:rPr lang="ja-JP" altLang="en-US" sz="2400" dirty="0">
                <a:solidFill>
                  <a:schemeClr val="tx1"/>
                </a:solidFill>
              </a:rPr>
              <a:t>　　任用替えが始まって</a:t>
            </a:r>
            <a:r>
              <a:rPr lang="en-US" altLang="ja-JP" sz="2400" dirty="0">
                <a:solidFill>
                  <a:schemeClr val="tx1"/>
                </a:solidFill>
              </a:rPr>
              <a:t>…</a:t>
            </a:r>
          </a:p>
          <a:p>
            <a:pPr marL="0" indent="0">
              <a:buNone/>
            </a:pPr>
            <a:r>
              <a:rPr lang="en-US" altLang="ja-JP" sz="2400" dirty="0">
                <a:solidFill>
                  <a:schemeClr val="tx1"/>
                </a:solidFill>
              </a:rPr>
              <a:t>  </a:t>
            </a:r>
            <a:r>
              <a:rPr lang="ja-JP" altLang="en-US" sz="2400" dirty="0">
                <a:solidFill>
                  <a:schemeClr val="tx1"/>
                </a:solidFill>
              </a:rPr>
              <a:t>　　　　・ </a:t>
            </a:r>
            <a:r>
              <a:rPr lang="en-US" altLang="ja-JP" sz="2400" dirty="0">
                <a:solidFill>
                  <a:schemeClr val="tx1"/>
                </a:solidFill>
              </a:rPr>
              <a:t>2</a:t>
            </a:r>
            <a:r>
              <a:rPr lang="ja-JP" altLang="en-US" sz="2400" dirty="0">
                <a:solidFill>
                  <a:schemeClr val="tx1"/>
                </a:solidFill>
              </a:rPr>
              <a:t>年目</a:t>
            </a:r>
            <a:r>
              <a:rPr lang="en-US" altLang="ja-JP" sz="2400" dirty="0">
                <a:solidFill>
                  <a:schemeClr val="tx1"/>
                </a:solidFill>
              </a:rPr>
              <a:t>…</a:t>
            </a:r>
            <a:r>
              <a:rPr lang="ja-JP" altLang="en-US" sz="2400" dirty="0">
                <a:solidFill>
                  <a:schemeClr val="tx1"/>
                </a:solidFill>
              </a:rPr>
              <a:t>実際に任用替えした人は</a:t>
            </a:r>
            <a:r>
              <a:rPr lang="en-US" altLang="ja-JP" sz="2400" dirty="0">
                <a:solidFill>
                  <a:schemeClr val="tx1"/>
                </a:solidFill>
              </a:rPr>
              <a:t>10</a:t>
            </a:r>
            <a:r>
              <a:rPr lang="ja-JP" altLang="en-US" sz="2400" dirty="0">
                <a:solidFill>
                  <a:schemeClr val="tx1"/>
                </a:solidFill>
              </a:rPr>
              <a:t>人弱ほどで少なかった</a:t>
            </a:r>
            <a:endParaRPr lang="en-US" altLang="ja-JP" sz="2400" dirty="0">
              <a:solidFill>
                <a:schemeClr val="tx1"/>
              </a:solidFill>
            </a:endParaRPr>
          </a:p>
          <a:p>
            <a:pPr marL="0" indent="0">
              <a:buNone/>
            </a:pPr>
            <a:r>
              <a:rPr lang="en-US" altLang="ja-JP" sz="2400" dirty="0">
                <a:solidFill>
                  <a:schemeClr val="tx1"/>
                </a:solidFill>
              </a:rPr>
              <a:t>  </a:t>
            </a:r>
            <a:r>
              <a:rPr lang="ja-JP" altLang="en-US" sz="2400" dirty="0">
                <a:solidFill>
                  <a:schemeClr val="tx1"/>
                </a:solidFill>
              </a:rPr>
              <a:t>　　　　・ </a:t>
            </a:r>
            <a:r>
              <a:rPr lang="en-US" altLang="ja-JP" sz="2400" dirty="0">
                <a:solidFill>
                  <a:schemeClr val="tx1"/>
                </a:solidFill>
              </a:rPr>
              <a:t>3</a:t>
            </a:r>
            <a:r>
              <a:rPr lang="ja-JP" altLang="en-US" sz="2400" dirty="0">
                <a:solidFill>
                  <a:schemeClr val="tx1"/>
                </a:solidFill>
              </a:rPr>
              <a:t>年目</a:t>
            </a:r>
            <a:r>
              <a:rPr lang="en-US" altLang="ja-JP" sz="2400" dirty="0">
                <a:solidFill>
                  <a:schemeClr val="tx1"/>
                </a:solidFill>
              </a:rPr>
              <a:t>…</a:t>
            </a:r>
            <a:r>
              <a:rPr lang="ja-JP" altLang="en-US" sz="2400" dirty="0">
                <a:solidFill>
                  <a:schemeClr val="tx1"/>
                </a:solidFill>
              </a:rPr>
              <a:t>大幅に増え、そこから</a:t>
            </a:r>
            <a:r>
              <a:rPr lang="ja-JP" altLang="en-US" sz="2400" dirty="0">
                <a:solidFill>
                  <a:srgbClr val="FF0000"/>
                </a:solidFill>
              </a:rPr>
              <a:t>任用替えが進んでいった</a:t>
            </a:r>
            <a:endParaRPr lang="en-US" altLang="ja-JP" sz="2400" dirty="0">
              <a:solidFill>
                <a:srgbClr val="FF0000"/>
              </a:solidFill>
            </a:endParaRPr>
          </a:p>
          <a:p>
            <a:pPr marL="0" indent="0">
              <a:buNone/>
            </a:pPr>
            <a:r>
              <a:rPr lang="ja-JP" altLang="en-US" sz="2400" dirty="0">
                <a:solidFill>
                  <a:schemeClr val="tx1"/>
                </a:solidFill>
              </a:rPr>
              <a:t> </a:t>
            </a:r>
            <a:endParaRPr kumimoji="1" lang="ja-JP" altLang="en-US" sz="2400" dirty="0">
              <a:solidFill>
                <a:schemeClr val="tx1"/>
              </a:solidFill>
            </a:endParaRPr>
          </a:p>
        </p:txBody>
      </p:sp>
      <p:sp>
        <p:nvSpPr>
          <p:cNvPr id="4" name="テキスト ボックス 3">
            <a:extLst>
              <a:ext uri="{FF2B5EF4-FFF2-40B4-BE49-F238E27FC236}">
                <a16:creationId xmlns:a16="http://schemas.microsoft.com/office/drawing/2014/main" id="{F723E9CC-289E-55BC-02CB-B86D59D007E2}"/>
              </a:ext>
            </a:extLst>
          </p:cNvPr>
          <p:cNvSpPr txBox="1"/>
          <p:nvPr/>
        </p:nvSpPr>
        <p:spPr>
          <a:xfrm>
            <a:off x="9499584" y="6495218"/>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F</a:t>
            </a:r>
            <a:r>
              <a:rPr kumimoji="1" lang="ja-JP" altLang="en-US" dirty="0"/>
              <a:t>、</a:t>
            </a:r>
            <a:r>
              <a:rPr kumimoji="1" lang="en-US" altLang="ja-JP" dirty="0"/>
              <a:t>K</a:t>
            </a:r>
            <a:r>
              <a:rPr kumimoji="1" lang="ja-JP" altLang="en-US" dirty="0"/>
              <a:t>）</a:t>
            </a:r>
          </a:p>
        </p:txBody>
      </p:sp>
      <p:sp>
        <p:nvSpPr>
          <p:cNvPr id="5" name="スライド番号プレースホルダー 4">
            <a:extLst>
              <a:ext uri="{FF2B5EF4-FFF2-40B4-BE49-F238E27FC236}">
                <a16:creationId xmlns:a16="http://schemas.microsoft.com/office/drawing/2014/main" id="{51AB3D59-A05D-571C-118A-CEB527B1767F}"/>
              </a:ext>
            </a:extLst>
          </p:cNvPr>
          <p:cNvSpPr>
            <a:spLocks noGrp="1"/>
          </p:cNvSpPr>
          <p:nvPr>
            <p:ph type="sldNum" sz="quarter" idx="12"/>
          </p:nvPr>
        </p:nvSpPr>
        <p:spPr/>
        <p:txBody>
          <a:bodyPr/>
          <a:lstStyle/>
          <a:p>
            <a:pPr rtl="0"/>
            <a:fld id="{48F63A3B-78C7-47BE-AE5E-E10140E04643}" type="slidenum">
              <a:rPr lang="en-US" altLang="ja-JP" smtClean="0"/>
              <a:t>26</a:t>
            </a:fld>
            <a:endParaRPr lang="ja-JP" dirty="0"/>
          </a:p>
        </p:txBody>
      </p:sp>
      <p:sp>
        <p:nvSpPr>
          <p:cNvPr id="6" name="吹き出し: 角を丸めた四角形 5">
            <a:extLst>
              <a:ext uri="{FF2B5EF4-FFF2-40B4-BE49-F238E27FC236}">
                <a16:creationId xmlns:a16="http://schemas.microsoft.com/office/drawing/2014/main" id="{6F38BC9C-EBC3-3D31-CEC7-A17DE667DA4C}"/>
              </a:ext>
            </a:extLst>
          </p:cNvPr>
          <p:cNvSpPr/>
          <p:nvPr/>
        </p:nvSpPr>
        <p:spPr>
          <a:xfrm>
            <a:off x="1161288" y="2578608"/>
            <a:ext cx="9290304" cy="850392"/>
          </a:xfrm>
          <a:prstGeom prst="wedgeRoundRectCallout">
            <a:avLst>
              <a:gd name="adj1" fmla="val 53598"/>
              <a:gd name="adj2" fmla="val 13480"/>
              <a:gd name="adj3" fmla="val 16667"/>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無料イラスト かわいいフリー素材集: ビジネスのイラスト「業績アップ・右肩上がりのグラフ」">
            <a:extLst>
              <a:ext uri="{FF2B5EF4-FFF2-40B4-BE49-F238E27FC236}">
                <a16:creationId xmlns:a16="http://schemas.microsoft.com/office/drawing/2014/main" id="{042D2065-642C-481E-7628-ADA032DC9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348" y="4836843"/>
            <a:ext cx="2016006" cy="1496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白衣を着た栄養士のイラスト | かわいいフリー素材集 いらすとや">
            <a:extLst>
              <a:ext uri="{FF2B5EF4-FFF2-40B4-BE49-F238E27FC236}">
                <a16:creationId xmlns:a16="http://schemas.microsoft.com/office/drawing/2014/main" id="{0D7F34CD-F76D-47F7-8EC4-A06600BFD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62" b="59526"/>
          <a:stretch/>
        </p:blipFill>
        <p:spPr bwMode="auto">
          <a:xfrm>
            <a:off x="9934935" y="2021157"/>
            <a:ext cx="2167170" cy="149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42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静岡県の地図 | 無料イラスト＆かわいいフリー素材集 ねこ画伯コハクちゃん">
            <a:extLst>
              <a:ext uri="{FF2B5EF4-FFF2-40B4-BE49-F238E27FC236}">
                <a16:creationId xmlns:a16="http://schemas.microsoft.com/office/drawing/2014/main" id="{4B9AE73D-06EB-CBCB-E50B-DCB863458BD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680176" y="87868"/>
            <a:ext cx="6943344" cy="6943344"/>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9D1C17D9-41D2-A075-5659-D8B0E020AAC4}"/>
              </a:ext>
            </a:extLst>
          </p:cNvPr>
          <p:cNvSpPr>
            <a:spLocks noGrp="1"/>
          </p:cNvSpPr>
          <p:nvPr>
            <p:ph sz="half" idx="1"/>
          </p:nvPr>
        </p:nvSpPr>
        <p:spPr>
          <a:xfrm>
            <a:off x="536448" y="1605970"/>
            <a:ext cx="10916489" cy="4009095"/>
          </a:xfrm>
        </p:spPr>
        <p:txBody>
          <a:bodyPr/>
          <a:lstStyle/>
          <a:p>
            <a:pPr marL="0" indent="0">
              <a:buNone/>
            </a:pPr>
            <a:br>
              <a:rPr lang="en-US" altLang="ja-JP" sz="2400" dirty="0">
                <a:solidFill>
                  <a:schemeClr val="tx1"/>
                </a:solidFill>
              </a:rPr>
            </a:br>
            <a:r>
              <a:rPr lang="ja-JP" altLang="en-US" sz="2400" dirty="0">
                <a:solidFill>
                  <a:schemeClr val="tx1"/>
                </a:solidFill>
              </a:rPr>
              <a:t>静岡県では</a:t>
            </a:r>
            <a:r>
              <a:rPr lang="en-US" altLang="ja-JP" sz="2400" dirty="0">
                <a:solidFill>
                  <a:schemeClr val="tx1"/>
                </a:solidFill>
              </a:rPr>
              <a:t>…</a:t>
            </a:r>
          </a:p>
          <a:p>
            <a:pPr marL="0" indent="0">
              <a:buNone/>
            </a:pPr>
            <a:endParaRPr lang="en-US" altLang="ja-JP" sz="700" dirty="0">
              <a:solidFill>
                <a:schemeClr val="tx1"/>
              </a:solidFill>
            </a:endParaRPr>
          </a:p>
          <a:p>
            <a:pPr marL="0" indent="0">
              <a:buNone/>
            </a:pPr>
            <a:r>
              <a:rPr lang="ja-JP" altLang="en-US" sz="2400" dirty="0">
                <a:solidFill>
                  <a:schemeClr val="tx1"/>
                </a:solidFill>
              </a:rPr>
              <a:t>・栄養教諭の採用試験が始まったのは</a:t>
            </a:r>
            <a:r>
              <a:rPr lang="ja-JP" altLang="en-US" sz="2400" dirty="0">
                <a:solidFill>
                  <a:srgbClr val="FF0000"/>
                </a:solidFill>
              </a:rPr>
              <a:t>最近</a:t>
            </a:r>
            <a:r>
              <a:rPr lang="ja-JP" altLang="en-US" sz="2400" dirty="0">
                <a:solidFill>
                  <a:schemeClr val="tx1"/>
                </a:solidFill>
              </a:rPr>
              <a:t>である！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lang="en-US" altLang="ja-JP" sz="1000" dirty="0">
              <a:solidFill>
                <a:schemeClr val="tx1"/>
              </a:solidFill>
            </a:endParaRPr>
          </a:p>
          <a:p>
            <a:pPr marL="0" indent="0">
              <a:buNone/>
            </a:pPr>
            <a:endParaRPr lang="en-US" altLang="ja-JP" sz="1000" dirty="0">
              <a:solidFill>
                <a:schemeClr val="tx1"/>
              </a:solidFill>
            </a:endParaRPr>
          </a:p>
          <a:p>
            <a:pPr marL="0" indent="0">
              <a:buNone/>
            </a:pPr>
            <a:r>
              <a:rPr lang="ja-JP" altLang="en-US" sz="2400" dirty="0">
                <a:solidFill>
                  <a:schemeClr val="tx1"/>
                </a:solidFill>
              </a:rPr>
              <a:t>　　それまでは</a:t>
            </a:r>
            <a:r>
              <a:rPr lang="en-US" altLang="ja-JP" sz="2400" dirty="0">
                <a:solidFill>
                  <a:schemeClr val="tx1"/>
                </a:solidFill>
              </a:rPr>
              <a:t>…</a:t>
            </a:r>
          </a:p>
          <a:p>
            <a:pPr marL="0" indent="0">
              <a:buNone/>
            </a:pPr>
            <a:r>
              <a:rPr lang="ja-JP" altLang="en-US" sz="2400" dirty="0">
                <a:solidFill>
                  <a:schemeClr val="tx1"/>
                </a:solidFill>
              </a:rPr>
              <a:t>　　・学校栄養職員として</a:t>
            </a:r>
            <a:r>
              <a:rPr lang="en-US" altLang="ja-JP" sz="2400" dirty="0">
                <a:solidFill>
                  <a:srgbClr val="FF0000"/>
                </a:solidFill>
              </a:rPr>
              <a:t>3</a:t>
            </a:r>
            <a:r>
              <a:rPr lang="ja-JP" altLang="en-US" sz="2400" dirty="0">
                <a:solidFill>
                  <a:srgbClr val="FF0000"/>
                </a:solidFill>
              </a:rPr>
              <a:t>年以上働いた実績のある人</a:t>
            </a:r>
            <a:r>
              <a:rPr lang="ja-JP" altLang="en-US" sz="2400" dirty="0">
                <a:solidFill>
                  <a:schemeClr val="tx1"/>
                </a:solidFill>
              </a:rPr>
              <a:t>が、</a:t>
            </a:r>
            <a:endParaRPr lang="en-US" altLang="ja-JP" sz="2400" dirty="0">
              <a:solidFill>
                <a:schemeClr val="tx1"/>
              </a:solidFill>
            </a:endParaRPr>
          </a:p>
          <a:p>
            <a:pPr marL="0" indent="0">
              <a:buNone/>
            </a:pPr>
            <a:r>
              <a:rPr lang="ja-JP" altLang="en-US" sz="2400" dirty="0">
                <a:solidFill>
                  <a:schemeClr val="tx1"/>
                </a:solidFill>
              </a:rPr>
              <a:t>　　　</a:t>
            </a:r>
            <a:r>
              <a:rPr lang="ja-JP" altLang="en-US" sz="2400" dirty="0">
                <a:solidFill>
                  <a:srgbClr val="FF0000"/>
                </a:solidFill>
              </a:rPr>
              <a:t>任用替えして栄養教諭になる形</a:t>
            </a:r>
            <a:r>
              <a:rPr lang="ja-JP" altLang="en-US" sz="2400" dirty="0">
                <a:solidFill>
                  <a:schemeClr val="tx1"/>
                </a:solidFill>
              </a:rPr>
              <a:t>であった。</a:t>
            </a:r>
            <a:endParaRPr lang="en-US" altLang="ja-JP" sz="2400" dirty="0">
              <a:solidFill>
                <a:schemeClr val="tx1"/>
              </a:solidFill>
            </a:endParaRPr>
          </a:p>
          <a:p>
            <a:pPr marL="0" indent="0">
              <a:buNone/>
            </a:pPr>
            <a:endParaRPr lang="en-US" altLang="ja-JP" sz="1100" dirty="0">
              <a:solidFill>
                <a:schemeClr val="tx1"/>
              </a:solidFill>
            </a:endParaRPr>
          </a:p>
          <a:p>
            <a:pPr marL="0" indent="0">
              <a:buNone/>
            </a:pPr>
            <a:r>
              <a:rPr lang="ja-JP" altLang="en-US" sz="2400" dirty="0">
                <a:solidFill>
                  <a:schemeClr val="tx1"/>
                </a:solidFill>
              </a:rPr>
              <a:t>　　・その意図には、栄養教諭は学校給食を教材とするから、まずは給食の経営管理等を</a:t>
            </a:r>
            <a:endParaRPr lang="en-US" altLang="ja-JP" sz="2400" dirty="0">
              <a:solidFill>
                <a:schemeClr val="tx1"/>
              </a:solidFill>
            </a:endParaRPr>
          </a:p>
          <a:p>
            <a:pPr marL="0" indent="0">
              <a:buNone/>
            </a:pPr>
            <a:r>
              <a:rPr lang="ja-JP" altLang="en-US" sz="2400" dirty="0">
                <a:solidFill>
                  <a:schemeClr val="tx1"/>
                </a:solidFill>
              </a:rPr>
              <a:t> 　　できるようになるために、</a:t>
            </a:r>
            <a:r>
              <a:rPr lang="en-US" altLang="ja-JP" sz="2400" dirty="0">
                <a:solidFill>
                  <a:srgbClr val="FF0000"/>
                </a:solidFill>
              </a:rPr>
              <a:t>3</a:t>
            </a:r>
            <a:r>
              <a:rPr lang="ja-JP" altLang="en-US" sz="2400" dirty="0">
                <a:solidFill>
                  <a:srgbClr val="FF0000"/>
                </a:solidFill>
              </a:rPr>
              <a:t>年の経験を積まないといけないという方針</a:t>
            </a:r>
            <a:r>
              <a:rPr lang="ja-JP" altLang="en-US" sz="2400" dirty="0">
                <a:solidFill>
                  <a:schemeClr val="tx1"/>
                </a:solidFill>
              </a:rPr>
              <a:t>があった。</a:t>
            </a:r>
            <a:endParaRPr kumimoji="1" lang="ja-JP" altLang="en-US" sz="2400" dirty="0">
              <a:solidFill>
                <a:schemeClr val="tx1"/>
              </a:solidFill>
            </a:endParaRPr>
          </a:p>
        </p:txBody>
      </p:sp>
      <p:sp>
        <p:nvSpPr>
          <p:cNvPr id="5" name="スライド番号プレースホルダー 4">
            <a:extLst>
              <a:ext uri="{FF2B5EF4-FFF2-40B4-BE49-F238E27FC236}">
                <a16:creationId xmlns:a16="http://schemas.microsoft.com/office/drawing/2014/main" id="{51AB3D59-A05D-571C-118A-CEB527B1767F}"/>
              </a:ext>
            </a:extLst>
          </p:cNvPr>
          <p:cNvSpPr>
            <a:spLocks noGrp="1"/>
          </p:cNvSpPr>
          <p:nvPr>
            <p:ph type="sldNum" sz="quarter" idx="12"/>
          </p:nvPr>
        </p:nvSpPr>
        <p:spPr/>
        <p:txBody>
          <a:bodyPr/>
          <a:lstStyle/>
          <a:p>
            <a:pPr rtl="0"/>
            <a:fld id="{48F63A3B-78C7-47BE-AE5E-E10140E04643}" type="slidenum">
              <a:rPr lang="en-US" altLang="ja-JP" smtClean="0"/>
              <a:t>27</a:t>
            </a:fld>
            <a:endParaRPr lang="ja-JP" dirty="0"/>
          </a:p>
        </p:txBody>
      </p:sp>
      <p:sp>
        <p:nvSpPr>
          <p:cNvPr id="6" name="四角形: 角を丸くする 5">
            <a:extLst>
              <a:ext uri="{FF2B5EF4-FFF2-40B4-BE49-F238E27FC236}">
                <a16:creationId xmlns:a16="http://schemas.microsoft.com/office/drawing/2014/main" id="{7C4B033B-03F2-D7C5-FA47-369A156CB229}"/>
              </a:ext>
            </a:extLst>
          </p:cNvPr>
          <p:cNvSpPr/>
          <p:nvPr/>
        </p:nvSpPr>
        <p:spPr>
          <a:xfrm>
            <a:off x="518160" y="3782292"/>
            <a:ext cx="10820400" cy="2407302"/>
          </a:xfrm>
          <a:prstGeom prst="roundRect">
            <a:avLst/>
          </a:prstGeom>
          <a:noFill/>
          <a:ln w="38100">
            <a:solidFill>
              <a:srgbClr val="F5C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4" descr="200以上 頑張る イラストや 351475-頑張る いらすとや">
            <a:extLst>
              <a:ext uri="{FF2B5EF4-FFF2-40B4-BE49-F238E27FC236}">
                <a16:creationId xmlns:a16="http://schemas.microsoft.com/office/drawing/2014/main" id="{BFF7374C-A8CD-9196-DDFA-72B4CB1E1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792" y="3468644"/>
            <a:ext cx="1468360" cy="184644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CF62702A-E98C-527F-1C4B-FE74C38B5766}"/>
              </a:ext>
            </a:extLst>
          </p:cNvPr>
          <p:cNvSpPr txBox="1"/>
          <p:nvPr/>
        </p:nvSpPr>
        <p:spPr>
          <a:xfrm>
            <a:off x="9499584" y="6495218"/>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F</a:t>
            </a:r>
            <a:r>
              <a:rPr kumimoji="1" lang="ja-JP" altLang="en-US" dirty="0"/>
              <a:t>、</a:t>
            </a:r>
            <a:r>
              <a:rPr kumimoji="1" lang="en-US" altLang="ja-JP" dirty="0"/>
              <a:t>K</a:t>
            </a:r>
            <a:r>
              <a:rPr kumimoji="1" lang="ja-JP" altLang="en-US" dirty="0"/>
              <a:t>）</a:t>
            </a:r>
          </a:p>
        </p:txBody>
      </p:sp>
      <p:sp>
        <p:nvSpPr>
          <p:cNvPr id="10" name="タイトル 1">
            <a:extLst>
              <a:ext uri="{FF2B5EF4-FFF2-40B4-BE49-F238E27FC236}">
                <a16:creationId xmlns:a16="http://schemas.microsoft.com/office/drawing/2014/main" id="{64FBC79D-7985-E5CA-59E7-1059809D433E}"/>
              </a:ext>
            </a:extLst>
          </p:cNvPr>
          <p:cNvSpPr txBox="1">
            <a:spLocks/>
          </p:cNvSpPr>
          <p:nvPr/>
        </p:nvSpPr>
        <p:spPr>
          <a:xfrm>
            <a:off x="760476" y="837874"/>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A. </a:t>
            </a:r>
            <a:r>
              <a:rPr lang="ja-JP" altLang="en-US" sz="3600" dirty="0">
                <a:solidFill>
                  <a:schemeClr val="tx1"/>
                </a:solidFill>
              </a:rPr>
              <a:t>なぜ栄養教諭になったか②</a:t>
            </a:r>
          </a:p>
        </p:txBody>
      </p:sp>
    </p:spTree>
    <p:extLst>
      <p:ext uri="{BB962C8B-B14F-4D97-AF65-F5344CB8AC3E}">
        <p14:creationId xmlns:p14="http://schemas.microsoft.com/office/powerpoint/2010/main" val="3258905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BB64CA3-474D-31F6-FCAA-AF664D257E14}"/>
              </a:ext>
            </a:extLst>
          </p:cNvPr>
          <p:cNvSpPr>
            <a:spLocks noGrp="1"/>
          </p:cNvSpPr>
          <p:nvPr>
            <p:ph type="sldNum" sz="quarter" idx="12"/>
          </p:nvPr>
        </p:nvSpPr>
        <p:spPr/>
        <p:txBody>
          <a:bodyPr/>
          <a:lstStyle/>
          <a:p>
            <a:pPr rtl="0"/>
            <a:fld id="{48F63A3B-78C7-47BE-AE5E-E10140E04643}" type="slidenum">
              <a:rPr lang="en-US" altLang="ja-JP" smtClean="0"/>
              <a:t>28</a:t>
            </a:fld>
            <a:endParaRPr lang="ja-JP" dirty="0"/>
          </a:p>
        </p:txBody>
      </p:sp>
      <p:sp>
        <p:nvSpPr>
          <p:cNvPr id="5" name="タイトル 1">
            <a:extLst>
              <a:ext uri="{FF2B5EF4-FFF2-40B4-BE49-F238E27FC236}">
                <a16:creationId xmlns:a16="http://schemas.microsoft.com/office/drawing/2014/main" id="{11CE7A45-7291-8E83-3796-B9508A2326F4}"/>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B. </a:t>
            </a:r>
            <a:r>
              <a:rPr lang="ja-JP" altLang="en-US" sz="3600" dirty="0">
                <a:solidFill>
                  <a:schemeClr val="tx1"/>
                </a:solidFill>
              </a:rPr>
              <a:t>食育を実践するまでの流れ①</a:t>
            </a:r>
          </a:p>
        </p:txBody>
      </p:sp>
      <p:sp>
        <p:nvSpPr>
          <p:cNvPr id="6" name="矢印: 下 5">
            <a:extLst>
              <a:ext uri="{FF2B5EF4-FFF2-40B4-BE49-F238E27FC236}">
                <a16:creationId xmlns:a16="http://schemas.microsoft.com/office/drawing/2014/main" id="{177772BC-5A84-BE10-C2C5-9578D539864C}"/>
              </a:ext>
            </a:extLst>
          </p:cNvPr>
          <p:cNvSpPr/>
          <p:nvPr/>
        </p:nvSpPr>
        <p:spPr>
          <a:xfrm>
            <a:off x="493776" y="1591056"/>
            <a:ext cx="2033016" cy="4493538"/>
          </a:xfrm>
          <a:prstGeom prst="downArrow">
            <a:avLst>
              <a:gd name="adj1" fmla="val 76923"/>
              <a:gd name="adj2" fmla="val 48558"/>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7CF1B6C-CB50-894F-0D59-5CA256D95282}"/>
              </a:ext>
            </a:extLst>
          </p:cNvPr>
          <p:cNvSpPr txBox="1"/>
          <p:nvPr/>
        </p:nvSpPr>
        <p:spPr>
          <a:xfrm>
            <a:off x="1107639" y="2351925"/>
            <a:ext cx="861774" cy="3026664"/>
          </a:xfrm>
          <a:prstGeom prst="rect">
            <a:avLst/>
          </a:prstGeom>
          <a:noFill/>
        </p:spPr>
        <p:txBody>
          <a:bodyPr vert="eaVert" wrap="square" rtlCol="0">
            <a:spAutoFit/>
          </a:bodyPr>
          <a:lstStyle/>
          <a:p>
            <a:r>
              <a:rPr kumimoji="1" lang="ja-JP" altLang="en-US" sz="4400" dirty="0"/>
              <a:t>全体計画</a:t>
            </a:r>
          </a:p>
        </p:txBody>
      </p:sp>
      <p:sp>
        <p:nvSpPr>
          <p:cNvPr id="8" name="テキスト ボックス 7">
            <a:extLst>
              <a:ext uri="{FF2B5EF4-FFF2-40B4-BE49-F238E27FC236}">
                <a16:creationId xmlns:a16="http://schemas.microsoft.com/office/drawing/2014/main" id="{4188FCF8-9821-BA9F-EA5A-B098B2C7E183}"/>
              </a:ext>
            </a:extLst>
          </p:cNvPr>
          <p:cNvSpPr txBox="1"/>
          <p:nvPr/>
        </p:nvSpPr>
        <p:spPr>
          <a:xfrm>
            <a:off x="2523744" y="1618488"/>
            <a:ext cx="9668256" cy="4493538"/>
          </a:xfrm>
          <a:prstGeom prst="rect">
            <a:avLst/>
          </a:prstGeom>
          <a:noFill/>
        </p:spPr>
        <p:txBody>
          <a:bodyPr wrap="square" rtlCol="0">
            <a:spAutoFit/>
          </a:bodyPr>
          <a:lstStyle/>
          <a:p>
            <a:r>
              <a:rPr kumimoji="1" lang="ja-JP" altLang="en-US" sz="2400" dirty="0"/>
              <a:t>①児童の実態把握 </a:t>
            </a:r>
            <a:endParaRPr kumimoji="1" lang="en-US" altLang="ja-JP" sz="2400" dirty="0"/>
          </a:p>
          <a:p>
            <a:r>
              <a:rPr kumimoji="1" lang="ja-JP" altLang="en-US" sz="2400" dirty="0"/>
              <a:t>　　・各学校での</a:t>
            </a:r>
            <a:r>
              <a:rPr kumimoji="1" lang="ja-JP" altLang="en-US" sz="2400" dirty="0">
                <a:solidFill>
                  <a:srgbClr val="FF0000"/>
                </a:solidFill>
              </a:rPr>
              <a:t>実態</a:t>
            </a:r>
            <a:r>
              <a:rPr kumimoji="1" lang="ja-JP" altLang="en-US" sz="2400" dirty="0"/>
              <a:t>を踏まえて作成   </a:t>
            </a:r>
            <a:r>
              <a:rPr kumimoji="1" lang="en-US" altLang="ja-JP" sz="2400" dirty="0"/>
              <a:t>(</a:t>
            </a:r>
            <a:r>
              <a:rPr kumimoji="1" lang="ja-JP" altLang="en-US" sz="2400" dirty="0"/>
              <a:t>朝食欠食率、残食率など</a:t>
            </a:r>
            <a:r>
              <a:rPr kumimoji="1" lang="en-US" altLang="ja-JP" sz="2400" dirty="0"/>
              <a:t>)</a:t>
            </a:r>
          </a:p>
          <a:p>
            <a:endParaRPr kumimoji="1" lang="en-US" altLang="ja-JP" sz="500" dirty="0"/>
          </a:p>
          <a:p>
            <a:r>
              <a:rPr kumimoji="1" lang="ja-JP" altLang="en-US" sz="2400" dirty="0"/>
              <a:t>　　・学校の先生、または 給食主任が、全体計画を作成する。</a:t>
            </a:r>
            <a:endParaRPr kumimoji="1" lang="en-US" altLang="ja-JP" sz="2400" dirty="0"/>
          </a:p>
          <a:p>
            <a:endParaRPr kumimoji="1" lang="en-US" altLang="ja-JP" sz="2800" dirty="0"/>
          </a:p>
          <a:p>
            <a:r>
              <a:rPr kumimoji="1" lang="ja-JP" altLang="en-US" sz="2400" dirty="0"/>
              <a:t>②目標設定 と 指標設定</a:t>
            </a:r>
            <a:r>
              <a:rPr kumimoji="1" lang="ja-JP" altLang="en-US" sz="2800" dirty="0"/>
              <a:t>　　　　　　　　　　　　　</a:t>
            </a:r>
            <a:endParaRPr kumimoji="1" lang="en-US" altLang="ja-JP" sz="2800" dirty="0"/>
          </a:p>
          <a:p>
            <a:r>
              <a:rPr kumimoji="1" lang="ja-JP" altLang="en-US" sz="2400" dirty="0"/>
              <a:t>　　・「</a:t>
            </a:r>
            <a:r>
              <a:rPr kumimoji="1" lang="ja-JP" altLang="en-US" sz="2400" dirty="0">
                <a:solidFill>
                  <a:srgbClr val="FF0000"/>
                </a:solidFill>
              </a:rPr>
              <a:t>実態</a:t>
            </a:r>
            <a:r>
              <a:rPr kumimoji="1" lang="ja-JP" altLang="en-US" sz="2400" dirty="0"/>
              <a:t>」 と 「</a:t>
            </a:r>
            <a:r>
              <a:rPr kumimoji="1" lang="ja-JP" altLang="en-US" sz="2400" dirty="0">
                <a:solidFill>
                  <a:srgbClr val="FF0000"/>
                </a:solidFill>
              </a:rPr>
              <a:t>目標</a:t>
            </a:r>
            <a:r>
              <a:rPr kumimoji="1" lang="ja-JP" altLang="en-US" sz="2400" dirty="0"/>
              <a:t>」 を連動させる </a:t>
            </a:r>
            <a:r>
              <a:rPr kumimoji="1" lang="en-US" altLang="ja-JP" sz="2400" dirty="0"/>
              <a:t>(</a:t>
            </a:r>
            <a:r>
              <a:rPr kumimoji="1" lang="ja-JP" altLang="en-US" sz="2400" dirty="0"/>
              <a:t>〇学年では○○な子を育てる</a:t>
            </a:r>
            <a:r>
              <a:rPr kumimoji="1" lang="en-US" altLang="ja-JP" sz="2400" dirty="0"/>
              <a:t>...</a:t>
            </a:r>
            <a:r>
              <a:rPr kumimoji="1" lang="ja-JP" altLang="en-US" sz="2400" dirty="0"/>
              <a:t>など</a:t>
            </a:r>
            <a:r>
              <a:rPr kumimoji="1" lang="en-US" altLang="ja-JP" sz="2400" dirty="0"/>
              <a:t>)</a:t>
            </a:r>
          </a:p>
          <a:p>
            <a:endParaRPr kumimoji="1" lang="en-US" altLang="ja-JP" sz="400" dirty="0"/>
          </a:p>
          <a:p>
            <a:r>
              <a:rPr kumimoji="1" lang="ja-JP" altLang="en-US" sz="2400" dirty="0"/>
              <a:t>　　・外部と連携した計画を立てる     </a:t>
            </a:r>
            <a:r>
              <a:rPr kumimoji="1" lang="en-US" altLang="ja-JP" sz="2400" dirty="0"/>
              <a:t>(</a:t>
            </a:r>
            <a:r>
              <a:rPr lang="ja-JP" altLang="en-US" sz="2400" dirty="0">
                <a:solidFill>
                  <a:srgbClr val="FF0000"/>
                </a:solidFill>
              </a:rPr>
              <a:t>食育推進組織</a:t>
            </a:r>
            <a:r>
              <a:rPr lang="ja-JP" altLang="en-US" sz="2400" dirty="0">
                <a:solidFill>
                  <a:schemeClr val="tx1"/>
                </a:solidFill>
              </a:rPr>
              <a:t>や</a:t>
            </a:r>
            <a:r>
              <a:rPr lang="ja-JP" altLang="en-US" sz="2400" dirty="0">
                <a:solidFill>
                  <a:srgbClr val="FF0000"/>
                </a:solidFill>
              </a:rPr>
              <a:t>地域資源</a:t>
            </a:r>
            <a:r>
              <a:rPr lang="en-US" altLang="ja-JP" sz="2400" dirty="0">
                <a:solidFill>
                  <a:schemeClr val="tx1"/>
                </a:solidFill>
              </a:rPr>
              <a:t>)</a:t>
            </a:r>
            <a:r>
              <a:rPr kumimoji="1" lang="ja-JP" altLang="en-US" sz="2400" dirty="0"/>
              <a:t>　</a:t>
            </a:r>
            <a:endParaRPr kumimoji="1" lang="en-US" altLang="ja-JP" sz="2400" dirty="0"/>
          </a:p>
          <a:p>
            <a:endParaRPr kumimoji="1" lang="en-US" altLang="ja-JP" sz="2400" dirty="0"/>
          </a:p>
          <a:p>
            <a:r>
              <a:rPr kumimoji="1" lang="ja-JP" altLang="en-US" sz="2400" dirty="0"/>
              <a:t>③単元配列表の活用</a:t>
            </a:r>
            <a:endParaRPr kumimoji="1" lang="en-US" altLang="ja-JP" sz="2800" dirty="0"/>
          </a:p>
          <a:p>
            <a:r>
              <a:rPr kumimoji="1" lang="ja-JP" altLang="en-US" sz="2400" dirty="0"/>
              <a:t>　　・</a:t>
            </a:r>
            <a:r>
              <a:rPr kumimoji="1" lang="en-US" altLang="ja-JP" sz="2400" dirty="0"/>
              <a:t>4</a:t>
            </a:r>
            <a:r>
              <a:rPr kumimoji="1" lang="ja-JP" altLang="en-US" sz="2400" dirty="0"/>
              <a:t>～</a:t>
            </a:r>
            <a:r>
              <a:rPr kumimoji="1" lang="en-US" altLang="ja-JP" sz="2400" dirty="0"/>
              <a:t>3</a:t>
            </a:r>
            <a:r>
              <a:rPr kumimoji="1" lang="ja-JP" altLang="en-US" sz="2400" dirty="0"/>
              <a:t>月の</a:t>
            </a:r>
            <a:r>
              <a:rPr kumimoji="1" lang="en-US" altLang="ja-JP" sz="2400" dirty="0"/>
              <a:t>1</a:t>
            </a:r>
            <a:r>
              <a:rPr kumimoji="1" lang="ja-JP" altLang="en-US" sz="2400" dirty="0"/>
              <a:t>年間における、</a:t>
            </a:r>
            <a:r>
              <a:rPr kumimoji="1" lang="ja-JP" altLang="en-US" sz="2400" dirty="0">
                <a:solidFill>
                  <a:srgbClr val="FF0000"/>
                </a:solidFill>
              </a:rPr>
              <a:t>教科ごとの単元</a:t>
            </a:r>
            <a:r>
              <a:rPr kumimoji="1" lang="ja-JP" altLang="en-US" sz="2400" dirty="0"/>
              <a:t>が並んだ表を用いる</a:t>
            </a:r>
            <a:endParaRPr kumimoji="1" lang="en-US" altLang="ja-JP" sz="2400" dirty="0"/>
          </a:p>
          <a:p>
            <a:endParaRPr kumimoji="1" lang="en-US" altLang="ja-JP" sz="500" dirty="0"/>
          </a:p>
          <a:p>
            <a:r>
              <a:rPr kumimoji="1" lang="ja-JP" altLang="en-US" sz="2400" dirty="0"/>
              <a:t>　　・食に関する内容をピックアップし、</a:t>
            </a:r>
            <a:r>
              <a:rPr kumimoji="1" lang="ja-JP" altLang="en-US" sz="2400" dirty="0">
                <a:solidFill>
                  <a:srgbClr val="FF0000"/>
                </a:solidFill>
              </a:rPr>
              <a:t>食育に活用</a:t>
            </a:r>
          </a:p>
        </p:txBody>
      </p:sp>
      <p:sp>
        <p:nvSpPr>
          <p:cNvPr id="9" name="四角形: 角を丸くする 8">
            <a:extLst>
              <a:ext uri="{FF2B5EF4-FFF2-40B4-BE49-F238E27FC236}">
                <a16:creationId xmlns:a16="http://schemas.microsoft.com/office/drawing/2014/main" id="{922219E8-D942-BE1C-7881-5BEB11EA9E7A}"/>
              </a:ext>
            </a:extLst>
          </p:cNvPr>
          <p:cNvSpPr/>
          <p:nvPr/>
        </p:nvSpPr>
        <p:spPr>
          <a:xfrm>
            <a:off x="2441448" y="1624690"/>
            <a:ext cx="2743200" cy="405277"/>
          </a:xfrm>
          <a:prstGeom prst="roundRect">
            <a:avLst/>
          </a:prstGeom>
          <a:noFill/>
          <a:ln w="28575">
            <a:solidFill>
              <a:srgbClr val="F5C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7250923C-C422-290A-2730-B318BB11EA82}"/>
              </a:ext>
            </a:extLst>
          </p:cNvPr>
          <p:cNvSpPr/>
          <p:nvPr/>
        </p:nvSpPr>
        <p:spPr>
          <a:xfrm>
            <a:off x="2441448" y="3300984"/>
            <a:ext cx="3557016" cy="393192"/>
          </a:xfrm>
          <a:prstGeom prst="roundRect">
            <a:avLst/>
          </a:prstGeom>
          <a:noFill/>
          <a:ln w="28575">
            <a:solidFill>
              <a:srgbClr val="F5C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DA198F3F-1B62-3725-2301-89E6DA5DB364}"/>
              </a:ext>
            </a:extLst>
          </p:cNvPr>
          <p:cNvSpPr/>
          <p:nvPr/>
        </p:nvSpPr>
        <p:spPr>
          <a:xfrm>
            <a:off x="2441448" y="4828032"/>
            <a:ext cx="3099816" cy="393192"/>
          </a:xfrm>
          <a:prstGeom prst="roundRect">
            <a:avLst/>
          </a:prstGeom>
          <a:noFill/>
          <a:ln w="28575">
            <a:solidFill>
              <a:srgbClr val="F5C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C8D0FEB-29E0-A647-13AC-261319A8D3BF}"/>
              </a:ext>
            </a:extLst>
          </p:cNvPr>
          <p:cNvSpPr txBox="1"/>
          <p:nvPr/>
        </p:nvSpPr>
        <p:spPr>
          <a:xfrm>
            <a:off x="10327386" y="6471037"/>
            <a:ext cx="2208276"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276626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922219E8-D942-BE1C-7881-5BEB11EA9E7A}"/>
              </a:ext>
            </a:extLst>
          </p:cNvPr>
          <p:cNvSpPr/>
          <p:nvPr/>
        </p:nvSpPr>
        <p:spPr>
          <a:xfrm>
            <a:off x="960120" y="2871216"/>
            <a:ext cx="10471404" cy="1453896"/>
          </a:xfrm>
          <a:prstGeom prst="roundRect">
            <a:avLst/>
          </a:prstGeom>
          <a:noFill/>
          <a:ln w="28575">
            <a:solidFill>
              <a:srgbClr val="F5C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吹き出し: 角を丸めた四角形 1">
            <a:extLst>
              <a:ext uri="{FF2B5EF4-FFF2-40B4-BE49-F238E27FC236}">
                <a16:creationId xmlns:a16="http://schemas.microsoft.com/office/drawing/2014/main" id="{3CCD4241-AEEF-7976-968B-32B7618F2434}"/>
              </a:ext>
            </a:extLst>
          </p:cNvPr>
          <p:cNvSpPr/>
          <p:nvPr/>
        </p:nvSpPr>
        <p:spPr>
          <a:xfrm>
            <a:off x="461772" y="4474524"/>
            <a:ext cx="11430000" cy="2048256"/>
          </a:xfrm>
          <a:prstGeom prst="wedgeRoundRectCallout">
            <a:avLst>
              <a:gd name="adj1" fmla="val -15793"/>
              <a:gd name="adj2" fmla="val -46071"/>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BB64CA3-474D-31F6-FCAA-AF664D257E14}"/>
              </a:ext>
            </a:extLst>
          </p:cNvPr>
          <p:cNvSpPr>
            <a:spLocks noGrp="1"/>
          </p:cNvSpPr>
          <p:nvPr>
            <p:ph type="sldNum" sz="quarter" idx="12"/>
          </p:nvPr>
        </p:nvSpPr>
        <p:spPr/>
        <p:txBody>
          <a:bodyPr/>
          <a:lstStyle/>
          <a:p>
            <a:pPr rtl="0"/>
            <a:fld id="{48F63A3B-78C7-47BE-AE5E-E10140E04643}" type="slidenum">
              <a:rPr lang="en-US" altLang="ja-JP" smtClean="0"/>
              <a:t>29</a:t>
            </a:fld>
            <a:endParaRPr lang="ja-JP" dirty="0"/>
          </a:p>
        </p:txBody>
      </p:sp>
      <p:sp>
        <p:nvSpPr>
          <p:cNvPr id="5" name="タイトル 1">
            <a:extLst>
              <a:ext uri="{FF2B5EF4-FFF2-40B4-BE49-F238E27FC236}">
                <a16:creationId xmlns:a16="http://schemas.microsoft.com/office/drawing/2014/main" id="{11CE7A45-7291-8E83-3796-B9508A2326F4}"/>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B. </a:t>
            </a:r>
            <a:r>
              <a:rPr lang="ja-JP" altLang="en-US" sz="3600" dirty="0">
                <a:solidFill>
                  <a:schemeClr val="tx1"/>
                </a:solidFill>
              </a:rPr>
              <a:t>食育を実践するまでの流れ②</a:t>
            </a:r>
          </a:p>
        </p:txBody>
      </p:sp>
      <p:sp>
        <p:nvSpPr>
          <p:cNvPr id="8" name="テキスト ボックス 7">
            <a:extLst>
              <a:ext uri="{FF2B5EF4-FFF2-40B4-BE49-F238E27FC236}">
                <a16:creationId xmlns:a16="http://schemas.microsoft.com/office/drawing/2014/main" id="{4188FCF8-9821-BA9F-EA5A-B098B2C7E183}"/>
              </a:ext>
            </a:extLst>
          </p:cNvPr>
          <p:cNvSpPr txBox="1"/>
          <p:nvPr/>
        </p:nvSpPr>
        <p:spPr>
          <a:xfrm>
            <a:off x="461772" y="1359348"/>
            <a:ext cx="11268456" cy="5770811"/>
          </a:xfrm>
          <a:prstGeom prst="rect">
            <a:avLst/>
          </a:prstGeom>
          <a:noFill/>
        </p:spPr>
        <p:txBody>
          <a:bodyPr wrap="square" rtlCol="0">
            <a:spAutoFit/>
          </a:bodyPr>
          <a:lstStyle/>
          <a:p>
            <a:r>
              <a:rPr kumimoji="1" lang="en-US" altLang="ja-JP" sz="2400" b="1" dirty="0"/>
              <a:t>F</a:t>
            </a:r>
            <a:r>
              <a:rPr kumimoji="1" lang="ja-JP" altLang="en-US" sz="2400" b="1" dirty="0"/>
              <a:t>市における食育の実践例</a:t>
            </a:r>
            <a:r>
              <a:rPr kumimoji="1" lang="en-US" altLang="ja-JP" sz="2400" b="1" dirty="0"/>
              <a:t>…</a:t>
            </a:r>
          </a:p>
          <a:p>
            <a:endParaRPr kumimoji="1" lang="en-US" altLang="ja-JP" sz="600" dirty="0"/>
          </a:p>
          <a:p>
            <a:r>
              <a:rPr lang="ja-JP" altLang="en-US" sz="2400" dirty="0"/>
              <a:t>　</a:t>
            </a:r>
            <a:r>
              <a:rPr lang="en-US" altLang="ja-JP" sz="2400" dirty="0"/>
              <a:t>2023</a:t>
            </a:r>
            <a:r>
              <a:rPr lang="ja-JP" altLang="en-US" sz="2400" dirty="0"/>
              <a:t>年度時点で</a:t>
            </a:r>
            <a:r>
              <a:rPr lang="ja-JP" altLang="en-US" sz="2400" dirty="0">
                <a:solidFill>
                  <a:schemeClr val="tx1"/>
                </a:solidFill>
              </a:rPr>
              <a:t>、</a:t>
            </a:r>
            <a:r>
              <a:rPr lang="en-US" altLang="ja-JP" sz="2400" dirty="0">
                <a:solidFill>
                  <a:schemeClr val="tx1"/>
                </a:solidFill>
              </a:rPr>
              <a:t>F</a:t>
            </a:r>
            <a:r>
              <a:rPr lang="ja-JP" altLang="en-US" sz="2400" dirty="0">
                <a:solidFill>
                  <a:schemeClr val="tx1"/>
                </a:solidFill>
              </a:rPr>
              <a:t>市では</a:t>
            </a:r>
            <a:r>
              <a:rPr lang="ja-JP" altLang="en-US" sz="2400" dirty="0">
                <a:solidFill>
                  <a:srgbClr val="FF0000"/>
                </a:solidFill>
              </a:rPr>
              <a:t>市で一つの学校給食センター</a:t>
            </a:r>
            <a:r>
              <a:rPr lang="ja-JP" altLang="en-US" sz="2400" dirty="0">
                <a:solidFill>
                  <a:schemeClr val="tx1"/>
                </a:solidFill>
              </a:rPr>
              <a:t>がある。</a:t>
            </a:r>
            <a:endParaRPr lang="en-US" altLang="ja-JP" sz="2400" dirty="0">
              <a:solidFill>
                <a:schemeClr val="tx1"/>
              </a:solidFill>
            </a:endParaRPr>
          </a:p>
          <a:p>
            <a:r>
              <a:rPr lang="ja-JP" altLang="en-US" sz="2400" dirty="0"/>
              <a:t>　</a:t>
            </a:r>
            <a:r>
              <a:rPr lang="ja-JP" altLang="en-US" sz="2400" dirty="0">
                <a:solidFill>
                  <a:schemeClr val="tx1"/>
                </a:solidFill>
              </a:rPr>
              <a:t>子どもに給食の作り方を伝えている。</a:t>
            </a:r>
            <a:endParaRPr lang="en-US" altLang="ja-JP" sz="2400" dirty="0">
              <a:solidFill>
                <a:schemeClr val="tx1"/>
              </a:solidFill>
            </a:endParaRPr>
          </a:p>
          <a:p>
            <a:endParaRPr kumimoji="1" lang="en-US" altLang="ja-JP" sz="2400" dirty="0"/>
          </a:p>
          <a:p>
            <a:r>
              <a:rPr lang="ja-JP" altLang="en-US" sz="2400" dirty="0">
                <a:solidFill>
                  <a:schemeClr val="tx1"/>
                </a:solidFill>
              </a:rPr>
              <a:t>　　　栄養指導</a:t>
            </a:r>
            <a:r>
              <a:rPr lang="ja-JP" altLang="en-US" sz="2400" dirty="0"/>
              <a:t>には、</a:t>
            </a:r>
            <a:r>
              <a:rPr lang="ja-JP" altLang="en-US" sz="2400" dirty="0">
                <a:solidFill>
                  <a:schemeClr val="tx1"/>
                </a:solidFill>
              </a:rPr>
              <a:t>「</a:t>
            </a:r>
            <a:r>
              <a:rPr lang="ja-JP" altLang="en-US" sz="2400" dirty="0">
                <a:solidFill>
                  <a:srgbClr val="FF0000"/>
                </a:solidFill>
              </a:rPr>
              <a:t>給食の指導</a:t>
            </a:r>
            <a:r>
              <a:rPr lang="ja-JP" altLang="en-US" sz="2400" dirty="0">
                <a:solidFill>
                  <a:schemeClr val="tx1"/>
                </a:solidFill>
              </a:rPr>
              <a:t>」 と 「</a:t>
            </a:r>
            <a:r>
              <a:rPr lang="ja-JP" altLang="en-US" sz="2400" dirty="0">
                <a:solidFill>
                  <a:srgbClr val="FF0000"/>
                </a:solidFill>
              </a:rPr>
              <a:t>食に関する指導</a:t>
            </a:r>
            <a:r>
              <a:rPr lang="ja-JP" altLang="en-US" sz="2400" dirty="0">
                <a:solidFill>
                  <a:schemeClr val="tx1"/>
                </a:solidFill>
              </a:rPr>
              <a:t>」 の</a:t>
            </a:r>
            <a:r>
              <a:rPr lang="en-US" altLang="ja-JP" sz="2400" dirty="0">
                <a:solidFill>
                  <a:schemeClr val="tx1"/>
                </a:solidFill>
              </a:rPr>
              <a:t>2</a:t>
            </a:r>
            <a:r>
              <a:rPr lang="ja-JP" altLang="en-US" sz="2400" dirty="0">
                <a:solidFill>
                  <a:schemeClr val="tx1"/>
                </a:solidFill>
              </a:rPr>
              <a:t>つがある。</a:t>
            </a:r>
            <a:endParaRPr lang="en-US" altLang="ja-JP" sz="2400" dirty="0">
              <a:solidFill>
                <a:schemeClr val="tx1"/>
              </a:solidFill>
            </a:endParaRPr>
          </a:p>
          <a:p>
            <a:endParaRPr lang="en-US" altLang="ja-JP" sz="500" dirty="0">
              <a:solidFill>
                <a:schemeClr val="tx1"/>
              </a:solidFill>
            </a:endParaRPr>
          </a:p>
          <a:p>
            <a:r>
              <a:rPr lang="ja-JP" altLang="en-US" sz="2400" dirty="0"/>
              <a:t>　　　　「</a:t>
            </a:r>
            <a:r>
              <a:rPr lang="ja-JP" altLang="en-US" sz="2400" dirty="0">
                <a:solidFill>
                  <a:schemeClr val="tx1"/>
                </a:solidFill>
              </a:rPr>
              <a:t>給食の指導」 　  ：給食の配膳から片付けまでの一連の流れに関する指導を行う</a:t>
            </a:r>
            <a:endParaRPr lang="en-US" altLang="ja-JP" sz="2400" dirty="0">
              <a:solidFill>
                <a:schemeClr val="tx1"/>
              </a:solidFill>
            </a:endParaRPr>
          </a:p>
          <a:p>
            <a:endParaRPr lang="en-US" altLang="ja-JP" sz="500" dirty="0">
              <a:solidFill>
                <a:schemeClr val="tx1"/>
              </a:solidFill>
            </a:endParaRPr>
          </a:p>
          <a:p>
            <a:r>
              <a:rPr lang="ja-JP" altLang="en-US" sz="2400" dirty="0">
                <a:solidFill>
                  <a:schemeClr val="tx1"/>
                </a:solidFill>
              </a:rPr>
              <a:t>　　　　「食に関する指導」：食育を主に行う</a:t>
            </a:r>
            <a:endParaRPr kumimoji="1" lang="ja-JP" altLang="en-US" sz="2400" b="1" dirty="0"/>
          </a:p>
          <a:p>
            <a:endParaRPr kumimoji="1" lang="en-US" altLang="ja-JP" sz="2400" dirty="0"/>
          </a:p>
          <a:p>
            <a:r>
              <a:rPr lang="ja-JP" altLang="en-US" sz="2400" dirty="0">
                <a:solidFill>
                  <a:schemeClr val="tx1"/>
                </a:solidFill>
              </a:rPr>
              <a:t>・ 食育では、</a:t>
            </a:r>
            <a:r>
              <a:rPr lang="en-US" altLang="ja-JP" sz="2400" dirty="0">
                <a:solidFill>
                  <a:schemeClr val="tx1"/>
                </a:solidFill>
              </a:rPr>
              <a:t>4-5</a:t>
            </a:r>
            <a:r>
              <a:rPr lang="ja-JP" altLang="en-US" sz="2400" dirty="0">
                <a:solidFill>
                  <a:schemeClr val="tx1"/>
                </a:solidFill>
              </a:rPr>
              <a:t>月、</a:t>
            </a:r>
            <a:r>
              <a:rPr lang="en-US" altLang="ja-JP" sz="2400" dirty="0">
                <a:solidFill>
                  <a:schemeClr val="tx1"/>
                </a:solidFill>
              </a:rPr>
              <a:t>6-7</a:t>
            </a:r>
            <a:r>
              <a:rPr lang="ja-JP" altLang="en-US" sz="2400" dirty="0">
                <a:solidFill>
                  <a:schemeClr val="tx1"/>
                </a:solidFill>
              </a:rPr>
              <a:t>月といった</a:t>
            </a:r>
            <a:r>
              <a:rPr lang="en-US" altLang="ja-JP" sz="2400" dirty="0">
                <a:solidFill>
                  <a:schemeClr val="tx1"/>
                </a:solidFill>
              </a:rPr>
              <a:t>2</a:t>
            </a:r>
            <a:r>
              <a:rPr lang="ja-JP" altLang="en-US" sz="2400" dirty="0">
                <a:solidFill>
                  <a:schemeClr val="tx1"/>
                </a:solidFill>
              </a:rPr>
              <a:t>カ月単位での目標を立てている。</a:t>
            </a:r>
            <a:endParaRPr lang="en-US" altLang="ja-JP" sz="2400" dirty="0">
              <a:solidFill>
                <a:schemeClr val="tx1"/>
              </a:solidFill>
            </a:endParaRPr>
          </a:p>
          <a:p>
            <a:endParaRPr lang="en-US" altLang="ja-JP" sz="400" dirty="0">
              <a:solidFill>
                <a:schemeClr val="tx1"/>
              </a:solidFill>
            </a:endParaRPr>
          </a:p>
          <a:p>
            <a:r>
              <a:rPr lang="ja-JP" altLang="en-US" sz="2400" dirty="0"/>
              <a:t>・ </a:t>
            </a:r>
            <a:r>
              <a:rPr lang="ja-JP" altLang="en-US" sz="2400" dirty="0">
                <a:solidFill>
                  <a:schemeClr val="tx1"/>
                </a:solidFill>
              </a:rPr>
              <a:t>食育の実践内容については、お昼の放送でその日の給食に使われている食材クイズを出題</a:t>
            </a:r>
            <a:endParaRPr lang="en-US" altLang="ja-JP" sz="2400" dirty="0">
              <a:solidFill>
                <a:schemeClr val="tx1"/>
              </a:solidFill>
            </a:endParaRPr>
          </a:p>
          <a:p>
            <a:r>
              <a:rPr lang="en-US" altLang="ja-JP" sz="2400" dirty="0"/>
              <a:t>   </a:t>
            </a:r>
            <a:r>
              <a:rPr lang="ja-JP" altLang="en-US" sz="2400" dirty="0">
                <a:solidFill>
                  <a:schemeClr val="tx1"/>
                </a:solidFill>
              </a:rPr>
              <a:t>したり、わくわくランチタイムでは</a:t>
            </a:r>
            <a:r>
              <a:rPr lang="ja-JP" altLang="en-US" sz="2400" dirty="0">
                <a:solidFill>
                  <a:srgbClr val="FF0000"/>
                </a:solidFill>
              </a:rPr>
              <a:t>地場産品</a:t>
            </a:r>
            <a:r>
              <a:rPr lang="ja-JP" altLang="en-US" sz="2400" dirty="0">
                <a:solidFill>
                  <a:schemeClr val="tx1"/>
                </a:solidFill>
              </a:rPr>
              <a:t>・</a:t>
            </a:r>
            <a:r>
              <a:rPr lang="ja-JP" altLang="en-US" sz="2400" dirty="0">
                <a:solidFill>
                  <a:srgbClr val="FF0000"/>
                </a:solidFill>
              </a:rPr>
              <a:t>旬の食材</a:t>
            </a:r>
            <a:r>
              <a:rPr lang="ja-JP" altLang="en-US" sz="2400" dirty="0">
                <a:solidFill>
                  <a:schemeClr val="tx1"/>
                </a:solidFill>
              </a:rPr>
              <a:t>について動画を作成し、学校で給食の</a:t>
            </a:r>
            <a:endParaRPr lang="en-US" altLang="ja-JP" sz="2400" dirty="0">
              <a:solidFill>
                <a:schemeClr val="tx1"/>
              </a:solidFill>
            </a:endParaRPr>
          </a:p>
          <a:p>
            <a:r>
              <a:rPr lang="en-US" altLang="ja-JP" sz="2400" dirty="0"/>
              <a:t>   </a:t>
            </a:r>
            <a:r>
              <a:rPr lang="ja-JP" altLang="en-US" sz="2400" dirty="0">
                <a:solidFill>
                  <a:schemeClr val="tx1"/>
                </a:solidFill>
              </a:rPr>
              <a:t>時間に流したりしている。</a:t>
            </a:r>
            <a:endParaRPr lang="en-US" altLang="ja-JP" sz="2400" dirty="0">
              <a:solidFill>
                <a:schemeClr val="tx1"/>
              </a:solidFill>
            </a:endParaRPr>
          </a:p>
          <a:p>
            <a:endParaRPr lang="en-US" altLang="ja-JP" sz="400" dirty="0">
              <a:solidFill>
                <a:schemeClr val="tx1"/>
              </a:solidFill>
            </a:endParaRPr>
          </a:p>
          <a:p>
            <a:r>
              <a:rPr lang="ja-JP" altLang="en-US" sz="2400" dirty="0"/>
              <a:t>・ </a:t>
            </a:r>
            <a:r>
              <a:rPr lang="ja-JP" altLang="en-US" sz="2400" dirty="0">
                <a:solidFill>
                  <a:srgbClr val="FF0000"/>
                </a:solidFill>
              </a:rPr>
              <a:t>行事を踏まえた献立作り</a:t>
            </a:r>
            <a:r>
              <a:rPr lang="ja-JP" altLang="en-US" sz="2400" dirty="0">
                <a:solidFill>
                  <a:schemeClr val="tx1"/>
                </a:solidFill>
              </a:rPr>
              <a:t>にも力を入れている。</a:t>
            </a:r>
            <a:endParaRPr kumimoji="1" lang="en-US" altLang="ja-JP" sz="2400" dirty="0"/>
          </a:p>
          <a:p>
            <a:endParaRPr kumimoji="1" lang="en-US" altLang="ja-JP" sz="2400" dirty="0"/>
          </a:p>
        </p:txBody>
      </p:sp>
      <p:sp>
        <p:nvSpPr>
          <p:cNvPr id="12" name="テキスト ボックス 11">
            <a:extLst>
              <a:ext uri="{FF2B5EF4-FFF2-40B4-BE49-F238E27FC236}">
                <a16:creationId xmlns:a16="http://schemas.microsoft.com/office/drawing/2014/main" id="{CC8D0FEB-29E0-A647-13AC-261319A8D3BF}"/>
              </a:ext>
            </a:extLst>
          </p:cNvPr>
          <p:cNvSpPr txBox="1"/>
          <p:nvPr/>
        </p:nvSpPr>
        <p:spPr>
          <a:xfrm>
            <a:off x="10327386" y="6508107"/>
            <a:ext cx="2208276"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1419022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46753-EE2E-8BFE-0CE8-F2D01AC30D9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3BA77DC-D254-C3E4-A57F-313C92698BA5}"/>
              </a:ext>
            </a:extLst>
          </p:cNvPr>
          <p:cNvSpPr>
            <a:spLocks noGrp="1"/>
          </p:cNvSpPr>
          <p:nvPr>
            <p:ph type="title"/>
          </p:nvPr>
        </p:nvSpPr>
        <p:spPr>
          <a:xfrm>
            <a:off x="402336" y="250355"/>
            <a:ext cx="5693664" cy="768096"/>
          </a:xfrm>
        </p:spPr>
        <p:txBody>
          <a:bodyPr rtlCol="0"/>
          <a:lstStyle>
            <a:defPPr>
              <a:defRPr lang="ja-JP"/>
            </a:defPPr>
          </a:lstStyle>
          <a:p>
            <a:pPr rtl="0"/>
            <a:r>
              <a:rPr lang="ja-JP" altLang="en-US" sz="3600" dirty="0">
                <a:solidFill>
                  <a:schemeClr val="tx1"/>
                </a:solidFill>
                <a:latin typeface="Meiryo UI" panose="020B0604020202020204" pitchFamily="34" charset="0"/>
                <a:ea typeface="Meiryo UI" pitchFamily="34" charset="-122"/>
                <a:cs typeface="Arial Black" panose="020B0604020202020204" pitchFamily="34" charset="0"/>
              </a:rPr>
              <a:t>目次</a:t>
            </a:r>
            <a:endParaRPr lang="ja-JP" sz="3600" b="1" dirty="0">
              <a:solidFill>
                <a:schemeClr val="tx1"/>
              </a:solidFill>
              <a:latin typeface="Meiryo UI" panose="020B0604020202020204" pitchFamily="34" charset="0"/>
              <a:ea typeface="Meiryo UI"/>
              <a:cs typeface="Arial Black" panose="020B0604020202020204" pitchFamily="34" charset="0"/>
            </a:endParaRPr>
          </a:p>
        </p:txBody>
      </p:sp>
      <p:graphicFrame>
        <p:nvGraphicFramePr>
          <p:cNvPr id="4" name="表 3">
            <a:extLst>
              <a:ext uri="{FF2B5EF4-FFF2-40B4-BE49-F238E27FC236}">
                <a16:creationId xmlns:a16="http://schemas.microsoft.com/office/drawing/2014/main" id="{D4062F52-81A4-697C-6A26-F9F56E85BD78}"/>
              </a:ext>
            </a:extLst>
          </p:cNvPr>
          <p:cNvGraphicFramePr>
            <a:graphicFrameLocks noGrp="1"/>
          </p:cNvGraphicFramePr>
          <p:nvPr>
            <p:extLst>
              <p:ext uri="{D42A27DB-BD31-4B8C-83A1-F6EECF244321}">
                <p14:modId xmlns:p14="http://schemas.microsoft.com/office/powerpoint/2010/main" val="3683161763"/>
              </p:ext>
            </p:extLst>
          </p:nvPr>
        </p:nvGraphicFramePr>
        <p:xfrm>
          <a:off x="596348" y="947815"/>
          <a:ext cx="9595632" cy="4495810"/>
        </p:xfrm>
        <a:graphic>
          <a:graphicData uri="http://schemas.openxmlformats.org/drawingml/2006/table">
            <a:tbl>
              <a:tblPr firstRow="1" bandRow="1">
                <a:tableStyleId>{5C22544A-7EE6-4342-B048-85BDC9FD1C3A}</a:tableStyleId>
              </a:tblPr>
              <a:tblGrid>
                <a:gridCol w="7991061">
                  <a:extLst>
                    <a:ext uri="{9D8B030D-6E8A-4147-A177-3AD203B41FA5}">
                      <a16:colId xmlns:a16="http://schemas.microsoft.com/office/drawing/2014/main" val="326993748"/>
                    </a:ext>
                  </a:extLst>
                </a:gridCol>
                <a:gridCol w="1604571">
                  <a:extLst>
                    <a:ext uri="{9D8B030D-6E8A-4147-A177-3AD203B41FA5}">
                      <a16:colId xmlns:a16="http://schemas.microsoft.com/office/drawing/2014/main" val="20000"/>
                    </a:ext>
                  </a:extLst>
                </a:gridCol>
              </a:tblGrid>
              <a:tr h="605844">
                <a:tc>
                  <a:txBody>
                    <a:bodyPr/>
                    <a:lstStyle/>
                    <a:p>
                      <a:r>
                        <a:rPr kumimoji="1" lang="en-US" altLang="ja-JP" sz="2400" dirty="0">
                          <a:solidFill>
                            <a:schemeClr val="tx1"/>
                          </a:solidFill>
                        </a:rPr>
                        <a:t>2. </a:t>
                      </a:r>
                      <a:r>
                        <a:rPr kumimoji="1" lang="ja-JP" altLang="en-US" sz="2400" dirty="0">
                          <a:solidFill>
                            <a:schemeClr val="tx1"/>
                          </a:solidFill>
                        </a:rPr>
                        <a:t>調査</a:t>
                      </a:r>
                      <a:endParaRPr kumimoji="1" lang="en-US" altLang="ja-JP"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2400" dirty="0">
                          <a:solidFill>
                            <a:schemeClr val="tx1"/>
                          </a:solidFill>
                        </a:rPr>
                        <a:t>61</a:t>
                      </a:r>
                      <a:endParaRPr kumimoji="1" lang="ja-JP"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2272">
                <a:tc>
                  <a:txBody>
                    <a:bodyPr/>
                    <a:lstStyle/>
                    <a:p>
                      <a:r>
                        <a:rPr lang="ja-JP" altLang="en-US" sz="2400" b="1" dirty="0">
                          <a:solidFill>
                            <a:schemeClr val="tx1"/>
                          </a:solidFill>
                        </a:rPr>
                        <a:t>　　◆</a:t>
                      </a:r>
                      <a:r>
                        <a:rPr lang="en-US" altLang="ja-JP" sz="2400" b="1" dirty="0">
                          <a:solidFill>
                            <a:schemeClr val="tx1"/>
                          </a:solidFill>
                        </a:rPr>
                        <a:t> </a:t>
                      </a:r>
                      <a:r>
                        <a:rPr lang="ja-JP" altLang="en-US" sz="2400" b="1" dirty="0">
                          <a:solidFill>
                            <a:schemeClr val="tx1"/>
                          </a:solidFill>
                        </a:rPr>
                        <a:t>導入</a:t>
                      </a:r>
                      <a:endParaRPr kumimoji="1" lang="ja-JP" altLang="en-US"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solidFill>
                            <a:schemeClr val="tx1"/>
                          </a:solidFill>
                        </a:rPr>
                        <a:t>62</a:t>
                      </a:r>
                      <a:endParaRPr kumimoji="1" lang="ja-JP" altLang="en-US"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2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schemeClr val="tx1"/>
                          </a:solidFill>
                        </a:rPr>
                        <a:t>　　</a:t>
                      </a:r>
                      <a:r>
                        <a:rPr lang="en-US" altLang="ja-JP" sz="2400" b="1" dirty="0">
                          <a:solidFill>
                            <a:schemeClr val="tx1"/>
                          </a:solidFill>
                        </a:rPr>
                        <a:t>1) </a:t>
                      </a:r>
                      <a:r>
                        <a:rPr lang="ja-JP" altLang="en-US" sz="2400" b="1" dirty="0">
                          <a:solidFill>
                            <a:schemeClr val="tx1"/>
                          </a:solidFill>
                        </a:rPr>
                        <a:t>都市別の防災のあり方の違い</a:t>
                      </a:r>
                      <a:endParaRPr lang="en-US" altLang="ja-JP"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63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2272">
                <a:tc>
                  <a:txBody>
                    <a:bodyPr/>
                    <a:lstStyle/>
                    <a:p>
                      <a:r>
                        <a:rPr kumimoji="1" lang="ja-JP" altLang="en-US" sz="2400" b="1" dirty="0"/>
                        <a:t>　　</a:t>
                      </a:r>
                      <a:r>
                        <a:rPr kumimoji="1" lang="en-US" altLang="ja-JP" sz="2400" b="1" dirty="0"/>
                        <a:t>2) </a:t>
                      </a:r>
                      <a:r>
                        <a:rPr kumimoji="1" lang="ja-JP" altLang="en-US" sz="2400" b="1" dirty="0"/>
                        <a:t>令和６年能登半島地震</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90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334">
                <a:tc>
                  <a:txBody>
                    <a:bodyPr/>
                    <a:lstStyle/>
                    <a:p>
                      <a:r>
                        <a:rPr kumimoji="1" lang="ja-JP" altLang="en-US" sz="2400" b="1" dirty="0"/>
                        <a:t>　　</a:t>
                      </a:r>
                      <a:r>
                        <a:rPr kumimoji="1" lang="en-US" altLang="ja-JP" sz="2400" b="1" dirty="0"/>
                        <a:t>3) </a:t>
                      </a:r>
                      <a:r>
                        <a:rPr kumimoji="1" lang="ja-JP" altLang="en-US" sz="2400" b="1" dirty="0"/>
                        <a:t>防災における備蓄の現状と理想</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103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2272">
                <a:tc>
                  <a:txBody>
                    <a:bodyPr/>
                    <a:lstStyle/>
                    <a:p>
                      <a:r>
                        <a:rPr kumimoji="1" lang="ja-JP" altLang="en-US" sz="2400" b="1" dirty="0"/>
                        <a:t>　　</a:t>
                      </a:r>
                      <a:r>
                        <a:rPr lang="ja-JP" altLang="en-US" sz="2400" b="1" dirty="0">
                          <a:solidFill>
                            <a:schemeClr val="tx1"/>
                          </a:solidFill>
                        </a:rPr>
                        <a:t>◆ まとめ</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2272">
                <a:tc>
                  <a:txBody>
                    <a:bodyPr/>
                    <a:lstStyle/>
                    <a:p>
                      <a:endParaRPr kumimoji="1" lang="ja-JP" altLang="en-US"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2272">
                <a:tc>
                  <a:txBody>
                    <a:bodyPr/>
                    <a:lstStyle/>
                    <a:p>
                      <a:endParaRPr kumimoji="1" lang="ja-JP" alt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5" name="テキスト ボックス 4">
            <a:extLst>
              <a:ext uri="{FF2B5EF4-FFF2-40B4-BE49-F238E27FC236}">
                <a16:creationId xmlns:a16="http://schemas.microsoft.com/office/drawing/2014/main" id="{C4158E0C-A52B-6362-2F85-81388B294E1A}"/>
              </a:ext>
            </a:extLst>
          </p:cNvPr>
          <p:cNvSpPr txBox="1"/>
          <p:nvPr/>
        </p:nvSpPr>
        <p:spPr>
          <a:xfrm>
            <a:off x="10878670" y="6495806"/>
            <a:ext cx="145295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Tree>
    <p:extLst>
      <p:ext uri="{BB962C8B-B14F-4D97-AF65-F5344CB8AC3E}">
        <p14:creationId xmlns:p14="http://schemas.microsoft.com/office/powerpoint/2010/main" val="2459680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54ECAAF9-C22A-47BA-B5B6-E939C7B697D5}"/>
              </a:ext>
            </a:extLst>
          </p:cNvPr>
          <p:cNvSpPr/>
          <p:nvPr/>
        </p:nvSpPr>
        <p:spPr>
          <a:xfrm>
            <a:off x="616977" y="5001905"/>
            <a:ext cx="10876788" cy="1398895"/>
          </a:xfrm>
          <a:prstGeom prst="roundRect">
            <a:avLst/>
          </a:prstGeom>
          <a:solidFill>
            <a:schemeClr val="bg1">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53FC486-635D-8439-79F4-CF33E847DC07}"/>
              </a:ext>
            </a:extLst>
          </p:cNvPr>
          <p:cNvSpPr/>
          <p:nvPr/>
        </p:nvSpPr>
        <p:spPr>
          <a:xfrm>
            <a:off x="586497" y="3364992"/>
            <a:ext cx="10876788" cy="1481055"/>
          </a:xfrm>
          <a:prstGeom prst="roundRect">
            <a:avLst/>
          </a:prstGeom>
          <a:solidFill>
            <a:schemeClr val="accent5">
              <a:lumMod val="20000"/>
              <a:lumOff val="8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609FEF7C-7A56-66BF-3C89-A49E3A5A098A}"/>
              </a:ext>
            </a:extLst>
          </p:cNvPr>
          <p:cNvSpPr/>
          <p:nvPr/>
        </p:nvSpPr>
        <p:spPr>
          <a:xfrm>
            <a:off x="616977" y="1719072"/>
            <a:ext cx="10846308" cy="1417320"/>
          </a:xfrm>
          <a:prstGeom prst="roundRect">
            <a:avLst/>
          </a:prstGeom>
          <a:solidFill>
            <a:schemeClr val="accent2">
              <a:lumMod val="20000"/>
              <a:lumOff val="80000"/>
            </a:schemeClr>
          </a:solidFill>
          <a:ln>
            <a:solidFill>
              <a:srgbClr val="F5CDC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ADB32212-0A15-7D26-7A95-D6FA8282BFDC}"/>
              </a:ext>
            </a:extLst>
          </p:cNvPr>
          <p:cNvSpPr>
            <a:spLocks noGrp="1"/>
          </p:cNvSpPr>
          <p:nvPr>
            <p:ph sz="half" idx="1"/>
          </p:nvPr>
        </p:nvSpPr>
        <p:spPr>
          <a:xfrm>
            <a:off x="426719" y="1193292"/>
            <a:ext cx="11178783" cy="4434840"/>
          </a:xfrm>
        </p:spPr>
        <p:txBody>
          <a:bodyPr/>
          <a:lstStyle/>
          <a:p>
            <a:pPr marL="0" indent="0">
              <a:buNone/>
            </a:pPr>
            <a:r>
              <a:rPr lang="ja-JP" altLang="en-US" sz="2400" b="1" dirty="0">
                <a:solidFill>
                  <a:schemeClr val="tx1"/>
                </a:solidFill>
              </a:rPr>
              <a:t>「食育と防災」における授業実践例・指導案について</a:t>
            </a:r>
            <a:r>
              <a:rPr lang="en-US" altLang="ja-JP" sz="2400" b="1" dirty="0">
                <a:solidFill>
                  <a:schemeClr val="tx1"/>
                </a:solidFill>
              </a:rPr>
              <a:t>…</a:t>
            </a:r>
          </a:p>
          <a:p>
            <a:pPr marL="0" indent="0">
              <a:buNone/>
            </a:pPr>
            <a:endParaRPr lang="en-US" altLang="ja-JP" sz="400" b="1" dirty="0">
              <a:solidFill>
                <a:schemeClr val="tx1"/>
              </a:solidFill>
            </a:endParaRPr>
          </a:p>
          <a:p>
            <a:pPr marL="0" indent="0">
              <a:buNone/>
            </a:pPr>
            <a:r>
              <a:rPr lang="ja-JP" altLang="en-US" sz="2400" dirty="0">
                <a:solidFill>
                  <a:schemeClr val="tx1"/>
                </a:solidFill>
              </a:rPr>
              <a:t>　①授業の題材設定・目的について</a:t>
            </a:r>
            <a:endParaRPr lang="en-US" altLang="ja-JP" sz="2400" dirty="0">
              <a:solidFill>
                <a:schemeClr val="tx1"/>
              </a:solidFill>
            </a:endParaRPr>
          </a:p>
          <a:p>
            <a:pPr marL="0" indent="0">
              <a:buNone/>
            </a:pPr>
            <a:r>
              <a:rPr lang="ja-JP" altLang="en-US" sz="2400" dirty="0">
                <a:solidFill>
                  <a:schemeClr val="tx1"/>
                </a:solidFill>
              </a:rPr>
              <a:t>　　　子どもたちに、避難所における生活の様子について、知ってもらいたいと思い、</a:t>
            </a:r>
            <a:endParaRPr lang="en-US" altLang="ja-JP" sz="2400" dirty="0">
              <a:solidFill>
                <a:schemeClr val="tx1"/>
              </a:solidFill>
            </a:endParaRPr>
          </a:p>
          <a:p>
            <a:pPr marL="0" indent="0">
              <a:buNone/>
            </a:pPr>
            <a:r>
              <a:rPr lang="ja-JP" altLang="en-US" sz="2400" dirty="0">
                <a:solidFill>
                  <a:schemeClr val="tx1"/>
                </a:solidFill>
              </a:rPr>
              <a:t>　　　</a:t>
            </a:r>
            <a:r>
              <a:rPr lang="en-US" altLang="ja-JP" sz="2400" dirty="0">
                <a:solidFill>
                  <a:schemeClr val="tx1"/>
                </a:solidFill>
              </a:rPr>
              <a:t>6</a:t>
            </a:r>
            <a:r>
              <a:rPr lang="ja-JP" altLang="en-US" sz="2400" dirty="0">
                <a:solidFill>
                  <a:schemeClr val="tx1"/>
                </a:solidFill>
              </a:rPr>
              <a:t>年生の防災の授業の一環として、</a:t>
            </a:r>
            <a:r>
              <a:rPr lang="ja-JP" altLang="en-US" sz="2400" dirty="0">
                <a:solidFill>
                  <a:srgbClr val="FF0000"/>
                </a:solidFill>
              </a:rPr>
              <a:t>非常食</a:t>
            </a:r>
            <a:r>
              <a:rPr lang="ja-JP" altLang="en-US" sz="2400" dirty="0">
                <a:solidFill>
                  <a:schemeClr val="tx1"/>
                </a:solidFill>
              </a:rPr>
              <a:t>（</a:t>
            </a:r>
            <a:r>
              <a:rPr lang="ja-JP" altLang="en-US" sz="2400" dirty="0">
                <a:solidFill>
                  <a:srgbClr val="FF0000"/>
                </a:solidFill>
              </a:rPr>
              <a:t>栄養バランス</a:t>
            </a:r>
            <a:r>
              <a:rPr lang="ja-JP" altLang="en-US" sz="2400" dirty="0">
                <a:solidFill>
                  <a:schemeClr val="tx1"/>
                </a:solidFill>
              </a:rPr>
              <a:t>）を取り扱った。</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　②なぜ、非常食</a:t>
            </a:r>
            <a:r>
              <a:rPr lang="en-US" altLang="ja-JP" sz="2400" dirty="0">
                <a:solidFill>
                  <a:schemeClr val="tx1"/>
                </a:solidFill>
              </a:rPr>
              <a:t>(</a:t>
            </a:r>
            <a:r>
              <a:rPr lang="ja-JP" altLang="en-US" sz="2400" dirty="0">
                <a:solidFill>
                  <a:schemeClr val="tx1"/>
                </a:solidFill>
              </a:rPr>
              <a:t>栄養バランス</a:t>
            </a:r>
            <a:r>
              <a:rPr lang="en-US" altLang="ja-JP" sz="2400" dirty="0">
                <a:solidFill>
                  <a:schemeClr val="tx1"/>
                </a:solidFill>
              </a:rPr>
              <a:t>)</a:t>
            </a:r>
            <a:r>
              <a:rPr lang="ja-JP" altLang="en-US" sz="2400" dirty="0">
                <a:solidFill>
                  <a:schemeClr val="tx1"/>
                </a:solidFill>
              </a:rPr>
              <a:t>に注目したのか？</a:t>
            </a:r>
            <a:endParaRPr lang="en-US" altLang="ja-JP" sz="2400" dirty="0">
              <a:solidFill>
                <a:schemeClr val="tx1"/>
              </a:solidFill>
            </a:endParaRPr>
          </a:p>
          <a:p>
            <a:pPr marL="0" indent="0">
              <a:buNone/>
            </a:pPr>
            <a:r>
              <a:rPr lang="ja-JP" altLang="en-US" sz="2400" dirty="0">
                <a:solidFill>
                  <a:schemeClr val="tx1"/>
                </a:solidFill>
              </a:rPr>
              <a:t>　　　避難所での食事は、</a:t>
            </a:r>
            <a:endParaRPr lang="en-US" altLang="ja-JP" sz="2400" dirty="0">
              <a:solidFill>
                <a:schemeClr val="tx1"/>
              </a:solidFill>
            </a:endParaRPr>
          </a:p>
          <a:p>
            <a:pPr marL="0" indent="0">
              <a:buNone/>
            </a:pPr>
            <a:r>
              <a:rPr lang="ja-JP" altLang="en-US" sz="2400" dirty="0">
                <a:solidFill>
                  <a:schemeClr val="tx1"/>
                </a:solidFill>
              </a:rPr>
              <a:t>　　　</a:t>
            </a:r>
            <a:r>
              <a:rPr lang="ja-JP" altLang="en-US" sz="2400" dirty="0">
                <a:solidFill>
                  <a:srgbClr val="FF0000"/>
                </a:solidFill>
              </a:rPr>
              <a:t>炭水化物過剰</a:t>
            </a:r>
            <a:r>
              <a:rPr lang="ja-JP" altLang="en-US" sz="2400" dirty="0">
                <a:solidFill>
                  <a:schemeClr val="tx1"/>
                </a:solidFill>
              </a:rPr>
              <a:t>などにより、便秘や歯が浮く感覚などの</a:t>
            </a:r>
            <a:r>
              <a:rPr lang="ja-JP" altLang="en-US" sz="2400" dirty="0">
                <a:solidFill>
                  <a:srgbClr val="FF0000"/>
                </a:solidFill>
              </a:rPr>
              <a:t>体調不良</a:t>
            </a:r>
            <a:r>
              <a:rPr lang="ja-JP" altLang="en-US" sz="2400" dirty="0">
                <a:solidFill>
                  <a:schemeClr val="tx1"/>
                </a:solidFill>
              </a:rPr>
              <a:t>が生じることがある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　③授業の実践内容について</a:t>
            </a:r>
            <a:endParaRPr lang="en-US" altLang="ja-JP" sz="2400" dirty="0">
              <a:solidFill>
                <a:schemeClr val="tx1"/>
              </a:solidFill>
            </a:endParaRPr>
          </a:p>
          <a:p>
            <a:pPr marL="0" indent="0">
              <a:buNone/>
            </a:pPr>
            <a:r>
              <a:rPr lang="ja-JP" altLang="en-US" sz="2400" dirty="0">
                <a:solidFill>
                  <a:schemeClr val="tx1"/>
                </a:solidFill>
              </a:rPr>
              <a:t>　　　子どもたちに避難所の様子を知ってもらうために写真をみせ、</a:t>
            </a:r>
            <a:r>
              <a:rPr lang="ja-JP" altLang="en-US" sz="2400" dirty="0">
                <a:solidFill>
                  <a:srgbClr val="FF0000"/>
                </a:solidFill>
              </a:rPr>
              <a:t>味噌汁の良さ</a:t>
            </a:r>
            <a:r>
              <a:rPr lang="ja-JP" altLang="en-US" sz="2400" dirty="0">
                <a:solidFill>
                  <a:schemeClr val="tx1"/>
                </a:solidFill>
              </a:rPr>
              <a:t>（食べなれ</a:t>
            </a:r>
            <a:endParaRPr lang="en-US" altLang="ja-JP" sz="2400" dirty="0">
              <a:solidFill>
                <a:schemeClr val="tx1"/>
              </a:solidFill>
            </a:endParaRPr>
          </a:p>
          <a:p>
            <a:pPr marL="0" indent="0">
              <a:buNone/>
            </a:pPr>
            <a:r>
              <a:rPr lang="ja-JP" altLang="en-US" sz="2400" dirty="0">
                <a:solidFill>
                  <a:schemeClr val="tx1"/>
                </a:solidFill>
              </a:rPr>
              <a:t>　　　ている、ほっとする）や</a:t>
            </a:r>
            <a:r>
              <a:rPr lang="ja-JP" altLang="en-US" sz="2400" dirty="0">
                <a:solidFill>
                  <a:srgbClr val="FF0000"/>
                </a:solidFill>
              </a:rPr>
              <a:t>災害時の栄養</a:t>
            </a:r>
            <a:r>
              <a:rPr lang="ja-JP" altLang="en-US" sz="2400" dirty="0">
                <a:solidFill>
                  <a:schemeClr val="tx1"/>
                </a:solidFill>
              </a:rPr>
              <a:t>、</a:t>
            </a:r>
            <a:r>
              <a:rPr lang="ja-JP" altLang="en-US" sz="2400" dirty="0">
                <a:solidFill>
                  <a:srgbClr val="FF0000"/>
                </a:solidFill>
              </a:rPr>
              <a:t>ローリングストック</a:t>
            </a:r>
            <a:r>
              <a:rPr lang="ja-JP" altLang="en-US" sz="2400" dirty="0">
                <a:solidFill>
                  <a:schemeClr val="tx1"/>
                </a:solidFill>
              </a:rPr>
              <a:t>の考え方について授業を行った。</a:t>
            </a:r>
            <a:endParaRPr kumimoji="1" lang="ja-JP" altLang="en-US" sz="2400" dirty="0">
              <a:solidFill>
                <a:schemeClr val="tx1"/>
              </a:solidFill>
            </a:endParaRPr>
          </a:p>
        </p:txBody>
      </p:sp>
      <p:sp>
        <p:nvSpPr>
          <p:cNvPr id="5" name="スライド番号プレースホルダー 4">
            <a:extLst>
              <a:ext uri="{FF2B5EF4-FFF2-40B4-BE49-F238E27FC236}">
                <a16:creationId xmlns:a16="http://schemas.microsoft.com/office/drawing/2014/main" id="{C2D76C6A-887E-E3DF-803D-53B886992032}"/>
              </a:ext>
            </a:extLst>
          </p:cNvPr>
          <p:cNvSpPr>
            <a:spLocks noGrp="1"/>
          </p:cNvSpPr>
          <p:nvPr>
            <p:ph type="sldNum" sz="quarter" idx="12"/>
          </p:nvPr>
        </p:nvSpPr>
        <p:spPr/>
        <p:txBody>
          <a:bodyPr/>
          <a:lstStyle/>
          <a:p>
            <a:pPr rtl="0"/>
            <a:fld id="{48F63A3B-78C7-47BE-AE5E-E10140E04643}" type="slidenum">
              <a:rPr lang="en-US" altLang="ja-JP" smtClean="0"/>
              <a:t>30</a:t>
            </a:fld>
            <a:endParaRPr lang="ja-JP" dirty="0"/>
          </a:p>
        </p:txBody>
      </p:sp>
      <p:sp>
        <p:nvSpPr>
          <p:cNvPr id="8" name="タイトル 1">
            <a:extLst>
              <a:ext uri="{FF2B5EF4-FFF2-40B4-BE49-F238E27FC236}">
                <a16:creationId xmlns:a16="http://schemas.microsoft.com/office/drawing/2014/main" id="{26038F5D-DA09-34D9-8700-9109A6A1D6EB}"/>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C. </a:t>
            </a:r>
            <a:r>
              <a:rPr lang="ja-JP" altLang="en-US" sz="3600" dirty="0">
                <a:solidFill>
                  <a:schemeClr val="tx1"/>
                </a:solidFill>
              </a:rPr>
              <a:t>指導案①</a:t>
            </a:r>
          </a:p>
        </p:txBody>
      </p:sp>
      <p:pic>
        <p:nvPicPr>
          <p:cNvPr id="5122" name="Picture 2" descr="炭水化物のイラスト（栄養素） | かわいいフリー素材集 いらすとや">
            <a:extLst>
              <a:ext uri="{FF2B5EF4-FFF2-40B4-BE49-F238E27FC236}">
                <a16:creationId xmlns:a16="http://schemas.microsoft.com/office/drawing/2014/main" id="{931537D0-BA95-5C1F-BA9E-1358474E5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762" y="2761465"/>
            <a:ext cx="1757974" cy="1757974"/>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270D4DD9-2891-74A4-BC36-E64303AE50BF}"/>
              </a:ext>
            </a:extLst>
          </p:cNvPr>
          <p:cNvSpPr txBox="1"/>
          <p:nvPr/>
        </p:nvSpPr>
        <p:spPr>
          <a:xfrm>
            <a:off x="10388950" y="6466341"/>
            <a:ext cx="2891568"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2261842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21EEF0AC-C5E4-A44E-185D-D6E02D5E51D7}"/>
              </a:ext>
            </a:extLst>
          </p:cNvPr>
          <p:cNvSpPr/>
          <p:nvPr/>
        </p:nvSpPr>
        <p:spPr>
          <a:xfrm>
            <a:off x="1788006" y="1292322"/>
            <a:ext cx="8702194" cy="1520576"/>
          </a:xfrm>
          <a:prstGeom prst="roundRect">
            <a:avLst/>
          </a:prstGeom>
          <a:solidFill>
            <a:schemeClr val="accent2">
              <a:lumMod val="20000"/>
              <a:lumOff val="8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ADB32212-0A15-7D26-7A95-D6FA8282BFDC}"/>
              </a:ext>
            </a:extLst>
          </p:cNvPr>
          <p:cNvSpPr>
            <a:spLocks noGrp="1"/>
          </p:cNvSpPr>
          <p:nvPr>
            <p:ph sz="half" idx="1"/>
          </p:nvPr>
        </p:nvSpPr>
        <p:spPr>
          <a:xfrm>
            <a:off x="226675" y="1388523"/>
            <a:ext cx="11706245" cy="4945251"/>
          </a:xfrm>
        </p:spPr>
        <p:txBody>
          <a:bodyPr/>
          <a:lstStyle/>
          <a:p>
            <a:pPr marL="0" indent="0">
              <a:buNone/>
            </a:pPr>
            <a:r>
              <a:rPr lang="ja-JP" altLang="en-US" sz="2400" b="1" dirty="0">
                <a:solidFill>
                  <a:schemeClr val="tx1"/>
                </a:solidFill>
              </a:rPr>
              <a:t>　　　　　　　　　指導案作成時のポイント</a:t>
            </a:r>
            <a:endParaRPr lang="en-US" altLang="ja-JP" sz="2400" b="1" dirty="0">
              <a:solidFill>
                <a:schemeClr val="tx1"/>
              </a:solidFill>
            </a:endParaRPr>
          </a:p>
          <a:p>
            <a:pPr marL="0" indent="0">
              <a:buNone/>
            </a:pPr>
            <a:r>
              <a:rPr lang="ja-JP" altLang="en-US" sz="2400" b="1" dirty="0">
                <a:solidFill>
                  <a:schemeClr val="tx1"/>
                </a:solidFill>
              </a:rPr>
              <a:t>　　　　　　　　　　栄養教諭による授業は、</a:t>
            </a:r>
            <a:r>
              <a:rPr lang="en-US" altLang="ja-JP" sz="2400" b="1" dirty="0">
                <a:solidFill>
                  <a:srgbClr val="FF0000"/>
                </a:solidFill>
              </a:rPr>
              <a:t>T-T</a:t>
            </a:r>
            <a:r>
              <a:rPr lang="en-US" altLang="ja-JP" sz="2400" b="1" dirty="0">
                <a:solidFill>
                  <a:schemeClr val="tx1"/>
                </a:solidFill>
              </a:rPr>
              <a:t>(</a:t>
            </a:r>
            <a:r>
              <a:rPr lang="ja-JP" altLang="en-US" sz="2400" b="1" dirty="0">
                <a:solidFill>
                  <a:srgbClr val="FF0000"/>
                </a:solidFill>
              </a:rPr>
              <a:t>ティームティーチング</a:t>
            </a:r>
            <a:r>
              <a:rPr lang="en-US" altLang="ja-JP" sz="2400" b="1" dirty="0">
                <a:solidFill>
                  <a:schemeClr val="tx1"/>
                </a:solidFill>
              </a:rPr>
              <a:t>)</a:t>
            </a:r>
            <a:r>
              <a:rPr lang="ja-JP" altLang="en-US" sz="2400" b="1" dirty="0">
                <a:solidFill>
                  <a:schemeClr val="tx1"/>
                </a:solidFill>
              </a:rPr>
              <a:t>で行われる。</a:t>
            </a:r>
            <a:endParaRPr lang="en-US" altLang="ja-JP" sz="2400" b="1" dirty="0">
              <a:solidFill>
                <a:schemeClr val="tx1"/>
              </a:solidFill>
            </a:endParaRPr>
          </a:p>
          <a:p>
            <a:pPr marL="0" indent="0">
              <a:buNone/>
            </a:pPr>
            <a:r>
              <a:rPr lang="ja-JP" altLang="en-US" sz="2400" b="1" dirty="0">
                <a:solidFill>
                  <a:schemeClr val="tx1"/>
                </a:solidFill>
              </a:rPr>
              <a:t>　　　　　　　　　　担任の先生と事前に授業の打ち合わせをし、指導案を作成する。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100" dirty="0">
              <a:solidFill>
                <a:schemeClr val="tx1"/>
              </a:solidFill>
            </a:endParaRPr>
          </a:p>
          <a:p>
            <a:pPr marL="0" indent="0">
              <a:buNone/>
            </a:pPr>
            <a:r>
              <a:rPr lang="ja-JP" altLang="en-US" sz="2400" dirty="0">
                <a:solidFill>
                  <a:schemeClr val="tx1"/>
                </a:solidFill>
              </a:rPr>
              <a:t>　　</a:t>
            </a:r>
            <a:r>
              <a:rPr lang="ja-JP" altLang="en-US" sz="2400" b="1" dirty="0">
                <a:solidFill>
                  <a:schemeClr val="tx1"/>
                </a:solidFill>
              </a:rPr>
              <a:t>　　　　　 </a:t>
            </a:r>
            <a:r>
              <a:rPr lang="ja-JP" altLang="en-US" sz="2400" dirty="0">
                <a:solidFill>
                  <a:schemeClr val="tx1"/>
                </a:solidFill>
              </a:rPr>
              <a:t>　①</a:t>
            </a:r>
            <a:r>
              <a:rPr lang="ja-JP" altLang="en-US" sz="2400" dirty="0">
                <a:solidFill>
                  <a:srgbClr val="FF0000"/>
                </a:solidFill>
              </a:rPr>
              <a:t>授業で押さえるべきポイント</a:t>
            </a:r>
            <a:r>
              <a:rPr lang="ja-JP" altLang="en-US" sz="2400" dirty="0">
                <a:solidFill>
                  <a:schemeClr val="tx1"/>
                </a:solidFill>
              </a:rPr>
              <a:t>を、事前に考えておく。</a:t>
            </a:r>
            <a:endParaRPr lang="en-US" altLang="ja-JP" sz="2400" dirty="0">
              <a:solidFill>
                <a:schemeClr val="tx1"/>
              </a:solidFill>
            </a:endParaRPr>
          </a:p>
          <a:p>
            <a:pPr marL="0" indent="0">
              <a:buNone/>
            </a:pPr>
            <a:r>
              <a:rPr lang="ja-JP" altLang="en-US" sz="2400" dirty="0">
                <a:solidFill>
                  <a:schemeClr val="tx1"/>
                </a:solidFill>
              </a:rPr>
              <a:t>　　　　　　　 　②子どもたちの</a:t>
            </a:r>
            <a:r>
              <a:rPr lang="ja-JP" altLang="en-US" sz="2400" dirty="0">
                <a:solidFill>
                  <a:srgbClr val="FF0000"/>
                </a:solidFill>
              </a:rPr>
              <a:t>実態の把握</a:t>
            </a:r>
            <a:r>
              <a:rPr lang="ja-JP" altLang="en-US" sz="2400" dirty="0">
                <a:solidFill>
                  <a:schemeClr val="tx1"/>
                </a:solidFill>
              </a:rPr>
              <a:t>を行う。</a:t>
            </a:r>
            <a:endParaRPr lang="en-US" altLang="ja-JP" sz="2400" dirty="0">
              <a:solidFill>
                <a:schemeClr val="tx1"/>
              </a:solidFill>
            </a:endParaRPr>
          </a:p>
          <a:p>
            <a:pPr marL="0" indent="0">
              <a:buNone/>
            </a:pPr>
            <a:r>
              <a:rPr lang="ja-JP" altLang="en-US" sz="2400" dirty="0">
                <a:solidFill>
                  <a:schemeClr val="tx1"/>
                </a:solidFill>
              </a:rPr>
              <a:t>　　　　　　　　　　　・子どもの実態</a:t>
            </a:r>
            <a:endParaRPr lang="en-US" altLang="ja-JP" sz="2400" dirty="0">
              <a:solidFill>
                <a:schemeClr val="tx1"/>
              </a:solidFill>
            </a:endParaRPr>
          </a:p>
          <a:p>
            <a:pPr marL="0" indent="0">
              <a:buNone/>
            </a:pPr>
            <a:r>
              <a:rPr lang="ja-JP" altLang="en-US" sz="2400" dirty="0">
                <a:solidFill>
                  <a:schemeClr val="tx1"/>
                </a:solidFill>
              </a:rPr>
              <a:t>　　　　　　　　　　　・給食時の様子</a:t>
            </a:r>
            <a:endParaRPr lang="en-US" altLang="ja-JP" sz="2400" dirty="0">
              <a:solidFill>
                <a:schemeClr val="tx1"/>
              </a:solidFill>
            </a:endParaRPr>
          </a:p>
          <a:p>
            <a:pPr marL="0" indent="0">
              <a:buNone/>
            </a:pPr>
            <a:r>
              <a:rPr lang="ja-JP" altLang="en-US" sz="2400" dirty="0">
                <a:solidFill>
                  <a:schemeClr val="tx1"/>
                </a:solidFill>
              </a:rPr>
              <a:t>　　　　　　　　　　　・先生がどのようなことを身につけさせたいか</a:t>
            </a:r>
            <a:endParaRPr lang="en-US" altLang="ja-JP" sz="2400" dirty="0">
              <a:solidFill>
                <a:schemeClr val="tx1"/>
              </a:solidFill>
            </a:endParaRPr>
          </a:p>
          <a:p>
            <a:pPr marL="0" indent="0">
              <a:buNone/>
            </a:pPr>
            <a:r>
              <a:rPr lang="ja-JP" altLang="en-US" sz="2400" dirty="0">
                <a:solidFill>
                  <a:schemeClr val="tx1"/>
                </a:solidFill>
              </a:rPr>
              <a:t>　　　　　　　　　　　・「食育の</a:t>
            </a:r>
            <a:r>
              <a:rPr lang="en-US" altLang="ja-JP" sz="2400" dirty="0">
                <a:solidFill>
                  <a:schemeClr val="tx1"/>
                </a:solidFill>
              </a:rPr>
              <a:t>6</a:t>
            </a:r>
            <a:r>
              <a:rPr lang="ja-JP" altLang="en-US" sz="2400" dirty="0">
                <a:solidFill>
                  <a:schemeClr val="tx1"/>
                </a:solidFill>
              </a:rPr>
              <a:t>つの視点」 が含まれているか</a:t>
            </a:r>
            <a:endParaRPr lang="en-US" altLang="ja-JP" sz="2400" dirty="0">
              <a:solidFill>
                <a:schemeClr val="tx1"/>
              </a:solidFill>
            </a:endParaRPr>
          </a:p>
          <a:p>
            <a:pPr marL="0" indent="0">
              <a:buNone/>
            </a:pPr>
            <a:endParaRPr lang="en-US" altLang="ja-JP" sz="300" dirty="0">
              <a:solidFill>
                <a:schemeClr val="tx1"/>
              </a:solidFill>
            </a:endParaRPr>
          </a:p>
          <a:p>
            <a:pPr marL="0" indent="0">
              <a:buNone/>
            </a:pPr>
            <a:r>
              <a:rPr lang="ja-JP" altLang="en-US" sz="2400" dirty="0">
                <a:solidFill>
                  <a:schemeClr val="tx1"/>
                </a:solidFill>
              </a:rPr>
              <a:t>　　　　　　　　　　これらを踏まえ、担任の先生と一緒に、授業の流れを考える。</a:t>
            </a:r>
            <a:endParaRPr lang="en-US" altLang="ja-JP" sz="2400" dirty="0">
              <a:solidFill>
                <a:schemeClr val="tx1"/>
              </a:solidFill>
            </a:endParaRPr>
          </a:p>
        </p:txBody>
      </p:sp>
      <p:sp>
        <p:nvSpPr>
          <p:cNvPr id="5" name="スライド番号プレースホルダー 4">
            <a:extLst>
              <a:ext uri="{FF2B5EF4-FFF2-40B4-BE49-F238E27FC236}">
                <a16:creationId xmlns:a16="http://schemas.microsoft.com/office/drawing/2014/main" id="{C2D76C6A-887E-E3DF-803D-53B886992032}"/>
              </a:ext>
            </a:extLst>
          </p:cNvPr>
          <p:cNvSpPr>
            <a:spLocks noGrp="1"/>
          </p:cNvSpPr>
          <p:nvPr>
            <p:ph type="sldNum" sz="quarter" idx="12"/>
          </p:nvPr>
        </p:nvSpPr>
        <p:spPr/>
        <p:txBody>
          <a:bodyPr/>
          <a:lstStyle/>
          <a:p>
            <a:pPr rtl="0"/>
            <a:fld id="{48F63A3B-78C7-47BE-AE5E-E10140E04643}" type="slidenum">
              <a:rPr lang="en-US" altLang="ja-JP" smtClean="0"/>
              <a:t>31</a:t>
            </a:fld>
            <a:endParaRPr lang="ja-JP" dirty="0"/>
          </a:p>
        </p:txBody>
      </p:sp>
      <p:sp>
        <p:nvSpPr>
          <p:cNvPr id="8" name="タイトル 1">
            <a:extLst>
              <a:ext uri="{FF2B5EF4-FFF2-40B4-BE49-F238E27FC236}">
                <a16:creationId xmlns:a16="http://schemas.microsoft.com/office/drawing/2014/main" id="{26038F5D-DA09-34D9-8700-9109A6A1D6EB}"/>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C. </a:t>
            </a:r>
            <a:r>
              <a:rPr lang="ja-JP" altLang="en-US" sz="3600" dirty="0">
                <a:solidFill>
                  <a:schemeClr val="tx1"/>
                </a:solidFill>
              </a:rPr>
              <a:t>指導案②</a:t>
            </a:r>
          </a:p>
        </p:txBody>
      </p:sp>
      <p:sp>
        <p:nvSpPr>
          <p:cNvPr id="9" name="テキスト ボックス 8">
            <a:extLst>
              <a:ext uri="{FF2B5EF4-FFF2-40B4-BE49-F238E27FC236}">
                <a16:creationId xmlns:a16="http://schemas.microsoft.com/office/drawing/2014/main" id="{4D3B8142-0611-5077-E61B-7D7D4CC820D6}"/>
              </a:ext>
            </a:extLst>
          </p:cNvPr>
          <p:cNvSpPr txBox="1"/>
          <p:nvPr/>
        </p:nvSpPr>
        <p:spPr>
          <a:xfrm>
            <a:off x="10388950" y="6466341"/>
            <a:ext cx="2891568"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F</a:t>
            </a:r>
            <a:r>
              <a:rPr kumimoji="1" lang="ja-JP" altLang="en-US" dirty="0"/>
              <a:t>）</a:t>
            </a:r>
          </a:p>
        </p:txBody>
      </p:sp>
      <p:sp>
        <p:nvSpPr>
          <p:cNvPr id="14" name="吹き出し: 角を丸めた四角形 13">
            <a:extLst>
              <a:ext uri="{FF2B5EF4-FFF2-40B4-BE49-F238E27FC236}">
                <a16:creationId xmlns:a16="http://schemas.microsoft.com/office/drawing/2014/main" id="{41DE639A-836C-AD39-92D9-A86FEF7FA6C1}"/>
              </a:ext>
            </a:extLst>
          </p:cNvPr>
          <p:cNvSpPr/>
          <p:nvPr/>
        </p:nvSpPr>
        <p:spPr>
          <a:xfrm>
            <a:off x="122836" y="3040238"/>
            <a:ext cx="1665170" cy="1395663"/>
          </a:xfrm>
          <a:prstGeom prst="wedgeRoundRectCallout">
            <a:avLst>
              <a:gd name="adj1" fmla="val 57780"/>
              <a:gd name="adj2" fmla="val -18879"/>
              <a:gd name="adj3" fmla="val 16667"/>
            </a:avLst>
          </a:prstGeom>
          <a:solidFill>
            <a:schemeClr val="accent2">
              <a:lumMod val="20000"/>
              <a:lumOff val="8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F7AA9D6-2695-DE07-5DDA-D15DBF197AB7}"/>
              </a:ext>
            </a:extLst>
          </p:cNvPr>
          <p:cNvSpPr txBox="1"/>
          <p:nvPr/>
        </p:nvSpPr>
        <p:spPr>
          <a:xfrm>
            <a:off x="362725" y="3137904"/>
            <a:ext cx="1799925" cy="1200329"/>
          </a:xfrm>
          <a:prstGeom prst="rect">
            <a:avLst/>
          </a:prstGeom>
          <a:noFill/>
        </p:spPr>
        <p:txBody>
          <a:bodyPr wrap="square" rtlCol="0">
            <a:spAutoFit/>
          </a:bodyPr>
          <a:lstStyle/>
          <a:p>
            <a:r>
              <a:rPr kumimoji="1" lang="ja-JP" altLang="en-US" sz="2400" b="1" dirty="0"/>
              <a:t>授業前</a:t>
            </a:r>
            <a:endParaRPr kumimoji="1" lang="en-US" altLang="ja-JP" sz="2400" b="1" dirty="0"/>
          </a:p>
          <a:p>
            <a:r>
              <a:rPr kumimoji="1" lang="ja-JP" altLang="en-US" sz="2400" b="1" dirty="0"/>
              <a:t>　 の</a:t>
            </a:r>
            <a:endParaRPr kumimoji="1" lang="en-US" altLang="ja-JP" sz="2400" b="1" dirty="0"/>
          </a:p>
          <a:p>
            <a:r>
              <a:rPr kumimoji="1" lang="ja-JP" altLang="en-US" sz="2400" b="1" dirty="0"/>
              <a:t>ポイント</a:t>
            </a:r>
          </a:p>
        </p:txBody>
      </p:sp>
      <p:pic>
        <p:nvPicPr>
          <p:cNvPr id="6146" name="Picture 2" descr="小学校の授業のイラスト（女性教師） | かわいいフリー素材集 いらすとや">
            <a:extLst>
              <a:ext uri="{FF2B5EF4-FFF2-40B4-BE49-F238E27FC236}">
                <a16:creationId xmlns:a16="http://schemas.microsoft.com/office/drawing/2014/main" id="{0ABC230F-C33C-50E0-CF7A-90E11CAD2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263" y="3252697"/>
            <a:ext cx="2520881" cy="2366407"/>
          </a:xfrm>
          <a:prstGeom prst="rect">
            <a:avLst/>
          </a:prstGeom>
          <a:noFill/>
          <a:extLst>
            <a:ext uri="{909E8E84-426E-40DD-AFC4-6F175D3DCCD1}">
              <a14:hiddenFill xmlns:a14="http://schemas.microsoft.com/office/drawing/2010/main">
                <a:solidFill>
                  <a:srgbClr val="FFFFFF"/>
                </a:solidFill>
              </a14:hiddenFill>
            </a:ext>
          </a:extLst>
        </p:spPr>
      </p:pic>
      <p:sp>
        <p:nvSpPr>
          <p:cNvPr id="2" name="左中かっこ 1">
            <a:extLst>
              <a:ext uri="{FF2B5EF4-FFF2-40B4-BE49-F238E27FC236}">
                <a16:creationId xmlns:a16="http://schemas.microsoft.com/office/drawing/2014/main" id="{E7A35A28-7B0C-C625-11D1-F40BD6290AAC}"/>
              </a:ext>
            </a:extLst>
          </p:cNvPr>
          <p:cNvSpPr/>
          <p:nvPr/>
        </p:nvSpPr>
        <p:spPr>
          <a:xfrm>
            <a:off x="2298700" y="4045102"/>
            <a:ext cx="330200" cy="150057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541617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F8937604-1F35-38D4-F7A2-534223A61321}"/>
              </a:ext>
            </a:extLst>
          </p:cNvPr>
          <p:cNvSpPr/>
          <p:nvPr/>
        </p:nvSpPr>
        <p:spPr>
          <a:xfrm>
            <a:off x="1788006" y="1292322"/>
            <a:ext cx="8702194" cy="1520576"/>
          </a:xfrm>
          <a:prstGeom prst="roundRect">
            <a:avLst/>
          </a:prstGeom>
          <a:solidFill>
            <a:schemeClr val="accent2">
              <a:lumMod val="20000"/>
              <a:lumOff val="8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ADB32212-0A15-7D26-7A95-D6FA8282BFDC}"/>
              </a:ext>
            </a:extLst>
          </p:cNvPr>
          <p:cNvSpPr>
            <a:spLocks noGrp="1"/>
          </p:cNvSpPr>
          <p:nvPr>
            <p:ph sz="half" idx="1"/>
          </p:nvPr>
        </p:nvSpPr>
        <p:spPr>
          <a:xfrm>
            <a:off x="226675" y="1388523"/>
            <a:ext cx="11706245" cy="4945251"/>
          </a:xfrm>
        </p:spPr>
        <p:txBody>
          <a:bodyPr/>
          <a:lstStyle/>
          <a:p>
            <a:pPr marL="0" indent="0">
              <a:buNone/>
            </a:pPr>
            <a:r>
              <a:rPr lang="ja-JP" altLang="en-US" sz="2400" b="1" dirty="0">
                <a:solidFill>
                  <a:schemeClr val="tx1"/>
                </a:solidFill>
              </a:rPr>
              <a:t>　　　　　　　　　指導案作成時のポイント</a:t>
            </a:r>
            <a:endParaRPr lang="en-US" altLang="ja-JP" sz="2400" b="1" dirty="0">
              <a:solidFill>
                <a:schemeClr val="tx1"/>
              </a:solidFill>
            </a:endParaRPr>
          </a:p>
          <a:p>
            <a:pPr marL="0" indent="0">
              <a:buNone/>
            </a:pPr>
            <a:r>
              <a:rPr lang="ja-JP" altLang="en-US" sz="2400" b="1" dirty="0">
                <a:solidFill>
                  <a:schemeClr val="tx1"/>
                </a:solidFill>
              </a:rPr>
              <a:t>　　　　　　　　　　栄養教諭による授業は、</a:t>
            </a:r>
            <a:r>
              <a:rPr lang="en-US" altLang="ja-JP" sz="2400" b="1" dirty="0">
                <a:solidFill>
                  <a:srgbClr val="FF0000"/>
                </a:solidFill>
              </a:rPr>
              <a:t>T-T</a:t>
            </a:r>
            <a:r>
              <a:rPr lang="en-US" altLang="ja-JP" sz="2400" b="1" dirty="0">
                <a:solidFill>
                  <a:schemeClr val="tx1"/>
                </a:solidFill>
              </a:rPr>
              <a:t>(</a:t>
            </a:r>
            <a:r>
              <a:rPr lang="ja-JP" altLang="en-US" sz="2400" b="1" dirty="0">
                <a:solidFill>
                  <a:srgbClr val="FF0000"/>
                </a:solidFill>
              </a:rPr>
              <a:t>ティームティーチング</a:t>
            </a:r>
            <a:r>
              <a:rPr lang="en-US" altLang="ja-JP" sz="2400" b="1" dirty="0">
                <a:solidFill>
                  <a:schemeClr val="tx1"/>
                </a:solidFill>
              </a:rPr>
              <a:t>)</a:t>
            </a:r>
            <a:r>
              <a:rPr lang="ja-JP" altLang="en-US" sz="2400" b="1" dirty="0">
                <a:solidFill>
                  <a:schemeClr val="tx1"/>
                </a:solidFill>
              </a:rPr>
              <a:t>で行われる。</a:t>
            </a:r>
            <a:endParaRPr lang="en-US" altLang="ja-JP" sz="2400" b="1" dirty="0">
              <a:solidFill>
                <a:schemeClr val="tx1"/>
              </a:solidFill>
            </a:endParaRPr>
          </a:p>
          <a:p>
            <a:pPr marL="0" indent="0">
              <a:buNone/>
            </a:pPr>
            <a:r>
              <a:rPr lang="ja-JP" altLang="en-US" sz="2400" b="1" dirty="0">
                <a:solidFill>
                  <a:schemeClr val="tx1"/>
                </a:solidFill>
              </a:rPr>
              <a:t>　　　　　　　　　　担任の先生と事前に授業の打ち合わせをし、指導案を作成する。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1050" b="1" dirty="0">
              <a:solidFill>
                <a:schemeClr val="tx1"/>
              </a:solidFill>
            </a:endParaRPr>
          </a:p>
          <a:p>
            <a:pPr marL="0" indent="0">
              <a:buNone/>
            </a:pPr>
            <a:endParaRPr lang="en-US" altLang="ja-JP" sz="100" b="1" dirty="0">
              <a:solidFill>
                <a:schemeClr val="tx1"/>
              </a:solidFill>
            </a:endParaRPr>
          </a:p>
          <a:p>
            <a:pPr marL="0" indent="0">
              <a:buNone/>
            </a:pPr>
            <a:r>
              <a:rPr lang="ja-JP" altLang="en-US" sz="2400" b="1" dirty="0">
                <a:solidFill>
                  <a:schemeClr val="tx1"/>
                </a:solidFill>
              </a:rPr>
              <a:t>　　　　　　　 　</a:t>
            </a:r>
            <a:r>
              <a:rPr lang="ja-JP" altLang="en-US" sz="2400" dirty="0">
                <a:solidFill>
                  <a:schemeClr val="tx1"/>
                </a:solidFill>
              </a:rPr>
              <a:t>③授業時には、子どもたちに</a:t>
            </a:r>
            <a:r>
              <a:rPr lang="ja-JP" altLang="en-US" sz="2400" dirty="0">
                <a:solidFill>
                  <a:srgbClr val="FF0000"/>
                </a:solidFill>
              </a:rPr>
              <a:t>質問をしながら</a:t>
            </a:r>
            <a:r>
              <a:rPr lang="ja-JP" altLang="en-US" sz="2400" dirty="0">
                <a:solidFill>
                  <a:schemeClr val="tx1"/>
                </a:solidFill>
              </a:rPr>
              <a:t>授業を進める。</a:t>
            </a:r>
            <a:endParaRPr lang="en-US" altLang="ja-JP" sz="2400" dirty="0">
              <a:solidFill>
                <a:schemeClr val="tx1"/>
              </a:solidFill>
            </a:endParaRPr>
          </a:p>
          <a:p>
            <a:pPr marL="0" indent="0">
              <a:buNone/>
            </a:pPr>
            <a:r>
              <a:rPr lang="ja-JP" altLang="en-US" sz="2400" dirty="0">
                <a:solidFill>
                  <a:schemeClr val="tx1"/>
                </a:solidFill>
              </a:rPr>
              <a:t>　　　　　　　　　　子どもたち自身で、考えを深められるようにする。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               　④</a:t>
            </a:r>
            <a:r>
              <a:rPr lang="ja-JP" altLang="en-US" sz="2400" dirty="0">
                <a:solidFill>
                  <a:srgbClr val="FF0000"/>
                </a:solidFill>
              </a:rPr>
              <a:t>実物</a:t>
            </a:r>
            <a:r>
              <a:rPr lang="ja-JP" altLang="en-US" sz="2400" dirty="0">
                <a:solidFill>
                  <a:schemeClr val="tx1"/>
                </a:solidFill>
              </a:rPr>
              <a:t>を持って行って授業を行う。</a:t>
            </a:r>
            <a:endParaRPr lang="en-US" altLang="ja-JP" sz="2400" dirty="0">
              <a:solidFill>
                <a:schemeClr val="tx1"/>
              </a:solidFill>
            </a:endParaRPr>
          </a:p>
          <a:p>
            <a:pPr marL="0" indent="0">
              <a:buNone/>
            </a:pPr>
            <a:r>
              <a:rPr lang="ja-JP" altLang="en-US" sz="2400" dirty="0">
                <a:solidFill>
                  <a:schemeClr val="tx1"/>
                </a:solidFill>
              </a:rPr>
              <a:t>　　　　　　　　　　　例</a:t>
            </a:r>
            <a:r>
              <a:rPr lang="en-US" altLang="ja-JP" sz="2400" dirty="0">
                <a:solidFill>
                  <a:schemeClr val="tx1"/>
                </a:solidFill>
              </a:rPr>
              <a:t>) </a:t>
            </a:r>
            <a:r>
              <a:rPr lang="ja-JP" altLang="en-US" sz="2400" dirty="0">
                <a:solidFill>
                  <a:schemeClr val="tx1"/>
                </a:solidFill>
              </a:rPr>
              <a:t>みそ汁のフリーズドライを、実際に見せる</a:t>
            </a:r>
            <a:endParaRPr lang="en-US" altLang="ja-JP" sz="2400" dirty="0">
              <a:solidFill>
                <a:schemeClr val="tx1"/>
              </a:solidFill>
            </a:endParaRPr>
          </a:p>
          <a:p>
            <a:pPr marL="0" indent="0">
              <a:buNone/>
            </a:pPr>
            <a:endParaRPr lang="en-US" altLang="ja-JP" sz="500" dirty="0">
              <a:solidFill>
                <a:schemeClr val="tx1"/>
              </a:solidFill>
            </a:endParaRPr>
          </a:p>
          <a:p>
            <a:pPr marL="0" indent="0">
              <a:buNone/>
            </a:pPr>
            <a:r>
              <a:rPr lang="ja-JP" altLang="en-US" sz="2400" dirty="0">
                <a:solidFill>
                  <a:schemeClr val="tx1"/>
                </a:solidFill>
              </a:rPr>
              <a:t>　　　　　　　　　　→子どもたちの興味・関心が高まる</a:t>
            </a:r>
            <a:endParaRPr lang="en-US" altLang="ja-JP" sz="2400" dirty="0">
              <a:solidFill>
                <a:schemeClr val="tx1"/>
              </a:solidFill>
            </a:endParaRPr>
          </a:p>
        </p:txBody>
      </p:sp>
      <p:sp>
        <p:nvSpPr>
          <p:cNvPr id="5" name="スライド番号プレースホルダー 4">
            <a:extLst>
              <a:ext uri="{FF2B5EF4-FFF2-40B4-BE49-F238E27FC236}">
                <a16:creationId xmlns:a16="http://schemas.microsoft.com/office/drawing/2014/main" id="{C2D76C6A-887E-E3DF-803D-53B886992032}"/>
              </a:ext>
            </a:extLst>
          </p:cNvPr>
          <p:cNvSpPr>
            <a:spLocks noGrp="1"/>
          </p:cNvSpPr>
          <p:nvPr>
            <p:ph type="sldNum" sz="quarter" idx="12"/>
          </p:nvPr>
        </p:nvSpPr>
        <p:spPr/>
        <p:txBody>
          <a:bodyPr/>
          <a:lstStyle/>
          <a:p>
            <a:pPr rtl="0"/>
            <a:fld id="{48F63A3B-78C7-47BE-AE5E-E10140E04643}" type="slidenum">
              <a:rPr lang="en-US" altLang="ja-JP" smtClean="0"/>
              <a:t>32</a:t>
            </a:fld>
            <a:endParaRPr lang="ja-JP" dirty="0"/>
          </a:p>
        </p:txBody>
      </p:sp>
      <p:sp>
        <p:nvSpPr>
          <p:cNvPr id="8" name="タイトル 1">
            <a:extLst>
              <a:ext uri="{FF2B5EF4-FFF2-40B4-BE49-F238E27FC236}">
                <a16:creationId xmlns:a16="http://schemas.microsoft.com/office/drawing/2014/main" id="{26038F5D-DA09-34D9-8700-9109A6A1D6EB}"/>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C. </a:t>
            </a:r>
            <a:r>
              <a:rPr lang="ja-JP" altLang="en-US" sz="3600" dirty="0">
                <a:solidFill>
                  <a:schemeClr val="tx1"/>
                </a:solidFill>
              </a:rPr>
              <a:t>指導案③</a:t>
            </a:r>
          </a:p>
        </p:txBody>
      </p:sp>
      <p:sp>
        <p:nvSpPr>
          <p:cNvPr id="9" name="テキスト ボックス 8">
            <a:extLst>
              <a:ext uri="{FF2B5EF4-FFF2-40B4-BE49-F238E27FC236}">
                <a16:creationId xmlns:a16="http://schemas.microsoft.com/office/drawing/2014/main" id="{4D3B8142-0611-5077-E61B-7D7D4CC820D6}"/>
              </a:ext>
            </a:extLst>
          </p:cNvPr>
          <p:cNvSpPr txBox="1"/>
          <p:nvPr/>
        </p:nvSpPr>
        <p:spPr>
          <a:xfrm>
            <a:off x="10388950" y="6466341"/>
            <a:ext cx="2891568"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F</a:t>
            </a:r>
            <a:r>
              <a:rPr kumimoji="1" lang="ja-JP" altLang="en-US" dirty="0"/>
              <a:t>）</a:t>
            </a:r>
          </a:p>
        </p:txBody>
      </p:sp>
      <p:sp>
        <p:nvSpPr>
          <p:cNvPr id="14" name="吹き出し: 角を丸めた四角形 13">
            <a:extLst>
              <a:ext uri="{FF2B5EF4-FFF2-40B4-BE49-F238E27FC236}">
                <a16:creationId xmlns:a16="http://schemas.microsoft.com/office/drawing/2014/main" id="{41DE639A-836C-AD39-92D9-A86FEF7FA6C1}"/>
              </a:ext>
            </a:extLst>
          </p:cNvPr>
          <p:cNvSpPr/>
          <p:nvPr/>
        </p:nvSpPr>
        <p:spPr>
          <a:xfrm>
            <a:off x="122836" y="3332338"/>
            <a:ext cx="1665170" cy="1395663"/>
          </a:xfrm>
          <a:prstGeom prst="wedgeRoundRectCallout">
            <a:avLst>
              <a:gd name="adj1" fmla="val 57780"/>
              <a:gd name="adj2" fmla="val -18879"/>
              <a:gd name="adj3" fmla="val 16667"/>
            </a:avLst>
          </a:prstGeom>
          <a:solidFill>
            <a:schemeClr val="accent2">
              <a:lumMod val="20000"/>
              <a:lumOff val="8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F7AA9D6-2695-DE07-5DDA-D15DBF197AB7}"/>
              </a:ext>
            </a:extLst>
          </p:cNvPr>
          <p:cNvSpPr txBox="1"/>
          <p:nvPr/>
        </p:nvSpPr>
        <p:spPr>
          <a:xfrm>
            <a:off x="309880" y="3614670"/>
            <a:ext cx="1799925" cy="830997"/>
          </a:xfrm>
          <a:prstGeom prst="rect">
            <a:avLst/>
          </a:prstGeom>
          <a:noFill/>
        </p:spPr>
        <p:txBody>
          <a:bodyPr wrap="square" rtlCol="0">
            <a:spAutoFit/>
          </a:bodyPr>
          <a:lstStyle/>
          <a:p>
            <a:r>
              <a:rPr kumimoji="1" lang="ja-JP" altLang="en-US" sz="2400" b="1" dirty="0"/>
              <a:t>実践での</a:t>
            </a:r>
            <a:endParaRPr kumimoji="1" lang="en-US" altLang="ja-JP" sz="2400" b="1" dirty="0"/>
          </a:p>
          <a:p>
            <a:r>
              <a:rPr kumimoji="1" lang="ja-JP" altLang="en-US" sz="2400" b="1" dirty="0"/>
              <a:t>ポイント</a:t>
            </a:r>
          </a:p>
        </p:txBody>
      </p:sp>
      <p:pic>
        <p:nvPicPr>
          <p:cNvPr id="6146" name="Picture 2" descr="小学校の授業のイラスト（女性教師） | かわいいフリー素材集 いらすとや">
            <a:extLst>
              <a:ext uri="{FF2B5EF4-FFF2-40B4-BE49-F238E27FC236}">
                <a16:creationId xmlns:a16="http://schemas.microsoft.com/office/drawing/2014/main" id="{0ABC230F-C33C-50E0-CF7A-90E11CAD2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263" y="3252697"/>
            <a:ext cx="2520881" cy="236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219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吹き出し: 角を丸めた四角形 9">
            <a:extLst>
              <a:ext uri="{FF2B5EF4-FFF2-40B4-BE49-F238E27FC236}">
                <a16:creationId xmlns:a16="http://schemas.microsoft.com/office/drawing/2014/main" id="{D11447CD-12E9-4F3E-F62A-0A436912DEDB}"/>
              </a:ext>
            </a:extLst>
          </p:cNvPr>
          <p:cNvSpPr/>
          <p:nvPr/>
        </p:nvSpPr>
        <p:spPr>
          <a:xfrm>
            <a:off x="609600" y="5270500"/>
            <a:ext cx="9474200" cy="1395663"/>
          </a:xfrm>
          <a:prstGeom prst="wedgeRoundRectCallout">
            <a:avLst>
              <a:gd name="adj1" fmla="val -6624"/>
              <a:gd name="adj2" fmla="val -73084"/>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F8937604-1F35-38D4-F7A2-534223A61321}"/>
              </a:ext>
            </a:extLst>
          </p:cNvPr>
          <p:cNvSpPr/>
          <p:nvPr/>
        </p:nvSpPr>
        <p:spPr>
          <a:xfrm>
            <a:off x="1788006" y="1292322"/>
            <a:ext cx="8702194" cy="1520576"/>
          </a:xfrm>
          <a:prstGeom prst="roundRect">
            <a:avLst/>
          </a:prstGeom>
          <a:solidFill>
            <a:schemeClr val="accent2">
              <a:lumMod val="20000"/>
              <a:lumOff val="8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ADB32212-0A15-7D26-7A95-D6FA8282BFDC}"/>
              </a:ext>
            </a:extLst>
          </p:cNvPr>
          <p:cNvSpPr>
            <a:spLocks noGrp="1"/>
          </p:cNvSpPr>
          <p:nvPr>
            <p:ph sz="half" idx="1"/>
          </p:nvPr>
        </p:nvSpPr>
        <p:spPr>
          <a:xfrm>
            <a:off x="226675" y="1388523"/>
            <a:ext cx="11706245" cy="5342477"/>
          </a:xfrm>
        </p:spPr>
        <p:txBody>
          <a:bodyPr/>
          <a:lstStyle/>
          <a:p>
            <a:pPr marL="0" indent="0">
              <a:buNone/>
            </a:pPr>
            <a:r>
              <a:rPr lang="ja-JP" altLang="en-US" sz="2400" b="1" dirty="0">
                <a:solidFill>
                  <a:schemeClr val="tx1"/>
                </a:solidFill>
              </a:rPr>
              <a:t>　　　　　　　　　指導案作成時のポイント</a:t>
            </a:r>
            <a:endParaRPr lang="en-US" altLang="ja-JP" sz="2400" b="1" dirty="0">
              <a:solidFill>
                <a:schemeClr val="tx1"/>
              </a:solidFill>
            </a:endParaRPr>
          </a:p>
          <a:p>
            <a:pPr marL="0" indent="0">
              <a:buNone/>
            </a:pPr>
            <a:r>
              <a:rPr lang="ja-JP" altLang="en-US" sz="2400" b="1" dirty="0">
                <a:solidFill>
                  <a:schemeClr val="tx1"/>
                </a:solidFill>
              </a:rPr>
              <a:t>　　　　　　　　　　栄養教諭による授業は、</a:t>
            </a:r>
            <a:r>
              <a:rPr lang="en-US" altLang="ja-JP" sz="2400" b="1" dirty="0">
                <a:solidFill>
                  <a:srgbClr val="FF0000"/>
                </a:solidFill>
              </a:rPr>
              <a:t>T-T</a:t>
            </a:r>
            <a:r>
              <a:rPr lang="en-US" altLang="ja-JP" sz="2400" b="1" dirty="0">
                <a:solidFill>
                  <a:schemeClr val="tx1"/>
                </a:solidFill>
              </a:rPr>
              <a:t>(</a:t>
            </a:r>
            <a:r>
              <a:rPr lang="ja-JP" altLang="en-US" sz="2400" b="1" dirty="0">
                <a:solidFill>
                  <a:srgbClr val="FF0000"/>
                </a:solidFill>
              </a:rPr>
              <a:t>ティームティーチング</a:t>
            </a:r>
            <a:r>
              <a:rPr lang="en-US" altLang="ja-JP" sz="2400" b="1" dirty="0">
                <a:solidFill>
                  <a:schemeClr val="tx1"/>
                </a:solidFill>
              </a:rPr>
              <a:t>)</a:t>
            </a:r>
            <a:r>
              <a:rPr lang="ja-JP" altLang="en-US" sz="2400" b="1" dirty="0">
                <a:solidFill>
                  <a:schemeClr val="tx1"/>
                </a:solidFill>
              </a:rPr>
              <a:t>で行われる。</a:t>
            </a:r>
            <a:endParaRPr lang="en-US" altLang="ja-JP" sz="2400" b="1" dirty="0">
              <a:solidFill>
                <a:schemeClr val="tx1"/>
              </a:solidFill>
            </a:endParaRPr>
          </a:p>
          <a:p>
            <a:pPr marL="0" indent="0">
              <a:buNone/>
            </a:pPr>
            <a:r>
              <a:rPr lang="ja-JP" altLang="en-US" sz="2400" b="1" dirty="0">
                <a:solidFill>
                  <a:schemeClr val="tx1"/>
                </a:solidFill>
              </a:rPr>
              <a:t>　　　　　　　　　　担任の先生と事前に授業の打ち合わせをし、指導案を作成する。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100" b="1" dirty="0">
              <a:solidFill>
                <a:schemeClr val="tx1"/>
              </a:solidFill>
            </a:endParaRPr>
          </a:p>
          <a:p>
            <a:pPr marL="0" indent="0">
              <a:buNone/>
            </a:pPr>
            <a:r>
              <a:rPr lang="ja-JP" altLang="en-US" sz="2400" b="1" dirty="0">
                <a:solidFill>
                  <a:schemeClr val="tx1"/>
                </a:solidFill>
              </a:rPr>
              <a:t>　　　　　　</a:t>
            </a:r>
            <a:r>
              <a:rPr lang="ja-JP" altLang="en-US" sz="2400" dirty="0">
                <a:solidFill>
                  <a:schemeClr val="tx1"/>
                </a:solidFill>
              </a:rPr>
              <a:t>　 　⑤</a:t>
            </a:r>
            <a:r>
              <a:rPr lang="ja-JP" altLang="en-US" sz="2400" dirty="0">
                <a:solidFill>
                  <a:srgbClr val="FF0000"/>
                </a:solidFill>
              </a:rPr>
              <a:t>食育</a:t>
            </a:r>
            <a:r>
              <a:rPr lang="ja-JP" altLang="en-US" sz="2400" dirty="0">
                <a:solidFill>
                  <a:schemeClr val="tx1"/>
                </a:solidFill>
              </a:rPr>
              <a:t>の授業は</a:t>
            </a:r>
            <a:r>
              <a:rPr lang="ja-JP" altLang="en-US" sz="2400" dirty="0">
                <a:solidFill>
                  <a:srgbClr val="FF0000"/>
                </a:solidFill>
              </a:rPr>
              <a:t>単発で終わらせず</a:t>
            </a:r>
            <a:r>
              <a:rPr lang="ja-JP" altLang="en-US" sz="2400" dirty="0">
                <a:solidFill>
                  <a:schemeClr val="tx1"/>
                </a:solidFill>
              </a:rPr>
              <a:t>、実践につなげる。</a:t>
            </a:r>
            <a:endParaRPr lang="en-US" altLang="ja-JP" sz="2400" dirty="0">
              <a:solidFill>
                <a:schemeClr val="tx1"/>
              </a:solidFill>
            </a:endParaRPr>
          </a:p>
          <a:p>
            <a:pPr marL="0" indent="0">
              <a:buNone/>
            </a:pPr>
            <a:r>
              <a:rPr lang="ja-JP" altLang="en-US" sz="2400" dirty="0">
                <a:solidFill>
                  <a:schemeClr val="tx1"/>
                </a:solidFill>
              </a:rPr>
              <a:t>　　　　　　　　　　　栄養教諭は子どもたちに食育の授業を行うが、</a:t>
            </a:r>
            <a:endParaRPr lang="en-US" altLang="ja-JP" sz="2400" dirty="0">
              <a:solidFill>
                <a:schemeClr val="tx1"/>
              </a:solidFill>
            </a:endParaRPr>
          </a:p>
          <a:p>
            <a:pPr marL="0" indent="0">
              <a:buNone/>
            </a:pPr>
            <a:r>
              <a:rPr lang="ja-JP" altLang="en-US" sz="2400" dirty="0">
                <a:solidFill>
                  <a:schemeClr val="tx1"/>
                </a:solidFill>
              </a:rPr>
              <a:t>　　　　　　　　　　　その実践回数は、他教科に比して少ない。</a:t>
            </a:r>
            <a:endParaRPr lang="en-US" altLang="ja-JP" sz="2400" dirty="0">
              <a:solidFill>
                <a:schemeClr val="tx1"/>
              </a:solidFill>
            </a:endParaRPr>
          </a:p>
          <a:p>
            <a:pPr marL="0" indent="0">
              <a:buNone/>
            </a:pPr>
            <a:r>
              <a:rPr lang="ja-JP" altLang="en-US" sz="200" dirty="0">
                <a:solidFill>
                  <a:schemeClr val="tx1"/>
                </a:solidFill>
              </a:rPr>
              <a:t>　　　　　　　　　</a:t>
            </a:r>
            <a:endParaRPr lang="en-US" altLang="ja-JP" sz="200" dirty="0">
              <a:solidFill>
                <a:schemeClr val="tx1"/>
              </a:solidFill>
            </a:endParaRPr>
          </a:p>
          <a:p>
            <a:pPr marL="0" indent="0">
              <a:buNone/>
            </a:pPr>
            <a:r>
              <a:rPr lang="ja-JP" altLang="en-US" sz="2400" dirty="0">
                <a:solidFill>
                  <a:schemeClr val="tx1"/>
                </a:solidFill>
              </a:rPr>
              <a:t>　　　　　　　　  →担任の先生が、</a:t>
            </a:r>
            <a:r>
              <a:rPr lang="ja-JP" altLang="en-US" sz="2400" u="sng" dirty="0">
                <a:solidFill>
                  <a:srgbClr val="FF0000"/>
                </a:solidFill>
              </a:rPr>
              <a:t>学びをつなげていく必要性</a:t>
            </a:r>
            <a:r>
              <a:rPr lang="ja-JP" altLang="en-US" sz="2400" dirty="0">
                <a:solidFill>
                  <a:schemeClr val="tx1"/>
                </a:solidFill>
              </a:rPr>
              <a:t>がある。</a:t>
            </a:r>
            <a:endParaRPr lang="en-US" altLang="ja-JP" sz="2400" dirty="0">
              <a:solidFill>
                <a:schemeClr val="tx1"/>
              </a:solidFill>
            </a:endParaRPr>
          </a:p>
          <a:p>
            <a:pPr marL="0" indent="0">
              <a:buNone/>
            </a:pPr>
            <a:r>
              <a:rPr lang="en-US" altLang="ja-JP" sz="2400" b="1" dirty="0">
                <a:solidFill>
                  <a:schemeClr val="tx1"/>
                </a:solidFill>
              </a:rPr>
              <a:t>                  </a:t>
            </a:r>
            <a:r>
              <a:rPr lang="ja-JP" altLang="en-US" sz="2400" b="1" dirty="0">
                <a:solidFill>
                  <a:schemeClr val="tx1"/>
                </a:solidFill>
              </a:rPr>
              <a:t>　　</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dirty="0">
                <a:solidFill>
                  <a:schemeClr val="tx1"/>
                </a:solidFill>
              </a:rPr>
              <a:t>・指導後に先生方にアンケート調査をする　　</a:t>
            </a:r>
            <a:endParaRPr lang="en-US" altLang="ja-JP" sz="2400" dirty="0">
              <a:solidFill>
                <a:schemeClr val="tx1"/>
              </a:solidFill>
            </a:endParaRPr>
          </a:p>
          <a:p>
            <a:pPr marL="0" indent="0">
              <a:buNone/>
            </a:pPr>
            <a:r>
              <a:rPr lang="ja-JP" altLang="en-US" sz="2400" dirty="0">
                <a:solidFill>
                  <a:schemeClr val="tx1"/>
                </a:solidFill>
              </a:rPr>
              <a:t>　　　例</a:t>
            </a:r>
            <a:r>
              <a:rPr lang="en-US" altLang="ja-JP" sz="2400" dirty="0">
                <a:solidFill>
                  <a:schemeClr val="tx1"/>
                </a:solidFill>
              </a:rPr>
              <a:t>) </a:t>
            </a:r>
            <a:r>
              <a:rPr lang="ja-JP" altLang="en-US" sz="2400" dirty="0">
                <a:solidFill>
                  <a:schemeClr val="tx1"/>
                </a:solidFill>
              </a:rPr>
              <a:t>各クラスで、食育の授業をどうつなげた？ </a:t>
            </a:r>
            <a:r>
              <a:rPr lang="en-US" altLang="ja-JP" sz="2400" dirty="0">
                <a:solidFill>
                  <a:schemeClr val="tx1"/>
                </a:solidFill>
              </a:rPr>
              <a:t>/ </a:t>
            </a:r>
            <a:r>
              <a:rPr lang="ja-JP" altLang="en-US" sz="2400" dirty="0">
                <a:solidFill>
                  <a:schemeClr val="tx1"/>
                </a:solidFill>
              </a:rPr>
              <a:t>子どもの受容は？</a:t>
            </a:r>
            <a:r>
              <a:rPr lang="en-US" altLang="ja-JP" sz="2400" dirty="0">
                <a:solidFill>
                  <a:schemeClr val="tx1"/>
                </a:solidFill>
              </a:rPr>
              <a:t>...</a:t>
            </a:r>
            <a:r>
              <a:rPr lang="ja-JP" altLang="en-US" sz="2400" dirty="0">
                <a:solidFill>
                  <a:schemeClr val="tx1"/>
                </a:solidFill>
              </a:rPr>
              <a:t>など　　</a:t>
            </a:r>
            <a:endParaRPr lang="en-US" altLang="ja-JP" sz="2400" dirty="0">
              <a:solidFill>
                <a:schemeClr val="tx1"/>
              </a:solidFill>
            </a:endParaRPr>
          </a:p>
          <a:p>
            <a:pPr marL="0" indent="0">
              <a:buNone/>
            </a:pPr>
            <a:r>
              <a:rPr lang="ja-JP" altLang="en-US" sz="2400" dirty="0">
                <a:solidFill>
                  <a:schemeClr val="tx1"/>
                </a:solidFill>
              </a:rPr>
              <a:t>　</a:t>
            </a:r>
            <a:r>
              <a:rPr lang="en-US" altLang="ja-JP" sz="2400" dirty="0">
                <a:solidFill>
                  <a:schemeClr val="tx1"/>
                </a:solidFill>
              </a:rPr>
              <a:t> </a:t>
            </a:r>
            <a:r>
              <a:rPr lang="ja-JP" altLang="en-US" sz="2400" dirty="0">
                <a:solidFill>
                  <a:schemeClr val="tx1"/>
                </a:solidFill>
              </a:rPr>
              <a:t>　 → 様々な授業を一つの視点でつなげることが望ましい</a:t>
            </a:r>
            <a:endParaRPr lang="en-US" altLang="ja-JP" sz="2400" dirty="0">
              <a:solidFill>
                <a:schemeClr val="tx1"/>
              </a:solidFill>
            </a:endParaRPr>
          </a:p>
        </p:txBody>
      </p:sp>
      <p:sp>
        <p:nvSpPr>
          <p:cNvPr id="5" name="スライド番号プレースホルダー 4">
            <a:extLst>
              <a:ext uri="{FF2B5EF4-FFF2-40B4-BE49-F238E27FC236}">
                <a16:creationId xmlns:a16="http://schemas.microsoft.com/office/drawing/2014/main" id="{C2D76C6A-887E-E3DF-803D-53B886992032}"/>
              </a:ext>
            </a:extLst>
          </p:cNvPr>
          <p:cNvSpPr>
            <a:spLocks noGrp="1"/>
          </p:cNvSpPr>
          <p:nvPr>
            <p:ph type="sldNum" sz="quarter" idx="12"/>
          </p:nvPr>
        </p:nvSpPr>
        <p:spPr/>
        <p:txBody>
          <a:bodyPr/>
          <a:lstStyle/>
          <a:p>
            <a:pPr rtl="0"/>
            <a:fld id="{48F63A3B-78C7-47BE-AE5E-E10140E04643}" type="slidenum">
              <a:rPr lang="en-US" altLang="ja-JP" smtClean="0"/>
              <a:t>33</a:t>
            </a:fld>
            <a:endParaRPr lang="ja-JP" dirty="0"/>
          </a:p>
        </p:txBody>
      </p:sp>
      <p:sp>
        <p:nvSpPr>
          <p:cNvPr id="8" name="タイトル 1">
            <a:extLst>
              <a:ext uri="{FF2B5EF4-FFF2-40B4-BE49-F238E27FC236}">
                <a16:creationId xmlns:a16="http://schemas.microsoft.com/office/drawing/2014/main" id="{26038F5D-DA09-34D9-8700-9109A6A1D6EB}"/>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C. </a:t>
            </a:r>
            <a:r>
              <a:rPr lang="ja-JP" altLang="en-US" sz="3600" dirty="0">
                <a:solidFill>
                  <a:schemeClr val="tx1"/>
                </a:solidFill>
              </a:rPr>
              <a:t>指導案④</a:t>
            </a:r>
          </a:p>
        </p:txBody>
      </p:sp>
      <p:sp>
        <p:nvSpPr>
          <p:cNvPr id="9" name="テキスト ボックス 8">
            <a:extLst>
              <a:ext uri="{FF2B5EF4-FFF2-40B4-BE49-F238E27FC236}">
                <a16:creationId xmlns:a16="http://schemas.microsoft.com/office/drawing/2014/main" id="{4D3B8142-0611-5077-E61B-7D7D4CC820D6}"/>
              </a:ext>
            </a:extLst>
          </p:cNvPr>
          <p:cNvSpPr txBox="1"/>
          <p:nvPr/>
        </p:nvSpPr>
        <p:spPr>
          <a:xfrm>
            <a:off x="10388950" y="6466341"/>
            <a:ext cx="2891568"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F</a:t>
            </a:r>
            <a:r>
              <a:rPr kumimoji="1" lang="ja-JP" altLang="en-US" dirty="0"/>
              <a:t>）</a:t>
            </a:r>
          </a:p>
        </p:txBody>
      </p:sp>
      <p:sp>
        <p:nvSpPr>
          <p:cNvPr id="14" name="吹き出し: 角を丸めた四角形 13">
            <a:extLst>
              <a:ext uri="{FF2B5EF4-FFF2-40B4-BE49-F238E27FC236}">
                <a16:creationId xmlns:a16="http://schemas.microsoft.com/office/drawing/2014/main" id="{41DE639A-836C-AD39-92D9-A86FEF7FA6C1}"/>
              </a:ext>
            </a:extLst>
          </p:cNvPr>
          <p:cNvSpPr/>
          <p:nvPr/>
        </p:nvSpPr>
        <p:spPr>
          <a:xfrm>
            <a:off x="122836" y="3205338"/>
            <a:ext cx="1665170" cy="1395663"/>
          </a:xfrm>
          <a:prstGeom prst="wedgeRoundRectCallout">
            <a:avLst>
              <a:gd name="adj1" fmla="val 57780"/>
              <a:gd name="adj2" fmla="val -18879"/>
              <a:gd name="adj3" fmla="val 16667"/>
            </a:avLst>
          </a:prstGeom>
          <a:solidFill>
            <a:schemeClr val="accent2">
              <a:lumMod val="20000"/>
              <a:lumOff val="8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F7AA9D6-2695-DE07-5DDA-D15DBF197AB7}"/>
              </a:ext>
            </a:extLst>
          </p:cNvPr>
          <p:cNvSpPr txBox="1"/>
          <p:nvPr/>
        </p:nvSpPr>
        <p:spPr>
          <a:xfrm>
            <a:off x="373380" y="3322570"/>
            <a:ext cx="1799925" cy="1200329"/>
          </a:xfrm>
          <a:prstGeom prst="rect">
            <a:avLst/>
          </a:prstGeom>
          <a:noFill/>
        </p:spPr>
        <p:txBody>
          <a:bodyPr wrap="square" rtlCol="0">
            <a:spAutoFit/>
          </a:bodyPr>
          <a:lstStyle/>
          <a:p>
            <a:r>
              <a:rPr kumimoji="1" lang="ja-JP" altLang="en-US" sz="2400" b="1" dirty="0"/>
              <a:t>授業後</a:t>
            </a:r>
            <a:endParaRPr kumimoji="1" lang="en-US" altLang="ja-JP" sz="2400" b="1" dirty="0"/>
          </a:p>
          <a:p>
            <a:r>
              <a:rPr kumimoji="1" lang="en-US" altLang="ja-JP" sz="2400" b="1" dirty="0"/>
              <a:t>   </a:t>
            </a:r>
            <a:r>
              <a:rPr kumimoji="1" lang="ja-JP" altLang="en-US" sz="2400" b="1" dirty="0"/>
              <a:t>の</a:t>
            </a:r>
            <a:endParaRPr kumimoji="1" lang="en-US" altLang="ja-JP" sz="2400" b="1" dirty="0"/>
          </a:p>
          <a:p>
            <a:r>
              <a:rPr kumimoji="1" lang="ja-JP" altLang="en-US" sz="2400" b="1" dirty="0"/>
              <a:t>ポイント</a:t>
            </a:r>
          </a:p>
        </p:txBody>
      </p:sp>
      <p:pic>
        <p:nvPicPr>
          <p:cNvPr id="6146" name="Picture 2" descr="小学校の授業のイラスト（女性教師） | かわいいフリー素材集 いらすとや">
            <a:extLst>
              <a:ext uri="{FF2B5EF4-FFF2-40B4-BE49-F238E27FC236}">
                <a16:creationId xmlns:a16="http://schemas.microsoft.com/office/drawing/2014/main" id="{0ABC230F-C33C-50E0-CF7A-90E11CAD2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263" y="3252697"/>
            <a:ext cx="2520881" cy="2366407"/>
          </a:xfrm>
          <a:prstGeom prst="rect">
            <a:avLst/>
          </a:prstGeom>
          <a:noFill/>
          <a:extLst>
            <a:ext uri="{909E8E84-426E-40DD-AFC4-6F175D3DCCD1}">
              <a14:hiddenFill xmlns:a14="http://schemas.microsoft.com/office/drawing/2010/main">
                <a:solidFill>
                  <a:srgbClr val="FFFFFF"/>
                </a:solidFill>
              </a14:hiddenFill>
            </a:ext>
          </a:extLst>
        </p:spPr>
      </p:pic>
      <p:sp>
        <p:nvSpPr>
          <p:cNvPr id="2" name="左大かっこ 1">
            <a:extLst>
              <a:ext uri="{FF2B5EF4-FFF2-40B4-BE49-F238E27FC236}">
                <a16:creationId xmlns:a16="http://schemas.microsoft.com/office/drawing/2014/main" id="{5FF2FACF-0369-781D-77A3-B6FE1E2DDCE3}"/>
              </a:ext>
            </a:extLst>
          </p:cNvPr>
          <p:cNvSpPr/>
          <p:nvPr/>
        </p:nvSpPr>
        <p:spPr>
          <a:xfrm>
            <a:off x="2387600" y="3619500"/>
            <a:ext cx="152400" cy="673100"/>
          </a:xfrm>
          <a:prstGeom prst="leftBracket">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左大かっこ 6">
            <a:extLst>
              <a:ext uri="{FF2B5EF4-FFF2-40B4-BE49-F238E27FC236}">
                <a16:creationId xmlns:a16="http://schemas.microsoft.com/office/drawing/2014/main" id="{4E929A79-5C1C-1315-975A-7035F5DA3254}"/>
              </a:ext>
            </a:extLst>
          </p:cNvPr>
          <p:cNvSpPr/>
          <p:nvPr/>
        </p:nvSpPr>
        <p:spPr>
          <a:xfrm rot="10800000">
            <a:off x="8221287" y="3614486"/>
            <a:ext cx="152400" cy="673100"/>
          </a:xfrm>
          <a:prstGeom prst="leftBracket">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68395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F8937604-1F35-38D4-F7A2-534223A61321}"/>
              </a:ext>
            </a:extLst>
          </p:cNvPr>
          <p:cNvSpPr/>
          <p:nvPr/>
        </p:nvSpPr>
        <p:spPr>
          <a:xfrm>
            <a:off x="1788006" y="1292322"/>
            <a:ext cx="8702194" cy="1520576"/>
          </a:xfrm>
          <a:prstGeom prst="roundRect">
            <a:avLst/>
          </a:prstGeom>
          <a:solidFill>
            <a:schemeClr val="accent2">
              <a:lumMod val="20000"/>
              <a:lumOff val="8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ADB32212-0A15-7D26-7A95-D6FA8282BFDC}"/>
              </a:ext>
            </a:extLst>
          </p:cNvPr>
          <p:cNvSpPr>
            <a:spLocks noGrp="1"/>
          </p:cNvSpPr>
          <p:nvPr>
            <p:ph sz="half" idx="1"/>
          </p:nvPr>
        </p:nvSpPr>
        <p:spPr>
          <a:xfrm>
            <a:off x="226675" y="1388523"/>
            <a:ext cx="11706245" cy="4504277"/>
          </a:xfrm>
        </p:spPr>
        <p:txBody>
          <a:bodyPr/>
          <a:lstStyle/>
          <a:p>
            <a:pPr marL="0" indent="0">
              <a:buNone/>
            </a:pPr>
            <a:r>
              <a:rPr lang="ja-JP" altLang="en-US" sz="2400" b="1" dirty="0">
                <a:solidFill>
                  <a:schemeClr val="tx1"/>
                </a:solidFill>
              </a:rPr>
              <a:t>　　　　　　　　　指導案作成時のポイント</a:t>
            </a:r>
            <a:endParaRPr lang="en-US" altLang="ja-JP" sz="2400" b="1" dirty="0">
              <a:solidFill>
                <a:schemeClr val="tx1"/>
              </a:solidFill>
            </a:endParaRPr>
          </a:p>
          <a:p>
            <a:pPr marL="0" indent="0">
              <a:buNone/>
            </a:pPr>
            <a:r>
              <a:rPr lang="ja-JP" altLang="en-US" sz="2400" b="1" dirty="0">
                <a:solidFill>
                  <a:schemeClr val="tx1"/>
                </a:solidFill>
              </a:rPr>
              <a:t>　　　　　　　　　　栄養教諭による授業は、</a:t>
            </a:r>
            <a:r>
              <a:rPr lang="en-US" altLang="ja-JP" sz="2400" b="1" dirty="0">
                <a:solidFill>
                  <a:srgbClr val="FF0000"/>
                </a:solidFill>
              </a:rPr>
              <a:t>T-T</a:t>
            </a:r>
            <a:r>
              <a:rPr lang="en-US" altLang="ja-JP" sz="2400" b="1" dirty="0">
                <a:solidFill>
                  <a:schemeClr val="tx1"/>
                </a:solidFill>
              </a:rPr>
              <a:t>(</a:t>
            </a:r>
            <a:r>
              <a:rPr lang="ja-JP" altLang="en-US" sz="2400" b="1" dirty="0">
                <a:solidFill>
                  <a:srgbClr val="FF0000"/>
                </a:solidFill>
              </a:rPr>
              <a:t>ティームティーチング</a:t>
            </a:r>
            <a:r>
              <a:rPr lang="en-US" altLang="ja-JP" sz="2400" b="1" dirty="0">
                <a:solidFill>
                  <a:schemeClr val="tx1"/>
                </a:solidFill>
              </a:rPr>
              <a:t>)</a:t>
            </a:r>
            <a:r>
              <a:rPr lang="ja-JP" altLang="en-US" sz="2400" b="1" dirty="0">
                <a:solidFill>
                  <a:schemeClr val="tx1"/>
                </a:solidFill>
              </a:rPr>
              <a:t>で行われる。</a:t>
            </a:r>
            <a:endParaRPr lang="en-US" altLang="ja-JP" sz="2400" b="1" dirty="0">
              <a:solidFill>
                <a:schemeClr val="tx1"/>
              </a:solidFill>
            </a:endParaRPr>
          </a:p>
          <a:p>
            <a:pPr marL="0" indent="0">
              <a:buNone/>
            </a:pPr>
            <a:r>
              <a:rPr lang="ja-JP" altLang="en-US" sz="2400" b="1" dirty="0">
                <a:solidFill>
                  <a:schemeClr val="tx1"/>
                </a:solidFill>
              </a:rPr>
              <a:t>　　　　　　　　　　担任の先生と事前に授業の打ち合わせをし、指導案を作成する。</a:t>
            </a:r>
            <a:endParaRPr lang="en-US" altLang="ja-JP" sz="2400" b="1" dirty="0">
              <a:solidFill>
                <a:schemeClr val="tx1"/>
              </a:solidFill>
            </a:endParaRPr>
          </a:p>
          <a:p>
            <a:pPr marL="0" indent="0">
              <a:buNone/>
            </a:pPr>
            <a:endParaRPr lang="en-US" altLang="ja-JP" sz="2400" b="1" dirty="0">
              <a:solidFill>
                <a:schemeClr val="tx1"/>
              </a:solidFill>
            </a:endParaRPr>
          </a:p>
          <a:p>
            <a:pPr marL="0" indent="0">
              <a:buNone/>
            </a:pPr>
            <a:endParaRPr lang="en-US" altLang="ja-JP" sz="100" b="1" dirty="0">
              <a:solidFill>
                <a:schemeClr val="tx1"/>
              </a:solidFill>
            </a:endParaRPr>
          </a:p>
          <a:p>
            <a:pPr marL="0" indent="0">
              <a:buNone/>
            </a:pPr>
            <a:r>
              <a:rPr lang="ja-JP" altLang="en-US" sz="2400" dirty="0">
                <a:solidFill>
                  <a:schemeClr val="tx1"/>
                </a:solidFill>
              </a:rPr>
              <a:t>　　　　　　　 　①</a:t>
            </a:r>
            <a:r>
              <a:rPr lang="ja-JP" altLang="en-US" sz="2400" dirty="0">
                <a:solidFill>
                  <a:srgbClr val="FF0000"/>
                </a:solidFill>
              </a:rPr>
              <a:t>授業で押さえるべきポイント</a:t>
            </a:r>
            <a:r>
              <a:rPr lang="ja-JP" altLang="en-US" sz="2400" dirty="0">
                <a:solidFill>
                  <a:schemeClr val="tx1"/>
                </a:solidFill>
              </a:rPr>
              <a:t>を、事前に考えておく。</a:t>
            </a:r>
            <a:endParaRPr lang="en-US" altLang="ja-JP" sz="2400" dirty="0">
              <a:solidFill>
                <a:schemeClr val="tx1"/>
              </a:solidFill>
            </a:endParaRPr>
          </a:p>
          <a:p>
            <a:pPr marL="0" indent="0">
              <a:buNone/>
            </a:pPr>
            <a:r>
              <a:rPr lang="ja-JP" altLang="en-US" sz="2400" dirty="0">
                <a:solidFill>
                  <a:schemeClr val="tx1"/>
                </a:solidFill>
              </a:rPr>
              <a:t>　　　　　　　 　②子どもたちの</a:t>
            </a:r>
            <a:r>
              <a:rPr lang="ja-JP" altLang="en-US" sz="2400" dirty="0">
                <a:solidFill>
                  <a:srgbClr val="FF0000"/>
                </a:solidFill>
              </a:rPr>
              <a:t>実態の把握</a:t>
            </a:r>
            <a:r>
              <a:rPr lang="ja-JP" altLang="en-US" sz="2400" dirty="0">
                <a:solidFill>
                  <a:schemeClr val="tx1"/>
                </a:solidFill>
              </a:rPr>
              <a:t>を行う。</a:t>
            </a:r>
            <a:endParaRPr lang="en-US" altLang="ja-JP" sz="2400" dirty="0">
              <a:solidFill>
                <a:schemeClr val="tx1"/>
              </a:solidFill>
            </a:endParaRPr>
          </a:p>
          <a:p>
            <a:pPr marL="0" indent="0">
              <a:buNone/>
            </a:pPr>
            <a:r>
              <a:rPr lang="en-US" altLang="ja-JP" sz="2400" dirty="0">
                <a:solidFill>
                  <a:schemeClr val="tx1"/>
                </a:solidFill>
              </a:rPr>
              <a:t>                 </a:t>
            </a:r>
            <a:r>
              <a:rPr lang="ja-JP" altLang="en-US" sz="2400" dirty="0">
                <a:solidFill>
                  <a:schemeClr val="tx1"/>
                </a:solidFill>
              </a:rPr>
              <a:t>③授業時には、子どもたちに</a:t>
            </a:r>
            <a:r>
              <a:rPr lang="ja-JP" altLang="en-US" sz="2400" dirty="0">
                <a:solidFill>
                  <a:srgbClr val="FF0000"/>
                </a:solidFill>
              </a:rPr>
              <a:t>質問をしながら</a:t>
            </a:r>
            <a:r>
              <a:rPr lang="ja-JP" altLang="en-US" sz="2400" dirty="0">
                <a:solidFill>
                  <a:schemeClr val="tx1"/>
                </a:solidFill>
              </a:rPr>
              <a:t>授業を進める。</a:t>
            </a:r>
          </a:p>
          <a:p>
            <a:pPr marL="0" indent="0">
              <a:buNone/>
            </a:pPr>
            <a:r>
              <a:rPr lang="en-US" altLang="ja-JP" sz="2400" dirty="0">
                <a:solidFill>
                  <a:schemeClr val="tx1"/>
                </a:solidFill>
              </a:rPr>
              <a:t>                 </a:t>
            </a:r>
            <a:r>
              <a:rPr lang="ja-JP" altLang="en-US" sz="2400" dirty="0">
                <a:solidFill>
                  <a:schemeClr val="tx1"/>
                </a:solidFill>
              </a:rPr>
              <a:t>④</a:t>
            </a:r>
            <a:r>
              <a:rPr lang="ja-JP" altLang="en-US" sz="2400" dirty="0">
                <a:solidFill>
                  <a:srgbClr val="FF0000"/>
                </a:solidFill>
              </a:rPr>
              <a:t>実物</a:t>
            </a:r>
            <a:r>
              <a:rPr lang="ja-JP" altLang="en-US" sz="2400" dirty="0">
                <a:solidFill>
                  <a:schemeClr val="tx1"/>
                </a:solidFill>
              </a:rPr>
              <a:t>を持って行って授業を行う。</a:t>
            </a:r>
            <a:endParaRPr lang="en-US" altLang="ja-JP" sz="2400" dirty="0">
              <a:solidFill>
                <a:schemeClr val="tx1"/>
              </a:solidFill>
            </a:endParaRPr>
          </a:p>
          <a:p>
            <a:pPr marL="0" indent="0">
              <a:buNone/>
            </a:pPr>
            <a:r>
              <a:rPr lang="ja-JP" altLang="en-US" sz="2400" dirty="0">
                <a:solidFill>
                  <a:schemeClr val="tx1"/>
                </a:solidFill>
              </a:rPr>
              <a:t>                 ⑤</a:t>
            </a:r>
            <a:r>
              <a:rPr lang="ja-JP" altLang="en-US" sz="2400" dirty="0">
                <a:solidFill>
                  <a:srgbClr val="FF0000"/>
                </a:solidFill>
              </a:rPr>
              <a:t>食育</a:t>
            </a:r>
            <a:r>
              <a:rPr lang="ja-JP" altLang="en-US" sz="2400" dirty="0">
                <a:solidFill>
                  <a:schemeClr val="tx1"/>
                </a:solidFill>
              </a:rPr>
              <a:t>の授業は</a:t>
            </a:r>
            <a:r>
              <a:rPr lang="ja-JP" altLang="en-US" sz="2400" dirty="0">
                <a:solidFill>
                  <a:srgbClr val="FF0000"/>
                </a:solidFill>
              </a:rPr>
              <a:t>単発で終わらせず</a:t>
            </a:r>
            <a:r>
              <a:rPr lang="ja-JP" altLang="en-US" sz="2400" dirty="0">
                <a:solidFill>
                  <a:schemeClr val="tx1"/>
                </a:solidFill>
              </a:rPr>
              <a:t>、実践につなげる。</a:t>
            </a:r>
            <a:endParaRPr lang="en-US" altLang="ja-JP" sz="2400" dirty="0">
              <a:solidFill>
                <a:schemeClr val="tx1"/>
              </a:solidFill>
            </a:endParaRPr>
          </a:p>
        </p:txBody>
      </p:sp>
      <p:sp>
        <p:nvSpPr>
          <p:cNvPr id="5" name="スライド番号プレースホルダー 4">
            <a:extLst>
              <a:ext uri="{FF2B5EF4-FFF2-40B4-BE49-F238E27FC236}">
                <a16:creationId xmlns:a16="http://schemas.microsoft.com/office/drawing/2014/main" id="{C2D76C6A-887E-E3DF-803D-53B886992032}"/>
              </a:ext>
            </a:extLst>
          </p:cNvPr>
          <p:cNvSpPr>
            <a:spLocks noGrp="1"/>
          </p:cNvSpPr>
          <p:nvPr>
            <p:ph type="sldNum" sz="quarter" idx="12"/>
          </p:nvPr>
        </p:nvSpPr>
        <p:spPr/>
        <p:txBody>
          <a:bodyPr/>
          <a:lstStyle/>
          <a:p>
            <a:pPr rtl="0"/>
            <a:fld id="{48F63A3B-78C7-47BE-AE5E-E10140E04643}" type="slidenum">
              <a:rPr lang="en-US" altLang="ja-JP" smtClean="0"/>
              <a:t>34</a:t>
            </a:fld>
            <a:endParaRPr lang="ja-JP" dirty="0"/>
          </a:p>
        </p:txBody>
      </p:sp>
      <p:sp>
        <p:nvSpPr>
          <p:cNvPr id="8" name="タイトル 1">
            <a:extLst>
              <a:ext uri="{FF2B5EF4-FFF2-40B4-BE49-F238E27FC236}">
                <a16:creationId xmlns:a16="http://schemas.microsoft.com/office/drawing/2014/main" id="{26038F5D-DA09-34D9-8700-9109A6A1D6EB}"/>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C. </a:t>
            </a:r>
            <a:r>
              <a:rPr lang="ja-JP" altLang="en-US" sz="3600" dirty="0">
                <a:solidFill>
                  <a:schemeClr val="tx1"/>
                </a:solidFill>
              </a:rPr>
              <a:t>指導案⑤</a:t>
            </a:r>
          </a:p>
        </p:txBody>
      </p:sp>
      <p:sp>
        <p:nvSpPr>
          <p:cNvPr id="9" name="テキスト ボックス 8">
            <a:extLst>
              <a:ext uri="{FF2B5EF4-FFF2-40B4-BE49-F238E27FC236}">
                <a16:creationId xmlns:a16="http://schemas.microsoft.com/office/drawing/2014/main" id="{4D3B8142-0611-5077-E61B-7D7D4CC820D6}"/>
              </a:ext>
            </a:extLst>
          </p:cNvPr>
          <p:cNvSpPr txBox="1"/>
          <p:nvPr/>
        </p:nvSpPr>
        <p:spPr>
          <a:xfrm>
            <a:off x="10174996" y="6418343"/>
            <a:ext cx="2891568"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F</a:t>
            </a:r>
            <a:r>
              <a:rPr kumimoji="1" lang="ja-JP" altLang="en-US" dirty="0"/>
              <a:t>）</a:t>
            </a:r>
          </a:p>
        </p:txBody>
      </p:sp>
      <p:sp>
        <p:nvSpPr>
          <p:cNvPr id="14" name="吹き出し: 角を丸めた四角形 13">
            <a:extLst>
              <a:ext uri="{FF2B5EF4-FFF2-40B4-BE49-F238E27FC236}">
                <a16:creationId xmlns:a16="http://schemas.microsoft.com/office/drawing/2014/main" id="{41DE639A-836C-AD39-92D9-A86FEF7FA6C1}"/>
              </a:ext>
            </a:extLst>
          </p:cNvPr>
          <p:cNvSpPr/>
          <p:nvPr/>
        </p:nvSpPr>
        <p:spPr>
          <a:xfrm>
            <a:off x="122836" y="3205338"/>
            <a:ext cx="1665170" cy="1395663"/>
          </a:xfrm>
          <a:prstGeom prst="wedgeRoundRectCallout">
            <a:avLst>
              <a:gd name="adj1" fmla="val 57780"/>
              <a:gd name="adj2" fmla="val -18879"/>
              <a:gd name="adj3" fmla="val 16667"/>
            </a:avLst>
          </a:prstGeom>
          <a:solidFill>
            <a:schemeClr val="accent2">
              <a:lumMod val="20000"/>
              <a:lumOff val="8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F7AA9D6-2695-DE07-5DDA-D15DBF197AB7}"/>
              </a:ext>
            </a:extLst>
          </p:cNvPr>
          <p:cNvSpPr txBox="1"/>
          <p:nvPr/>
        </p:nvSpPr>
        <p:spPr>
          <a:xfrm>
            <a:off x="474980" y="3660351"/>
            <a:ext cx="1799925" cy="461665"/>
          </a:xfrm>
          <a:prstGeom prst="rect">
            <a:avLst/>
          </a:prstGeom>
          <a:noFill/>
        </p:spPr>
        <p:txBody>
          <a:bodyPr wrap="square" rtlCol="0">
            <a:spAutoFit/>
          </a:bodyPr>
          <a:lstStyle/>
          <a:p>
            <a:r>
              <a:rPr kumimoji="1" lang="ja-JP" altLang="en-US" sz="2400" b="1" dirty="0"/>
              <a:t>まとめ</a:t>
            </a:r>
          </a:p>
        </p:txBody>
      </p:sp>
      <p:pic>
        <p:nvPicPr>
          <p:cNvPr id="6146" name="Picture 2" descr="小学校の授業のイラスト（女性教師） | かわいいフリー素材集 いらすとや">
            <a:extLst>
              <a:ext uri="{FF2B5EF4-FFF2-40B4-BE49-F238E27FC236}">
                <a16:creationId xmlns:a16="http://schemas.microsoft.com/office/drawing/2014/main" id="{0ABC230F-C33C-50E0-CF7A-90E11CAD2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263" y="3252697"/>
            <a:ext cx="2520881" cy="236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052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吹き出し: 角を丸めた四角形 9">
            <a:extLst>
              <a:ext uri="{FF2B5EF4-FFF2-40B4-BE49-F238E27FC236}">
                <a16:creationId xmlns:a16="http://schemas.microsoft.com/office/drawing/2014/main" id="{236E4C4D-6966-46A5-44CD-A3967A3A47C2}"/>
              </a:ext>
            </a:extLst>
          </p:cNvPr>
          <p:cNvSpPr/>
          <p:nvPr/>
        </p:nvSpPr>
        <p:spPr>
          <a:xfrm>
            <a:off x="1879600" y="2593878"/>
            <a:ext cx="8712200" cy="1216122"/>
          </a:xfrm>
          <a:prstGeom prst="wedgeRoundRectCallout">
            <a:avLst>
              <a:gd name="adj1" fmla="val 8030"/>
              <a:gd name="adj2" fmla="val -64905"/>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6F04B52E-A6B7-43B1-8106-4438D82AD965}"/>
              </a:ext>
            </a:extLst>
          </p:cNvPr>
          <p:cNvSpPr>
            <a:spLocks noGrp="1"/>
          </p:cNvSpPr>
          <p:nvPr>
            <p:ph sz="half" idx="1"/>
          </p:nvPr>
        </p:nvSpPr>
        <p:spPr>
          <a:xfrm>
            <a:off x="536448" y="1898934"/>
            <a:ext cx="11299952" cy="4434840"/>
          </a:xfrm>
        </p:spPr>
        <p:txBody>
          <a:bodyPr/>
          <a:lstStyle/>
          <a:p>
            <a:pPr marL="0" indent="0">
              <a:buNone/>
            </a:pPr>
            <a:r>
              <a:rPr lang="en-US" altLang="ja-JP" sz="2400" b="1" dirty="0">
                <a:solidFill>
                  <a:schemeClr val="tx1"/>
                </a:solidFill>
              </a:rPr>
              <a:t>Q1. </a:t>
            </a:r>
            <a:r>
              <a:rPr lang="ja-JP" altLang="en-US" sz="2400" b="1" dirty="0">
                <a:solidFill>
                  <a:schemeClr val="tx1"/>
                </a:solidFill>
              </a:rPr>
              <a:t>食育の実践において、栄養教諭が介入する</a:t>
            </a:r>
            <a:r>
              <a:rPr lang="en-US" altLang="ja-JP" sz="2400" b="1" dirty="0">
                <a:solidFill>
                  <a:schemeClr val="tx1"/>
                </a:solidFill>
              </a:rPr>
              <a:t>/</a:t>
            </a:r>
            <a:r>
              <a:rPr lang="ja-JP" altLang="en-US" sz="2400" b="1" dirty="0">
                <a:solidFill>
                  <a:schemeClr val="tx1"/>
                </a:solidFill>
              </a:rPr>
              <a:t>しない場合 とは？</a:t>
            </a:r>
            <a:endParaRPr lang="en-US" altLang="ja-JP" sz="2400" b="1"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　　　　　　　</a:t>
            </a:r>
            <a:r>
              <a:rPr lang="ja-JP" altLang="en-US" sz="2400" b="1" dirty="0">
                <a:solidFill>
                  <a:schemeClr val="tx1"/>
                </a:solidFill>
              </a:rPr>
              <a:t>・目指す子どもの姿は各校で異なるため、</a:t>
            </a:r>
            <a:endParaRPr lang="en-US" altLang="ja-JP" sz="2400" b="1" dirty="0">
              <a:solidFill>
                <a:schemeClr val="tx1"/>
              </a:solidFill>
            </a:endParaRPr>
          </a:p>
          <a:p>
            <a:pPr marL="0" indent="0">
              <a:buNone/>
            </a:pPr>
            <a:r>
              <a:rPr lang="ja-JP" altLang="en-US" sz="2400" b="1" dirty="0">
                <a:solidFill>
                  <a:schemeClr val="tx1"/>
                </a:solidFill>
              </a:rPr>
              <a:t>　　　　　　　　</a:t>
            </a:r>
            <a:r>
              <a:rPr lang="ja-JP" altLang="en-US" sz="2400" b="1" dirty="0">
                <a:solidFill>
                  <a:srgbClr val="FF0000"/>
                </a:solidFill>
              </a:rPr>
              <a:t>栄養教諭</a:t>
            </a:r>
            <a:r>
              <a:rPr lang="ja-JP" altLang="en-US" sz="2400" b="1" dirty="0">
                <a:solidFill>
                  <a:schemeClr val="tx1"/>
                </a:solidFill>
              </a:rPr>
              <a:t>が入る食育の授業もあれば、</a:t>
            </a:r>
            <a:r>
              <a:rPr lang="ja-JP" altLang="en-US" sz="2400" b="1" dirty="0">
                <a:solidFill>
                  <a:srgbClr val="FF0000"/>
                </a:solidFill>
              </a:rPr>
              <a:t>入らない食育の授業もある</a:t>
            </a:r>
            <a:r>
              <a:rPr lang="ja-JP" altLang="en-US" sz="2400" b="1" dirty="0">
                <a:solidFill>
                  <a:schemeClr val="tx1"/>
                </a:solidFill>
              </a:rPr>
              <a:t>。</a:t>
            </a:r>
            <a:endParaRPr lang="en-US" altLang="ja-JP" sz="2400" b="1" dirty="0">
              <a:solidFill>
                <a:schemeClr val="tx1"/>
              </a:solidFill>
            </a:endParaRPr>
          </a:p>
          <a:p>
            <a:pPr marL="0" indent="0">
              <a:buNone/>
            </a:pPr>
            <a:endParaRPr lang="en-US" altLang="ja-JP" sz="2400" dirty="0">
              <a:solidFill>
                <a:schemeClr val="tx1"/>
              </a:solidFill>
            </a:endParaRPr>
          </a:p>
          <a:p>
            <a:pPr marL="0" indent="0">
              <a:buNone/>
            </a:pPr>
            <a:endParaRPr lang="en-US" altLang="ja-JP" sz="900" dirty="0">
              <a:solidFill>
                <a:schemeClr val="tx1"/>
              </a:solidFill>
            </a:endParaRPr>
          </a:p>
          <a:p>
            <a:pPr marL="0" indent="0">
              <a:buNone/>
            </a:pPr>
            <a:r>
              <a:rPr lang="ja-JP" altLang="en-US" sz="2400" dirty="0">
                <a:solidFill>
                  <a:schemeClr val="tx1"/>
                </a:solidFill>
              </a:rPr>
              <a:t>　　　  　　・食育の授業は、他教科に比して</a:t>
            </a:r>
            <a:r>
              <a:rPr lang="ja-JP" altLang="en-US" sz="2400" dirty="0">
                <a:solidFill>
                  <a:srgbClr val="FF0000"/>
                </a:solidFill>
              </a:rPr>
              <a:t>優先度が低い現状</a:t>
            </a:r>
            <a:r>
              <a:rPr lang="ja-JP" altLang="en-US" sz="2400" dirty="0">
                <a:solidFill>
                  <a:schemeClr val="tx1"/>
                </a:solidFill>
              </a:rPr>
              <a:t>があることが示唆される。</a:t>
            </a:r>
            <a:endParaRPr lang="en-US" altLang="ja-JP" sz="2400" dirty="0">
              <a:solidFill>
                <a:schemeClr val="tx1"/>
              </a:solidFill>
            </a:endParaRPr>
          </a:p>
          <a:p>
            <a:pPr marL="0" indent="0">
              <a:buNone/>
            </a:pPr>
            <a:r>
              <a:rPr lang="ja-JP" altLang="en-US" sz="2400" dirty="0">
                <a:solidFill>
                  <a:schemeClr val="tx1"/>
                </a:solidFill>
              </a:rPr>
              <a:t>　　　　　　  そのため、</a:t>
            </a:r>
            <a:r>
              <a:rPr lang="ja-JP" altLang="en-US" sz="2400" dirty="0">
                <a:solidFill>
                  <a:srgbClr val="FF0000"/>
                </a:solidFill>
              </a:rPr>
              <a:t>食育に熱心な学校・地域</a:t>
            </a:r>
            <a:r>
              <a:rPr lang="ja-JP" altLang="en-US" sz="2400" dirty="0">
                <a:solidFill>
                  <a:schemeClr val="tx1"/>
                </a:solidFill>
              </a:rPr>
              <a:t>では栄養教諭による食育の実践回数が</a:t>
            </a:r>
            <a:endParaRPr lang="en-US" altLang="ja-JP" sz="2400" dirty="0">
              <a:solidFill>
                <a:schemeClr val="tx1"/>
              </a:solidFill>
            </a:endParaRPr>
          </a:p>
          <a:p>
            <a:pPr marL="0" indent="0">
              <a:buNone/>
            </a:pPr>
            <a:r>
              <a:rPr lang="en-US" altLang="ja-JP" sz="2400" dirty="0">
                <a:solidFill>
                  <a:schemeClr val="tx1"/>
                </a:solidFill>
              </a:rPr>
              <a:t>        </a:t>
            </a:r>
            <a:r>
              <a:rPr lang="ja-JP" altLang="en-US" sz="2400" dirty="0">
                <a:solidFill>
                  <a:schemeClr val="tx1"/>
                </a:solidFill>
              </a:rPr>
              <a:t>　　  多くなるが、そうでない学校・地域との食育の実践状況には、</a:t>
            </a:r>
            <a:r>
              <a:rPr lang="ja-JP" altLang="en-US" sz="2400" dirty="0">
                <a:solidFill>
                  <a:srgbClr val="FF0000"/>
                </a:solidFill>
              </a:rPr>
              <a:t>差がある</a:t>
            </a:r>
            <a:r>
              <a:rPr lang="ja-JP" altLang="en-US" sz="2400" dirty="0">
                <a:solidFill>
                  <a:schemeClr val="tx1"/>
                </a:solidFill>
              </a:rPr>
              <a:t>と考えられる。</a:t>
            </a:r>
            <a:endParaRPr lang="en-US" altLang="ja-JP" sz="2400" dirty="0">
              <a:solidFill>
                <a:schemeClr val="tx1"/>
              </a:solidFill>
            </a:endParaRPr>
          </a:p>
          <a:p>
            <a:pPr marL="0" indent="0">
              <a:buNone/>
            </a:pPr>
            <a:r>
              <a:rPr lang="ja-JP" altLang="en-US" sz="700" dirty="0">
                <a:solidFill>
                  <a:schemeClr val="tx1"/>
                </a:solidFill>
              </a:rPr>
              <a:t>　　　　　</a:t>
            </a:r>
            <a:endParaRPr lang="en-US" altLang="ja-JP" sz="900" dirty="0">
              <a:solidFill>
                <a:schemeClr val="tx1"/>
              </a:solidFill>
            </a:endParaRPr>
          </a:p>
          <a:p>
            <a:pPr marL="0" indent="0">
              <a:buNone/>
            </a:pPr>
            <a:r>
              <a:rPr lang="ja-JP" altLang="en-US" sz="2400" dirty="0">
                <a:solidFill>
                  <a:schemeClr val="tx1"/>
                </a:solidFill>
              </a:rPr>
              <a:t>　　　　　　・また、食育の実践には、</a:t>
            </a:r>
            <a:r>
              <a:rPr lang="ja-JP" altLang="en-US" sz="2400" dirty="0">
                <a:solidFill>
                  <a:srgbClr val="FF0000"/>
                </a:solidFill>
              </a:rPr>
              <a:t>学校の教員との連携が不可欠</a:t>
            </a:r>
            <a:r>
              <a:rPr lang="ja-JP" altLang="en-US" sz="2400" dirty="0">
                <a:solidFill>
                  <a:schemeClr val="tx1"/>
                </a:solidFill>
              </a:rPr>
              <a:t>であり、栄養教諭はコミュ</a:t>
            </a:r>
            <a:endParaRPr lang="en-US" altLang="ja-JP" sz="2400" dirty="0">
              <a:solidFill>
                <a:schemeClr val="tx1"/>
              </a:solidFill>
            </a:endParaRPr>
          </a:p>
          <a:p>
            <a:pPr marL="0" indent="0">
              <a:buNone/>
            </a:pPr>
            <a:r>
              <a:rPr lang="ja-JP" altLang="en-US" sz="2400" dirty="0">
                <a:solidFill>
                  <a:schemeClr val="tx1"/>
                </a:solidFill>
              </a:rPr>
              <a:t>　　　　　　  ニケーション能力が求められると考えられる。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lang="en-US" altLang="ja-JP" sz="2400" dirty="0">
              <a:solidFill>
                <a:schemeClr val="tx1"/>
              </a:solidFill>
            </a:endParaRPr>
          </a:p>
        </p:txBody>
      </p:sp>
      <p:sp>
        <p:nvSpPr>
          <p:cNvPr id="5" name="スライド番号プレースホルダー 4">
            <a:extLst>
              <a:ext uri="{FF2B5EF4-FFF2-40B4-BE49-F238E27FC236}">
                <a16:creationId xmlns:a16="http://schemas.microsoft.com/office/drawing/2014/main" id="{7FE51A8C-05F3-A8A7-60E1-7B5D7CAF3097}"/>
              </a:ext>
            </a:extLst>
          </p:cNvPr>
          <p:cNvSpPr>
            <a:spLocks noGrp="1"/>
          </p:cNvSpPr>
          <p:nvPr>
            <p:ph type="sldNum" sz="quarter" idx="12"/>
          </p:nvPr>
        </p:nvSpPr>
        <p:spPr/>
        <p:txBody>
          <a:bodyPr/>
          <a:lstStyle/>
          <a:p>
            <a:pPr rtl="0"/>
            <a:fld id="{48F63A3B-78C7-47BE-AE5E-E10140E04643}" type="slidenum">
              <a:rPr lang="en-US" altLang="ja-JP" smtClean="0"/>
              <a:t>35</a:t>
            </a:fld>
            <a:endParaRPr lang="ja-JP" dirty="0"/>
          </a:p>
        </p:txBody>
      </p:sp>
      <p:sp>
        <p:nvSpPr>
          <p:cNvPr id="8" name="タイトル 1">
            <a:extLst>
              <a:ext uri="{FF2B5EF4-FFF2-40B4-BE49-F238E27FC236}">
                <a16:creationId xmlns:a16="http://schemas.microsoft.com/office/drawing/2014/main" id="{8F4879E7-C9E0-36B9-9804-C8462C96AD8E}"/>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D. </a:t>
            </a:r>
            <a:r>
              <a:rPr lang="ja-JP" altLang="en-US" sz="3600" dirty="0">
                <a:solidFill>
                  <a:schemeClr val="tx1"/>
                </a:solidFill>
              </a:rPr>
              <a:t>質疑応答 </a:t>
            </a:r>
            <a:r>
              <a:rPr lang="en-US" altLang="ja-JP" sz="3600" dirty="0">
                <a:solidFill>
                  <a:schemeClr val="tx1"/>
                </a:solidFill>
              </a:rPr>
              <a:t>Q1</a:t>
            </a:r>
            <a:endParaRPr lang="ja-JP" altLang="en-US" sz="3600" dirty="0">
              <a:solidFill>
                <a:schemeClr val="tx1"/>
              </a:solidFill>
            </a:endParaRPr>
          </a:p>
        </p:txBody>
      </p:sp>
      <p:pic>
        <p:nvPicPr>
          <p:cNvPr id="9" name="Picture 4" descr="白衣を着た栄養士のイラスト | かわいいフリー素材集 いらすとや">
            <a:extLst>
              <a:ext uri="{FF2B5EF4-FFF2-40B4-BE49-F238E27FC236}">
                <a16:creationId xmlns:a16="http://schemas.microsoft.com/office/drawing/2014/main" id="{098617FA-384D-374B-76CE-ECEDC272F2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0362" b="310"/>
          <a:stretch/>
        </p:blipFill>
        <p:spPr bwMode="auto">
          <a:xfrm>
            <a:off x="-119909" y="2593878"/>
            <a:ext cx="2167170" cy="368706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C34EA56-3DBF-7477-D613-0FBA0E7EE39B}"/>
              </a:ext>
            </a:extLst>
          </p:cNvPr>
          <p:cNvSpPr txBox="1"/>
          <p:nvPr/>
        </p:nvSpPr>
        <p:spPr>
          <a:xfrm>
            <a:off x="10174996" y="6418343"/>
            <a:ext cx="2891568"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2467214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04B52E-A6B7-43B1-8106-4438D82AD965}"/>
              </a:ext>
            </a:extLst>
          </p:cNvPr>
          <p:cNvSpPr>
            <a:spLocks noGrp="1"/>
          </p:cNvSpPr>
          <p:nvPr>
            <p:ph sz="half" idx="1"/>
          </p:nvPr>
        </p:nvSpPr>
        <p:spPr>
          <a:xfrm>
            <a:off x="536447" y="1727452"/>
            <a:ext cx="11119104" cy="4434840"/>
          </a:xfrm>
        </p:spPr>
        <p:txBody>
          <a:bodyPr/>
          <a:lstStyle/>
          <a:p>
            <a:pPr marL="0" indent="0">
              <a:buNone/>
            </a:pPr>
            <a:r>
              <a:rPr lang="en-US" altLang="ja-JP" sz="2400" b="1" dirty="0">
                <a:solidFill>
                  <a:schemeClr val="tx1"/>
                </a:solidFill>
              </a:rPr>
              <a:t>Q2. </a:t>
            </a:r>
            <a:r>
              <a:rPr lang="ja-JP" altLang="en-US" sz="2400" b="1" dirty="0">
                <a:solidFill>
                  <a:schemeClr val="tx1"/>
                </a:solidFill>
              </a:rPr>
              <a:t>養護教諭と栄養教諭との連携は？</a:t>
            </a:r>
            <a:endParaRPr lang="en-US" altLang="ja-JP" sz="2400" b="1" dirty="0">
              <a:solidFill>
                <a:schemeClr val="tx1"/>
              </a:solidFill>
            </a:endParaRPr>
          </a:p>
          <a:p>
            <a:pPr marL="0" indent="0">
              <a:buNone/>
            </a:pPr>
            <a:r>
              <a:rPr lang="ja-JP" altLang="en-US" sz="2400" dirty="0">
                <a:solidFill>
                  <a:schemeClr val="tx1"/>
                </a:solidFill>
              </a:rPr>
              <a:t>　　　　</a:t>
            </a:r>
            <a:endParaRPr lang="en-US" altLang="ja-JP" sz="2400" dirty="0">
              <a:solidFill>
                <a:schemeClr val="tx1"/>
              </a:solidFill>
            </a:endParaRPr>
          </a:p>
        </p:txBody>
      </p:sp>
      <p:sp>
        <p:nvSpPr>
          <p:cNvPr id="5" name="スライド番号プレースホルダー 4">
            <a:extLst>
              <a:ext uri="{FF2B5EF4-FFF2-40B4-BE49-F238E27FC236}">
                <a16:creationId xmlns:a16="http://schemas.microsoft.com/office/drawing/2014/main" id="{7FE51A8C-05F3-A8A7-60E1-7B5D7CAF3097}"/>
              </a:ext>
            </a:extLst>
          </p:cNvPr>
          <p:cNvSpPr>
            <a:spLocks noGrp="1"/>
          </p:cNvSpPr>
          <p:nvPr>
            <p:ph type="sldNum" sz="quarter" idx="12"/>
          </p:nvPr>
        </p:nvSpPr>
        <p:spPr/>
        <p:txBody>
          <a:bodyPr/>
          <a:lstStyle/>
          <a:p>
            <a:pPr rtl="0"/>
            <a:fld id="{48F63A3B-78C7-47BE-AE5E-E10140E04643}" type="slidenum">
              <a:rPr lang="en-US" altLang="ja-JP" smtClean="0"/>
              <a:t>36</a:t>
            </a:fld>
            <a:endParaRPr lang="ja-JP" dirty="0"/>
          </a:p>
        </p:txBody>
      </p:sp>
      <p:sp>
        <p:nvSpPr>
          <p:cNvPr id="8" name="タイトル 1">
            <a:extLst>
              <a:ext uri="{FF2B5EF4-FFF2-40B4-BE49-F238E27FC236}">
                <a16:creationId xmlns:a16="http://schemas.microsoft.com/office/drawing/2014/main" id="{8F4879E7-C9E0-36B9-9804-C8462C96AD8E}"/>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D.</a:t>
            </a:r>
            <a:r>
              <a:rPr lang="ja-JP" altLang="en-US" sz="3600" dirty="0">
                <a:solidFill>
                  <a:schemeClr val="tx1"/>
                </a:solidFill>
              </a:rPr>
              <a:t> 質疑応答 </a:t>
            </a:r>
            <a:r>
              <a:rPr lang="en-US" altLang="ja-JP" sz="3600" dirty="0">
                <a:solidFill>
                  <a:schemeClr val="tx1"/>
                </a:solidFill>
              </a:rPr>
              <a:t>Q2</a:t>
            </a:r>
            <a:endParaRPr lang="ja-JP" altLang="en-US" sz="3600" dirty="0">
              <a:solidFill>
                <a:schemeClr val="tx1"/>
              </a:solidFill>
            </a:endParaRPr>
          </a:p>
        </p:txBody>
      </p:sp>
      <p:pic>
        <p:nvPicPr>
          <p:cNvPr id="8194" name="Picture 2" descr="女性薬剤師イラスト／無料イラストなら「イラストAC」">
            <a:extLst>
              <a:ext uri="{FF2B5EF4-FFF2-40B4-BE49-F238E27FC236}">
                <a16:creationId xmlns:a16="http://schemas.microsoft.com/office/drawing/2014/main" id="{86476401-0F33-A1E9-4086-F716AFAAD2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812"/>
          <a:stretch/>
        </p:blipFill>
        <p:spPr bwMode="auto">
          <a:xfrm>
            <a:off x="1576323" y="2608080"/>
            <a:ext cx="1371601" cy="16418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時間栄養学について">
            <a:extLst>
              <a:ext uri="{FF2B5EF4-FFF2-40B4-BE49-F238E27FC236}">
                <a16:creationId xmlns:a16="http://schemas.microsoft.com/office/drawing/2014/main" id="{83CCB153-AF0E-BE1B-8356-B8A9425B5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2503" y="2595317"/>
            <a:ext cx="1562097" cy="1667360"/>
          </a:xfrm>
          <a:prstGeom prst="rect">
            <a:avLst/>
          </a:prstGeom>
          <a:noFill/>
          <a:extLst>
            <a:ext uri="{909E8E84-426E-40DD-AFC4-6F175D3DCCD1}">
              <a14:hiddenFill xmlns:a14="http://schemas.microsoft.com/office/drawing/2010/main">
                <a:solidFill>
                  <a:srgbClr val="FFFFFF"/>
                </a:solidFill>
              </a14:hiddenFill>
            </a:ext>
          </a:extLst>
        </p:spPr>
      </p:pic>
      <p:sp>
        <p:nvSpPr>
          <p:cNvPr id="2" name="吹き出し: 角を丸めた四角形 1">
            <a:extLst>
              <a:ext uri="{FF2B5EF4-FFF2-40B4-BE49-F238E27FC236}">
                <a16:creationId xmlns:a16="http://schemas.microsoft.com/office/drawing/2014/main" id="{9FF2F52C-66D9-A8A4-9910-5A024C6F32E3}"/>
              </a:ext>
            </a:extLst>
          </p:cNvPr>
          <p:cNvSpPr/>
          <p:nvPr/>
        </p:nvSpPr>
        <p:spPr>
          <a:xfrm>
            <a:off x="3368552" y="2895600"/>
            <a:ext cx="2527300" cy="1786241"/>
          </a:xfrm>
          <a:prstGeom prst="wedgeRoundRectCallout">
            <a:avLst>
              <a:gd name="adj1" fmla="val -65054"/>
              <a:gd name="adj2" fmla="val -7888"/>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角を丸めた四角形 5">
            <a:extLst>
              <a:ext uri="{FF2B5EF4-FFF2-40B4-BE49-F238E27FC236}">
                <a16:creationId xmlns:a16="http://schemas.microsoft.com/office/drawing/2014/main" id="{2BCBCBAD-9370-D79E-FF47-84A9C0D8AF70}"/>
              </a:ext>
            </a:extLst>
          </p:cNvPr>
          <p:cNvSpPr/>
          <p:nvPr/>
        </p:nvSpPr>
        <p:spPr>
          <a:xfrm>
            <a:off x="6564253" y="2942277"/>
            <a:ext cx="2527300" cy="1786241"/>
          </a:xfrm>
          <a:prstGeom prst="wedgeRoundRectCallout">
            <a:avLst>
              <a:gd name="adj1" fmla="val 68614"/>
              <a:gd name="adj2" fmla="val -10021"/>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5770CE8-C2C5-D215-83E1-BC65A519A913}"/>
              </a:ext>
            </a:extLst>
          </p:cNvPr>
          <p:cNvSpPr txBox="1"/>
          <p:nvPr/>
        </p:nvSpPr>
        <p:spPr>
          <a:xfrm>
            <a:off x="3559813" y="3123397"/>
            <a:ext cx="2374900" cy="1431161"/>
          </a:xfrm>
          <a:prstGeom prst="rect">
            <a:avLst/>
          </a:prstGeom>
          <a:noFill/>
        </p:spPr>
        <p:txBody>
          <a:bodyPr wrap="square" rtlCol="0">
            <a:spAutoFit/>
          </a:bodyPr>
          <a:lstStyle/>
          <a:p>
            <a:r>
              <a:rPr kumimoji="1" lang="ja-JP" altLang="en-US" sz="2400" b="1" dirty="0"/>
              <a:t>・ 朝食調査</a:t>
            </a:r>
            <a:endParaRPr kumimoji="1" lang="en-US" altLang="ja-JP" sz="2400" b="1" dirty="0"/>
          </a:p>
          <a:p>
            <a:endParaRPr kumimoji="1" lang="en-US" altLang="ja-JP" sz="700" b="1" dirty="0"/>
          </a:p>
          <a:p>
            <a:r>
              <a:rPr kumimoji="1" lang="ja-JP" altLang="en-US" sz="2400" b="1" dirty="0"/>
              <a:t>・ 生活習慣調査</a:t>
            </a:r>
            <a:endParaRPr kumimoji="1" lang="en-US" altLang="ja-JP" sz="2400" b="1" dirty="0"/>
          </a:p>
          <a:p>
            <a:endParaRPr kumimoji="1" lang="en-US" altLang="ja-JP" sz="700" b="1" dirty="0"/>
          </a:p>
          <a:p>
            <a:r>
              <a:rPr kumimoji="1" lang="ja-JP" altLang="en-US" sz="2400" b="1" dirty="0"/>
              <a:t>・ 身体調査</a:t>
            </a:r>
          </a:p>
        </p:txBody>
      </p:sp>
      <p:sp>
        <p:nvSpPr>
          <p:cNvPr id="9" name="テキスト ボックス 8">
            <a:extLst>
              <a:ext uri="{FF2B5EF4-FFF2-40B4-BE49-F238E27FC236}">
                <a16:creationId xmlns:a16="http://schemas.microsoft.com/office/drawing/2014/main" id="{128EB40E-7CD2-AE69-3840-575F5F533F06}"/>
              </a:ext>
            </a:extLst>
          </p:cNvPr>
          <p:cNvSpPr txBox="1"/>
          <p:nvPr/>
        </p:nvSpPr>
        <p:spPr>
          <a:xfrm>
            <a:off x="6811202" y="3188555"/>
            <a:ext cx="2374900" cy="1431161"/>
          </a:xfrm>
          <a:prstGeom prst="rect">
            <a:avLst/>
          </a:prstGeom>
          <a:noFill/>
        </p:spPr>
        <p:txBody>
          <a:bodyPr wrap="square" rtlCol="0">
            <a:spAutoFit/>
          </a:bodyPr>
          <a:lstStyle/>
          <a:p>
            <a:r>
              <a:rPr kumimoji="1" lang="ja-JP" altLang="en-US" sz="2400" b="1" dirty="0"/>
              <a:t>・ 給食運営</a:t>
            </a:r>
            <a:endParaRPr kumimoji="1" lang="en-US" altLang="ja-JP" sz="2400" b="1" dirty="0"/>
          </a:p>
          <a:p>
            <a:endParaRPr kumimoji="1" lang="en-US" altLang="ja-JP" sz="700" b="1" dirty="0"/>
          </a:p>
          <a:p>
            <a:r>
              <a:rPr kumimoji="1" lang="ja-JP" altLang="en-US" sz="2400" b="1" dirty="0"/>
              <a:t>・ 栄養計算</a:t>
            </a:r>
            <a:endParaRPr kumimoji="1" lang="en-US" altLang="ja-JP" sz="2400" b="1" dirty="0"/>
          </a:p>
          <a:p>
            <a:endParaRPr kumimoji="1" lang="en-US" altLang="ja-JP" sz="700" b="1" dirty="0"/>
          </a:p>
          <a:p>
            <a:r>
              <a:rPr kumimoji="1" lang="ja-JP" altLang="en-US" sz="2400" b="1" dirty="0"/>
              <a:t>・</a:t>
            </a:r>
            <a:r>
              <a:rPr kumimoji="1" lang="en-US" altLang="ja-JP" sz="2400" b="1" dirty="0"/>
              <a:t> </a:t>
            </a:r>
            <a:r>
              <a:rPr kumimoji="1" lang="ja-JP" altLang="en-US" sz="2400" b="1" dirty="0"/>
              <a:t>残食率調査</a:t>
            </a:r>
          </a:p>
        </p:txBody>
      </p:sp>
      <p:sp>
        <p:nvSpPr>
          <p:cNvPr id="10" name="矢印: 下 9">
            <a:extLst>
              <a:ext uri="{FF2B5EF4-FFF2-40B4-BE49-F238E27FC236}">
                <a16:creationId xmlns:a16="http://schemas.microsoft.com/office/drawing/2014/main" id="{F3B5EF08-15B8-BE4E-9D88-841FEF404997}"/>
              </a:ext>
            </a:extLst>
          </p:cNvPr>
          <p:cNvSpPr/>
          <p:nvPr/>
        </p:nvSpPr>
        <p:spPr>
          <a:xfrm>
            <a:off x="4991100" y="4848031"/>
            <a:ext cx="2527300" cy="6162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32510E1-D965-2DEB-FFD9-6D3AC5675A89}"/>
              </a:ext>
            </a:extLst>
          </p:cNvPr>
          <p:cNvSpPr/>
          <p:nvPr/>
        </p:nvSpPr>
        <p:spPr>
          <a:xfrm>
            <a:off x="5845052" y="3788719"/>
            <a:ext cx="820801" cy="160981"/>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DCD37B6-EABB-588F-C512-9D0C3E236A48}"/>
              </a:ext>
            </a:extLst>
          </p:cNvPr>
          <p:cNvSpPr/>
          <p:nvPr/>
        </p:nvSpPr>
        <p:spPr>
          <a:xfrm rot="5400000">
            <a:off x="5847524" y="3767609"/>
            <a:ext cx="820801" cy="160981"/>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88D1225-7261-E727-B0E1-A38CDD94CBDF}"/>
              </a:ext>
            </a:extLst>
          </p:cNvPr>
          <p:cNvSpPr txBox="1"/>
          <p:nvPr/>
        </p:nvSpPr>
        <p:spPr>
          <a:xfrm>
            <a:off x="2766568" y="5094571"/>
            <a:ext cx="8178800" cy="1384995"/>
          </a:xfrm>
          <a:prstGeom prst="rect">
            <a:avLst/>
          </a:prstGeom>
          <a:noFill/>
        </p:spPr>
        <p:txBody>
          <a:bodyPr wrap="square" rtlCol="0">
            <a:spAutoFit/>
          </a:bodyPr>
          <a:lstStyle/>
          <a:p>
            <a:endParaRPr kumimoji="1" lang="en-US" altLang="ja-JP" sz="2400" b="1" dirty="0"/>
          </a:p>
          <a:p>
            <a:r>
              <a:rPr kumimoji="1" lang="ja-JP" altLang="en-US" sz="2400" dirty="0"/>
              <a:t>養護教諭と栄養教諭が、子どもたちへの</a:t>
            </a:r>
            <a:r>
              <a:rPr kumimoji="1" lang="ja-JP" altLang="en-US" sz="2400" dirty="0">
                <a:solidFill>
                  <a:srgbClr val="FF0000"/>
                </a:solidFill>
              </a:rPr>
              <a:t>調査を実施</a:t>
            </a:r>
            <a:r>
              <a:rPr kumimoji="1" lang="ja-JP" altLang="en-US" sz="2400" dirty="0"/>
              <a:t>し、</a:t>
            </a:r>
            <a:endParaRPr kumimoji="1" lang="en-US" altLang="ja-JP" sz="2400" dirty="0"/>
          </a:p>
          <a:p>
            <a:endParaRPr kumimoji="1" lang="en-US" altLang="ja-JP" sz="900" dirty="0"/>
          </a:p>
          <a:p>
            <a:r>
              <a:rPr kumimoji="1" lang="ja-JP" altLang="en-US" sz="2400" dirty="0"/>
              <a:t>両者の専門領域を踏まえた</a:t>
            </a:r>
            <a:r>
              <a:rPr kumimoji="1" lang="ja-JP" altLang="en-US" sz="2400" dirty="0">
                <a:solidFill>
                  <a:srgbClr val="FF0000"/>
                </a:solidFill>
              </a:rPr>
              <a:t>おたよりの作成</a:t>
            </a:r>
            <a:r>
              <a:rPr kumimoji="1" lang="ja-JP" altLang="en-US" sz="2400" dirty="0"/>
              <a:t>を行っていた。</a:t>
            </a:r>
          </a:p>
        </p:txBody>
      </p:sp>
      <p:sp>
        <p:nvSpPr>
          <p:cNvPr id="14" name="テキスト ボックス 13">
            <a:extLst>
              <a:ext uri="{FF2B5EF4-FFF2-40B4-BE49-F238E27FC236}">
                <a16:creationId xmlns:a16="http://schemas.microsoft.com/office/drawing/2014/main" id="{C8E53CCA-38C4-0180-B23C-EF8972C0685C}"/>
              </a:ext>
            </a:extLst>
          </p:cNvPr>
          <p:cNvSpPr txBox="1"/>
          <p:nvPr/>
        </p:nvSpPr>
        <p:spPr>
          <a:xfrm>
            <a:off x="1426213" y="4260371"/>
            <a:ext cx="1718312" cy="523220"/>
          </a:xfrm>
          <a:prstGeom prst="rect">
            <a:avLst/>
          </a:prstGeom>
          <a:noFill/>
        </p:spPr>
        <p:txBody>
          <a:bodyPr wrap="square" rtlCol="0">
            <a:spAutoFit/>
          </a:bodyPr>
          <a:lstStyle/>
          <a:p>
            <a:r>
              <a:rPr kumimoji="1" lang="ja-JP" altLang="en-US" sz="2800" b="1" dirty="0"/>
              <a:t>養護教諭</a:t>
            </a:r>
          </a:p>
        </p:txBody>
      </p:sp>
      <p:sp>
        <p:nvSpPr>
          <p:cNvPr id="15" name="テキスト ボックス 14">
            <a:extLst>
              <a:ext uri="{FF2B5EF4-FFF2-40B4-BE49-F238E27FC236}">
                <a16:creationId xmlns:a16="http://schemas.microsoft.com/office/drawing/2014/main" id="{B42DB429-8E17-07BC-69F7-C62C5094B9FA}"/>
              </a:ext>
            </a:extLst>
          </p:cNvPr>
          <p:cNvSpPr txBox="1"/>
          <p:nvPr/>
        </p:nvSpPr>
        <p:spPr>
          <a:xfrm>
            <a:off x="9678924" y="4281360"/>
            <a:ext cx="1752600" cy="523220"/>
          </a:xfrm>
          <a:prstGeom prst="rect">
            <a:avLst/>
          </a:prstGeom>
          <a:noFill/>
        </p:spPr>
        <p:txBody>
          <a:bodyPr wrap="square" rtlCol="0">
            <a:spAutoFit/>
          </a:bodyPr>
          <a:lstStyle/>
          <a:p>
            <a:r>
              <a:rPr kumimoji="1" lang="ja-JP" altLang="en-US" sz="2800" b="1" dirty="0"/>
              <a:t>栄養教諭</a:t>
            </a:r>
          </a:p>
        </p:txBody>
      </p:sp>
      <p:sp>
        <p:nvSpPr>
          <p:cNvPr id="16" name="テキスト ボックス 15">
            <a:extLst>
              <a:ext uri="{FF2B5EF4-FFF2-40B4-BE49-F238E27FC236}">
                <a16:creationId xmlns:a16="http://schemas.microsoft.com/office/drawing/2014/main" id="{36F9DBF0-FB0A-448B-6306-317F90396880}"/>
              </a:ext>
            </a:extLst>
          </p:cNvPr>
          <p:cNvSpPr txBox="1"/>
          <p:nvPr/>
        </p:nvSpPr>
        <p:spPr>
          <a:xfrm>
            <a:off x="4455351" y="2362388"/>
            <a:ext cx="3863149" cy="461665"/>
          </a:xfrm>
          <a:prstGeom prst="rect">
            <a:avLst/>
          </a:prstGeom>
          <a:noFill/>
        </p:spPr>
        <p:txBody>
          <a:bodyPr wrap="square" rtlCol="0">
            <a:spAutoFit/>
          </a:bodyPr>
          <a:lstStyle/>
          <a:p>
            <a:r>
              <a:rPr kumimoji="1" lang="ja-JP" altLang="en-US" sz="2400" b="1" dirty="0">
                <a:solidFill>
                  <a:srgbClr val="FF0000"/>
                </a:solidFill>
              </a:rPr>
              <a:t>各専門領域</a:t>
            </a:r>
            <a:r>
              <a:rPr kumimoji="1" lang="ja-JP" altLang="en-US" sz="2400" b="1" dirty="0"/>
              <a:t>での調査の実施</a:t>
            </a:r>
          </a:p>
        </p:txBody>
      </p:sp>
      <p:sp>
        <p:nvSpPr>
          <p:cNvPr id="17" name="テキスト ボックス 16">
            <a:extLst>
              <a:ext uri="{FF2B5EF4-FFF2-40B4-BE49-F238E27FC236}">
                <a16:creationId xmlns:a16="http://schemas.microsoft.com/office/drawing/2014/main" id="{A965A6F5-9011-B3B3-CD56-8E697F38123E}"/>
              </a:ext>
            </a:extLst>
          </p:cNvPr>
          <p:cNvSpPr txBox="1"/>
          <p:nvPr/>
        </p:nvSpPr>
        <p:spPr>
          <a:xfrm>
            <a:off x="10174996" y="6418343"/>
            <a:ext cx="2891568"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1757740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04B52E-A6B7-43B1-8106-4438D82AD965}"/>
              </a:ext>
            </a:extLst>
          </p:cNvPr>
          <p:cNvSpPr>
            <a:spLocks noGrp="1"/>
          </p:cNvSpPr>
          <p:nvPr>
            <p:ph sz="half" idx="1"/>
          </p:nvPr>
        </p:nvSpPr>
        <p:spPr/>
        <p:txBody>
          <a:bodyPr/>
          <a:lstStyle/>
          <a:p>
            <a:pPr marL="0" indent="0">
              <a:buNone/>
            </a:pPr>
            <a:r>
              <a:rPr lang="en-US" altLang="ja-JP" sz="2400" b="1" dirty="0">
                <a:solidFill>
                  <a:schemeClr val="tx1"/>
                </a:solidFill>
              </a:rPr>
              <a:t>Q3. </a:t>
            </a:r>
            <a:r>
              <a:rPr lang="ja-JP" altLang="en-US" sz="2400" b="1" dirty="0">
                <a:solidFill>
                  <a:schemeClr val="tx1"/>
                </a:solidFill>
              </a:rPr>
              <a:t>小・中学校での食育の実践の違いは？</a:t>
            </a:r>
            <a:endParaRPr lang="en-US" altLang="ja-JP" sz="2400" b="1" dirty="0">
              <a:solidFill>
                <a:schemeClr val="tx1"/>
              </a:solidFill>
            </a:endParaRPr>
          </a:p>
          <a:p>
            <a:pPr marL="0" indent="0">
              <a:buNone/>
            </a:pPr>
            <a:endParaRPr lang="en-US" altLang="ja-JP" sz="1400" b="1" dirty="0">
              <a:solidFill>
                <a:schemeClr val="tx1"/>
              </a:solidFill>
            </a:endParaRPr>
          </a:p>
          <a:p>
            <a:pPr marL="0" indent="0">
              <a:buNone/>
            </a:pPr>
            <a:r>
              <a:rPr lang="ja-JP" altLang="en-US" sz="2400" dirty="0">
                <a:solidFill>
                  <a:schemeClr val="tx1"/>
                </a:solidFill>
              </a:rPr>
              <a:t> 　　　</a:t>
            </a:r>
            <a:r>
              <a:rPr lang="ja-JP" altLang="en-US" sz="2400" dirty="0">
                <a:solidFill>
                  <a:srgbClr val="FF0000"/>
                </a:solidFill>
              </a:rPr>
              <a:t>中学生</a:t>
            </a:r>
            <a:r>
              <a:rPr lang="ja-JP" altLang="en-US" sz="2400" dirty="0">
                <a:solidFill>
                  <a:schemeClr val="tx1"/>
                </a:solidFill>
              </a:rPr>
              <a:t>では、生活リズムの確立が難しくなる</a:t>
            </a:r>
            <a:r>
              <a:rPr lang="en-US" altLang="ja-JP" sz="2400" dirty="0">
                <a:solidFill>
                  <a:schemeClr val="tx1"/>
                </a:solidFill>
              </a:rPr>
              <a:t>(</a:t>
            </a:r>
            <a:r>
              <a:rPr lang="ja-JP" altLang="en-US" sz="2400" dirty="0">
                <a:solidFill>
                  <a:schemeClr val="tx1"/>
                </a:solidFill>
              </a:rPr>
              <a:t>塾、勉強、部活、夜更かし</a:t>
            </a:r>
            <a:r>
              <a:rPr lang="en-US" altLang="ja-JP" sz="2400" dirty="0">
                <a:solidFill>
                  <a:schemeClr val="tx1"/>
                </a:solidFill>
              </a:rPr>
              <a:t>..)</a:t>
            </a:r>
            <a:r>
              <a:rPr lang="ja-JP" altLang="en-US" sz="2400" dirty="0">
                <a:solidFill>
                  <a:schemeClr val="tx1"/>
                </a:solidFill>
              </a:rPr>
              <a:t>ので、</a:t>
            </a:r>
            <a:endParaRPr lang="en-US" altLang="ja-JP" sz="2400" dirty="0">
              <a:solidFill>
                <a:schemeClr val="tx1"/>
              </a:solidFill>
            </a:endParaRPr>
          </a:p>
          <a:p>
            <a:pPr marL="0" indent="0">
              <a:buNone/>
            </a:pPr>
            <a:r>
              <a:rPr lang="ja-JP" altLang="en-US" sz="2400" dirty="0">
                <a:solidFill>
                  <a:schemeClr val="tx1"/>
                </a:solidFill>
              </a:rPr>
              <a:t>　　　 </a:t>
            </a:r>
            <a:r>
              <a:rPr lang="ja-JP" altLang="en-US" sz="2400" dirty="0">
                <a:solidFill>
                  <a:srgbClr val="FF0000"/>
                </a:solidFill>
              </a:rPr>
              <a:t>生活リズムに関する内容</a:t>
            </a:r>
            <a:r>
              <a:rPr lang="ja-JP" altLang="en-US" sz="2400" dirty="0">
                <a:solidFill>
                  <a:schemeClr val="tx1"/>
                </a:solidFill>
              </a:rPr>
              <a:t>が多くなる。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en-US" altLang="ja-JP" sz="2400" b="1" dirty="0">
                <a:solidFill>
                  <a:schemeClr val="tx1"/>
                </a:solidFill>
              </a:rPr>
              <a:t>Q4. </a:t>
            </a:r>
            <a:r>
              <a:rPr lang="ja-JP" altLang="en-US" sz="2400" b="1" dirty="0">
                <a:solidFill>
                  <a:schemeClr val="tx1"/>
                </a:solidFill>
              </a:rPr>
              <a:t>防災に関連した献立はある？</a:t>
            </a:r>
            <a:endParaRPr lang="en-US" altLang="ja-JP" sz="2400" b="1" dirty="0">
              <a:solidFill>
                <a:schemeClr val="tx1"/>
              </a:solidFill>
            </a:endParaRPr>
          </a:p>
          <a:p>
            <a:pPr marL="0" indent="0">
              <a:buNone/>
            </a:pPr>
            <a:endParaRPr lang="en-US" altLang="ja-JP" sz="1600" b="1" dirty="0">
              <a:solidFill>
                <a:schemeClr val="tx1"/>
              </a:solidFill>
            </a:endParaRPr>
          </a:p>
          <a:p>
            <a:pPr marL="0" indent="0">
              <a:buNone/>
            </a:pPr>
            <a:r>
              <a:rPr lang="ja-JP" altLang="en-US" sz="2400" dirty="0">
                <a:solidFill>
                  <a:schemeClr val="tx1"/>
                </a:solidFill>
              </a:rPr>
              <a:t>       防災に関連した献立：今はない</a:t>
            </a:r>
            <a:endParaRPr kumimoji="1" lang="ja-JP" altLang="en-US" sz="2400" dirty="0">
              <a:solidFill>
                <a:schemeClr val="tx1"/>
              </a:solidFill>
            </a:endParaRPr>
          </a:p>
        </p:txBody>
      </p:sp>
      <p:sp>
        <p:nvSpPr>
          <p:cNvPr id="4" name="テキスト ボックス 3">
            <a:extLst>
              <a:ext uri="{FF2B5EF4-FFF2-40B4-BE49-F238E27FC236}">
                <a16:creationId xmlns:a16="http://schemas.microsoft.com/office/drawing/2014/main" id="{B15844A9-1F83-7726-0413-99704741CD76}"/>
              </a:ext>
            </a:extLst>
          </p:cNvPr>
          <p:cNvSpPr txBox="1"/>
          <p:nvPr/>
        </p:nvSpPr>
        <p:spPr>
          <a:xfrm>
            <a:off x="10299700" y="6413021"/>
            <a:ext cx="2095500"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r>
              <a:rPr kumimoji="1" lang="en-US" altLang="ja-JP" dirty="0"/>
              <a:t>F</a:t>
            </a:r>
            <a:r>
              <a:rPr kumimoji="1" lang="ja-JP" altLang="en-US" dirty="0"/>
              <a:t>）</a:t>
            </a:r>
          </a:p>
        </p:txBody>
      </p:sp>
      <p:sp>
        <p:nvSpPr>
          <p:cNvPr id="5" name="スライド番号プレースホルダー 4">
            <a:extLst>
              <a:ext uri="{FF2B5EF4-FFF2-40B4-BE49-F238E27FC236}">
                <a16:creationId xmlns:a16="http://schemas.microsoft.com/office/drawing/2014/main" id="{7FE51A8C-05F3-A8A7-60E1-7B5D7CAF3097}"/>
              </a:ext>
            </a:extLst>
          </p:cNvPr>
          <p:cNvSpPr>
            <a:spLocks noGrp="1"/>
          </p:cNvSpPr>
          <p:nvPr>
            <p:ph type="sldNum" sz="quarter" idx="12"/>
          </p:nvPr>
        </p:nvSpPr>
        <p:spPr/>
        <p:txBody>
          <a:bodyPr/>
          <a:lstStyle/>
          <a:p>
            <a:pPr rtl="0"/>
            <a:fld id="{48F63A3B-78C7-47BE-AE5E-E10140E04643}" type="slidenum">
              <a:rPr lang="en-US" altLang="ja-JP" smtClean="0"/>
              <a:t>37</a:t>
            </a:fld>
            <a:endParaRPr lang="ja-JP" dirty="0"/>
          </a:p>
        </p:txBody>
      </p:sp>
      <p:sp>
        <p:nvSpPr>
          <p:cNvPr id="8" name="タイトル 1">
            <a:extLst>
              <a:ext uri="{FF2B5EF4-FFF2-40B4-BE49-F238E27FC236}">
                <a16:creationId xmlns:a16="http://schemas.microsoft.com/office/drawing/2014/main" id="{8F4879E7-C9E0-36B9-9804-C8462C96AD8E}"/>
              </a:ext>
            </a:extLst>
          </p:cNvPr>
          <p:cNvSpPr txBox="1">
            <a:spLocks/>
          </p:cNvSpPr>
          <p:nvPr/>
        </p:nvSpPr>
        <p:spPr>
          <a:xfrm>
            <a:off x="760476" y="524226"/>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3600" dirty="0">
                <a:solidFill>
                  <a:schemeClr val="tx1"/>
                </a:solidFill>
              </a:rPr>
              <a:t>D. </a:t>
            </a:r>
            <a:r>
              <a:rPr lang="ja-JP" altLang="en-US" sz="3600" dirty="0">
                <a:solidFill>
                  <a:schemeClr val="tx1"/>
                </a:solidFill>
              </a:rPr>
              <a:t>質疑応答 </a:t>
            </a:r>
            <a:r>
              <a:rPr lang="en-US" altLang="ja-JP" sz="3600" dirty="0">
                <a:solidFill>
                  <a:schemeClr val="tx1"/>
                </a:solidFill>
              </a:rPr>
              <a:t>Q3</a:t>
            </a:r>
            <a:r>
              <a:rPr lang="ja-JP" altLang="en-US" sz="3600" dirty="0">
                <a:solidFill>
                  <a:schemeClr val="tx1"/>
                </a:solidFill>
              </a:rPr>
              <a:t>～</a:t>
            </a:r>
            <a:r>
              <a:rPr lang="en-US" altLang="ja-JP" sz="3600" dirty="0">
                <a:solidFill>
                  <a:schemeClr val="tx1"/>
                </a:solidFill>
              </a:rPr>
              <a:t>4</a:t>
            </a:r>
            <a:endParaRPr lang="ja-JP" altLang="en-US" sz="3600" dirty="0">
              <a:solidFill>
                <a:schemeClr val="tx1"/>
              </a:solidFill>
            </a:endParaRPr>
          </a:p>
        </p:txBody>
      </p:sp>
      <p:pic>
        <p:nvPicPr>
          <p:cNvPr id="10242" name="Picture 2" descr="フットサルのイラスト（男性） | かわいいフリー素材集 いらすとや">
            <a:extLst>
              <a:ext uri="{FF2B5EF4-FFF2-40B4-BE49-F238E27FC236}">
                <a16:creationId xmlns:a16="http://schemas.microsoft.com/office/drawing/2014/main" id="{C5D4D92C-BE9E-29FE-34D7-9F5C6CA18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720" y="4581554"/>
            <a:ext cx="1921988" cy="195640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バドミントン選手のイラスト（女性） | かわいいフリー素材集 いらすとや">
            <a:extLst>
              <a:ext uri="{FF2B5EF4-FFF2-40B4-BE49-F238E27FC236}">
                <a16:creationId xmlns:a16="http://schemas.microsoft.com/office/drawing/2014/main" id="{6489D557-F0EA-73C3-48B3-60C7D74E0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336" y="3371031"/>
            <a:ext cx="2123212" cy="273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3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5DB60D2C-3131-DC04-7C89-044CD340E66E}"/>
              </a:ext>
            </a:extLst>
          </p:cNvPr>
          <p:cNvSpPr/>
          <p:nvPr/>
        </p:nvSpPr>
        <p:spPr>
          <a:xfrm>
            <a:off x="536448" y="3848100"/>
            <a:ext cx="8023352" cy="768096"/>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DA6AB103-926E-D5B7-6C3C-5AD968F6E2FD}"/>
              </a:ext>
            </a:extLst>
          </p:cNvPr>
          <p:cNvSpPr/>
          <p:nvPr/>
        </p:nvSpPr>
        <p:spPr>
          <a:xfrm>
            <a:off x="536448" y="1835222"/>
            <a:ext cx="7832852" cy="768096"/>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536449" y="1795893"/>
            <a:ext cx="11434572" cy="3111644"/>
          </a:xfrm>
        </p:spPr>
        <p:txBody>
          <a:bodyPr/>
          <a:lstStyle/>
          <a:p>
            <a:r>
              <a:rPr kumimoji="1" lang="en-US" altLang="ja-JP" sz="2400" dirty="0">
                <a:solidFill>
                  <a:schemeClr val="tx1"/>
                </a:solidFill>
              </a:rPr>
              <a:t>F</a:t>
            </a:r>
            <a:r>
              <a:rPr kumimoji="1" lang="ja-JP" altLang="en-US" sz="2400" dirty="0">
                <a:solidFill>
                  <a:schemeClr val="tx1"/>
                </a:solidFill>
              </a:rPr>
              <a:t>市では防災と関連した献立はなかったが、</a:t>
            </a:r>
            <a:endParaRPr kumimoji="1" lang="en-US" altLang="ja-JP" sz="2400" dirty="0">
              <a:solidFill>
                <a:schemeClr val="tx1"/>
              </a:solidFill>
            </a:endParaRPr>
          </a:p>
          <a:p>
            <a:pPr marL="0" indent="0">
              <a:buNone/>
            </a:pPr>
            <a:r>
              <a:rPr lang="ja-JP" altLang="en-US" sz="2400" dirty="0">
                <a:solidFill>
                  <a:schemeClr val="tx1"/>
                </a:solidFill>
              </a:rPr>
              <a:t>　　</a:t>
            </a:r>
            <a:r>
              <a:rPr kumimoji="1" lang="ja-JP" altLang="en-US" sz="2400" dirty="0">
                <a:solidFill>
                  <a:schemeClr val="tx1"/>
                </a:solidFill>
              </a:rPr>
              <a:t>調査②では給食で非常食を食べるといった事例が見られた。</a:t>
            </a:r>
            <a:endParaRPr kumimoji="1" lang="en-US" altLang="ja-JP" sz="2400" dirty="0">
              <a:solidFill>
                <a:schemeClr val="tx1"/>
              </a:solidFill>
            </a:endParaRPr>
          </a:p>
          <a:p>
            <a:pPr marL="0" indent="0">
              <a:buNone/>
            </a:pPr>
            <a:r>
              <a:rPr kumimoji="1" lang="ja-JP" altLang="en-US" sz="200" dirty="0">
                <a:solidFill>
                  <a:schemeClr val="tx1"/>
                </a:solidFill>
              </a:rPr>
              <a:t>　</a:t>
            </a:r>
            <a:endParaRPr kumimoji="1" lang="en-US" altLang="ja-JP" sz="100" dirty="0">
              <a:solidFill>
                <a:schemeClr val="tx1"/>
              </a:solidFill>
            </a:endParaRPr>
          </a:p>
          <a:p>
            <a:pPr marL="0" indent="0">
              <a:buNone/>
            </a:pPr>
            <a:r>
              <a:rPr kumimoji="1" lang="ja-JP" altLang="en-US" sz="2400" dirty="0">
                <a:solidFill>
                  <a:schemeClr val="tx1"/>
                </a:solidFill>
              </a:rPr>
              <a:t>　→</a:t>
            </a:r>
            <a:r>
              <a:rPr kumimoji="1" lang="ja-JP" altLang="en-US" sz="2400" dirty="0">
                <a:solidFill>
                  <a:srgbClr val="FF0000"/>
                </a:solidFill>
              </a:rPr>
              <a:t>地域ごとに差</a:t>
            </a:r>
            <a:r>
              <a:rPr kumimoji="1" lang="ja-JP" altLang="en-US" sz="2400" dirty="0">
                <a:solidFill>
                  <a:schemeClr val="tx1"/>
                </a:solidFill>
              </a:rPr>
              <a:t>がある。</a:t>
            </a:r>
            <a:endParaRPr kumimoji="1" lang="en-US" altLang="ja-JP" sz="2400" dirty="0">
              <a:solidFill>
                <a:schemeClr val="tx1"/>
              </a:solidFill>
            </a:endParaRPr>
          </a:p>
          <a:p>
            <a:pPr marL="0" indent="0">
              <a:buNone/>
            </a:pPr>
            <a:endParaRPr lang="en-US" altLang="ja-JP" dirty="0">
              <a:solidFill>
                <a:schemeClr val="tx1"/>
              </a:solidFill>
            </a:endParaRPr>
          </a:p>
          <a:p>
            <a:pPr marL="0" indent="0">
              <a:buNone/>
            </a:pPr>
            <a:endParaRPr kumimoji="1" lang="en-US" altLang="ja-JP" dirty="0">
              <a:solidFill>
                <a:schemeClr val="tx1"/>
              </a:solidFill>
            </a:endParaRPr>
          </a:p>
          <a:p>
            <a:r>
              <a:rPr lang="ja-JP" altLang="en-US" sz="2400" dirty="0">
                <a:solidFill>
                  <a:schemeClr val="tx1"/>
                </a:solidFill>
              </a:rPr>
              <a:t>実際に防災を題材とした食育でみそ汁（食べなれた食事）の</a:t>
            </a:r>
            <a:endParaRPr lang="en-US" altLang="ja-JP" sz="2400" dirty="0">
              <a:solidFill>
                <a:schemeClr val="tx1"/>
              </a:solidFill>
            </a:endParaRPr>
          </a:p>
          <a:p>
            <a:pPr marL="0" indent="0">
              <a:buNone/>
            </a:pPr>
            <a:r>
              <a:rPr lang="en-US" altLang="ja-JP" sz="2400" dirty="0">
                <a:solidFill>
                  <a:schemeClr val="tx1"/>
                </a:solidFill>
              </a:rPr>
              <a:t>   </a:t>
            </a:r>
            <a:r>
              <a:rPr lang="ja-JP" altLang="en-US" sz="2400" dirty="0">
                <a:solidFill>
                  <a:schemeClr val="tx1"/>
                </a:solidFill>
              </a:rPr>
              <a:t>重要性について考える授業を行っていた。</a:t>
            </a:r>
            <a:endParaRPr lang="en-US" altLang="ja-JP" sz="2400" dirty="0">
              <a:solidFill>
                <a:schemeClr val="tx1"/>
              </a:solidFill>
            </a:endParaRPr>
          </a:p>
          <a:p>
            <a:pPr marL="0" indent="0">
              <a:buNone/>
            </a:pPr>
            <a:endParaRPr lang="en-US" altLang="ja-JP" sz="100" dirty="0">
              <a:solidFill>
                <a:schemeClr val="tx1"/>
              </a:solidFill>
            </a:endParaRPr>
          </a:p>
          <a:p>
            <a:pPr marL="0" indent="0">
              <a:buNone/>
            </a:pPr>
            <a:r>
              <a:rPr lang="ja-JP" altLang="en-US" sz="2400" dirty="0">
                <a:solidFill>
                  <a:schemeClr val="tx1"/>
                </a:solidFill>
              </a:rPr>
              <a:t>　　→高田先生の話からも、災害時において</a:t>
            </a:r>
            <a:r>
              <a:rPr lang="ja-JP" altLang="en-US" sz="2400" u="sng" dirty="0">
                <a:solidFill>
                  <a:srgbClr val="FF0000"/>
                </a:solidFill>
              </a:rPr>
              <a:t>食べ慣れたものが重要</a:t>
            </a:r>
            <a:r>
              <a:rPr lang="ja-JP" altLang="en-US" sz="2400" dirty="0">
                <a:solidFill>
                  <a:schemeClr val="tx1"/>
                </a:solidFill>
              </a:rPr>
              <a:t>であることが分かったため、　　</a:t>
            </a:r>
            <a:endParaRPr lang="en-US" altLang="ja-JP" sz="2400" dirty="0">
              <a:solidFill>
                <a:schemeClr val="tx1"/>
              </a:solidFill>
            </a:endParaRPr>
          </a:p>
          <a:p>
            <a:pPr marL="0" indent="0">
              <a:buNone/>
            </a:pPr>
            <a:r>
              <a:rPr lang="ja-JP" altLang="en-US" sz="2400" dirty="0">
                <a:solidFill>
                  <a:schemeClr val="tx1"/>
                </a:solidFill>
              </a:rPr>
              <a:t>　　　 扱う題材として</a:t>
            </a:r>
            <a:r>
              <a:rPr lang="ja-JP" altLang="en-US" sz="2400" dirty="0">
                <a:solidFill>
                  <a:srgbClr val="FF0000"/>
                </a:solidFill>
              </a:rPr>
              <a:t>優先度の高いものを実践</a:t>
            </a:r>
            <a:r>
              <a:rPr lang="ja-JP" altLang="en-US" sz="2400" dirty="0">
                <a:solidFill>
                  <a:schemeClr val="tx1"/>
                </a:solidFill>
              </a:rPr>
              <a:t>していると言える。</a:t>
            </a:r>
            <a:endParaRPr lang="en-US" altLang="ja-JP" sz="2400" dirty="0">
              <a:solidFill>
                <a:schemeClr val="tx1"/>
              </a:solidFill>
            </a:endParaRPr>
          </a:p>
        </p:txBody>
      </p:sp>
      <p:sp>
        <p:nvSpPr>
          <p:cNvPr id="5" name="スライド番号プレースホルダー 4">
            <a:extLst>
              <a:ext uri="{FF2B5EF4-FFF2-40B4-BE49-F238E27FC236}">
                <a16:creationId xmlns:a16="http://schemas.microsoft.com/office/drawing/2014/main" id="{FE4464D4-2A34-AF37-3A22-24ECE2557FA2}"/>
              </a:ext>
            </a:extLst>
          </p:cNvPr>
          <p:cNvSpPr>
            <a:spLocks noGrp="1"/>
          </p:cNvSpPr>
          <p:nvPr>
            <p:ph type="sldNum" sz="quarter" idx="12"/>
          </p:nvPr>
        </p:nvSpPr>
        <p:spPr/>
        <p:txBody>
          <a:bodyPr/>
          <a:lstStyle/>
          <a:p>
            <a:pPr rtl="0"/>
            <a:fld id="{48F63A3B-78C7-47BE-AE5E-E10140E04643}" type="slidenum">
              <a:rPr lang="en-US" altLang="ja-JP" smtClean="0"/>
              <a:t>38</a:t>
            </a:fld>
            <a:endParaRPr lang="ja-JP" dirty="0"/>
          </a:p>
        </p:txBody>
      </p:sp>
      <p:sp>
        <p:nvSpPr>
          <p:cNvPr id="6" name="タイトル 5"/>
          <p:cNvSpPr>
            <a:spLocks noGrp="1"/>
          </p:cNvSpPr>
          <p:nvPr>
            <p:ph type="title"/>
          </p:nvPr>
        </p:nvSpPr>
        <p:spPr>
          <a:xfrm>
            <a:off x="670175" y="594360"/>
            <a:ext cx="10671048" cy="768096"/>
          </a:xfrm>
        </p:spPr>
        <p:txBody>
          <a:bodyPr/>
          <a:lstStyle/>
          <a:p>
            <a:r>
              <a:rPr lang="en-US" altLang="ja-JP" sz="3600" dirty="0">
                <a:solidFill>
                  <a:schemeClr val="tx1"/>
                </a:solidFill>
              </a:rPr>
              <a:t>E. </a:t>
            </a:r>
            <a:r>
              <a:rPr lang="ja-JP" altLang="en-US" sz="3600" dirty="0">
                <a:solidFill>
                  <a:schemeClr val="tx1"/>
                </a:solidFill>
              </a:rPr>
              <a:t>考察①</a:t>
            </a:r>
            <a:endParaRPr kumimoji="1" lang="ja-JP" altLang="en-US" sz="3600" dirty="0">
              <a:solidFill>
                <a:schemeClr val="tx1"/>
              </a:solidFill>
            </a:endParaRPr>
          </a:p>
        </p:txBody>
      </p:sp>
      <p:sp>
        <p:nvSpPr>
          <p:cNvPr id="4" name="テキスト ボックス 3">
            <a:extLst>
              <a:ext uri="{FF2B5EF4-FFF2-40B4-BE49-F238E27FC236}">
                <a16:creationId xmlns:a16="http://schemas.microsoft.com/office/drawing/2014/main" id="{11B8ADC8-474F-BE04-4163-3255B93D4694}"/>
              </a:ext>
            </a:extLst>
          </p:cNvPr>
          <p:cNvSpPr txBox="1"/>
          <p:nvPr/>
        </p:nvSpPr>
        <p:spPr>
          <a:xfrm>
            <a:off x="9267569" y="6488668"/>
            <a:ext cx="2812672"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F</a:t>
            </a:r>
            <a:r>
              <a:rPr kumimoji="1" lang="ja-JP" altLang="en-US" dirty="0"/>
              <a:t>、</a:t>
            </a:r>
            <a:r>
              <a:rPr kumimoji="1" lang="en-US" altLang="ja-JP" dirty="0"/>
              <a:t>K</a:t>
            </a:r>
            <a:r>
              <a:rPr kumimoji="1" lang="ja-JP" altLang="en-US" dirty="0"/>
              <a:t>）</a:t>
            </a:r>
          </a:p>
        </p:txBody>
      </p:sp>
      <p:sp>
        <p:nvSpPr>
          <p:cNvPr id="2" name="吹き出し: 円形 1">
            <a:extLst>
              <a:ext uri="{FF2B5EF4-FFF2-40B4-BE49-F238E27FC236}">
                <a16:creationId xmlns:a16="http://schemas.microsoft.com/office/drawing/2014/main" id="{EA11CF7D-608B-5F71-6B08-786650E39674}"/>
              </a:ext>
            </a:extLst>
          </p:cNvPr>
          <p:cNvSpPr/>
          <p:nvPr/>
        </p:nvSpPr>
        <p:spPr>
          <a:xfrm>
            <a:off x="8319769" y="2234692"/>
            <a:ext cx="3613151" cy="1650065"/>
          </a:xfrm>
          <a:prstGeom prst="wedgeEllipseCallout">
            <a:avLst>
              <a:gd name="adj1" fmla="val -31025"/>
              <a:gd name="adj2" fmla="val 83703"/>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59250FD-D952-3ACE-36C1-76DA0453B93D}"/>
              </a:ext>
            </a:extLst>
          </p:cNvPr>
          <p:cNvSpPr txBox="1"/>
          <p:nvPr/>
        </p:nvSpPr>
        <p:spPr>
          <a:xfrm>
            <a:off x="8834120" y="2469971"/>
            <a:ext cx="3098800" cy="1200329"/>
          </a:xfrm>
          <a:prstGeom prst="rect">
            <a:avLst/>
          </a:prstGeom>
          <a:noFill/>
        </p:spPr>
        <p:txBody>
          <a:bodyPr wrap="square" rtlCol="0">
            <a:spAutoFit/>
          </a:bodyPr>
          <a:lstStyle/>
          <a:p>
            <a:r>
              <a:rPr kumimoji="1" lang="ja-JP" altLang="en-US" sz="2400" dirty="0"/>
              <a:t>気持ちが落ち着く</a:t>
            </a:r>
            <a:endParaRPr kumimoji="1" lang="en-US" altLang="ja-JP" sz="2400" dirty="0"/>
          </a:p>
          <a:p>
            <a:r>
              <a:rPr kumimoji="1" lang="ja-JP" altLang="en-US" sz="2400" dirty="0"/>
              <a:t> ホッとする </a:t>
            </a:r>
            <a:endParaRPr kumimoji="1" lang="en-US" altLang="ja-JP" sz="2400" dirty="0"/>
          </a:p>
          <a:p>
            <a:r>
              <a:rPr kumimoji="1" lang="ja-JP" altLang="en-US" sz="2400" dirty="0"/>
              <a:t>  安心感</a:t>
            </a:r>
          </a:p>
        </p:txBody>
      </p:sp>
      <p:pic>
        <p:nvPicPr>
          <p:cNvPr id="12290" name="Picture 2" descr="リラックスしている女の子のイ子のラスト | かわいいフリー素材集 いらすとや">
            <a:extLst>
              <a:ext uri="{FF2B5EF4-FFF2-40B4-BE49-F238E27FC236}">
                <a16:creationId xmlns:a16="http://schemas.microsoft.com/office/drawing/2014/main" id="{25E5A423-49F3-D262-41DF-BB6B484C9A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46" r="1982"/>
          <a:stretch/>
        </p:blipFill>
        <p:spPr bwMode="auto">
          <a:xfrm flipH="1">
            <a:off x="10383520" y="2590618"/>
            <a:ext cx="1696720" cy="227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52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B69A44F-940F-5649-4094-D242C6B8A2CD}"/>
              </a:ext>
            </a:extLst>
          </p:cNvPr>
          <p:cNvSpPr/>
          <p:nvPr/>
        </p:nvSpPr>
        <p:spPr>
          <a:xfrm>
            <a:off x="670175" y="1660054"/>
            <a:ext cx="11020552" cy="427592"/>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670175" y="1307956"/>
            <a:ext cx="11262745" cy="5538450"/>
          </a:xfrm>
        </p:spPr>
        <p:txBody>
          <a:bodyPr/>
          <a:lstStyle/>
          <a:p>
            <a:pPr marL="0" indent="0">
              <a:buNone/>
            </a:pPr>
            <a:endParaRPr lang="en-US" altLang="ja-JP" dirty="0">
              <a:solidFill>
                <a:schemeClr val="tx1"/>
              </a:solidFill>
            </a:endParaRPr>
          </a:p>
          <a:p>
            <a:r>
              <a:rPr kumimoji="1" lang="ja-JP" altLang="en-US" sz="2400" dirty="0">
                <a:solidFill>
                  <a:schemeClr val="tx1"/>
                </a:solidFill>
              </a:rPr>
              <a:t>目指す児童生徒の姿は学校ごとで異なるため、栄養教諭が入らない食育の授業もある。</a:t>
            </a:r>
            <a:endParaRPr kumimoji="1" lang="en-US" altLang="ja-JP" sz="2400" dirty="0">
              <a:solidFill>
                <a:schemeClr val="tx1"/>
              </a:solidFill>
            </a:endParaRPr>
          </a:p>
          <a:p>
            <a:pPr marL="0" indent="0">
              <a:buNone/>
            </a:pPr>
            <a:r>
              <a:rPr lang="ja-JP" altLang="en-US" sz="2400" dirty="0">
                <a:solidFill>
                  <a:schemeClr val="tx1"/>
                </a:solidFill>
              </a:rPr>
              <a:t>　</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　→言い換えると、</a:t>
            </a:r>
            <a:r>
              <a:rPr lang="ja-JP" altLang="en-US" sz="2400" dirty="0">
                <a:solidFill>
                  <a:srgbClr val="FF0000"/>
                </a:solidFill>
              </a:rPr>
              <a:t>栄養教諭を必要ないと考えている学校もある</a:t>
            </a:r>
            <a:r>
              <a:rPr lang="ja-JP" altLang="en-US" sz="2400" dirty="0">
                <a:solidFill>
                  <a:schemeClr val="tx1"/>
                </a:solidFill>
              </a:rPr>
              <a:t>。</a:t>
            </a:r>
            <a:endParaRPr lang="en-US" altLang="ja-JP" sz="1400" dirty="0">
              <a:solidFill>
                <a:schemeClr val="tx1"/>
              </a:solidFill>
            </a:endParaRPr>
          </a:p>
          <a:p>
            <a:pPr marL="0" indent="0">
              <a:buNone/>
            </a:pPr>
            <a:endParaRPr lang="en-US" altLang="ja-JP" sz="1400" dirty="0">
              <a:solidFill>
                <a:schemeClr val="tx1"/>
              </a:solidFill>
            </a:endParaRPr>
          </a:p>
          <a:p>
            <a:pPr marL="0" indent="0">
              <a:buNone/>
            </a:pPr>
            <a:endParaRPr lang="en-US" altLang="ja-JP" sz="1400" dirty="0">
              <a:solidFill>
                <a:schemeClr val="tx1"/>
              </a:solidFill>
            </a:endParaRPr>
          </a:p>
          <a:p>
            <a:pPr marL="0" indent="0">
              <a:buNone/>
            </a:pPr>
            <a:endParaRPr lang="en-US" altLang="ja-JP" sz="1400" dirty="0">
              <a:solidFill>
                <a:schemeClr val="tx1"/>
              </a:solidFill>
            </a:endParaRPr>
          </a:p>
          <a:p>
            <a:pPr marL="0" indent="0">
              <a:buNone/>
            </a:pPr>
            <a:r>
              <a:rPr lang="ja-JP" altLang="en-US" sz="2400" dirty="0">
                <a:solidFill>
                  <a:schemeClr val="tx1"/>
                </a:solidFill>
              </a:rPr>
              <a:t>　　栄養教諭の必要性を感じてもらい、立場向上を目指すために</a:t>
            </a:r>
            <a:endParaRPr lang="en-US" altLang="ja-JP" sz="2400" dirty="0">
              <a:solidFill>
                <a:schemeClr val="tx1"/>
              </a:solidFill>
            </a:endParaRPr>
          </a:p>
          <a:p>
            <a:pPr marL="0" indent="0">
              <a:buNone/>
            </a:pPr>
            <a:r>
              <a:rPr lang="en-US" altLang="ja-JP" sz="2400" dirty="0">
                <a:solidFill>
                  <a:schemeClr val="tx1"/>
                </a:solidFill>
              </a:rPr>
              <a:t>     </a:t>
            </a:r>
            <a:r>
              <a:rPr lang="ja-JP" altLang="en-US" sz="2400" dirty="0">
                <a:solidFill>
                  <a:schemeClr val="tx1"/>
                </a:solidFill>
              </a:rPr>
              <a:t>「</a:t>
            </a:r>
            <a:r>
              <a:rPr lang="ja-JP" altLang="en-US" sz="2400" dirty="0">
                <a:solidFill>
                  <a:srgbClr val="FF0000"/>
                </a:solidFill>
              </a:rPr>
              <a:t>なぜ必要ないと考えているのか</a:t>
            </a:r>
            <a:r>
              <a:rPr lang="ja-JP" altLang="en-US" sz="2400" dirty="0">
                <a:solidFill>
                  <a:schemeClr val="tx1"/>
                </a:solidFill>
              </a:rPr>
              <a:t>」などを、</a:t>
            </a:r>
            <a:endParaRPr lang="en-US" altLang="ja-JP" sz="2400" dirty="0">
              <a:solidFill>
                <a:schemeClr val="tx1"/>
              </a:solidFill>
            </a:endParaRPr>
          </a:p>
          <a:p>
            <a:pPr marL="0" indent="0">
              <a:buNone/>
            </a:pPr>
            <a:r>
              <a:rPr lang="ja-JP" altLang="en-US" sz="2400" dirty="0">
                <a:solidFill>
                  <a:schemeClr val="tx1"/>
                </a:solidFill>
              </a:rPr>
              <a:t>　　さらに掘り下げて分析する必要がある。</a:t>
            </a:r>
            <a:endParaRPr kumimoji="1" lang="en-US" altLang="ja-JP" sz="2400" dirty="0">
              <a:solidFill>
                <a:schemeClr val="tx1"/>
              </a:solidFill>
            </a:endParaRPr>
          </a:p>
        </p:txBody>
      </p:sp>
      <p:sp>
        <p:nvSpPr>
          <p:cNvPr id="5" name="スライド番号プレースホルダー 4">
            <a:extLst>
              <a:ext uri="{FF2B5EF4-FFF2-40B4-BE49-F238E27FC236}">
                <a16:creationId xmlns:a16="http://schemas.microsoft.com/office/drawing/2014/main" id="{FE4464D4-2A34-AF37-3A22-24ECE2557FA2}"/>
              </a:ext>
            </a:extLst>
          </p:cNvPr>
          <p:cNvSpPr>
            <a:spLocks noGrp="1"/>
          </p:cNvSpPr>
          <p:nvPr>
            <p:ph type="sldNum" sz="quarter" idx="12"/>
          </p:nvPr>
        </p:nvSpPr>
        <p:spPr/>
        <p:txBody>
          <a:bodyPr/>
          <a:lstStyle/>
          <a:p>
            <a:pPr rtl="0"/>
            <a:fld id="{48F63A3B-78C7-47BE-AE5E-E10140E04643}" type="slidenum">
              <a:rPr lang="en-US" altLang="ja-JP" smtClean="0"/>
              <a:t>39</a:t>
            </a:fld>
            <a:endParaRPr lang="ja-JP" dirty="0"/>
          </a:p>
        </p:txBody>
      </p:sp>
      <p:sp>
        <p:nvSpPr>
          <p:cNvPr id="6" name="タイトル 5"/>
          <p:cNvSpPr>
            <a:spLocks noGrp="1"/>
          </p:cNvSpPr>
          <p:nvPr>
            <p:ph type="title"/>
          </p:nvPr>
        </p:nvSpPr>
        <p:spPr>
          <a:xfrm>
            <a:off x="670175" y="594360"/>
            <a:ext cx="10671048" cy="768096"/>
          </a:xfrm>
        </p:spPr>
        <p:txBody>
          <a:bodyPr/>
          <a:lstStyle/>
          <a:p>
            <a:r>
              <a:rPr lang="en-US" altLang="ja-JP" sz="3600" dirty="0">
                <a:solidFill>
                  <a:schemeClr val="tx1"/>
                </a:solidFill>
              </a:rPr>
              <a:t>E. </a:t>
            </a:r>
            <a:r>
              <a:rPr lang="ja-JP" altLang="en-US" sz="3600">
                <a:solidFill>
                  <a:schemeClr val="tx1"/>
                </a:solidFill>
              </a:rPr>
              <a:t>考察②</a:t>
            </a:r>
            <a:endParaRPr kumimoji="1" lang="ja-JP" altLang="en-US" sz="3600" dirty="0">
              <a:solidFill>
                <a:schemeClr val="tx1"/>
              </a:solidFill>
            </a:endParaRPr>
          </a:p>
        </p:txBody>
      </p:sp>
      <p:pic>
        <p:nvPicPr>
          <p:cNvPr id="11270" name="Picture 6" descr="仕事で使える化学工学の7つの考え方 | データ化学工学研究室(金子研究室)＠明治大学 理工学部 応用化学科">
            <a:extLst>
              <a:ext uri="{FF2B5EF4-FFF2-40B4-BE49-F238E27FC236}">
                <a16:creationId xmlns:a16="http://schemas.microsoft.com/office/drawing/2014/main" id="{B4732D70-58D4-ED34-E797-56F463D07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2727" y="3028599"/>
            <a:ext cx="3048000" cy="287685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31041EE6-E79F-314A-B7B3-0B1571FE5734}"/>
              </a:ext>
            </a:extLst>
          </p:cNvPr>
          <p:cNvSpPr txBox="1"/>
          <p:nvPr/>
        </p:nvSpPr>
        <p:spPr>
          <a:xfrm>
            <a:off x="9267569" y="6488668"/>
            <a:ext cx="2812672"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F</a:t>
            </a:r>
            <a:r>
              <a:rPr kumimoji="1" lang="ja-JP" altLang="en-US" dirty="0"/>
              <a:t>、</a:t>
            </a:r>
            <a:r>
              <a:rPr kumimoji="1" lang="en-US" altLang="ja-JP" dirty="0"/>
              <a:t>K</a:t>
            </a:r>
            <a:r>
              <a:rPr kumimoji="1" lang="ja-JP" altLang="en-US" dirty="0"/>
              <a:t>）</a:t>
            </a:r>
          </a:p>
        </p:txBody>
      </p:sp>
    </p:spTree>
    <p:extLst>
      <p:ext uri="{BB962C8B-B14F-4D97-AF65-F5344CB8AC3E}">
        <p14:creationId xmlns:p14="http://schemas.microsoft.com/office/powerpoint/2010/main" val="71282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07841-BD56-580F-6557-A359975B59D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50B018E-3D5B-180E-4915-DE73EC747561}"/>
              </a:ext>
            </a:extLst>
          </p:cNvPr>
          <p:cNvSpPr>
            <a:spLocks noGrp="1"/>
          </p:cNvSpPr>
          <p:nvPr>
            <p:ph type="title"/>
          </p:nvPr>
        </p:nvSpPr>
        <p:spPr>
          <a:xfrm>
            <a:off x="402336" y="250355"/>
            <a:ext cx="5693664" cy="768096"/>
          </a:xfrm>
        </p:spPr>
        <p:txBody>
          <a:bodyPr rtlCol="0"/>
          <a:lstStyle>
            <a:defPPr>
              <a:defRPr lang="ja-JP"/>
            </a:defPPr>
          </a:lstStyle>
          <a:p>
            <a:pPr rtl="0"/>
            <a:r>
              <a:rPr lang="ja-JP" altLang="en-US" sz="3600" dirty="0">
                <a:solidFill>
                  <a:schemeClr val="tx1"/>
                </a:solidFill>
                <a:latin typeface="Meiryo UI" panose="020B0604020202020204" pitchFamily="34" charset="0"/>
                <a:ea typeface="Meiryo UI" pitchFamily="34" charset="-122"/>
                <a:cs typeface="Arial Black" panose="020B0604020202020204" pitchFamily="34" charset="0"/>
              </a:rPr>
              <a:t>目次</a:t>
            </a:r>
            <a:endParaRPr lang="ja-JP" sz="3600" b="1" dirty="0">
              <a:solidFill>
                <a:schemeClr val="tx1"/>
              </a:solidFill>
              <a:latin typeface="Meiryo UI" panose="020B0604020202020204" pitchFamily="34" charset="0"/>
              <a:ea typeface="Meiryo UI"/>
              <a:cs typeface="Arial Black" panose="020B0604020202020204" pitchFamily="34" charset="0"/>
            </a:endParaRPr>
          </a:p>
        </p:txBody>
      </p:sp>
      <p:graphicFrame>
        <p:nvGraphicFramePr>
          <p:cNvPr id="4" name="表 3">
            <a:extLst>
              <a:ext uri="{FF2B5EF4-FFF2-40B4-BE49-F238E27FC236}">
                <a16:creationId xmlns:a16="http://schemas.microsoft.com/office/drawing/2014/main" id="{8952C9CC-E892-7780-8C59-8FB93F39FBE7}"/>
              </a:ext>
            </a:extLst>
          </p:cNvPr>
          <p:cNvGraphicFramePr>
            <a:graphicFrameLocks noGrp="1"/>
          </p:cNvGraphicFramePr>
          <p:nvPr>
            <p:extLst>
              <p:ext uri="{D42A27DB-BD31-4B8C-83A1-F6EECF244321}">
                <p14:modId xmlns:p14="http://schemas.microsoft.com/office/powerpoint/2010/main" val="2517208237"/>
              </p:ext>
            </p:extLst>
          </p:nvPr>
        </p:nvGraphicFramePr>
        <p:xfrm>
          <a:off x="596348" y="947815"/>
          <a:ext cx="9595632" cy="5048082"/>
        </p:xfrm>
        <a:graphic>
          <a:graphicData uri="http://schemas.openxmlformats.org/drawingml/2006/table">
            <a:tbl>
              <a:tblPr firstRow="1" bandRow="1">
                <a:tableStyleId>{5C22544A-7EE6-4342-B048-85BDC9FD1C3A}</a:tableStyleId>
              </a:tblPr>
              <a:tblGrid>
                <a:gridCol w="7991061">
                  <a:extLst>
                    <a:ext uri="{9D8B030D-6E8A-4147-A177-3AD203B41FA5}">
                      <a16:colId xmlns:a16="http://schemas.microsoft.com/office/drawing/2014/main" val="326993748"/>
                    </a:ext>
                  </a:extLst>
                </a:gridCol>
                <a:gridCol w="1604571">
                  <a:extLst>
                    <a:ext uri="{9D8B030D-6E8A-4147-A177-3AD203B41FA5}">
                      <a16:colId xmlns:a16="http://schemas.microsoft.com/office/drawing/2014/main" val="20000"/>
                    </a:ext>
                  </a:extLst>
                </a:gridCol>
              </a:tblGrid>
              <a:tr h="605844">
                <a:tc>
                  <a:txBody>
                    <a:bodyPr/>
                    <a:lstStyle/>
                    <a:p>
                      <a:r>
                        <a:rPr kumimoji="1" lang="en-US" altLang="ja-JP" sz="2400" dirty="0">
                          <a:solidFill>
                            <a:schemeClr val="tx1"/>
                          </a:solidFill>
                        </a:rPr>
                        <a:t>3. </a:t>
                      </a:r>
                      <a:r>
                        <a:rPr kumimoji="1" lang="ja-JP" altLang="en-US" sz="2400" dirty="0">
                          <a:solidFill>
                            <a:schemeClr val="tx1"/>
                          </a:solidFill>
                        </a:rPr>
                        <a:t>授業計画</a:t>
                      </a:r>
                      <a:endParaRPr kumimoji="1" lang="en-US" altLang="ja-JP"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2400" dirty="0">
                          <a:solidFill>
                            <a:schemeClr val="tx1"/>
                          </a:solidFill>
                        </a:rPr>
                        <a:t>133</a:t>
                      </a:r>
                      <a:endParaRPr kumimoji="1" lang="ja-JP"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2272">
                <a:tc>
                  <a:txBody>
                    <a:bodyPr/>
                    <a:lstStyle/>
                    <a:p>
                      <a:r>
                        <a:rPr lang="ja-JP" altLang="en-US" sz="2400" b="1" dirty="0">
                          <a:solidFill>
                            <a:schemeClr val="tx1"/>
                          </a:solidFill>
                        </a:rPr>
                        <a:t>　　◆ 指導案の提示</a:t>
                      </a:r>
                      <a:endParaRPr kumimoji="1" lang="ja-JP" altLang="en-US"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solidFill>
                            <a:schemeClr val="tx1"/>
                          </a:solidFill>
                        </a:rPr>
                        <a:t>134</a:t>
                      </a:r>
                      <a:endParaRPr kumimoji="1" lang="ja-JP" altLang="en-US"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2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t>4. </a:t>
                      </a:r>
                      <a:r>
                        <a:rPr kumimoji="1" lang="ja-JP" altLang="en-US" sz="2400" b="1" dirty="0"/>
                        <a:t>栄養教育の理想を求めて</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153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2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t>　　</a:t>
                      </a:r>
                      <a:r>
                        <a:rPr kumimoji="1" lang="en-US" altLang="ja-JP" sz="2400" b="1" dirty="0"/>
                        <a:t>1</a:t>
                      </a:r>
                      <a:r>
                        <a:rPr kumimoji="1" lang="ja-JP" altLang="en-US" sz="2400" b="1" dirty="0"/>
                        <a:t>）栄養教諭の必要性について</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7411293"/>
                  </a:ext>
                </a:extLst>
              </a:tr>
              <a:tr h="552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t>　　</a:t>
                      </a:r>
                      <a:r>
                        <a:rPr kumimoji="1" lang="en-US" altLang="ja-JP" sz="2400" b="1" dirty="0"/>
                        <a:t>2</a:t>
                      </a:r>
                      <a:r>
                        <a:rPr kumimoji="1" lang="ja-JP" altLang="en-US" sz="2400" b="1" dirty="0"/>
                        <a:t>）栄養教諭にできること</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156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8032307"/>
                  </a:ext>
                </a:extLst>
              </a:tr>
              <a:tr h="552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t>　　</a:t>
                      </a:r>
                      <a:r>
                        <a:rPr kumimoji="1" lang="en-US" altLang="ja-JP" sz="2400" b="1" dirty="0"/>
                        <a:t>3</a:t>
                      </a:r>
                      <a:r>
                        <a:rPr kumimoji="1" lang="ja-JP" altLang="en-US" sz="2400" b="1" dirty="0"/>
                        <a:t>）栄養教諭の今後の課題</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1912149"/>
                  </a:ext>
                </a:extLst>
              </a:tr>
              <a:tr h="552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t>5. </a:t>
                      </a:r>
                      <a:r>
                        <a:rPr kumimoji="1" lang="ja-JP" altLang="en-US" sz="2400" b="1" dirty="0"/>
                        <a:t>終わりに</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162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334">
                <a:tc>
                  <a:txBody>
                    <a:bodyPr/>
                    <a:lstStyle/>
                    <a:p>
                      <a:r>
                        <a:rPr kumimoji="1" lang="ja-JP" altLang="en-US" sz="2400" b="1" dirty="0"/>
                        <a:t>　　</a:t>
                      </a:r>
                      <a:r>
                        <a:rPr lang="ja-JP" altLang="en-US" sz="2400" b="1" dirty="0">
                          <a:solidFill>
                            <a:schemeClr val="tx1"/>
                          </a:solidFill>
                        </a:rPr>
                        <a:t>◆</a:t>
                      </a:r>
                      <a:r>
                        <a:rPr kumimoji="1" lang="en-US" altLang="ja-JP" sz="2400" b="1" dirty="0"/>
                        <a:t> </a:t>
                      </a:r>
                      <a:r>
                        <a:rPr kumimoji="1" lang="ja-JP" altLang="en-US" sz="2400" b="1" dirty="0"/>
                        <a:t>講義を終えての感想</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2400" b="1" dirty="0"/>
                        <a:t>163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2272">
                <a:tc>
                  <a:txBody>
                    <a:bodyPr/>
                    <a:lstStyle/>
                    <a:p>
                      <a:r>
                        <a:rPr kumimoji="1" lang="ja-JP" altLang="en-US" sz="2400" b="1" dirty="0"/>
                        <a:t>　　</a:t>
                      </a:r>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en-US" altLang="ja-JP"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5" name="テキスト ボックス 4">
            <a:extLst>
              <a:ext uri="{FF2B5EF4-FFF2-40B4-BE49-F238E27FC236}">
                <a16:creationId xmlns:a16="http://schemas.microsoft.com/office/drawing/2014/main" id="{9C76C714-7C03-9AC7-8DC8-C2216A044B6D}"/>
              </a:ext>
            </a:extLst>
          </p:cNvPr>
          <p:cNvSpPr txBox="1"/>
          <p:nvPr/>
        </p:nvSpPr>
        <p:spPr>
          <a:xfrm>
            <a:off x="10878670" y="6495806"/>
            <a:ext cx="145295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Tree>
    <p:extLst>
      <p:ext uri="{BB962C8B-B14F-4D97-AF65-F5344CB8AC3E}">
        <p14:creationId xmlns:p14="http://schemas.microsoft.com/office/powerpoint/2010/main" val="3511288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895DCC-6B47-1677-DA68-49B3095865DA}"/>
              </a:ext>
            </a:extLst>
          </p:cNvPr>
          <p:cNvSpPr>
            <a:spLocks noGrp="1"/>
          </p:cNvSpPr>
          <p:nvPr>
            <p:ph type="title"/>
          </p:nvPr>
        </p:nvSpPr>
        <p:spPr>
          <a:xfrm>
            <a:off x="760476" y="861045"/>
            <a:ext cx="10671048" cy="768096"/>
          </a:xfrm>
        </p:spPr>
        <p:txBody>
          <a:bodyPr/>
          <a:lstStyle/>
          <a:p>
            <a:r>
              <a:rPr kumimoji="1" lang="en-US" altLang="ja-JP" dirty="0">
                <a:solidFill>
                  <a:schemeClr val="tx1"/>
                </a:solidFill>
              </a:rPr>
              <a:t>F. </a:t>
            </a:r>
            <a:r>
              <a:rPr kumimoji="1" lang="ja-JP" altLang="en-US" dirty="0">
                <a:solidFill>
                  <a:schemeClr val="tx1"/>
                </a:solidFill>
              </a:rPr>
              <a:t>感想　</a:t>
            </a:r>
            <a:r>
              <a:rPr kumimoji="1" lang="en-US" altLang="ja-JP" dirty="0">
                <a:solidFill>
                  <a:schemeClr val="tx1"/>
                </a:solidFill>
              </a:rPr>
              <a:t>(O)</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276EEC57-759F-3869-E2A6-B9802BFCBBA1}"/>
              </a:ext>
            </a:extLst>
          </p:cNvPr>
          <p:cNvSpPr>
            <a:spLocks noGrp="1"/>
          </p:cNvSpPr>
          <p:nvPr>
            <p:ph sz="half" idx="1"/>
          </p:nvPr>
        </p:nvSpPr>
        <p:spPr/>
        <p:txBody>
          <a:bodyPr/>
          <a:lstStyle/>
          <a:p>
            <a:pPr marL="0" indent="0">
              <a:buNone/>
            </a:pPr>
            <a:r>
              <a:rPr lang="ja-JP" altLang="en-US" sz="2400" dirty="0">
                <a:solidFill>
                  <a:schemeClr val="tx1"/>
                </a:solidFill>
              </a:rPr>
              <a:t>先日は貴重なお話をありがとうございました。栄養教諭には必置義務がないという現状の中で存在意義を示していくために、</a:t>
            </a:r>
            <a:r>
              <a:rPr lang="en-US" altLang="ja-JP" sz="2400" dirty="0">
                <a:solidFill>
                  <a:schemeClr val="tx1"/>
                </a:solidFill>
              </a:rPr>
              <a:t>H</a:t>
            </a:r>
            <a:r>
              <a:rPr lang="ja-JP" altLang="en-US" sz="2400" dirty="0">
                <a:solidFill>
                  <a:schemeClr val="tx1"/>
                </a:solidFill>
              </a:rPr>
              <a:t>先生が意欲的に食育に取り組んできたことが わかりました。食育のあとに担任の先生に行う事後アンケートは、授業を評価し改善する、 </a:t>
            </a:r>
            <a:r>
              <a:rPr lang="en-US" altLang="ja-JP" sz="2400" dirty="0">
                <a:solidFill>
                  <a:schemeClr val="tx1"/>
                </a:solidFill>
              </a:rPr>
              <a:t>PDCA </a:t>
            </a:r>
            <a:r>
              <a:rPr lang="ja-JP" altLang="en-US" sz="2400" dirty="0">
                <a:solidFill>
                  <a:schemeClr val="tx1"/>
                </a:solidFill>
              </a:rPr>
              <a:t>サイクルを回していくためにとても重要だと思いました。これまでに、事後アンケ ートから得られたフィードバックにはどのようなものがあったか知りたいと思いました。 また、児童の実態やそれを踏まえた目標は学校によって様々だということがわかりました。大型センターに勤める栄養教諭は、ひとつの学校にかけられる時間は少なくなってしまいますが、複数の学校を見ることで得られる気づきがたくさんありそうだと思いました。栄養 教諭の仕事は、児童生徒と関わる中での気づきや指導の手ごたえがあることが魅力だと思いました。 </a:t>
            </a:r>
            <a:endParaRPr lang="en-US" altLang="ja-JP" sz="2400" dirty="0">
              <a:solidFill>
                <a:schemeClr val="tx1"/>
              </a:solidFill>
            </a:endParaRPr>
          </a:p>
          <a:p>
            <a:pPr marL="0" indent="0">
              <a:buNone/>
            </a:pPr>
            <a:r>
              <a:rPr lang="en-US" altLang="ja-JP" sz="2400" dirty="0">
                <a:solidFill>
                  <a:schemeClr val="tx1"/>
                </a:solidFill>
              </a:rPr>
              <a:t>   </a:t>
            </a:r>
            <a:endParaRPr kumimoji="1" lang="ja-JP" altLang="en-US" sz="2400" dirty="0">
              <a:solidFill>
                <a:schemeClr val="tx1"/>
              </a:solidFill>
            </a:endParaRPr>
          </a:p>
        </p:txBody>
      </p:sp>
      <p:sp>
        <p:nvSpPr>
          <p:cNvPr id="4" name="スライド番号プレースホルダー 3">
            <a:extLst>
              <a:ext uri="{FF2B5EF4-FFF2-40B4-BE49-F238E27FC236}">
                <a16:creationId xmlns:a16="http://schemas.microsoft.com/office/drawing/2014/main" id="{61B14F19-2177-6B43-2683-6C2A2DB63795}"/>
              </a:ext>
            </a:extLst>
          </p:cNvPr>
          <p:cNvSpPr>
            <a:spLocks noGrp="1"/>
          </p:cNvSpPr>
          <p:nvPr>
            <p:ph type="sldNum" sz="quarter" idx="12"/>
          </p:nvPr>
        </p:nvSpPr>
        <p:spPr/>
        <p:txBody>
          <a:bodyPr/>
          <a:lstStyle/>
          <a:p>
            <a:pPr rtl="0"/>
            <a:fld id="{48F63A3B-78C7-47BE-AE5E-E10140E04643}" type="slidenum">
              <a:rPr lang="en-US" altLang="ja-JP" smtClean="0"/>
              <a:t>40</a:t>
            </a:fld>
            <a:endParaRPr lang="ja-JP" dirty="0"/>
          </a:p>
        </p:txBody>
      </p:sp>
    </p:spTree>
    <p:extLst>
      <p:ext uri="{BB962C8B-B14F-4D97-AF65-F5344CB8AC3E}">
        <p14:creationId xmlns:p14="http://schemas.microsoft.com/office/powerpoint/2010/main" val="3976402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84FA76-3E51-0031-8A91-E419BABE5649}"/>
              </a:ext>
            </a:extLst>
          </p:cNvPr>
          <p:cNvSpPr>
            <a:spLocks noGrp="1"/>
          </p:cNvSpPr>
          <p:nvPr>
            <p:ph type="title"/>
          </p:nvPr>
        </p:nvSpPr>
        <p:spPr>
          <a:xfrm>
            <a:off x="760476" y="852168"/>
            <a:ext cx="10671048" cy="768096"/>
          </a:xfrm>
        </p:spPr>
        <p:txBody>
          <a:bodyPr/>
          <a:lstStyle/>
          <a:p>
            <a:r>
              <a:rPr kumimoji="1" lang="en-US" altLang="ja-JP" dirty="0">
                <a:solidFill>
                  <a:schemeClr val="tx1"/>
                </a:solidFill>
              </a:rPr>
              <a:t>F. </a:t>
            </a:r>
            <a:r>
              <a:rPr kumimoji="1" lang="ja-JP" altLang="en-US" dirty="0">
                <a:solidFill>
                  <a:schemeClr val="tx1"/>
                </a:solidFill>
              </a:rPr>
              <a:t>感想　</a:t>
            </a:r>
            <a:r>
              <a:rPr kumimoji="1" lang="en-US" altLang="ja-JP" dirty="0">
                <a:solidFill>
                  <a:schemeClr val="tx1"/>
                </a:solidFill>
              </a:rPr>
              <a:t>(K)</a:t>
            </a:r>
            <a:r>
              <a:rPr kumimoji="1" lang="ja-JP" altLang="en-US" dirty="0">
                <a:solidFill>
                  <a:schemeClr val="tx1"/>
                </a:solidFill>
              </a:rPr>
              <a:t>①</a:t>
            </a:r>
          </a:p>
        </p:txBody>
      </p:sp>
      <p:sp>
        <p:nvSpPr>
          <p:cNvPr id="3" name="コンテンツ プレースホルダー 2">
            <a:extLst>
              <a:ext uri="{FF2B5EF4-FFF2-40B4-BE49-F238E27FC236}">
                <a16:creationId xmlns:a16="http://schemas.microsoft.com/office/drawing/2014/main" id="{330EFB82-03DE-2CC3-7E10-F7B0BB69C9A3}"/>
              </a:ext>
            </a:extLst>
          </p:cNvPr>
          <p:cNvSpPr>
            <a:spLocks noGrp="1"/>
          </p:cNvSpPr>
          <p:nvPr>
            <p:ph sz="half" idx="1"/>
          </p:nvPr>
        </p:nvSpPr>
        <p:spPr/>
        <p:txBody>
          <a:bodyPr/>
          <a:lstStyle/>
          <a:p>
            <a:pPr marL="0" indent="0">
              <a:buNone/>
            </a:pPr>
            <a:r>
              <a:rPr lang="en-US" altLang="ja-JP" sz="2400" dirty="0">
                <a:solidFill>
                  <a:schemeClr val="tx1"/>
                </a:solidFill>
              </a:rPr>
              <a:t>H</a:t>
            </a:r>
            <a:r>
              <a:rPr lang="ja-JP" altLang="en-US" sz="2400" dirty="0">
                <a:solidFill>
                  <a:schemeClr val="tx1"/>
                </a:solidFill>
              </a:rPr>
              <a:t>先生の現場での貴重なお話を聞かせていただき、とても勉強になりました。ありが とうございます。印象に残ったことは、”連携”が重要であるということです。栄養教諭によ る食育の授業の実践は、</a:t>
            </a:r>
            <a:r>
              <a:rPr lang="en-US" altLang="ja-JP" sz="2400" dirty="0">
                <a:solidFill>
                  <a:schemeClr val="tx1"/>
                </a:solidFill>
              </a:rPr>
              <a:t>T-T </a:t>
            </a:r>
            <a:r>
              <a:rPr lang="ja-JP" altLang="en-US" sz="2400" dirty="0">
                <a:solidFill>
                  <a:schemeClr val="tx1"/>
                </a:solidFill>
              </a:rPr>
              <a:t>で行われていることから、栄養教諭と学校教師との連携が必 要であることを学びました。児童・生徒の実態把握を行い、子どもの目指す姿を捉え、地域 資源を活用しながら食育を行っていくことが大切であるとわかりました。また、授業の実践 方法として、栄養教諭がすべての知識を与えるのではなく、子どもたちが主体的に学ぶ環境 にするために、考えてもらう授業づくりをしていることを知りました。受動的な学びよりも、 能動的な学びとなる方が、子どもたちの興味・関心を引くことができ、食に関する知識が深 まりそうだと感じました。</a:t>
            </a:r>
            <a:endParaRPr kumimoji="1" lang="ja-JP" altLang="en-US" sz="2400" dirty="0">
              <a:solidFill>
                <a:schemeClr val="tx1"/>
              </a:solidFill>
            </a:endParaRPr>
          </a:p>
        </p:txBody>
      </p:sp>
      <p:sp>
        <p:nvSpPr>
          <p:cNvPr id="4" name="スライド番号プレースホルダー 3">
            <a:extLst>
              <a:ext uri="{FF2B5EF4-FFF2-40B4-BE49-F238E27FC236}">
                <a16:creationId xmlns:a16="http://schemas.microsoft.com/office/drawing/2014/main" id="{19B8C85A-508C-D11F-E40D-326C67A906F8}"/>
              </a:ext>
            </a:extLst>
          </p:cNvPr>
          <p:cNvSpPr>
            <a:spLocks noGrp="1"/>
          </p:cNvSpPr>
          <p:nvPr>
            <p:ph type="sldNum" sz="quarter" idx="12"/>
          </p:nvPr>
        </p:nvSpPr>
        <p:spPr/>
        <p:txBody>
          <a:bodyPr/>
          <a:lstStyle/>
          <a:p>
            <a:pPr rtl="0"/>
            <a:fld id="{48F63A3B-78C7-47BE-AE5E-E10140E04643}" type="slidenum">
              <a:rPr lang="en-US" altLang="ja-JP" smtClean="0"/>
              <a:t>41</a:t>
            </a:fld>
            <a:endParaRPr lang="ja-JP" dirty="0"/>
          </a:p>
        </p:txBody>
      </p:sp>
    </p:spTree>
    <p:extLst>
      <p:ext uri="{BB962C8B-B14F-4D97-AF65-F5344CB8AC3E}">
        <p14:creationId xmlns:p14="http://schemas.microsoft.com/office/powerpoint/2010/main" val="3972804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901299-0DFE-E422-86B8-E928730847FC}"/>
              </a:ext>
            </a:extLst>
          </p:cNvPr>
          <p:cNvSpPr>
            <a:spLocks noGrp="1"/>
          </p:cNvSpPr>
          <p:nvPr>
            <p:ph type="title"/>
          </p:nvPr>
        </p:nvSpPr>
        <p:spPr>
          <a:xfrm>
            <a:off x="760476" y="852168"/>
            <a:ext cx="10671048" cy="768096"/>
          </a:xfrm>
        </p:spPr>
        <p:txBody>
          <a:bodyPr/>
          <a:lstStyle/>
          <a:p>
            <a:r>
              <a:rPr kumimoji="1" lang="en-US" altLang="ja-JP" dirty="0">
                <a:solidFill>
                  <a:schemeClr val="tx1"/>
                </a:solidFill>
              </a:rPr>
              <a:t>F. </a:t>
            </a:r>
            <a:r>
              <a:rPr kumimoji="1" lang="ja-JP" altLang="en-US" dirty="0">
                <a:solidFill>
                  <a:schemeClr val="tx1"/>
                </a:solidFill>
              </a:rPr>
              <a:t>感想　</a:t>
            </a:r>
            <a:r>
              <a:rPr kumimoji="1" lang="en-US" altLang="ja-JP" dirty="0">
                <a:solidFill>
                  <a:schemeClr val="tx1"/>
                </a:solidFill>
              </a:rPr>
              <a:t>(K)</a:t>
            </a:r>
            <a:r>
              <a:rPr kumimoji="1" lang="ja-JP" altLang="en-US" dirty="0">
                <a:solidFill>
                  <a:schemeClr val="tx1"/>
                </a:solidFill>
              </a:rPr>
              <a:t>②</a:t>
            </a:r>
          </a:p>
        </p:txBody>
      </p:sp>
      <p:sp>
        <p:nvSpPr>
          <p:cNvPr id="3" name="コンテンツ プレースホルダー 2">
            <a:extLst>
              <a:ext uri="{FF2B5EF4-FFF2-40B4-BE49-F238E27FC236}">
                <a16:creationId xmlns:a16="http://schemas.microsoft.com/office/drawing/2014/main" id="{FE08792C-2206-A532-3646-40DA2E9732EB}"/>
              </a:ext>
            </a:extLst>
          </p:cNvPr>
          <p:cNvSpPr>
            <a:spLocks noGrp="1"/>
          </p:cNvSpPr>
          <p:nvPr>
            <p:ph sz="half" idx="1"/>
          </p:nvPr>
        </p:nvSpPr>
        <p:spPr>
          <a:xfrm>
            <a:off x="536448" y="1916689"/>
            <a:ext cx="11119104" cy="4434840"/>
          </a:xfrm>
        </p:spPr>
        <p:txBody>
          <a:bodyPr/>
          <a:lstStyle/>
          <a:p>
            <a:pPr marL="0" indent="0">
              <a:buNone/>
            </a:pPr>
            <a:r>
              <a:rPr lang="ja-JP" altLang="en-US" sz="2400" dirty="0">
                <a:solidFill>
                  <a:schemeClr val="tx1"/>
                </a:solidFill>
              </a:rPr>
              <a:t>話は変わりますが、近年、子どもの痩せや肥満、アレルギー対応など、栄養教諭が有する 食の専門知識が、必要となる場面は増えていると感じます。そのため、</a:t>
            </a:r>
            <a:r>
              <a:rPr lang="en-US" altLang="ja-JP" sz="2400" dirty="0">
                <a:solidFill>
                  <a:schemeClr val="tx1"/>
                </a:solidFill>
              </a:rPr>
              <a:t>1 </a:t>
            </a:r>
            <a:r>
              <a:rPr lang="ja-JP" altLang="en-US" sz="2400" dirty="0">
                <a:solidFill>
                  <a:schemeClr val="tx1"/>
                </a:solidFill>
              </a:rPr>
              <a:t>学校に </a:t>
            </a:r>
            <a:r>
              <a:rPr lang="en-US" altLang="ja-JP" sz="2400" dirty="0">
                <a:solidFill>
                  <a:schemeClr val="tx1"/>
                </a:solidFill>
              </a:rPr>
              <a:t>1 </a:t>
            </a:r>
            <a:r>
              <a:rPr lang="ja-JP" altLang="en-US" sz="2400" dirty="0">
                <a:solidFill>
                  <a:schemeClr val="tx1"/>
                </a:solidFill>
              </a:rPr>
              <a:t>人の栄養 教諭が配置されることが望ましいと個人的に感じています。 しかし、理想と現実は異なり、栄養教諭の配置は義務ではありません。実際、学校によっ て栄養教諭が介入する授業の実践数に差があることや少ない現状があることを知りました。 また、年 </a:t>
            </a:r>
            <a:r>
              <a:rPr lang="en-US" altLang="ja-JP" sz="2400" dirty="0">
                <a:solidFill>
                  <a:schemeClr val="tx1"/>
                </a:solidFill>
              </a:rPr>
              <a:t>1 </a:t>
            </a:r>
            <a:r>
              <a:rPr lang="ja-JP" altLang="en-US" sz="2400" dirty="0">
                <a:solidFill>
                  <a:schemeClr val="tx1"/>
                </a:solidFill>
              </a:rPr>
              <a:t>の授業では、学校教師が子どもの食育の学びを深める必要がありますが、全員の 教師が食育に熱心であるかどうかは分かりません。そのため、栄養教諭の存在意義について、 社会的に示していかなければならないと感じました。栄養教諭の介入により、子どもの健康 改善にどの程度貢献したか、データとして根拠を提示し、社会に発信していくことで、栄養 教諭の立場が認められていくのではないかと考えました。また、学校教師に、栄養教育の目 的や必要性を、納得感のある説明とともに示していくことで、栄養教諭による食育の授業の 実践回数は増加していくのではないかと感じました。</a:t>
            </a:r>
            <a:endParaRPr kumimoji="1" lang="ja-JP" altLang="en-US" sz="2400" dirty="0">
              <a:solidFill>
                <a:schemeClr val="tx1"/>
              </a:solidFill>
            </a:endParaRPr>
          </a:p>
        </p:txBody>
      </p:sp>
      <p:sp>
        <p:nvSpPr>
          <p:cNvPr id="4" name="スライド番号プレースホルダー 3">
            <a:extLst>
              <a:ext uri="{FF2B5EF4-FFF2-40B4-BE49-F238E27FC236}">
                <a16:creationId xmlns:a16="http://schemas.microsoft.com/office/drawing/2014/main" id="{753D8C66-07BC-13C2-9A3B-842ED6A54DDB}"/>
              </a:ext>
            </a:extLst>
          </p:cNvPr>
          <p:cNvSpPr>
            <a:spLocks noGrp="1"/>
          </p:cNvSpPr>
          <p:nvPr>
            <p:ph type="sldNum" sz="quarter" idx="12"/>
          </p:nvPr>
        </p:nvSpPr>
        <p:spPr/>
        <p:txBody>
          <a:bodyPr/>
          <a:lstStyle/>
          <a:p>
            <a:pPr rtl="0"/>
            <a:fld id="{48F63A3B-78C7-47BE-AE5E-E10140E04643}" type="slidenum">
              <a:rPr lang="en-US" altLang="ja-JP" smtClean="0"/>
              <a:t>42</a:t>
            </a:fld>
            <a:endParaRPr lang="ja-JP" dirty="0"/>
          </a:p>
        </p:txBody>
      </p:sp>
    </p:spTree>
    <p:extLst>
      <p:ext uri="{BB962C8B-B14F-4D97-AF65-F5344CB8AC3E}">
        <p14:creationId xmlns:p14="http://schemas.microsoft.com/office/powerpoint/2010/main" val="2853631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D454D7-2FEA-8FC4-9DA7-14F17F174083}"/>
              </a:ext>
            </a:extLst>
          </p:cNvPr>
          <p:cNvSpPr>
            <a:spLocks noGrp="1"/>
          </p:cNvSpPr>
          <p:nvPr>
            <p:ph type="title"/>
          </p:nvPr>
        </p:nvSpPr>
        <p:spPr>
          <a:xfrm>
            <a:off x="670175" y="630226"/>
            <a:ext cx="10671048" cy="768096"/>
          </a:xfrm>
        </p:spPr>
        <p:txBody>
          <a:bodyPr/>
          <a:lstStyle/>
          <a:p>
            <a:r>
              <a:rPr kumimoji="1" lang="en-US" altLang="ja-JP" dirty="0">
                <a:solidFill>
                  <a:schemeClr val="tx1"/>
                </a:solidFill>
              </a:rPr>
              <a:t>F. </a:t>
            </a:r>
            <a:r>
              <a:rPr kumimoji="1" lang="ja-JP" altLang="en-US" dirty="0">
                <a:solidFill>
                  <a:schemeClr val="tx1"/>
                </a:solidFill>
              </a:rPr>
              <a:t>感想　</a:t>
            </a:r>
            <a:r>
              <a:rPr kumimoji="1" lang="en-US" altLang="ja-JP" dirty="0">
                <a:solidFill>
                  <a:schemeClr val="tx1"/>
                </a:solidFill>
              </a:rPr>
              <a:t>(S)</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E95263E7-CE5B-533B-0550-46E1ABF9A978}"/>
              </a:ext>
            </a:extLst>
          </p:cNvPr>
          <p:cNvSpPr>
            <a:spLocks noGrp="1"/>
          </p:cNvSpPr>
          <p:nvPr>
            <p:ph sz="half" idx="1"/>
          </p:nvPr>
        </p:nvSpPr>
        <p:spPr>
          <a:xfrm>
            <a:off x="446147" y="1593630"/>
            <a:ext cx="11119104" cy="4860435"/>
          </a:xfrm>
        </p:spPr>
        <p:txBody>
          <a:bodyPr/>
          <a:lstStyle/>
          <a:p>
            <a:pPr marL="0" indent="0">
              <a:buNone/>
            </a:pPr>
            <a:r>
              <a:rPr lang="ja-JP" altLang="en-US" sz="2400" dirty="0">
                <a:solidFill>
                  <a:schemeClr val="tx1"/>
                </a:solidFill>
              </a:rPr>
              <a:t>栄養教諭に関するとても勉強になるお話をありがとうございました。わくわくランチタ イムなど栄養教諭が新たな学習方法のシステムを作ることで、給食の時間の指導が充実し ていることが印象的でした。また、給食の時間における食育を積み重ねていくことで、知識 の習得につながると感じました。さらに、教材が動画であるため、低学年でも関心を持ちや すいと感じました。これらのことから、</a:t>
            </a:r>
            <a:r>
              <a:rPr lang="en-US" altLang="ja-JP" sz="2400" dirty="0">
                <a:solidFill>
                  <a:schemeClr val="tx1"/>
                </a:solidFill>
              </a:rPr>
              <a:t>ICT </a:t>
            </a:r>
            <a:r>
              <a:rPr lang="ja-JP" altLang="en-US" sz="2400" dirty="0">
                <a:solidFill>
                  <a:schemeClr val="tx1"/>
                </a:solidFill>
              </a:rPr>
              <a:t>を活用した指導についても考える必要があると 感じました。 また、栄養教諭が指導に入ることができる回数は多くありません。指導を単発で終わらせ ないために担任の先生に次につなげてもらい、変化につなげることが重要であることが印 象的でした。担任の先生や食育主任の先生等との連携が重要だと感じました。また、授業に おいて一方的に教えるのではなく、児童生徒自ら発見したり考えたりしてもらうことで、記 憶に残る授業をする工夫も必要だと学びました。 最後に、栄養教諭を必要と思ってもらうためには、食に関する指導の充実が必要であると 考えます。また、そのためには家庭科教諭や養護教諭、教科担任との円滑かつ密接な連携が 必要だと感じました。 </a:t>
            </a:r>
            <a:endParaRPr lang="en-US" altLang="ja-JP" sz="2400" dirty="0">
              <a:solidFill>
                <a:schemeClr val="tx1"/>
              </a:solidFill>
            </a:endParaRPr>
          </a:p>
          <a:p>
            <a:pPr marL="0" indent="0">
              <a:buNone/>
            </a:pPr>
            <a:r>
              <a:rPr lang="en-US" altLang="ja-JP" sz="2400" dirty="0">
                <a:solidFill>
                  <a:schemeClr val="tx1"/>
                </a:solidFill>
              </a:rPr>
              <a:t>   </a:t>
            </a:r>
            <a:endParaRPr kumimoji="1" lang="ja-JP" altLang="en-US" sz="2400" dirty="0">
              <a:solidFill>
                <a:schemeClr val="tx1"/>
              </a:solidFill>
            </a:endParaRPr>
          </a:p>
        </p:txBody>
      </p:sp>
      <p:sp>
        <p:nvSpPr>
          <p:cNvPr id="4" name="スライド番号プレースホルダー 3">
            <a:extLst>
              <a:ext uri="{FF2B5EF4-FFF2-40B4-BE49-F238E27FC236}">
                <a16:creationId xmlns:a16="http://schemas.microsoft.com/office/drawing/2014/main" id="{66C07AB5-9D9E-1540-9DBC-B910590A75CB}"/>
              </a:ext>
            </a:extLst>
          </p:cNvPr>
          <p:cNvSpPr>
            <a:spLocks noGrp="1"/>
          </p:cNvSpPr>
          <p:nvPr>
            <p:ph type="sldNum" sz="quarter" idx="12"/>
          </p:nvPr>
        </p:nvSpPr>
        <p:spPr/>
        <p:txBody>
          <a:bodyPr/>
          <a:lstStyle/>
          <a:p>
            <a:pPr rtl="0"/>
            <a:fld id="{48F63A3B-78C7-47BE-AE5E-E10140E04643}" type="slidenum">
              <a:rPr lang="en-US" altLang="ja-JP" smtClean="0"/>
              <a:t>43</a:t>
            </a:fld>
            <a:endParaRPr lang="ja-JP" dirty="0"/>
          </a:p>
        </p:txBody>
      </p:sp>
    </p:spTree>
    <p:extLst>
      <p:ext uri="{BB962C8B-B14F-4D97-AF65-F5344CB8AC3E}">
        <p14:creationId xmlns:p14="http://schemas.microsoft.com/office/powerpoint/2010/main" val="1234509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DFC4A-16D9-2E7A-358A-E6D54AADD1D2}"/>
              </a:ext>
            </a:extLst>
          </p:cNvPr>
          <p:cNvSpPr>
            <a:spLocks noGrp="1"/>
          </p:cNvSpPr>
          <p:nvPr>
            <p:ph type="title"/>
          </p:nvPr>
        </p:nvSpPr>
        <p:spPr>
          <a:xfrm>
            <a:off x="760476" y="923189"/>
            <a:ext cx="10671048" cy="768096"/>
          </a:xfrm>
        </p:spPr>
        <p:txBody>
          <a:bodyPr/>
          <a:lstStyle/>
          <a:p>
            <a:r>
              <a:rPr kumimoji="1" lang="en-US" altLang="ja-JP" dirty="0">
                <a:solidFill>
                  <a:schemeClr val="tx1"/>
                </a:solidFill>
              </a:rPr>
              <a:t>F. </a:t>
            </a:r>
            <a:r>
              <a:rPr kumimoji="1" lang="ja-JP" altLang="en-US" dirty="0">
                <a:solidFill>
                  <a:schemeClr val="tx1"/>
                </a:solidFill>
              </a:rPr>
              <a:t>感想</a:t>
            </a:r>
            <a:r>
              <a:rPr lang="ja-JP" altLang="en-US" dirty="0">
                <a:solidFill>
                  <a:schemeClr val="tx1"/>
                </a:solidFill>
              </a:rPr>
              <a:t>　</a:t>
            </a:r>
            <a:r>
              <a:rPr lang="en-US" altLang="ja-JP" dirty="0">
                <a:solidFill>
                  <a:schemeClr val="tx1"/>
                </a:solidFill>
              </a:rPr>
              <a:t>(F)</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FD69C3AF-1389-3DCE-9BBC-7D32AEC42355}"/>
              </a:ext>
            </a:extLst>
          </p:cNvPr>
          <p:cNvSpPr>
            <a:spLocks noGrp="1"/>
          </p:cNvSpPr>
          <p:nvPr>
            <p:ph sz="half" idx="1"/>
          </p:nvPr>
        </p:nvSpPr>
        <p:spPr/>
        <p:txBody>
          <a:bodyPr/>
          <a:lstStyle/>
          <a:p>
            <a:pPr marL="0" indent="0">
              <a:buNone/>
            </a:pPr>
            <a:r>
              <a:rPr lang="ja-JP" altLang="en-US" sz="2400" dirty="0">
                <a:solidFill>
                  <a:schemeClr val="tx1"/>
                </a:solidFill>
              </a:rPr>
              <a:t>栄養教諭としての貴重なお話をいただきありがとうございました。栄養教諭による食育 の授業の実践は、</a:t>
            </a:r>
            <a:r>
              <a:rPr lang="en-US" altLang="ja-JP" sz="2400" dirty="0">
                <a:solidFill>
                  <a:schemeClr val="tx1"/>
                </a:solidFill>
              </a:rPr>
              <a:t>T-T </a:t>
            </a:r>
            <a:r>
              <a:rPr lang="ja-JP" altLang="en-US" sz="2400" dirty="0">
                <a:solidFill>
                  <a:schemeClr val="tx1"/>
                </a:solidFill>
              </a:rPr>
              <a:t>では栄養教諭と学校教師との連携が必要であることを学びました。 また、子供たちに主体的な学びをしてもらうための工夫をしていることも分かりました。 一方で、栄養教諭が多くの課題を抱えていることも分かりました。特に食育に加わる機会が 少ないことは大きな課題だと感じました。これを解決するためには、栄養教諭の価値を示し て地位を向上させるだけでなく、担任などと連携して指導を次に繋げていくことを意識し なければならないと感じました。</a:t>
            </a:r>
            <a:endParaRPr kumimoji="1" lang="ja-JP" altLang="en-US" sz="2400" dirty="0">
              <a:solidFill>
                <a:schemeClr val="tx1"/>
              </a:solidFill>
            </a:endParaRPr>
          </a:p>
        </p:txBody>
      </p:sp>
      <p:sp>
        <p:nvSpPr>
          <p:cNvPr id="4" name="スライド番号プレースホルダー 3">
            <a:extLst>
              <a:ext uri="{FF2B5EF4-FFF2-40B4-BE49-F238E27FC236}">
                <a16:creationId xmlns:a16="http://schemas.microsoft.com/office/drawing/2014/main" id="{EED427AF-7FF1-7731-4E6E-4FD9335594B0}"/>
              </a:ext>
            </a:extLst>
          </p:cNvPr>
          <p:cNvSpPr>
            <a:spLocks noGrp="1"/>
          </p:cNvSpPr>
          <p:nvPr>
            <p:ph type="sldNum" sz="quarter" idx="12"/>
          </p:nvPr>
        </p:nvSpPr>
        <p:spPr/>
        <p:txBody>
          <a:bodyPr/>
          <a:lstStyle/>
          <a:p>
            <a:pPr rtl="0"/>
            <a:fld id="{48F63A3B-78C7-47BE-AE5E-E10140E04643}" type="slidenum">
              <a:rPr lang="en-US" altLang="ja-JP" smtClean="0"/>
              <a:t>44</a:t>
            </a:fld>
            <a:endParaRPr lang="ja-JP" dirty="0"/>
          </a:p>
        </p:txBody>
      </p:sp>
    </p:spTree>
    <p:extLst>
      <p:ext uri="{BB962C8B-B14F-4D97-AF65-F5344CB8AC3E}">
        <p14:creationId xmlns:p14="http://schemas.microsoft.com/office/powerpoint/2010/main" val="1394822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DD4F-A1C2-8548-61DE-EF52211B14F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A1ECCD3-4C40-2FE0-F604-D54E0F512572}"/>
              </a:ext>
            </a:extLst>
          </p:cNvPr>
          <p:cNvSpPr>
            <a:spLocks noGrp="1"/>
          </p:cNvSpPr>
          <p:nvPr>
            <p:ph type="title"/>
          </p:nvPr>
        </p:nvSpPr>
        <p:spPr>
          <a:xfrm>
            <a:off x="1528197" y="1334008"/>
            <a:ext cx="7839323" cy="768096"/>
          </a:xfrm>
        </p:spPr>
        <p:txBody>
          <a:bodyPr/>
          <a:lstStyle/>
          <a:p>
            <a:r>
              <a:rPr kumimoji="1" lang="en-US" altLang="ja-JP" sz="4000" dirty="0">
                <a:solidFill>
                  <a:schemeClr val="tx1"/>
                </a:solidFill>
              </a:rPr>
              <a:t>(2) </a:t>
            </a:r>
            <a:r>
              <a:rPr lang="ja-JP" altLang="en-US" sz="4000" dirty="0">
                <a:solidFill>
                  <a:schemeClr val="tx1"/>
                </a:solidFill>
              </a:rPr>
              <a:t>一級建築士　</a:t>
            </a:r>
            <a:r>
              <a:rPr lang="ja-JP" altLang="en-US" sz="4000" b="1" dirty="0">
                <a:solidFill>
                  <a:schemeClr val="tx1"/>
                </a:solidFill>
                <a:latin typeface="Meiryo UI" panose="020B0604020202020204" pitchFamily="34" charset="0"/>
                <a:ea typeface="Meiryo UI"/>
                <a:cs typeface="Arial Black" panose="020B0604020202020204" pitchFamily="34" charset="0"/>
              </a:rPr>
              <a:t>高田好浩 </a:t>
            </a:r>
            <a:r>
              <a:rPr kumimoji="1" lang="ja-JP" altLang="en-US" sz="4000" dirty="0">
                <a:solidFill>
                  <a:schemeClr val="tx1"/>
                </a:solidFill>
              </a:rPr>
              <a:t>先生</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E8E37AED-9768-533A-9630-D6814056923F}"/>
              </a:ext>
            </a:extLst>
          </p:cNvPr>
          <p:cNvSpPr>
            <a:spLocks noGrp="1"/>
          </p:cNvSpPr>
          <p:nvPr>
            <p:ph type="sldNum" sz="quarter" idx="12"/>
          </p:nvPr>
        </p:nvSpPr>
        <p:spPr/>
        <p:txBody>
          <a:bodyPr/>
          <a:lstStyle/>
          <a:p>
            <a:pPr rtl="0"/>
            <a:fld id="{48F63A3B-78C7-47BE-AE5E-E10140E04643}" type="slidenum">
              <a:rPr lang="en-US" altLang="ja-JP" smtClean="0"/>
              <a:t>45</a:t>
            </a:fld>
            <a:endParaRPr lang="ja-JP" dirty="0"/>
          </a:p>
        </p:txBody>
      </p:sp>
      <p:sp>
        <p:nvSpPr>
          <p:cNvPr id="3" name="テキスト ボックス 2">
            <a:extLst>
              <a:ext uri="{FF2B5EF4-FFF2-40B4-BE49-F238E27FC236}">
                <a16:creationId xmlns:a16="http://schemas.microsoft.com/office/drawing/2014/main" id="{863EDD4D-0EA3-8A55-C45C-E2605E927FFB}"/>
              </a:ext>
            </a:extLst>
          </p:cNvPr>
          <p:cNvSpPr txBox="1"/>
          <p:nvPr/>
        </p:nvSpPr>
        <p:spPr>
          <a:xfrm>
            <a:off x="1668338" y="2336800"/>
            <a:ext cx="7559040" cy="3046988"/>
          </a:xfrm>
          <a:prstGeom prst="rect">
            <a:avLst/>
          </a:prstGeom>
          <a:noFill/>
        </p:spPr>
        <p:txBody>
          <a:bodyPr wrap="square" rtlCol="0">
            <a:spAutoFit/>
          </a:bodyPr>
          <a:lstStyle/>
          <a:p>
            <a:r>
              <a:rPr lang="ja-JP" altLang="en-US" sz="2400" b="1" dirty="0">
                <a:solidFill>
                  <a:schemeClr val="tx1"/>
                </a:solidFill>
              </a:rPr>
              <a:t>◆　</a:t>
            </a:r>
            <a:r>
              <a:rPr kumimoji="1" lang="ja-JP" altLang="en-US" sz="2400" dirty="0"/>
              <a:t>特別講義の目的・方法</a:t>
            </a:r>
            <a:endParaRPr kumimoji="1" lang="en-US" altLang="ja-JP" sz="2400" dirty="0"/>
          </a:p>
          <a:p>
            <a:pPr marL="457200" indent="-457200">
              <a:buAutoNum type="alphaUcPeriod"/>
            </a:pPr>
            <a:r>
              <a:rPr kumimoji="1" lang="ja-JP" altLang="en-US" sz="2400" dirty="0"/>
              <a:t>災害関連死を防ぐためには</a:t>
            </a:r>
            <a:endParaRPr kumimoji="1" lang="en-US" altLang="ja-JP" sz="2400" dirty="0"/>
          </a:p>
          <a:p>
            <a:pPr marL="457200" indent="-457200">
              <a:buAutoNum type="alphaUcPeriod"/>
            </a:pPr>
            <a:r>
              <a:rPr kumimoji="1" lang="ja-JP" altLang="en-US" sz="2400" dirty="0"/>
              <a:t>バイアスの存在 </a:t>
            </a:r>
            <a:r>
              <a:rPr kumimoji="1" lang="en-US" altLang="ja-JP" sz="2400" dirty="0"/>
              <a:t>/ </a:t>
            </a:r>
            <a:r>
              <a:rPr kumimoji="1" lang="ja-JP" altLang="en-US" sz="2400" dirty="0"/>
              <a:t>日常に防災がある</a:t>
            </a:r>
            <a:endParaRPr kumimoji="1" lang="en-US" altLang="ja-JP" sz="2400" dirty="0"/>
          </a:p>
          <a:p>
            <a:pPr marL="457200" indent="-457200">
              <a:buAutoNum type="alphaUcPeriod"/>
            </a:pPr>
            <a:r>
              <a:rPr kumimoji="1" lang="ja-JP" altLang="en-US" sz="2400" dirty="0"/>
              <a:t>自助・近助・共助・公助</a:t>
            </a:r>
            <a:endParaRPr kumimoji="1" lang="en-US" altLang="ja-JP" sz="2400" dirty="0"/>
          </a:p>
          <a:p>
            <a:pPr marL="457200" indent="-457200">
              <a:buAutoNum type="alphaUcPeriod"/>
            </a:pPr>
            <a:r>
              <a:rPr kumimoji="1" lang="ja-JP" altLang="en-US" sz="2400" dirty="0"/>
              <a:t>避難所における献立作成の実態 </a:t>
            </a:r>
            <a:r>
              <a:rPr kumimoji="1" lang="en-US" altLang="ja-JP" sz="2400" dirty="0"/>
              <a:t>/ </a:t>
            </a:r>
            <a:r>
              <a:rPr kumimoji="1" lang="ja-JP" altLang="en-US" sz="2400" dirty="0"/>
              <a:t>災害に関する知識</a:t>
            </a:r>
            <a:endParaRPr kumimoji="1" lang="en-US" altLang="ja-JP" sz="2400" dirty="0"/>
          </a:p>
          <a:p>
            <a:pPr marL="457200" indent="-457200">
              <a:buAutoNum type="alphaUcPeriod"/>
            </a:pPr>
            <a:r>
              <a:rPr kumimoji="1" lang="ja-JP" altLang="en-US" sz="2400" dirty="0"/>
              <a:t>質疑応答</a:t>
            </a:r>
            <a:endParaRPr kumimoji="1" lang="en-US" altLang="ja-JP" sz="2400" dirty="0"/>
          </a:p>
          <a:p>
            <a:pPr marL="457200" indent="-457200">
              <a:buAutoNum type="alphaUcPeriod"/>
            </a:pPr>
            <a:r>
              <a:rPr kumimoji="1" lang="ja-JP" altLang="en-US" sz="2400" dirty="0"/>
              <a:t>考察</a:t>
            </a:r>
            <a:endParaRPr kumimoji="1" lang="en-US" altLang="ja-JP" sz="2400" dirty="0"/>
          </a:p>
          <a:p>
            <a:pPr marL="457200" indent="-457200">
              <a:buAutoNum type="alphaUcPeriod"/>
            </a:pPr>
            <a:r>
              <a:rPr kumimoji="1" lang="ja-JP" altLang="en-US" sz="2400" dirty="0"/>
              <a:t>感想</a:t>
            </a:r>
            <a:endParaRPr kumimoji="1" lang="en-US" altLang="ja-JP" sz="2400" dirty="0"/>
          </a:p>
        </p:txBody>
      </p:sp>
    </p:spTree>
    <p:extLst>
      <p:ext uri="{BB962C8B-B14F-4D97-AF65-F5344CB8AC3E}">
        <p14:creationId xmlns:p14="http://schemas.microsoft.com/office/powerpoint/2010/main" val="332160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36035-5436-2B22-0C06-2C5D09BD95DA}"/>
              </a:ext>
            </a:extLst>
          </p:cNvPr>
          <p:cNvSpPr>
            <a:spLocks noGrp="1"/>
          </p:cNvSpPr>
          <p:nvPr>
            <p:ph type="title"/>
          </p:nvPr>
        </p:nvSpPr>
        <p:spPr>
          <a:xfrm>
            <a:off x="3895344" y="804672"/>
            <a:ext cx="7808976" cy="6208776"/>
          </a:xfrm>
        </p:spPr>
        <p:txBody>
          <a:bodyPr/>
          <a:lstStyle/>
          <a:p>
            <a:r>
              <a:rPr lang="ja-JP" altLang="en-US" sz="2800" b="1" dirty="0">
                <a:solidFill>
                  <a:schemeClr val="tx1"/>
                </a:solidFill>
              </a:rPr>
              <a:t>◆</a:t>
            </a:r>
            <a:r>
              <a:rPr kumimoji="1" lang="ja-JP" altLang="en-US" sz="2800" dirty="0">
                <a:solidFill>
                  <a:schemeClr val="tx1"/>
                </a:solidFill>
              </a:rPr>
              <a:t>特別講義の目的・方法</a:t>
            </a:r>
            <a:br>
              <a:rPr kumimoji="1" lang="en-US" altLang="ja-JP" sz="2800" dirty="0">
                <a:solidFill>
                  <a:schemeClr val="tx1"/>
                </a:solidFill>
              </a:rPr>
            </a:br>
            <a:br>
              <a:rPr kumimoji="1" lang="en-US" altLang="ja-JP" sz="2800" dirty="0">
                <a:solidFill>
                  <a:schemeClr val="tx1"/>
                </a:solidFill>
              </a:rPr>
            </a:br>
            <a:r>
              <a:rPr lang="en-US" altLang="ja-JP" sz="2400" b="0" dirty="0">
                <a:solidFill>
                  <a:schemeClr val="tx1"/>
                </a:solidFill>
                <a:latin typeface="+mn-lt"/>
              </a:rPr>
              <a:t>【</a:t>
            </a:r>
            <a:r>
              <a:rPr kumimoji="1" lang="ja-JP" altLang="en-US" sz="2400" b="0" dirty="0">
                <a:solidFill>
                  <a:schemeClr val="tx1"/>
                </a:solidFill>
                <a:latin typeface="+mn-lt"/>
              </a:rPr>
              <a:t>目的</a:t>
            </a:r>
            <a:r>
              <a:rPr kumimoji="1" lang="en-US" altLang="ja-JP" sz="2400" b="0" dirty="0">
                <a:solidFill>
                  <a:schemeClr val="tx1"/>
                </a:solidFill>
                <a:latin typeface="+mn-lt"/>
              </a:rPr>
              <a:t>】</a:t>
            </a:r>
            <a:br>
              <a:rPr kumimoji="1" lang="en-US" altLang="ja-JP" sz="2400" b="0" dirty="0">
                <a:solidFill>
                  <a:schemeClr val="tx1"/>
                </a:solidFill>
                <a:latin typeface="+mn-lt"/>
              </a:rPr>
            </a:br>
            <a:r>
              <a:rPr kumimoji="1" lang="ja-JP" altLang="en-US" sz="2400" b="0" dirty="0">
                <a:solidFill>
                  <a:schemeClr val="tx1"/>
                </a:solidFill>
                <a:latin typeface="+mn-lt"/>
              </a:rPr>
              <a:t>地震等の災害を想定して仕事をする立場である一級建築士の方からお話を聞き、災害時に関する理解を深める。</a:t>
            </a:r>
            <a:br>
              <a:rPr lang="en-US" altLang="ja-JP" sz="1400" b="0" dirty="0">
                <a:solidFill>
                  <a:schemeClr val="tx1"/>
                </a:solidFill>
                <a:latin typeface="+mn-lt"/>
              </a:rPr>
            </a:br>
            <a:br>
              <a:rPr kumimoji="1" lang="en-US" altLang="ja-JP" sz="2400" dirty="0">
                <a:solidFill>
                  <a:schemeClr val="tx1"/>
                </a:solidFill>
              </a:rPr>
            </a:br>
            <a:r>
              <a:rPr kumimoji="1" lang="en-US" altLang="ja-JP" sz="2400" dirty="0">
                <a:solidFill>
                  <a:schemeClr val="tx1"/>
                </a:solidFill>
                <a:latin typeface="+mn-lt"/>
              </a:rPr>
              <a:t>【</a:t>
            </a:r>
            <a:r>
              <a:rPr lang="ja-JP" altLang="ja-JP" sz="2400" b="0" kern="100" dirty="0">
                <a:solidFill>
                  <a:schemeClr val="tx1"/>
                </a:solidFill>
                <a:effectLst/>
                <a:latin typeface="+mn-lt"/>
                <a:cs typeface="Times New Roman" panose="02020603050405020304" pitchFamily="18" charset="0"/>
              </a:rPr>
              <a:t>方法</a:t>
            </a:r>
            <a:r>
              <a:rPr lang="en-US" altLang="ja-JP" sz="2400" b="0" kern="100" dirty="0">
                <a:solidFill>
                  <a:schemeClr val="tx1"/>
                </a:solidFill>
                <a:effectLst/>
                <a:latin typeface="+mn-lt"/>
                <a:cs typeface="Times New Roman" panose="02020603050405020304" pitchFamily="18" charset="0"/>
              </a:rPr>
              <a:t>】</a:t>
            </a:r>
            <a:br>
              <a:rPr lang="en-US" altLang="ja-JP" sz="2400" b="0" kern="100" dirty="0">
                <a:solidFill>
                  <a:schemeClr val="tx1"/>
                </a:solidFill>
                <a:latin typeface="+mn-lt"/>
                <a:cs typeface="Times New Roman" panose="02020603050405020304" pitchFamily="18" charset="0"/>
              </a:rPr>
            </a:br>
            <a:r>
              <a:rPr lang="ja-JP" altLang="en-US" sz="2400" b="0" kern="100" dirty="0">
                <a:solidFill>
                  <a:schemeClr val="tx1"/>
                </a:solidFill>
                <a:effectLst/>
                <a:latin typeface="+mn-lt"/>
                <a:cs typeface="Times New Roman" panose="02020603050405020304" pitchFamily="18" charset="0"/>
              </a:rPr>
              <a:t>日付：</a:t>
            </a:r>
            <a:r>
              <a:rPr lang="en-US" altLang="ja-JP" sz="2400" b="0" kern="100" dirty="0">
                <a:solidFill>
                  <a:schemeClr val="tx1"/>
                </a:solidFill>
                <a:effectLst/>
                <a:latin typeface="+mn-lt"/>
                <a:cs typeface="Times New Roman" panose="02020603050405020304" pitchFamily="18" charset="0"/>
              </a:rPr>
              <a:t>2023</a:t>
            </a:r>
            <a:r>
              <a:rPr lang="ja-JP" altLang="en-US" sz="2400" b="0" kern="100" dirty="0">
                <a:solidFill>
                  <a:schemeClr val="tx1"/>
                </a:solidFill>
                <a:effectLst/>
                <a:latin typeface="+mn-lt"/>
                <a:cs typeface="Times New Roman" panose="02020603050405020304" pitchFamily="18" charset="0"/>
              </a:rPr>
              <a:t>年</a:t>
            </a:r>
            <a:r>
              <a:rPr lang="en-US" altLang="ja-JP" sz="2400" b="0" kern="100" dirty="0">
                <a:solidFill>
                  <a:schemeClr val="tx1"/>
                </a:solidFill>
                <a:effectLst/>
                <a:latin typeface="+mn-lt"/>
                <a:cs typeface="Times New Roman" panose="02020603050405020304" pitchFamily="18" charset="0"/>
              </a:rPr>
              <a:t>12</a:t>
            </a:r>
            <a:r>
              <a:rPr lang="ja-JP" altLang="en-US" sz="2400" b="0" kern="100" dirty="0">
                <a:solidFill>
                  <a:schemeClr val="tx1"/>
                </a:solidFill>
                <a:effectLst/>
                <a:latin typeface="+mn-lt"/>
                <a:cs typeface="Times New Roman" panose="02020603050405020304" pitchFamily="18" charset="0"/>
              </a:rPr>
              <a:t>月</a:t>
            </a:r>
            <a:r>
              <a:rPr lang="en-US" altLang="ja-JP" sz="2400" b="0" kern="100" dirty="0">
                <a:solidFill>
                  <a:schemeClr val="tx1"/>
                </a:solidFill>
                <a:effectLst/>
                <a:latin typeface="+mn-lt"/>
                <a:cs typeface="Times New Roman" panose="02020603050405020304" pitchFamily="18" charset="0"/>
              </a:rPr>
              <a:t>18</a:t>
            </a:r>
            <a:r>
              <a:rPr lang="ja-JP" altLang="en-US" sz="2400" b="0" kern="100" dirty="0">
                <a:solidFill>
                  <a:schemeClr val="tx1"/>
                </a:solidFill>
                <a:effectLst/>
                <a:latin typeface="+mn-lt"/>
                <a:cs typeface="Times New Roman" panose="02020603050405020304" pitchFamily="18" charset="0"/>
              </a:rPr>
              <a:t>日</a:t>
            </a:r>
            <a:r>
              <a:rPr lang="en-US" altLang="ja-JP" sz="2400" b="0" kern="100" dirty="0">
                <a:solidFill>
                  <a:schemeClr val="tx1"/>
                </a:solidFill>
                <a:effectLst/>
                <a:latin typeface="+mn-lt"/>
                <a:cs typeface="Times New Roman" panose="02020603050405020304" pitchFamily="18" charset="0"/>
              </a:rPr>
              <a:t>(</a:t>
            </a:r>
            <a:r>
              <a:rPr lang="ja-JP" altLang="en-US" sz="2400" b="0" kern="100" dirty="0">
                <a:solidFill>
                  <a:schemeClr val="tx1"/>
                </a:solidFill>
                <a:effectLst/>
                <a:latin typeface="+mn-lt"/>
                <a:cs typeface="Times New Roman" panose="02020603050405020304" pitchFamily="18" charset="0"/>
              </a:rPr>
              <a:t>月</a:t>
            </a:r>
            <a:r>
              <a:rPr lang="en-US" altLang="ja-JP" sz="2400" b="0" kern="100" dirty="0">
                <a:solidFill>
                  <a:schemeClr val="tx1"/>
                </a:solidFill>
                <a:effectLst/>
                <a:latin typeface="+mn-lt"/>
                <a:cs typeface="Times New Roman" panose="02020603050405020304" pitchFamily="18" charset="0"/>
              </a:rPr>
              <a:t>)</a:t>
            </a:r>
            <a:br>
              <a:rPr lang="en-US" altLang="ja-JP" sz="2400" b="0" kern="100" dirty="0">
                <a:solidFill>
                  <a:schemeClr val="tx1"/>
                </a:solidFill>
                <a:effectLst/>
                <a:latin typeface="+mn-lt"/>
                <a:cs typeface="Times New Roman" panose="02020603050405020304" pitchFamily="18" charset="0"/>
              </a:rPr>
            </a:br>
            <a:r>
              <a:rPr lang="ja-JP" altLang="en-US" sz="2400" b="0" kern="100" dirty="0">
                <a:solidFill>
                  <a:schemeClr val="tx1"/>
                </a:solidFill>
                <a:effectLst/>
                <a:latin typeface="+mn-lt"/>
                <a:cs typeface="Times New Roman" panose="02020603050405020304" pitchFamily="18" charset="0"/>
              </a:rPr>
              <a:t>先生：</a:t>
            </a:r>
            <a:r>
              <a:rPr lang="ja-JP" altLang="en-US" sz="2400" b="0" dirty="0">
                <a:solidFill>
                  <a:schemeClr val="tx1"/>
                </a:solidFill>
                <a:latin typeface="Meiryo UI" panose="020B0604020202020204" pitchFamily="34" charset="0"/>
                <a:cs typeface="Arial Black" panose="020B0604020202020204" pitchFamily="34" charset="0"/>
              </a:rPr>
              <a:t>高田好浩</a:t>
            </a:r>
            <a:r>
              <a:rPr lang="ja-JP" altLang="en-US" sz="2400" b="0" kern="100" dirty="0">
                <a:solidFill>
                  <a:schemeClr val="tx1"/>
                </a:solidFill>
                <a:effectLst/>
                <a:latin typeface="+mn-lt"/>
                <a:cs typeface="Times New Roman" panose="02020603050405020304" pitchFamily="18" charset="0"/>
              </a:rPr>
              <a:t>先生</a:t>
            </a:r>
            <a:br>
              <a:rPr lang="en-US" altLang="ja-JP" sz="2400" b="0" kern="100" dirty="0">
                <a:solidFill>
                  <a:schemeClr val="tx1"/>
                </a:solidFill>
                <a:effectLst/>
                <a:latin typeface="+mn-lt"/>
                <a:cs typeface="Times New Roman" panose="02020603050405020304" pitchFamily="18" charset="0"/>
              </a:rPr>
            </a:br>
            <a:r>
              <a:rPr lang="ja-JP" altLang="en-US" sz="2400" b="0" kern="100" dirty="0">
                <a:solidFill>
                  <a:schemeClr val="tx1"/>
                </a:solidFill>
                <a:effectLst/>
                <a:latin typeface="+mn-lt"/>
                <a:cs typeface="Times New Roman" panose="02020603050405020304" pitchFamily="18" charset="0"/>
              </a:rPr>
              <a:t>職業：一級建築士</a:t>
            </a:r>
            <a:br>
              <a:rPr lang="en-US" altLang="ja-JP" sz="2400" b="0" kern="100" dirty="0">
                <a:solidFill>
                  <a:schemeClr val="tx1"/>
                </a:solidFill>
                <a:effectLst/>
                <a:latin typeface="+mn-lt"/>
                <a:cs typeface="Times New Roman" panose="02020603050405020304" pitchFamily="18" charset="0"/>
              </a:rPr>
            </a:br>
            <a:r>
              <a:rPr lang="ja-JP" altLang="en-US" sz="2400" b="0" kern="100" dirty="0">
                <a:solidFill>
                  <a:schemeClr val="tx1"/>
                </a:solidFill>
                <a:latin typeface="+mn-lt"/>
                <a:cs typeface="Times New Roman" panose="02020603050405020304" pitchFamily="18" charset="0"/>
              </a:rPr>
              <a:t>方法：</a:t>
            </a:r>
            <a:r>
              <a:rPr lang="en-US" altLang="ja-JP" sz="2400" b="0" kern="100" dirty="0">
                <a:solidFill>
                  <a:schemeClr val="tx1"/>
                </a:solidFill>
                <a:effectLst/>
                <a:latin typeface="+mn-lt"/>
                <a:cs typeface="Times New Roman" panose="02020603050405020304" pitchFamily="18" charset="0"/>
              </a:rPr>
              <a:t>zoom</a:t>
            </a:r>
            <a:br>
              <a:rPr lang="en-US" altLang="ja-JP" sz="2400" b="0" kern="100" dirty="0">
                <a:solidFill>
                  <a:schemeClr val="tx1"/>
                </a:solidFill>
                <a:effectLst/>
                <a:latin typeface="+mn-lt"/>
                <a:cs typeface="Times New Roman" panose="02020603050405020304" pitchFamily="18" charset="0"/>
              </a:rPr>
            </a:br>
            <a:r>
              <a:rPr lang="ja-JP" altLang="en-US" sz="2400" b="0" kern="100" dirty="0">
                <a:solidFill>
                  <a:schemeClr val="tx1"/>
                </a:solidFill>
                <a:latin typeface="+mn-lt"/>
                <a:cs typeface="Times New Roman" panose="02020603050405020304" pitchFamily="18" charset="0"/>
              </a:rPr>
              <a:t>講義の内容：</a:t>
            </a:r>
            <a:r>
              <a:rPr lang="ja-JP" altLang="en-US" sz="2400" b="0" kern="100" dirty="0">
                <a:solidFill>
                  <a:schemeClr val="accent1">
                    <a:lumMod val="50000"/>
                  </a:schemeClr>
                </a:solidFill>
                <a:latin typeface="+mn-ea"/>
                <a:cs typeface="Times New Roman" panose="02020603050405020304" pitchFamily="18" charset="0"/>
              </a:rPr>
              <a:t>災害関連死、避難所での生活</a:t>
            </a:r>
            <a:r>
              <a:rPr lang="en-US" altLang="ja-JP" sz="2400" b="0" kern="100" dirty="0">
                <a:solidFill>
                  <a:schemeClr val="accent1">
                    <a:lumMod val="50000"/>
                  </a:schemeClr>
                </a:solidFill>
                <a:latin typeface="+mn-ea"/>
                <a:cs typeface="Times New Roman" panose="02020603050405020304" pitchFamily="18" charset="0"/>
              </a:rPr>
              <a:t>(</a:t>
            </a:r>
            <a:r>
              <a:rPr lang="ja-JP" altLang="en-US" sz="2400" b="0" kern="100" dirty="0">
                <a:solidFill>
                  <a:schemeClr val="accent1">
                    <a:lumMod val="50000"/>
                  </a:schemeClr>
                </a:solidFill>
                <a:latin typeface="+mn-ea"/>
                <a:cs typeface="Times New Roman" panose="02020603050405020304" pitchFamily="18" charset="0"/>
              </a:rPr>
              <a:t>特に食生活</a:t>
            </a:r>
            <a:r>
              <a:rPr lang="en-US" altLang="ja-JP" sz="2400" b="0" kern="100" dirty="0">
                <a:solidFill>
                  <a:schemeClr val="accent1">
                    <a:lumMod val="50000"/>
                  </a:schemeClr>
                </a:solidFill>
                <a:latin typeface="+mn-ea"/>
                <a:cs typeface="Times New Roman" panose="02020603050405020304" pitchFamily="18" charset="0"/>
              </a:rPr>
              <a:t>)</a:t>
            </a:r>
            <a:r>
              <a:rPr lang="ja-JP" altLang="en-US" sz="2400" b="0" kern="100" dirty="0">
                <a:solidFill>
                  <a:schemeClr val="tx1"/>
                </a:solidFill>
                <a:latin typeface="+mn-ea"/>
                <a:cs typeface="Times New Roman" panose="02020603050405020304" pitchFamily="18" charset="0"/>
              </a:rPr>
              <a:t>についての実態と今後の課題</a:t>
            </a:r>
            <a:br>
              <a:rPr lang="en-US" altLang="ja-JP" sz="2400" b="0" kern="100" dirty="0">
                <a:latin typeface="+mn-ea"/>
                <a:cs typeface="Times New Roman" panose="02020603050405020304" pitchFamily="18" charset="0"/>
              </a:rPr>
            </a:br>
            <a:endParaRPr kumimoji="1" lang="ja-JP" altLang="en-US" sz="2400" dirty="0">
              <a:solidFill>
                <a:schemeClr val="tx1"/>
              </a:solidFill>
              <a:latin typeface="+mn-lt"/>
            </a:endParaRPr>
          </a:p>
        </p:txBody>
      </p:sp>
      <p:sp>
        <p:nvSpPr>
          <p:cNvPr id="5" name="スライド番号プレースホルダー 4">
            <a:extLst>
              <a:ext uri="{FF2B5EF4-FFF2-40B4-BE49-F238E27FC236}">
                <a16:creationId xmlns:a16="http://schemas.microsoft.com/office/drawing/2014/main" id="{26ED606C-5C56-4F97-DC94-091A644836F8}"/>
              </a:ext>
            </a:extLst>
          </p:cNvPr>
          <p:cNvSpPr>
            <a:spLocks noGrp="1"/>
          </p:cNvSpPr>
          <p:nvPr>
            <p:ph type="sldNum" sz="quarter" idx="12"/>
          </p:nvPr>
        </p:nvSpPr>
        <p:spPr/>
        <p:txBody>
          <a:bodyPr/>
          <a:lstStyle/>
          <a:p>
            <a:pPr rtl="0"/>
            <a:fld id="{48F63A3B-78C7-47BE-AE5E-E10140E04643}" type="slidenum">
              <a:rPr lang="en-US" altLang="ja-JP" smtClean="0"/>
              <a:t>46</a:t>
            </a:fld>
            <a:endParaRPr lang="ja-JP" dirty="0"/>
          </a:p>
        </p:txBody>
      </p:sp>
      <p:sp>
        <p:nvSpPr>
          <p:cNvPr id="3" name="テキスト ボックス 2">
            <a:extLst>
              <a:ext uri="{FF2B5EF4-FFF2-40B4-BE49-F238E27FC236}">
                <a16:creationId xmlns:a16="http://schemas.microsoft.com/office/drawing/2014/main" id="{227B9F8F-9937-C082-8873-71CDBDF9072E}"/>
              </a:ext>
            </a:extLst>
          </p:cNvPr>
          <p:cNvSpPr txBox="1"/>
          <p:nvPr/>
        </p:nvSpPr>
        <p:spPr>
          <a:xfrm>
            <a:off x="11093742" y="6419745"/>
            <a:ext cx="2891568"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657509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AFAAF-9EBE-9965-E1AD-5A6C105E278F}"/>
              </a:ext>
            </a:extLst>
          </p:cNvPr>
          <p:cNvSpPr>
            <a:spLocks noGrp="1"/>
          </p:cNvSpPr>
          <p:nvPr>
            <p:ph type="title"/>
          </p:nvPr>
        </p:nvSpPr>
        <p:spPr>
          <a:xfrm>
            <a:off x="661298" y="148524"/>
            <a:ext cx="10671048" cy="768096"/>
          </a:xfrm>
        </p:spPr>
        <p:txBody>
          <a:bodyPr/>
          <a:lstStyle/>
          <a:p>
            <a:r>
              <a:rPr kumimoji="1" lang="en-US" altLang="ja-JP" dirty="0">
                <a:solidFill>
                  <a:schemeClr val="tx1"/>
                </a:solidFill>
              </a:rPr>
              <a:t>a. </a:t>
            </a:r>
            <a:r>
              <a:rPr kumimoji="1" lang="ja-JP" altLang="en-US" dirty="0">
                <a:solidFill>
                  <a:schemeClr val="tx1"/>
                </a:solidFill>
              </a:rPr>
              <a:t>災害関連死を防ぐためには</a:t>
            </a:r>
          </a:p>
        </p:txBody>
      </p:sp>
      <p:sp>
        <p:nvSpPr>
          <p:cNvPr id="3" name="コンテンツ プレースホルダー 2">
            <a:extLst>
              <a:ext uri="{FF2B5EF4-FFF2-40B4-BE49-F238E27FC236}">
                <a16:creationId xmlns:a16="http://schemas.microsoft.com/office/drawing/2014/main" id="{6F80183A-AA52-8DAC-AE67-776BF193ECF3}"/>
              </a:ext>
            </a:extLst>
          </p:cNvPr>
          <p:cNvSpPr>
            <a:spLocks noGrp="1"/>
          </p:cNvSpPr>
          <p:nvPr>
            <p:ph sz="half" idx="1"/>
          </p:nvPr>
        </p:nvSpPr>
        <p:spPr>
          <a:xfrm>
            <a:off x="536448" y="960349"/>
            <a:ext cx="11119104" cy="5002789"/>
          </a:xfrm>
        </p:spPr>
        <p:txBody>
          <a:bodyPr/>
          <a:lstStyle/>
          <a:p>
            <a:pPr marL="0" indent="0" algn="just">
              <a:buNone/>
            </a:pPr>
            <a:r>
              <a:rPr lang="ja-JP" altLang="ja-JP" sz="2400" b="1" kern="100" dirty="0">
                <a:solidFill>
                  <a:schemeClr val="tx1"/>
                </a:solidFill>
                <a:effectLst/>
                <a:latin typeface="+mj-ea"/>
                <a:ea typeface="+mj-ea"/>
                <a:cs typeface="Times New Roman" panose="02020603050405020304" pitchFamily="18" charset="0"/>
              </a:rPr>
              <a:t>●</a:t>
            </a:r>
            <a:r>
              <a:rPr lang="ja-JP" altLang="ja-JP" sz="2400" b="1" kern="100" dirty="0">
                <a:solidFill>
                  <a:schemeClr val="accent1">
                    <a:lumMod val="50000"/>
                  </a:schemeClr>
                </a:solidFill>
                <a:effectLst/>
                <a:latin typeface="+mj-ea"/>
                <a:ea typeface="+mj-ea"/>
                <a:cs typeface="Times New Roman" panose="02020603050405020304" pitchFamily="18" charset="0"/>
              </a:rPr>
              <a:t>災害関連死</a:t>
            </a:r>
            <a:r>
              <a:rPr lang="ja-JP" altLang="ja-JP" sz="2400" b="1" kern="100" dirty="0">
                <a:solidFill>
                  <a:schemeClr val="tx1"/>
                </a:solidFill>
                <a:effectLst/>
                <a:latin typeface="+mj-ea"/>
                <a:ea typeface="+mj-ea"/>
                <a:cs typeface="Times New Roman" panose="02020603050405020304" pitchFamily="18" charset="0"/>
              </a:rPr>
              <a:t>について</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震災関連死は、震災に伴い、避難途中および避難後における死亡のことを指し、原因として、</a:t>
            </a:r>
            <a:r>
              <a:rPr lang="ja-JP" altLang="ja-JP" sz="2400" kern="100" dirty="0">
                <a:solidFill>
                  <a:schemeClr val="accent1">
                    <a:lumMod val="50000"/>
                  </a:schemeClr>
                </a:solidFill>
                <a:effectLst/>
                <a:latin typeface="+mj-ea"/>
                <a:ea typeface="+mj-ea"/>
                <a:cs typeface="Times New Roman" panose="02020603050405020304" pitchFamily="18" charset="0"/>
              </a:rPr>
              <a:t>栄養障害</a:t>
            </a:r>
            <a:r>
              <a:rPr lang="ja-JP" altLang="ja-JP" sz="2400" kern="100" dirty="0">
                <a:solidFill>
                  <a:schemeClr val="tx1"/>
                </a:solidFill>
                <a:effectLst/>
                <a:latin typeface="+mj-ea"/>
                <a:ea typeface="+mj-ea"/>
                <a:cs typeface="Times New Roman" panose="02020603050405020304" pitchFamily="18" charset="0"/>
              </a:rPr>
              <a:t>や持病の悪化が挙げられる。</a:t>
            </a:r>
            <a:r>
              <a:rPr lang="ja-JP" altLang="ja-JP" sz="2400" kern="100" dirty="0">
                <a:solidFill>
                  <a:schemeClr val="accent1">
                    <a:lumMod val="50000"/>
                  </a:schemeClr>
                </a:solidFill>
                <a:effectLst/>
                <a:latin typeface="+mj-ea"/>
                <a:ea typeface="+mj-ea"/>
                <a:cs typeface="Times New Roman" panose="02020603050405020304" pitchFamily="18" charset="0"/>
              </a:rPr>
              <a:t>高齢者</a:t>
            </a:r>
            <a:r>
              <a:rPr lang="ja-JP" altLang="ja-JP" sz="2400" kern="100" dirty="0">
                <a:solidFill>
                  <a:schemeClr val="tx1"/>
                </a:solidFill>
                <a:effectLst/>
                <a:latin typeface="+mj-ea"/>
                <a:ea typeface="+mj-ea"/>
                <a:cs typeface="Times New Roman" panose="02020603050405020304" pitchFamily="18" charset="0"/>
              </a:rPr>
              <a:t>における震災関連死が特に多い。</a:t>
            </a: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b="1" kern="100" dirty="0">
                <a:solidFill>
                  <a:schemeClr val="tx1"/>
                </a:solidFill>
                <a:effectLst/>
                <a:latin typeface="+mj-ea"/>
                <a:ea typeface="+mj-ea"/>
                <a:cs typeface="Times New Roman" panose="02020603050405020304" pitchFamily="18" charset="0"/>
              </a:rPr>
              <a:t>●災害関連</a:t>
            </a:r>
            <a:r>
              <a:rPr lang="ja-JP" altLang="en-US" sz="2400" b="1" kern="100" dirty="0">
                <a:solidFill>
                  <a:schemeClr val="tx1"/>
                </a:solidFill>
                <a:effectLst/>
                <a:latin typeface="+mj-ea"/>
                <a:ea typeface="+mj-ea"/>
                <a:cs typeface="Times New Roman" panose="02020603050405020304" pitchFamily="18" charset="0"/>
              </a:rPr>
              <a:t>死</a:t>
            </a:r>
            <a:r>
              <a:rPr lang="ja-JP" altLang="ja-JP" sz="2400" b="1" kern="100" dirty="0">
                <a:solidFill>
                  <a:schemeClr val="tx1"/>
                </a:solidFill>
                <a:effectLst/>
                <a:latin typeface="+mj-ea"/>
                <a:ea typeface="+mj-ea"/>
                <a:cs typeface="Times New Roman" panose="02020603050405020304" pitchFamily="18" charset="0"/>
              </a:rPr>
              <a:t>を防ぐためには</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日本 　  … 内閣府が提言 ：</a:t>
            </a:r>
            <a:r>
              <a:rPr lang="ja-JP" altLang="ja-JP" sz="2400" u="sng" kern="100" dirty="0">
                <a:solidFill>
                  <a:schemeClr val="tx1"/>
                </a:solidFill>
                <a:effectLst/>
                <a:latin typeface="+mj-ea"/>
                <a:ea typeface="+mj-ea"/>
                <a:cs typeface="Times New Roman" panose="02020603050405020304" pitchFamily="18" charset="0"/>
              </a:rPr>
              <a:t>避難所</a:t>
            </a:r>
            <a:r>
              <a:rPr lang="ja-JP" altLang="ja-JP" sz="2400" kern="100" dirty="0">
                <a:solidFill>
                  <a:schemeClr val="tx1"/>
                </a:solidFill>
                <a:effectLst/>
                <a:latin typeface="+mj-ea"/>
                <a:ea typeface="+mj-ea"/>
                <a:cs typeface="Times New Roman" panose="02020603050405020304" pitchFamily="18" charset="0"/>
              </a:rPr>
              <a:t>における</a:t>
            </a:r>
            <a:r>
              <a:rPr lang="ja-JP" altLang="ja-JP" sz="2400" u="sng" kern="100" dirty="0">
                <a:solidFill>
                  <a:schemeClr val="tx1"/>
                </a:solidFill>
                <a:effectLst/>
                <a:latin typeface="+mj-ea"/>
                <a:ea typeface="+mj-ea"/>
                <a:cs typeface="Times New Roman" panose="02020603050405020304" pitchFamily="18" charset="0"/>
              </a:rPr>
              <a:t>生活環境の改善</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ＭＳ 明朝" panose="02020609040205080304" pitchFamily="17" charset="-128"/>
              </a:rPr>
              <a:t>↳簡易ベッド、簡易台所などの生活環境の改善対策</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イタリア … ①</a:t>
            </a:r>
            <a:r>
              <a:rPr lang="en-US" altLang="ja-JP" sz="2400" kern="100" dirty="0">
                <a:solidFill>
                  <a:schemeClr val="tx1"/>
                </a:solidFill>
                <a:effectLst/>
                <a:latin typeface="+mj-ea"/>
                <a:ea typeface="+mj-ea"/>
                <a:cs typeface="ＭＳ 明朝" panose="02020609040205080304" pitchFamily="17" charset="-128"/>
              </a:rPr>
              <a:t>TKB48</a:t>
            </a:r>
            <a:r>
              <a:rPr lang="ja-JP" altLang="ja-JP" sz="2400" kern="100" dirty="0">
                <a:solidFill>
                  <a:schemeClr val="tx1"/>
                </a:solidFill>
                <a:effectLst/>
                <a:latin typeface="+mj-ea"/>
                <a:ea typeface="+mj-ea"/>
                <a:cs typeface="ＭＳ 明朝" panose="02020609040205080304" pitchFamily="17" charset="-128"/>
              </a:rPr>
              <a:t>の実施：「安心できる</a:t>
            </a:r>
            <a:r>
              <a:rPr lang="ja-JP" altLang="ja-JP" sz="2400" kern="100" dirty="0">
                <a:solidFill>
                  <a:schemeClr val="accent1">
                    <a:lumMod val="50000"/>
                  </a:schemeClr>
                </a:solidFill>
                <a:effectLst/>
                <a:latin typeface="+mj-ea"/>
                <a:ea typeface="+mj-ea"/>
                <a:cs typeface="ＭＳ 明朝" panose="02020609040205080304" pitchFamily="17" charset="-128"/>
              </a:rPr>
              <a:t>トイレ</a:t>
            </a:r>
            <a:r>
              <a:rPr lang="ja-JP" altLang="ja-JP" sz="2400" kern="100" dirty="0">
                <a:solidFill>
                  <a:schemeClr val="tx1"/>
                </a:solidFill>
                <a:effectLst/>
                <a:latin typeface="+mj-ea"/>
                <a:ea typeface="+mj-ea"/>
                <a:cs typeface="ＭＳ 明朝" panose="02020609040205080304" pitchFamily="17" charset="-128"/>
              </a:rPr>
              <a:t>」「温かい</a:t>
            </a:r>
            <a:r>
              <a:rPr lang="ja-JP" altLang="ja-JP" sz="2400" kern="100" dirty="0">
                <a:solidFill>
                  <a:schemeClr val="accent1">
                    <a:lumMod val="50000"/>
                  </a:schemeClr>
                </a:solidFill>
                <a:effectLst/>
                <a:latin typeface="+mj-ea"/>
                <a:ea typeface="+mj-ea"/>
                <a:cs typeface="ＭＳ 明朝" panose="02020609040205080304" pitchFamily="17" charset="-128"/>
              </a:rPr>
              <a:t>食事</a:t>
            </a:r>
            <a:r>
              <a:rPr lang="ja-JP" altLang="ja-JP" sz="2400" kern="100" dirty="0">
                <a:solidFill>
                  <a:schemeClr val="tx1"/>
                </a:solidFill>
                <a:effectLst/>
                <a:latin typeface="+mj-ea"/>
                <a:ea typeface="+mj-ea"/>
                <a:cs typeface="ＭＳ 明朝" panose="02020609040205080304" pitchFamily="17" charset="-128"/>
              </a:rPr>
              <a:t>」「</a:t>
            </a:r>
            <a:r>
              <a:rPr lang="ja-JP" altLang="ja-JP" sz="2400" kern="100" dirty="0">
                <a:solidFill>
                  <a:schemeClr val="accent1">
                    <a:lumMod val="50000"/>
                  </a:schemeClr>
                </a:solidFill>
                <a:effectLst/>
                <a:latin typeface="+mj-ea"/>
                <a:ea typeface="+mj-ea"/>
                <a:cs typeface="ＭＳ 明朝" panose="02020609040205080304" pitchFamily="17" charset="-128"/>
              </a:rPr>
              <a:t>ベッド</a:t>
            </a:r>
            <a:r>
              <a:rPr lang="ja-JP" altLang="ja-JP" sz="2400" kern="100" dirty="0">
                <a:solidFill>
                  <a:schemeClr val="tx1"/>
                </a:solidFill>
                <a:effectLst/>
                <a:latin typeface="+mj-ea"/>
                <a:ea typeface="+mj-ea"/>
                <a:cs typeface="ＭＳ 明朝" panose="02020609040205080304" pitchFamily="17" charset="-128"/>
              </a:rPr>
              <a:t>」を迅速に提供</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　　　　　　　　　　　　　</a:t>
            </a:r>
            <a:r>
              <a:rPr lang="en-US" altLang="ja-JP" sz="2400" kern="100" dirty="0">
                <a:solidFill>
                  <a:schemeClr val="tx1"/>
                </a:solidFill>
                <a:effectLst/>
                <a:latin typeface="+mj-ea"/>
                <a:ea typeface="+mj-ea"/>
                <a:cs typeface="ＭＳ 明朝" panose="02020609040205080304" pitchFamily="17" charset="-128"/>
              </a:rPr>
              <a:t>(</a:t>
            </a:r>
            <a:r>
              <a:rPr lang="ja-JP" altLang="ja-JP" sz="2400" kern="100" dirty="0">
                <a:solidFill>
                  <a:schemeClr val="tx1"/>
                </a:solidFill>
                <a:effectLst/>
                <a:latin typeface="+mj-ea"/>
                <a:ea typeface="+mj-ea"/>
                <a:cs typeface="ＭＳ 明朝" panose="02020609040205080304" pitchFamily="17" charset="-128"/>
              </a:rPr>
              <a:t>被災地の</a:t>
            </a:r>
            <a:r>
              <a:rPr lang="ja-JP" altLang="ja-JP" sz="2400" u="sng" kern="100" dirty="0">
                <a:solidFill>
                  <a:schemeClr val="tx1"/>
                </a:solidFill>
                <a:effectLst/>
                <a:latin typeface="+mj-ea"/>
                <a:ea typeface="+mj-ea"/>
                <a:cs typeface="ＭＳ 明朝" panose="02020609040205080304" pitchFamily="17" charset="-128"/>
              </a:rPr>
              <a:t>周辺の地域</a:t>
            </a:r>
            <a:r>
              <a:rPr lang="ja-JP" altLang="ja-JP" sz="2400" kern="100" dirty="0">
                <a:solidFill>
                  <a:schemeClr val="tx1"/>
                </a:solidFill>
                <a:effectLst/>
                <a:latin typeface="+mj-ea"/>
                <a:ea typeface="+mj-ea"/>
                <a:cs typeface="ＭＳ 明朝" panose="02020609040205080304" pitchFamily="17" charset="-128"/>
              </a:rPr>
              <a:t>がこれらを提供</a:t>
            </a:r>
            <a:r>
              <a:rPr lang="en-US" altLang="ja-JP" sz="2400" kern="100" dirty="0">
                <a:solidFill>
                  <a:schemeClr val="tx1"/>
                </a:solidFill>
                <a:effectLst/>
                <a:latin typeface="+mj-ea"/>
                <a:ea typeface="+mj-ea"/>
                <a:cs typeface="ＭＳ 明朝" panose="02020609040205080304" pitchFamily="17" charset="-128"/>
              </a:rPr>
              <a:t>)</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　　　　　　</a:t>
            </a:r>
            <a:r>
              <a:rPr lang="ja-JP" altLang="en-US" sz="2400" kern="100" dirty="0">
                <a:solidFill>
                  <a:schemeClr val="tx1"/>
                </a:solidFill>
                <a:latin typeface="+mj-ea"/>
                <a:ea typeface="+mj-ea"/>
                <a:cs typeface="ＭＳ 明朝" panose="02020609040205080304" pitchFamily="17" charset="-128"/>
              </a:rPr>
              <a:t> </a:t>
            </a:r>
            <a:r>
              <a:rPr lang="ja-JP" altLang="ja-JP" sz="2400" kern="100" dirty="0">
                <a:solidFill>
                  <a:schemeClr val="tx1"/>
                </a:solidFill>
                <a:effectLst/>
                <a:latin typeface="+mj-ea"/>
                <a:ea typeface="+mj-ea"/>
                <a:cs typeface="ＭＳ 明朝" panose="02020609040205080304" pitchFamily="17" charset="-128"/>
              </a:rPr>
              <a:t>②プッシュ型支援：現地での物資調達が困難な際、</a:t>
            </a:r>
            <a:endParaRPr lang="en-US" altLang="ja-JP" sz="2400" kern="100" dirty="0">
              <a:solidFill>
                <a:schemeClr val="tx1"/>
              </a:solidFill>
              <a:effectLst/>
              <a:latin typeface="+mj-ea"/>
              <a:ea typeface="+mj-ea"/>
              <a:cs typeface="ＭＳ 明朝" panose="02020609040205080304" pitchFamily="17" charset="-128"/>
            </a:endParaRPr>
          </a:p>
          <a:p>
            <a:pPr marL="0" indent="0" algn="just">
              <a:buNone/>
            </a:pPr>
            <a:r>
              <a:rPr lang="ja-JP" altLang="en-US" sz="2400" kern="100" dirty="0">
                <a:solidFill>
                  <a:schemeClr val="tx1"/>
                </a:solidFill>
                <a:latin typeface="+mj-ea"/>
                <a:ea typeface="+mj-ea"/>
                <a:cs typeface="ＭＳ 明朝" panose="02020609040205080304" pitchFamily="17" charset="-128"/>
              </a:rPr>
              <a:t>　　　　　　　  </a:t>
            </a:r>
            <a:r>
              <a:rPr lang="ja-JP" altLang="ja-JP" sz="2400" kern="100" dirty="0">
                <a:solidFill>
                  <a:schemeClr val="tx1"/>
                </a:solidFill>
                <a:effectLst/>
                <a:latin typeface="+mj-ea"/>
                <a:ea typeface="+mj-ea"/>
                <a:cs typeface="ＭＳ 明朝" panose="02020609040205080304" pitchFamily="17" charset="-128"/>
              </a:rPr>
              <a:t>政府が生活必需品を支援</a:t>
            </a:r>
            <a:endParaRPr lang="ja-JP" altLang="ja-JP" sz="2400" kern="100" dirty="0">
              <a:solidFill>
                <a:schemeClr val="tx1"/>
              </a:solidFill>
              <a:effectLst/>
              <a:latin typeface="+mj-ea"/>
              <a:ea typeface="+mj-ea"/>
              <a:cs typeface="Times New Roman" panose="02020603050405020304" pitchFamily="18" charset="0"/>
            </a:endParaRPr>
          </a:p>
          <a:p>
            <a:endParaRPr kumimoji="1" lang="ja-JP" altLang="en-US" dirty="0">
              <a:solidFill>
                <a:schemeClr val="tx1"/>
              </a:solidFill>
            </a:endParaRPr>
          </a:p>
        </p:txBody>
      </p:sp>
      <p:sp>
        <p:nvSpPr>
          <p:cNvPr id="4" name="テキスト ボックス 3">
            <a:extLst>
              <a:ext uri="{FF2B5EF4-FFF2-40B4-BE49-F238E27FC236}">
                <a16:creationId xmlns:a16="http://schemas.microsoft.com/office/drawing/2014/main" id="{11DC072F-14F1-2180-435B-9F80DA608EA8}"/>
              </a:ext>
            </a:extLst>
          </p:cNvPr>
          <p:cNvSpPr txBox="1"/>
          <p:nvPr/>
        </p:nvSpPr>
        <p:spPr>
          <a:xfrm>
            <a:off x="10231395" y="6419744"/>
            <a:ext cx="1770105"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r>
              <a:rPr kumimoji="1" lang="en-US" altLang="ja-JP" dirty="0"/>
              <a:t>S</a:t>
            </a:r>
            <a:r>
              <a:rPr kumimoji="1" lang="ja-JP" altLang="en-US" dirty="0"/>
              <a:t>）</a:t>
            </a:r>
          </a:p>
        </p:txBody>
      </p:sp>
      <p:sp>
        <p:nvSpPr>
          <p:cNvPr id="5" name="スライド番号プレースホルダー 4">
            <a:extLst>
              <a:ext uri="{FF2B5EF4-FFF2-40B4-BE49-F238E27FC236}">
                <a16:creationId xmlns:a16="http://schemas.microsoft.com/office/drawing/2014/main" id="{FBA9226B-C138-C061-BCD8-F74BEC66EE1A}"/>
              </a:ext>
            </a:extLst>
          </p:cNvPr>
          <p:cNvSpPr>
            <a:spLocks noGrp="1"/>
          </p:cNvSpPr>
          <p:nvPr>
            <p:ph type="sldNum" sz="quarter" idx="12"/>
          </p:nvPr>
        </p:nvSpPr>
        <p:spPr/>
        <p:txBody>
          <a:bodyPr/>
          <a:lstStyle/>
          <a:p>
            <a:pPr rtl="0"/>
            <a:fld id="{48F63A3B-78C7-47BE-AE5E-E10140E04643}" type="slidenum">
              <a:rPr lang="en-US" altLang="ja-JP" smtClean="0"/>
              <a:t>47</a:t>
            </a:fld>
            <a:endParaRPr lang="ja-JP" dirty="0"/>
          </a:p>
        </p:txBody>
      </p:sp>
      <p:pic>
        <p:nvPicPr>
          <p:cNvPr id="1026" name="Picture 2">
            <a:extLst>
              <a:ext uri="{FF2B5EF4-FFF2-40B4-BE49-F238E27FC236}">
                <a16:creationId xmlns:a16="http://schemas.microsoft.com/office/drawing/2014/main" id="{8A79D616-3AB5-8D6E-833A-4292A820D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3536" y="4369272"/>
            <a:ext cx="2268810" cy="205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42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C605411-6297-5C31-7642-28B0AB662B5D}"/>
              </a:ext>
            </a:extLst>
          </p:cNvPr>
          <p:cNvSpPr/>
          <p:nvPr/>
        </p:nvSpPr>
        <p:spPr>
          <a:xfrm>
            <a:off x="584046" y="2877669"/>
            <a:ext cx="10301971" cy="181087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6EA69FE-0F53-EB39-FAC9-954B26F9FB06}"/>
              </a:ext>
            </a:extLst>
          </p:cNvPr>
          <p:cNvSpPr>
            <a:spLocks noGrp="1"/>
          </p:cNvSpPr>
          <p:nvPr>
            <p:ph type="title"/>
          </p:nvPr>
        </p:nvSpPr>
        <p:spPr>
          <a:xfrm>
            <a:off x="760476" y="475998"/>
            <a:ext cx="10671048" cy="768096"/>
          </a:xfrm>
        </p:spPr>
        <p:txBody>
          <a:bodyPr/>
          <a:lstStyle/>
          <a:p>
            <a:r>
              <a:rPr kumimoji="1" lang="en-US" altLang="ja-JP" dirty="0">
                <a:solidFill>
                  <a:schemeClr val="tx1"/>
                </a:solidFill>
              </a:rPr>
              <a:t>B. </a:t>
            </a:r>
            <a:r>
              <a:rPr kumimoji="1" lang="ja-JP" altLang="en-US" dirty="0">
                <a:solidFill>
                  <a:schemeClr val="tx1"/>
                </a:solidFill>
              </a:rPr>
              <a:t>バイアスの存在 </a:t>
            </a:r>
            <a:r>
              <a:rPr kumimoji="1" lang="en-US" altLang="ja-JP" dirty="0">
                <a:solidFill>
                  <a:schemeClr val="tx1"/>
                </a:solidFill>
              </a:rPr>
              <a:t>/ </a:t>
            </a:r>
            <a:r>
              <a:rPr kumimoji="1" lang="ja-JP" altLang="en-US" dirty="0">
                <a:solidFill>
                  <a:schemeClr val="tx1"/>
                </a:solidFill>
              </a:rPr>
              <a:t>日常に防災がある</a:t>
            </a:r>
          </a:p>
        </p:txBody>
      </p:sp>
      <p:sp>
        <p:nvSpPr>
          <p:cNvPr id="3" name="コンテンツ プレースホルダー 2">
            <a:extLst>
              <a:ext uri="{FF2B5EF4-FFF2-40B4-BE49-F238E27FC236}">
                <a16:creationId xmlns:a16="http://schemas.microsoft.com/office/drawing/2014/main" id="{597A3898-553D-4C61-F86D-F4DE96AAE137}"/>
              </a:ext>
            </a:extLst>
          </p:cNvPr>
          <p:cNvSpPr>
            <a:spLocks noGrp="1"/>
          </p:cNvSpPr>
          <p:nvPr>
            <p:ph sz="half" idx="1"/>
          </p:nvPr>
        </p:nvSpPr>
        <p:spPr>
          <a:xfrm>
            <a:off x="635060" y="1200705"/>
            <a:ext cx="11119104" cy="4434840"/>
          </a:xfrm>
        </p:spPr>
        <p:txBody>
          <a:bodyPr/>
          <a:lstStyle/>
          <a:p>
            <a:pPr marL="0" indent="0" algn="just">
              <a:buNone/>
            </a:pPr>
            <a:r>
              <a:rPr lang="ja-JP" altLang="ja-JP" sz="2400" b="1" kern="100" dirty="0">
                <a:solidFill>
                  <a:schemeClr val="tx1"/>
                </a:solidFill>
                <a:effectLst/>
                <a:latin typeface="+mj-ea"/>
                <a:ea typeface="+mj-ea"/>
                <a:cs typeface="Times New Roman" panose="02020603050405020304" pitchFamily="18" charset="0"/>
              </a:rPr>
              <a:t>●バイアスの存在</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u="sng" kern="100" dirty="0">
                <a:solidFill>
                  <a:schemeClr val="accent1">
                    <a:lumMod val="50000"/>
                  </a:schemeClr>
                </a:solidFill>
                <a:effectLst/>
                <a:latin typeface="+mj-ea"/>
                <a:ea typeface="+mj-ea"/>
                <a:cs typeface="Times New Roman" panose="02020603050405020304" pitchFamily="18" charset="0"/>
              </a:rPr>
              <a:t>正常バイアス</a:t>
            </a:r>
            <a:r>
              <a:rPr lang="ja-JP" altLang="ja-JP" sz="2400" kern="100" dirty="0">
                <a:solidFill>
                  <a:schemeClr val="accent1">
                    <a:lumMod val="50000"/>
                  </a:schemeClr>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Times New Roman" panose="02020603050405020304" pitchFamily="18" charset="0"/>
              </a:rPr>
              <a:t>… 私は大丈夫と感じてしまう</a:t>
            </a:r>
            <a:r>
              <a:rPr lang="en-US" altLang="ja-JP" sz="2400" kern="100" dirty="0">
                <a:solidFill>
                  <a:schemeClr val="tx1"/>
                </a:solidFill>
                <a:effectLst/>
                <a:latin typeface="+mj-ea"/>
                <a:ea typeface="+mj-ea"/>
                <a:cs typeface="Times New Roman" panose="02020603050405020304" pitchFamily="18" charset="0"/>
              </a:rPr>
              <a:t>(</a:t>
            </a:r>
            <a:r>
              <a:rPr lang="ja-JP" altLang="ja-JP" sz="2400" kern="100" dirty="0">
                <a:solidFill>
                  <a:schemeClr val="tx1"/>
                </a:solidFill>
                <a:effectLst/>
                <a:latin typeface="+mj-ea"/>
                <a:ea typeface="+mj-ea"/>
                <a:cs typeface="Times New Roman" panose="02020603050405020304" pitchFamily="18" charset="0"/>
              </a:rPr>
              <a:t>マイタイムラインを乗り越える必要</a:t>
            </a:r>
            <a:r>
              <a:rPr lang="en-US" altLang="ja-JP" sz="2400" kern="100" dirty="0">
                <a:solidFill>
                  <a:schemeClr val="tx1"/>
                </a:solidFill>
                <a:effectLst/>
                <a:latin typeface="+mj-ea"/>
                <a:ea typeface="+mj-ea"/>
                <a:cs typeface="Times New Roman" panose="02020603050405020304" pitchFamily="18" charset="0"/>
              </a:rPr>
              <a:t>) </a:t>
            </a:r>
          </a:p>
          <a:p>
            <a:pPr marL="0" indent="0" algn="just">
              <a:buNone/>
            </a:pP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b="1" kern="100" dirty="0">
                <a:solidFill>
                  <a:schemeClr val="tx1"/>
                </a:solidFill>
                <a:effectLst/>
                <a:latin typeface="+mj-ea"/>
                <a:ea typeface="+mj-ea"/>
                <a:cs typeface="Times New Roman" panose="02020603050405020304" pitchFamily="18" charset="0"/>
              </a:rPr>
              <a:t>●</a:t>
            </a:r>
            <a:r>
              <a:rPr lang="ja-JP" altLang="ja-JP" sz="2400" b="1" kern="100" dirty="0">
                <a:solidFill>
                  <a:schemeClr val="accent1">
                    <a:lumMod val="50000"/>
                  </a:schemeClr>
                </a:solidFill>
                <a:effectLst/>
                <a:latin typeface="+mj-ea"/>
                <a:ea typeface="+mj-ea"/>
                <a:cs typeface="Times New Roman" panose="02020603050405020304" pitchFamily="18" charset="0"/>
              </a:rPr>
              <a:t>日常</a:t>
            </a:r>
            <a:r>
              <a:rPr lang="ja-JP" altLang="ja-JP" sz="2400" b="1" kern="100" dirty="0">
                <a:solidFill>
                  <a:schemeClr val="tx1"/>
                </a:solidFill>
                <a:effectLst/>
                <a:latin typeface="+mj-ea"/>
                <a:ea typeface="+mj-ea"/>
                <a:cs typeface="Times New Roman" panose="02020603050405020304" pitchFamily="18" charset="0"/>
              </a:rPr>
              <a:t>に防災がある</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①命をつなぎ、助ける側に回るための準備</a:t>
            </a:r>
          </a:p>
          <a:p>
            <a:pPr marL="0" indent="0" algn="just">
              <a:buNone/>
            </a:pPr>
            <a:r>
              <a:rPr lang="ja-JP" altLang="ja-JP" sz="2400" kern="100" dirty="0">
                <a:solidFill>
                  <a:schemeClr val="tx1"/>
                </a:solidFill>
                <a:effectLst/>
                <a:latin typeface="+mj-ea"/>
                <a:ea typeface="+mj-ea"/>
                <a:cs typeface="Times New Roman" panose="02020603050405020304" pitchFamily="18" charset="0"/>
              </a:rPr>
              <a:t>②</a:t>
            </a:r>
            <a:r>
              <a:rPr lang="ja-JP" altLang="ja-JP" sz="2400" u="sng" kern="100" dirty="0">
                <a:solidFill>
                  <a:schemeClr val="accent1">
                    <a:lumMod val="50000"/>
                  </a:schemeClr>
                </a:solidFill>
                <a:effectLst/>
                <a:latin typeface="+mj-ea"/>
                <a:ea typeface="+mj-ea"/>
                <a:cs typeface="Times New Roman" panose="02020603050405020304" pitchFamily="18" charset="0"/>
              </a:rPr>
              <a:t>避難所へ避難</a:t>
            </a:r>
            <a:r>
              <a:rPr lang="ja-JP" altLang="ja-JP" sz="2400" kern="100" dirty="0">
                <a:solidFill>
                  <a:schemeClr val="tx1"/>
                </a:solidFill>
                <a:effectLst/>
                <a:latin typeface="+mj-ea"/>
                <a:ea typeface="+mj-ea"/>
                <a:cs typeface="Times New Roman" panose="02020603050405020304" pitchFamily="18" charset="0"/>
              </a:rPr>
              <a:t>・車中泊など</a:t>
            </a:r>
            <a:r>
              <a:rPr lang="en-US" altLang="ja-JP" sz="2400" kern="100" dirty="0">
                <a:solidFill>
                  <a:schemeClr val="tx1"/>
                </a:solidFill>
                <a:effectLst/>
                <a:latin typeface="+mj-ea"/>
                <a:ea typeface="+mj-ea"/>
                <a:cs typeface="Times New Roman" panose="02020603050405020304" pitchFamily="18" charset="0"/>
              </a:rPr>
              <a:t>...</a:t>
            </a:r>
            <a:r>
              <a:rPr lang="ja-JP" altLang="ja-JP" sz="2400" kern="100" dirty="0">
                <a:solidFill>
                  <a:schemeClr val="tx1"/>
                </a:solidFill>
                <a:effectLst/>
                <a:latin typeface="+mj-ea"/>
                <a:ea typeface="+mj-ea"/>
                <a:cs typeface="Times New Roman" panose="02020603050405020304" pitchFamily="18" charset="0"/>
              </a:rPr>
              <a:t>をすることがないように準備</a:t>
            </a:r>
          </a:p>
          <a:p>
            <a:pPr marL="0" indent="0" algn="just">
              <a:buNone/>
            </a:pPr>
            <a:r>
              <a:rPr lang="ja-JP"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ＭＳ 明朝" panose="02020609040205080304" pitchFamily="17" charset="-128"/>
              </a:rPr>
              <a:t>↳非日常の世界において、ケンカ・どろぼう・物資の取り合い・性被害の発生</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　↳女性のリーダーが必要：</a:t>
            </a:r>
            <a:r>
              <a:rPr lang="ja-JP" altLang="en-US" sz="2400" kern="100" dirty="0">
                <a:solidFill>
                  <a:schemeClr val="tx1"/>
                </a:solidFill>
                <a:effectLst/>
                <a:latin typeface="+mj-ea"/>
                <a:ea typeface="+mj-ea"/>
                <a:cs typeface="ＭＳ 明朝" panose="02020609040205080304" pitchFamily="17" charset="-128"/>
              </a:rPr>
              <a:t>避難所において</a:t>
            </a:r>
            <a:r>
              <a:rPr lang="ja-JP" altLang="ja-JP" sz="2400" kern="100" dirty="0">
                <a:solidFill>
                  <a:schemeClr val="accent1">
                    <a:lumMod val="50000"/>
                  </a:schemeClr>
                </a:solidFill>
                <a:effectLst/>
                <a:latin typeface="+mj-ea"/>
                <a:ea typeface="+mj-ea"/>
                <a:cs typeface="ＭＳ 明朝" panose="02020609040205080304" pitchFamily="17" charset="-128"/>
              </a:rPr>
              <a:t>女性の視点</a:t>
            </a:r>
            <a:r>
              <a:rPr lang="ja-JP" altLang="ja-JP" sz="2400" kern="100" dirty="0">
                <a:solidFill>
                  <a:schemeClr val="tx1"/>
                </a:solidFill>
                <a:effectLst/>
                <a:latin typeface="+mj-ea"/>
                <a:ea typeface="+mj-ea"/>
                <a:cs typeface="ＭＳ 明朝" panose="02020609040205080304" pitchFamily="17" charset="-128"/>
              </a:rPr>
              <a:t>があるか否か</a:t>
            </a:r>
            <a:r>
              <a:rPr lang="en-US" altLang="ja-JP" sz="2400" kern="100" dirty="0">
                <a:solidFill>
                  <a:schemeClr val="tx1"/>
                </a:solidFill>
                <a:effectLst/>
                <a:latin typeface="+mj-ea"/>
                <a:ea typeface="+mj-ea"/>
                <a:cs typeface="ＭＳ 明朝" panose="02020609040205080304" pitchFamily="17" charset="-128"/>
              </a:rPr>
              <a:t> = </a:t>
            </a:r>
            <a:r>
              <a:rPr lang="ja-JP" altLang="ja-JP" sz="2400" kern="100" dirty="0">
                <a:solidFill>
                  <a:schemeClr val="tx1"/>
                </a:solidFill>
                <a:effectLst/>
                <a:latin typeface="+mj-ea"/>
                <a:ea typeface="+mj-ea"/>
                <a:cs typeface="ＭＳ 明朝" panose="02020609040205080304" pitchFamily="17" charset="-128"/>
              </a:rPr>
              <a:t>生活の質</a:t>
            </a:r>
            <a:endParaRPr lang="ja-JP" altLang="ja-JP" sz="2400" kern="100" dirty="0">
              <a:solidFill>
                <a:schemeClr val="tx1"/>
              </a:solidFill>
              <a:effectLst/>
              <a:latin typeface="+mj-ea"/>
              <a:ea typeface="+mj-ea"/>
              <a:cs typeface="Times New Roman" panose="02020603050405020304" pitchFamily="18" charset="0"/>
            </a:endParaRPr>
          </a:p>
          <a:p>
            <a:pPr marL="0" indent="0">
              <a:buNone/>
            </a:pPr>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40D21106-6AA4-DE69-68E2-97E1AC180747}"/>
              </a:ext>
            </a:extLst>
          </p:cNvPr>
          <p:cNvSpPr>
            <a:spLocks noGrp="1"/>
          </p:cNvSpPr>
          <p:nvPr>
            <p:ph type="sldNum" sz="quarter" idx="12"/>
          </p:nvPr>
        </p:nvSpPr>
        <p:spPr/>
        <p:txBody>
          <a:bodyPr/>
          <a:lstStyle/>
          <a:p>
            <a:pPr rtl="0"/>
            <a:fld id="{48F63A3B-78C7-47BE-AE5E-E10140E04643}" type="slidenum">
              <a:rPr lang="en-US" altLang="ja-JP" smtClean="0"/>
              <a:t>48</a:t>
            </a:fld>
            <a:endParaRPr lang="ja-JP" dirty="0"/>
          </a:p>
        </p:txBody>
      </p:sp>
      <p:pic>
        <p:nvPicPr>
          <p:cNvPr id="5122" name="Picture 2">
            <a:extLst>
              <a:ext uri="{FF2B5EF4-FFF2-40B4-BE49-F238E27FC236}">
                <a16:creationId xmlns:a16="http://schemas.microsoft.com/office/drawing/2014/main" id="{46F816D9-A53E-A357-25F0-6661D0EBB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3576" y="4560416"/>
            <a:ext cx="2193758" cy="2193758"/>
          </a:xfrm>
          <a:prstGeom prst="rect">
            <a:avLst/>
          </a:prstGeom>
          <a:noFill/>
          <a:extLst>
            <a:ext uri="{909E8E84-426E-40DD-AFC4-6F175D3DCCD1}">
              <a14:hiddenFill xmlns:a14="http://schemas.microsoft.com/office/drawing/2010/main">
                <a:solidFill>
                  <a:srgbClr val="FFFFFF"/>
                </a:solidFill>
              </a14:hiddenFill>
            </a:ext>
          </a:extLst>
        </p:spPr>
      </p:pic>
      <p:sp>
        <p:nvSpPr>
          <p:cNvPr id="6" name="乗算記号 5">
            <a:extLst>
              <a:ext uri="{FF2B5EF4-FFF2-40B4-BE49-F238E27FC236}">
                <a16:creationId xmlns:a16="http://schemas.microsoft.com/office/drawing/2014/main" id="{800856CE-EEB3-48F4-CAA8-3A45D1B18915}"/>
              </a:ext>
            </a:extLst>
          </p:cNvPr>
          <p:cNvSpPr/>
          <p:nvPr/>
        </p:nvSpPr>
        <p:spPr>
          <a:xfrm>
            <a:off x="8368062" y="4495600"/>
            <a:ext cx="1344706" cy="134470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78232A2-EB37-43EC-8271-68532DD7244C}"/>
              </a:ext>
            </a:extLst>
          </p:cNvPr>
          <p:cNvSpPr txBox="1"/>
          <p:nvPr/>
        </p:nvSpPr>
        <p:spPr>
          <a:xfrm>
            <a:off x="10525697" y="6419744"/>
            <a:ext cx="1770105"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r>
              <a:rPr kumimoji="1" lang="en-US" altLang="ja-JP" dirty="0"/>
              <a:t>S</a:t>
            </a:r>
            <a:r>
              <a:rPr kumimoji="1" lang="ja-JP" altLang="en-US" dirty="0"/>
              <a:t>）</a:t>
            </a:r>
          </a:p>
        </p:txBody>
      </p:sp>
    </p:spTree>
    <p:extLst>
      <p:ext uri="{BB962C8B-B14F-4D97-AF65-F5344CB8AC3E}">
        <p14:creationId xmlns:p14="http://schemas.microsoft.com/office/powerpoint/2010/main" val="2805765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 塗りつぶしなし 11">
            <a:extLst>
              <a:ext uri="{FF2B5EF4-FFF2-40B4-BE49-F238E27FC236}">
                <a16:creationId xmlns:a16="http://schemas.microsoft.com/office/drawing/2014/main" id="{294E4901-A60E-52AA-D7F9-8453CF3AFA82}"/>
              </a:ext>
            </a:extLst>
          </p:cNvPr>
          <p:cNvSpPr/>
          <p:nvPr/>
        </p:nvSpPr>
        <p:spPr>
          <a:xfrm>
            <a:off x="4209617" y="993863"/>
            <a:ext cx="5208315" cy="5136312"/>
          </a:xfrm>
          <a:prstGeom prst="don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タイトル 1">
            <a:extLst>
              <a:ext uri="{FF2B5EF4-FFF2-40B4-BE49-F238E27FC236}">
                <a16:creationId xmlns:a16="http://schemas.microsoft.com/office/drawing/2014/main" id="{2430C32C-E429-32BB-EFF6-A6AC159A38BC}"/>
              </a:ext>
            </a:extLst>
          </p:cNvPr>
          <p:cNvSpPr>
            <a:spLocks noGrp="1"/>
          </p:cNvSpPr>
          <p:nvPr>
            <p:ph type="title"/>
          </p:nvPr>
        </p:nvSpPr>
        <p:spPr>
          <a:xfrm>
            <a:off x="679053" y="0"/>
            <a:ext cx="10671048" cy="768096"/>
          </a:xfrm>
        </p:spPr>
        <p:txBody>
          <a:bodyPr/>
          <a:lstStyle/>
          <a:p>
            <a:r>
              <a:rPr kumimoji="1" lang="en-US" altLang="ja-JP" dirty="0">
                <a:solidFill>
                  <a:schemeClr val="tx1"/>
                </a:solidFill>
              </a:rPr>
              <a:t>c. </a:t>
            </a:r>
            <a:r>
              <a:rPr lang="ja-JP" altLang="en-US" dirty="0">
                <a:solidFill>
                  <a:schemeClr val="tx1"/>
                </a:solidFill>
              </a:rPr>
              <a:t>自助・近助・共助・公助</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FDDD424F-C905-BE4E-3EC0-6D4B80BDF2C6}"/>
              </a:ext>
            </a:extLst>
          </p:cNvPr>
          <p:cNvSpPr>
            <a:spLocks noGrp="1"/>
          </p:cNvSpPr>
          <p:nvPr>
            <p:ph type="sldNum" sz="quarter" idx="12"/>
          </p:nvPr>
        </p:nvSpPr>
        <p:spPr/>
        <p:txBody>
          <a:bodyPr/>
          <a:lstStyle/>
          <a:p>
            <a:pPr rtl="0"/>
            <a:fld id="{48F63A3B-78C7-47BE-AE5E-E10140E04643}" type="slidenum">
              <a:rPr lang="en-US" altLang="ja-JP" smtClean="0"/>
              <a:t>49</a:t>
            </a:fld>
            <a:endParaRPr lang="ja-JP" dirty="0"/>
          </a:p>
        </p:txBody>
      </p:sp>
      <p:sp>
        <p:nvSpPr>
          <p:cNvPr id="6" name="四角形: 角を丸くする 5">
            <a:extLst>
              <a:ext uri="{FF2B5EF4-FFF2-40B4-BE49-F238E27FC236}">
                <a16:creationId xmlns:a16="http://schemas.microsoft.com/office/drawing/2014/main" id="{6CD39EE0-8182-A3DD-730C-88C3B3242D93}"/>
              </a:ext>
            </a:extLst>
          </p:cNvPr>
          <p:cNvSpPr/>
          <p:nvPr/>
        </p:nvSpPr>
        <p:spPr>
          <a:xfrm>
            <a:off x="112328" y="727825"/>
            <a:ext cx="6495856" cy="27851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a:buNone/>
            </a:pP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b="1" kern="100" dirty="0">
                <a:solidFill>
                  <a:schemeClr val="accent1">
                    <a:lumMod val="50000"/>
                  </a:schemeClr>
                </a:solidFill>
                <a:effectLst/>
                <a:latin typeface="+mj-ea"/>
                <a:ea typeface="+mj-ea"/>
                <a:cs typeface="Times New Roman" panose="02020603050405020304" pitchFamily="18" charset="0"/>
              </a:rPr>
              <a:t>自助</a:t>
            </a:r>
            <a:r>
              <a:rPr lang="ja-JP" altLang="ja-JP" sz="2400" kern="100" dirty="0">
                <a:solidFill>
                  <a:schemeClr val="tx1"/>
                </a:solidFill>
                <a:effectLst/>
                <a:latin typeface="+mj-ea"/>
                <a:ea typeface="+mj-ea"/>
                <a:cs typeface="Times New Roman" panose="02020603050405020304" pitchFamily="18" charset="0"/>
              </a:rPr>
              <a:t> </a:t>
            </a: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電気・ガス・水道・下水等がなくなることを想定する。</a:t>
            </a:r>
          </a:p>
          <a:p>
            <a:pPr marL="0" indent="0" algn="just">
              <a:buNone/>
            </a:pPr>
            <a:r>
              <a:rPr lang="ja-JP" altLang="ja-JP" sz="2400" u="sng" kern="100" dirty="0">
                <a:solidFill>
                  <a:schemeClr val="tx1"/>
                </a:solidFill>
                <a:effectLst/>
                <a:latin typeface="+mj-ea"/>
                <a:ea typeface="+mj-ea"/>
                <a:cs typeface="Times New Roman" panose="02020603050405020304" pitchFamily="18" charset="0"/>
              </a:rPr>
              <a:t>ローリングストック</a:t>
            </a:r>
            <a:r>
              <a:rPr lang="ja-JP" altLang="ja-JP" sz="2400" kern="100" dirty="0">
                <a:solidFill>
                  <a:schemeClr val="tx1"/>
                </a:solidFill>
                <a:effectLst/>
                <a:latin typeface="+mj-ea"/>
                <a:ea typeface="+mj-ea"/>
                <a:cs typeface="Times New Roman" panose="02020603050405020304" pitchFamily="18" charset="0"/>
              </a:rPr>
              <a:t>で食料を溜め込んでおく</a:t>
            </a:r>
          </a:p>
          <a:p>
            <a:pPr marL="0" indent="0" algn="just">
              <a:buNone/>
            </a:pPr>
            <a:r>
              <a:rPr lang="ja-JP" altLang="ja-JP" sz="2400" u="sng" kern="100" dirty="0">
                <a:solidFill>
                  <a:schemeClr val="tx1"/>
                </a:solidFill>
                <a:effectLst/>
                <a:latin typeface="+mj-ea"/>
                <a:ea typeface="+mj-ea"/>
                <a:cs typeface="Times New Roman" panose="02020603050405020304" pitchFamily="18" charset="0"/>
              </a:rPr>
              <a:t>乳幼児</a:t>
            </a:r>
            <a:r>
              <a:rPr lang="ja-JP" altLang="ja-JP" sz="2400" kern="100" dirty="0">
                <a:solidFill>
                  <a:schemeClr val="tx1"/>
                </a:solidFill>
                <a:effectLst/>
                <a:latin typeface="+mj-ea"/>
                <a:ea typeface="+mj-ea"/>
                <a:cs typeface="Times New Roman" panose="02020603050405020304" pitchFamily="18" charset="0"/>
              </a:rPr>
              <a:t>や</a:t>
            </a:r>
            <a:r>
              <a:rPr lang="ja-JP" altLang="ja-JP" sz="2400" u="sng" kern="100" dirty="0">
                <a:solidFill>
                  <a:schemeClr val="tx1"/>
                </a:solidFill>
                <a:effectLst/>
                <a:latin typeface="+mj-ea"/>
                <a:ea typeface="+mj-ea"/>
                <a:cs typeface="Times New Roman" panose="02020603050405020304" pitchFamily="18" charset="0"/>
              </a:rPr>
              <a:t>高齢者</a:t>
            </a:r>
            <a:r>
              <a:rPr lang="ja-JP" altLang="ja-JP" sz="2400" kern="100" dirty="0">
                <a:solidFill>
                  <a:schemeClr val="tx1"/>
                </a:solidFill>
                <a:effectLst/>
                <a:latin typeface="+mj-ea"/>
                <a:ea typeface="+mj-ea"/>
                <a:cs typeface="Times New Roman" panose="02020603050405020304" pitchFamily="18" charset="0"/>
              </a:rPr>
              <a:t>の食事準備　</a:t>
            </a: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en-US" sz="2400" kern="100" dirty="0">
                <a:solidFill>
                  <a:schemeClr val="tx1"/>
                </a:solidFill>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Times New Roman" panose="02020603050405020304" pitchFamily="18" charset="0"/>
              </a:rPr>
              <a:t>→ 見逃されやすいので注意</a:t>
            </a:r>
          </a:p>
          <a:p>
            <a:pPr marL="0" indent="0" algn="just">
              <a:buNone/>
            </a:pPr>
            <a:r>
              <a:rPr lang="ja-JP" altLang="ja-JP" sz="2400" u="sng" kern="100" dirty="0">
                <a:solidFill>
                  <a:schemeClr val="tx1"/>
                </a:solidFill>
                <a:effectLst/>
                <a:latin typeface="+mj-ea"/>
                <a:ea typeface="+mj-ea"/>
                <a:cs typeface="Times New Roman" panose="02020603050405020304" pitchFamily="18" charset="0"/>
              </a:rPr>
              <a:t>トイレ</a:t>
            </a:r>
            <a:r>
              <a:rPr lang="ja-JP" altLang="ja-JP" sz="2400" kern="100" dirty="0">
                <a:solidFill>
                  <a:schemeClr val="tx1"/>
                </a:solidFill>
                <a:effectLst/>
                <a:latin typeface="+mj-ea"/>
                <a:ea typeface="+mj-ea"/>
                <a:cs typeface="Times New Roman" panose="02020603050405020304" pitchFamily="18" charset="0"/>
              </a:rPr>
              <a:t>の準備</a:t>
            </a:r>
            <a:r>
              <a:rPr lang="en-US" altLang="ja-JP" sz="2400" kern="100" dirty="0">
                <a:solidFill>
                  <a:schemeClr val="tx1"/>
                </a:solidFill>
                <a:effectLst/>
                <a:latin typeface="+mj-ea"/>
                <a:ea typeface="+mj-ea"/>
                <a:cs typeface="Times New Roman" panose="02020603050405020304" pitchFamily="18" charset="0"/>
              </a:rPr>
              <a:t>(</a:t>
            </a:r>
            <a:r>
              <a:rPr lang="ja-JP" altLang="ja-JP" sz="2400" kern="100" dirty="0">
                <a:solidFill>
                  <a:schemeClr val="tx1"/>
                </a:solidFill>
                <a:effectLst/>
                <a:latin typeface="+mj-ea"/>
                <a:ea typeface="+mj-ea"/>
                <a:cs typeface="Times New Roman" panose="02020603050405020304" pitchFamily="18" charset="0"/>
              </a:rPr>
              <a:t>専用のビニール袋・消臭剤</a:t>
            </a:r>
            <a:r>
              <a:rPr lang="en-US" altLang="ja-JP" sz="2400" kern="100" dirty="0">
                <a:solidFill>
                  <a:schemeClr val="tx1"/>
                </a:solidFill>
                <a:effectLst/>
                <a:latin typeface="+mj-ea"/>
                <a:ea typeface="+mj-ea"/>
                <a:cs typeface="Times New Roman" panose="02020603050405020304" pitchFamily="18" charset="0"/>
              </a:rPr>
              <a:t>)</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　　</a:t>
            </a:r>
            <a:r>
              <a:rPr lang="ja-JP" altLang="ja-JP" sz="2400" b="1" kern="100" dirty="0">
                <a:solidFill>
                  <a:schemeClr val="tx1"/>
                </a:solidFill>
                <a:effectLst/>
                <a:latin typeface="+mj-ea"/>
                <a:ea typeface="+mj-ea"/>
                <a:cs typeface="Times New Roman" panose="02020603050405020304" pitchFamily="18" charset="0"/>
              </a:rPr>
              <a:t>→ </a:t>
            </a:r>
            <a:r>
              <a:rPr lang="en-US" altLang="ja-JP" sz="2400" b="1" kern="100" dirty="0">
                <a:solidFill>
                  <a:schemeClr val="tx1"/>
                </a:solidFill>
                <a:effectLst/>
                <a:latin typeface="+mj-ea"/>
                <a:ea typeface="+mj-ea"/>
                <a:cs typeface="Times New Roman" panose="02020603050405020304" pitchFamily="18" charset="0"/>
              </a:rPr>
              <a:t>“</a:t>
            </a:r>
            <a:r>
              <a:rPr lang="ja-JP" altLang="ja-JP" sz="2400" b="1" u="sng" kern="100" dirty="0">
                <a:solidFill>
                  <a:schemeClr val="accent1">
                    <a:lumMod val="50000"/>
                  </a:schemeClr>
                </a:solidFill>
                <a:effectLst/>
                <a:latin typeface="+mj-ea"/>
                <a:ea typeface="+mj-ea"/>
                <a:cs typeface="Times New Roman" panose="02020603050405020304" pitchFamily="18" charset="0"/>
              </a:rPr>
              <a:t>食べる～排泄</a:t>
            </a:r>
            <a:r>
              <a:rPr lang="en-US" altLang="ja-JP" sz="2400" b="1" u="sng" kern="100" dirty="0">
                <a:solidFill>
                  <a:schemeClr val="tx1"/>
                </a:solidFill>
                <a:effectLst/>
                <a:latin typeface="+mj-ea"/>
                <a:ea typeface="+mj-ea"/>
                <a:cs typeface="Times New Roman" panose="02020603050405020304" pitchFamily="18" charset="0"/>
              </a:rPr>
              <a:t>”</a:t>
            </a:r>
            <a:r>
              <a:rPr lang="ja-JP" altLang="ja-JP" sz="2400" b="1" u="sng" kern="100" dirty="0">
                <a:solidFill>
                  <a:schemeClr val="tx1"/>
                </a:solidFill>
                <a:effectLst/>
                <a:latin typeface="+mj-ea"/>
                <a:ea typeface="+mj-ea"/>
                <a:cs typeface="Times New Roman" panose="02020603050405020304" pitchFamily="18" charset="0"/>
              </a:rPr>
              <a:t>までが食育</a:t>
            </a:r>
            <a:r>
              <a:rPr lang="en-US" altLang="ja-JP" sz="2400" kern="100" dirty="0">
                <a:solidFill>
                  <a:schemeClr val="tx1"/>
                </a:solidFill>
                <a:effectLst/>
                <a:latin typeface="+mj-ea"/>
                <a:ea typeface="+mj-ea"/>
                <a:cs typeface="Times New Roman" panose="02020603050405020304" pitchFamily="18" charset="0"/>
              </a:rPr>
              <a:t> </a:t>
            </a:r>
          </a:p>
          <a:p>
            <a:pPr algn="ctr"/>
            <a:endParaRPr kumimoji="1" lang="ja-JP" altLang="en-US" dirty="0"/>
          </a:p>
        </p:txBody>
      </p:sp>
      <p:sp>
        <p:nvSpPr>
          <p:cNvPr id="7" name="四角形: 角を丸くする 6">
            <a:extLst>
              <a:ext uri="{FF2B5EF4-FFF2-40B4-BE49-F238E27FC236}">
                <a16:creationId xmlns:a16="http://schemas.microsoft.com/office/drawing/2014/main" id="{9DAF9D68-FBE5-44E6-87BA-D5650DED7C46}"/>
              </a:ext>
            </a:extLst>
          </p:cNvPr>
          <p:cNvSpPr/>
          <p:nvPr/>
        </p:nvSpPr>
        <p:spPr>
          <a:xfrm>
            <a:off x="6876107" y="727825"/>
            <a:ext cx="5208315" cy="8196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a:buNone/>
            </a:pPr>
            <a:r>
              <a:rPr lang="ja-JP" altLang="ja-JP" sz="2400" b="1" kern="100" dirty="0">
                <a:solidFill>
                  <a:schemeClr val="accent1">
                    <a:lumMod val="50000"/>
                  </a:schemeClr>
                </a:solidFill>
                <a:effectLst/>
                <a:latin typeface="+mj-ea"/>
                <a:ea typeface="+mj-ea"/>
                <a:cs typeface="Times New Roman" panose="02020603050405020304" pitchFamily="18" charset="0"/>
              </a:rPr>
              <a:t>近助</a:t>
            </a:r>
            <a:r>
              <a:rPr lang="ja-JP" altLang="ja-JP" sz="2400" b="1" kern="100" dirty="0">
                <a:solidFill>
                  <a:schemeClr val="tx1"/>
                </a:solidFill>
                <a:effectLst/>
                <a:latin typeface="+mj-ea"/>
                <a:ea typeface="+mj-ea"/>
                <a:cs typeface="Times New Roman" panose="02020603050405020304" pitchFamily="18" charset="0"/>
              </a:rPr>
              <a:t> </a:t>
            </a:r>
            <a:endParaRPr lang="en-US" altLang="ja-JP" sz="2400" b="1" kern="100" dirty="0">
              <a:solidFill>
                <a:schemeClr val="tx1"/>
              </a:solidFill>
              <a:effectLst/>
              <a:latin typeface="+mj-ea"/>
              <a:ea typeface="+mj-ea"/>
              <a:cs typeface="Times New Roman" panose="02020603050405020304" pitchFamily="18" charset="0"/>
            </a:endParaRPr>
          </a:p>
          <a:p>
            <a:pPr marL="0" indent="0" algn="just">
              <a:buNone/>
            </a:pPr>
            <a:r>
              <a:rPr lang="ja-JP" altLang="ja-JP" sz="2400" u="sng" kern="100" dirty="0">
                <a:solidFill>
                  <a:schemeClr val="tx1"/>
                </a:solidFill>
                <a:effectLst/>
                <a:latin typeface="+mj-ea"/>
                <a:ea typeface="+mj-ea"/>
                <a:cs typeface="Times New Roman" panose="02020603050405020304" pitchFamily="18" charset="0"/>
              </a:rPr>
              <a:t>近所</a:t>
            </a:r>
            <a:r>
              <a:rPr lang="ja-JP" altLang="ja-JP" sz="2400" kern="100" dirty="0">
                <a:solidFill>
                  <a:schemeClr val="tx1"/>
                </a:solidFill>
                <a:effectLst/>
                <a:latin typeface="+mj-ea"/>
                <a:ea typeface="+mj-ea"/>
                <a:cs typeface="Times New Roman" panose="02020603050405020304" pitchFamily="18" charset="0"/>
              </a:rPr>
              <a:t>で助け合う</a:t>
            </a:r>
            <a:endParaRPr kumimoji="1" lang="ja-JP" altLang="en-US" dirty="0"/>
          </a:p>
        </p:txBody>
      </p:sp>
      <p:sp>
        <p:nvSpPr>
          <p:cNvPr id="8" name="四角形: 角を丸くする 7">
            <a:extLst>
              <a:ext uri="{FF2B5EF4-FFF2-40B4-BE49-F238E27FC236}">
                <a16:creationId xmlns:a16="http://schemas.microsoft.com/office/drawing/2014/main" id="{BF1E3149-A99A-351B-914E-25DA448FDE26}"/>
              </a:ext>
            </a:extLst>
          </p:cNvPr>
          <p:cNvSpPr/>
          <p:nvPr/>
        </p:nvSpPr>
        <p:spPr>
          <a:xfrm>
            <a:off x="112328" y="4733465"/>
            <a:ext cx="6486891" cy="16795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a:buNone/>
            </a:pPr>
            <a:r>
              <a:rPr lang="ja-JP" altLang="ja-JP" sz="2400" b="1" kern="100" dirty="0">
                <a:solidFill>
                  <a:schemeClr val="accent1">
                    <a:lumMod val="50000"/>
                  </a:schemeClr>
                </a:solidFill>
                <a:effectLst/>
                <a:latin typeface="+mj-ea"/>
                <a:ea typeface="+mj-ea"/>
                <a:cs typeface="Times New Roman" panose="02020603050405020304" pitchFamily="18" charset="0"/>
              </a:rPr>
              <a:t>共助</a:t>
            </a:r>
            <a:r>
              <a:rPr lang="ja-JP" altLang="ja-JP" sz="2400" kern="100" dirty="0">
                <a:solidFill>
                  <a:schemeClr val="tx1"/>
                </a:solidFill>
                <a:effectLst/>
                <a:latin typeface="+mj-ea"/>
                <a:ea typeface="+mj-ea"/>
                <a:cs typeface="Times New Roman" panose="02020603050405020304" pitchFamily="18" charset="0"/>
              </a:rPr>
              <a:t> </a:t>
            </a: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公民館などを</a:t>
            </a:r>
            <a:r>
              <a:rPr lang="ja-JP" altLang="ja-JP" sz="2400" u="sng" kern="100" dirty="0">
                <a:solidFill>
                  <a:schemeClr val="tx1"/>
                </a:solidFill>
                <a:effectLst/>
                <a:latin typeface="+mj-ea"/>
                <a:ea typeface="+mj-ea"/>
                <a:cs typeface="Times New Roman" panose="02020603050405020304" pitchFamily="18" charset="0"/>
              </a:rPr>
              <a:t>要配慮者</a:t>
            </a:r>
            <a:r>
              <a:rPr lang="en-US" altLang="ja-JP" sz="2400" kern="100" dirty="0">
                <a:solidFill>
                  <a:schemeClr val="tx1"/>
                </a:solidFill>
                <a:effectLst/>
                <a:latin typeface="+mj-ea"/>
                <a:ea typeface="+mj-ea"/>
                <a:cs typeface="Times New Roman" panose="02020603050405020304" pitchFamily="18" charset="0"/>
              </a:rPr>
              <a:t>(</a:t>
            </a:r>
            <a:r>
              <a:rPr lang="ja-JP" altLang="ja-JP" sz="2400" kern="100" dirty="0">
                <a:solidFill>
                  <a:schemeClr val="tx1"/>
                </a:solidFill>
                <a:effectLst/>
                <a:latin typeface="+mj-ea"/>
                <a:ea typeface="+mj-ea"/>
                <a:cs typeface="Times New Roman" panose="02020603050405020304" pitchFamily="18" charset="0"/>
              </a:rPr>
              <a:t>身障者、傷病者、高齢者、妊産婦など</a:t>
            </a:r>
            <a:r>
              <a:rPr lang="en-US" altLang="ja-JP" sz="2400" kern="100" dirty="0">
                <a:solidFill>
                  <a:schemeClr val="tx1"/>
                </a:solidFill>
                <a:effectLst/>
                <a:latin typeface="+mj-ea"/>
                <a:ea typeface="+mj-ea"/>
                <a:cs typeface="Times New Roman" panose="02020603050405020304" pitchFamily="18" charset="0"/>
              </a:rPr>
              <a:t>)</a:t>
            </a:r>
            <a:r>
              <a:rPr lang="ja-JP" altLang="ja-JP" sz="2400" kern="100" dirty="0">
                <a:solidFill>
                  <a:schemeClr val="tx1"/>
                </a:solidFill>
                <a:effectLst/>
                <a:latin typeface="+mj-ea"/>
                <a:ea typeface="+mj-ea"/>
                <a:cs typeface="Times New Roman" panose="02020603050405020304" pitchFamily="18" charset="0"/>
              </a:rPr>
              <a:t>専用の避難所にする</a:t>
            </a:r>
            <a:endParaRPr kumimoji="1" lang="ja-JP" altLang="en-US" sz="2400" dirty="0"/>
          </a:p>
        </p:txBody>
      </p:sp>
      <p:sp>
        <p:nvSpPr>
          <p:cNvPr id="9" name="四角形: 角を丸くする 8">
            <a:extLst>
              <a:ext uri="{FF2B5EF4-FFF2-40B4-BE49-F238E27FC236}">
                <a16:creationId xmlns:a16="http://schemas.microsoft.com/office/drawing/2014/main" id="{BBAD2104-08A8-98E9-578B-34396F542915}"/>
              </a:ext>
            </a:extLst>
          </p:cNvPr>
          <p:cNvSpPr/>
          <p:nvPr/>
        </p:nvSpPr>
        <p:spPr>
          <a:xfrm>
            <a:off x="6876108" y="4349698"/>
            <a:ext cx="5208315" cy="20712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a:buNone/>
            </a:pP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endParaRPr lang="en-US" altLang="ja-JP" sz="2400" b="1" kern="100" dirty="0">
              <a:solidFill>
                <a:schemeClr val="accent1">
                  <a:lumMod val="50000"/>
                </a:schemeClr>
              </a:solidFill>
              <a:effectLst/>
              <a:latin typeface="+mj-ea"/>
              <a:ea typeface="+mj-ea"/>
              <a:cs typeface="Times New Roman" panose="02020603050405020304" pitchFamily="18" charset="0"/>
            </a:endParaRPr>
          </a:p>
          <a:p>
            <a:pPr marL="0" indent="0" algn="just">
              <a:buNone/>
            </a:pPr>
            <a:r>
              <a:rPr lang="ja-JP" altLang="ja-JP" sz="2400" b="1" kern="100" dirty="0">
                <a:solidFill>
                  <a:schemeClr val="accent1">
                    <a:lumMod val="50000"/>
                  </a:schemeClr>
                </a:solidFill>
                <a:effectLst/>
                <a:latin typeface="+mj-ea"/>
                <a:ea typeface="+mj-ea"/>
                <a:cs typeface="Times New Roman" panose="02020603050405020304" pitchFamily="18" charset="0"/>
              </a:rPr>
              <a:t>公助 </a:t>
            </a:r>
            <a:endParaRPr lang="en-US" altLang="ja-JP" sz="2400" b="1" kern="100" dirty="0">
              <a:solidFill>
                <a:schemeClr val="accent1">
                  <a:lumMod val="50000"/>
                </a:schemeClr>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防災訓練実施 </a:t>
            </a: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r>
              <a:rPr lang="en-US"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Times New Roman" panose="02020603050405020304" pitchFamily="18" charset="0"/>
              </a:rPr>
              <a:t>文句を言うために実施</a:t>
            </a: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r>
              <a:rPr lang="en-US" altLang="ja-JP" sz="2400" kern="100" dirty="0">
                <a:solidFill>
                  <a:schemeClr val="tx1"/>
                </a:solidFill>
                <a:effectLst/>
                <a:latin typeface="+mj-ea"/>
                <a:ea typeface="+mj-ea"/>
                <a:cs typeface="Times New Roman" panose="02020603050405020304" pitchFamily="18" charset="0"/>
              </a:rPr>
              <a:t>(</a:t>
            </a:r>
            <a:r>
              <a:rPr lang="ja-JP" altLang="ja-JP" sz="2400" kern="100" dirty="0">
                <a:solidFill>
                  <a:schemeClr val="tx1"/>
                </a:solidFill>
                <a:effectLst/>
                <a:latin typeface="+mj-ea"/>
                <a:ea typeface="+mj-ea"/>
                <a:cs typeface="Times New Roman" panose="02020603050405020304" pitchFamily="18" charset="0"/>
              </a:rPr>
              <a:t>≒</a:t>
            </a:r>
            <a:r>
              <a:rPr lang="ja-JP" altLang="ja-JP" sz="2400" u="sng" kern="100" dirty="0">
                <a:solidFill>
                  <a:schemeClr val="tx1"/>
                </a:solidFill>
                <a:effectLst/>
                <a:latin typeface="+mj-ea"/>
                <a:ea typeface="+mj-ea"/>
                <a:cs typeface="Times New Roman" panose="02020603050405020304" pitchFamily="18" charset="0"/>
              </a:rPr>
              <a:t>改善点を発見</a:t>
            </a:r>
            <a:r>
              <a:rPr lang="ja-JP" altLang="ja-JP" sz="2400" kern="100" dirty="0">
                <a:solidFill>
                  <a:schemeClr val="tx1"/>
                </a:solidFill>
                <a:effectLst/>
                <a:latin typeface="+mj-ea"/>
                <a:ea typeface="+mj-ea"/>
                <a:cs typeface="Times New Roman" panose="02020603050405020304" pitchFamily="18" charset="0"/>
              </a:rPr>
              <a:t>する</a:t>
            </a:r>
            <a:r>
              <a:rPr lang="en-US" altLang="ja-JP" sz="2400" kern="100" dirty="0">
                <a:solidFill>
                  <a:schemeClr val="tx1"/>
                </a:solidFill>
                <a:effectLst/>
                <a:latin typeface="+mj-ea"/>
                <a:ea typeface="+mj-ea"/>
                <a:cs typeface="Times New Roman" panose="02020603050405020304" pitchFamily="18" charset="0"/>
              </a:rPr>
              <a:t>=</a:t>
            </a:r>
            <a:r>
              <a:rPr lang="ja-JP" altLang="ja-JP" sz="2400" u="sng" kern="100" dirty="0">
                <a:solidFill>
                  <a:schemeClr val="accent1">
                    <a:lumMod val="50000"/>
                  </a:schemeClr>
                </a:solidFill>
                <a:effectLst/>
                <a:latin typeface="+mj-ea"/>
                <a:ea typeface="+mj-ea"/>
                <a:cs typeface="Times New Roman" panose="02020603050405020304" pitchFamily="18" charset="0"/>
              </a:rPr>
              <a:t>再現性</a:t>
            </a:r>
            <a:r>
              <a:rPr lang="ja-JP" altLang="ja-JP" sz="2400" kern="100" dirty="0">
                <a:solidFill>
                  <a:schemeClr val="tx1"/>
                </a:solidFill>
                <a:effectLst/>
                <a:latin typeface="+mj-ea"/>
                <a:ea typeface="+mj-ea"/>
                <a:cs typeface="Times New Roman" panose="02020603050405020304" pitchFamily="18" charset="0"/>
              </a:rPr>
              <a:t>の向上</a:t>
            </a:r>
            <a:r>
              <a:rPr lang="en-US" altLang="ja-JP" sz="2400" kern="100" dirty="0">
                <a:solidFill>
                  <a:schemeClr val="tx1"/>
                </a:solidFill>
                <a:effectLst/>
                <a:latin typeface="+mj-ea"/>
                <a:ea typeface="+mj-ea"/>
                <a:cs typeface="Times New Roman" panose="02020603050405020304" pitchFamily="18" charset="0"/>
              </a:rPr>
              <a:t>)</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endParaRPr lang="ja-JP" altLang="ja-JP" sz="24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endParaRPr kumimoji="1" lang="ja-JP" altLang="en-US" sz="2400" dirty="0"/>
          </a:p>
        </p:txBody>
      </p:sp>
      <p:pic>
        <p:nvPicPr>
          <p:cNvPr id="3084" name="Picture 12">
            <a:extLst>
              <a:ext uri="{FF2B5EF4-FFF2-40B4-BE49-F238E27FC236}">
                <a16:creationId xmlns:a16="http://schemas.microsoft.com/office/drawing/2014/main" id="{CDD4480C-586C-EB34-FF9A-B52BEEAB7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294" y="2469945"/>
            <a:ext cx="3433482" cy="220601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FE752504-6F1D-2543-0950-7C6D9EA5F07F}"/>
              </a:ext>
            </a:extLst>
          </p:cNvPr>
          <p:cNvSpPr txBox="1"/>
          <p:nvPr/>
        </p:nvSpPr>
        <p:spPr>
          <a:xfrm>
            <a:off x="10231395" y="6419744"/>
            <a:ext cx="1770105"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r>
              <a:rPr kumimoji="1" lang="en-US" altLang="ja-JP" dirty="0"/>
              <a:t>S</a:t>
            </a:r>
            <a:r>
              <a:rPr kumimoji="1" lang="ja-JP" altLang="en-US" dirty="0"/>
              <a:t>）</a:t>
            </a:r>
          </a:p>
        </p:txBody>
      </p:sp>
    </p:spTree>
    <p:extLst>
      <p:ext uri="{BB962C8B-B14F-4D97-AF65-F5344CB8AC3E}">
        <p14:creationId xmlns:p14="http://schemas.microsoft.com/office/powerpoint/2010/main" val="3034157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EC967-0672-BAC8-7290-77926343783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CD2CB88-E2F8-6280-B10C-F5D64A5BAB5A}"/>
              </a:ext>
            </a:extLst>
          </p:cNvPr>
          <p:cNvSpPr>
            <a:spLocks noGrp="1"/>
          </p:cNvSpPr>
          <p:nvPr>
            <p:ph type="title"/>
          </p:nvPr>
        </p:nvSpPr>
        <p:spPr>
          <a:xfrm>
            <a:off x="2895600" y="3706898"/>
            <a:ext cx="6400800" cy="768096"/>
          </a:xfrm>
        </p:spPr>
        <p:txBody>
          <a:bodyPr rtlCol="0"/>
          <a:lstStyle>
            <a:defPPr>
              <a:defRPr lang="ja-JP"/>
            </a:defPPr>
          </a:lstStyle>
          <a:p>
            <a:pPr rtl="0"/>
            <a:r>
              <a:rPr lang="en-US" altLang="ja-JP" sz="4400" b="1" dirty="0">
                <a:solidFill>
                  <a:schemeClr val="tx1"/>
                </a:solidFill>
                <a:latin typeface="Meiryo UI" panose="020B0604020202020204" pitchFamily="34" charset="0"/>
                <a:ea typeface="Meiryo UI"/>
                <a:cs typeface="Arial Black" panose="020B0604020202020204" pitchFamily="34" charset="0"/>
              </a:rPr>
              <a:t>0. </a:t>
            </a:r>
            <a:r>
              <a:rPr lang="ja-JP" altLang="en-US" sz="4400" b="1" dirty="0">
                <a:solidFill>
                  <a:schemeClr val="tx1"/>
                </a:solidFill>
                <a:latin typeface="Meiryo UI" panose="020B0604020202020204" pitchFamily="34" charset="0"/>
                <a:ea typeface="Meiryo UI"/>
                <a:cs typeface="Arial Black" panose="020B0604020202020204" pitchFamily="34" charset="0"/>
              </a:rPr>
              <a:t>はじめに</a:t>
            </a:r>
            <a:endParaRPr lang="ja-JP" sz="4400" b="1" dirty="0">
              <a:solidFill>
                <a:schemeClr val="tx1"/>
              </a:solidFill>
              <a:latin typeface="Meiryo UI" panose="020B0604020202020204" pitchFamily="34" charset="0"/>
              <a:ea typeface="Meiryo UI"/>
              <a:cs typeface="Arial Black" panose="020B0604020202020204" pitchFamily="34" charset="0"/>
            </a:endParaRPr>
          </a:p>
        </p:txBody>
      </p:sp>
    </p:spTree>
    <p:extLst>
      <p:ext uri="{BB962C8B-B14F-4D97-AF65-F5344CB8AC3E}">
        <p14:creationId xmlns:p14="http://schemas.microsoft.com/office/powerpoint/2010/main" val="83509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0DD8A773-88D8-3B93-CBD0-A504DB16E60B}"/>
              </a:ext>
            </a:extLst>
          </p:cNvPr>
          <p:cNvSpPr/>
          <p:nvPr/>
        </p:nvSpPr>
        <p:spPr>
          <a:xfrm>
            <a:off x="536448" y="3096299"/>
            <a:ext cx="10552894" cy="272729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3D8DE74F-CCCF-37BD-DD64-1B1BAD0028CA}"/>
              </a:ext>
            </a:extLst>
          </p:cNvPr>
          <p:cNvSpPr>
            <a:spLocks noGrp="1"/>
          </p:cNvSpPr>
          <p:nvPr>
            <p:ph sz="half" idx="1"/>
          </p:nvPr>
        </p:nvSpPr>
        <p:spPr>
          <a:xfrm>
            <a:off x="536448" y="1388751"/>
            <a:ext cx="11119104" cy="4434840"/>
          </a:xfrm>
        </p:spPr>
        <p:txBody>
          <a:bodyPr/>
          <a:lstStyle/>
          <a:p>
            <a:pPr marL="0" indent="0" algn="just">
              <a:buNone/>
            </a:pPr>
            <a:r>
              <a:rPr lang="ja-JP" altLang="ja-JP" sz="2400" b="1" kern="100" dirty="0">
                <a:solidFill>
                  <a:schemeClr val="tx1"/>
                </a:solidFill>
                <a:effectLst/>
                <a:latin typeface="+mj-ea"/>
                <a:ea typeface="+mj-ea"/>
                <a:cs typeface="Times New Roman" panose="02020603050405020304" pitchFamily="18" charset="0"/>
              </a:rPr>
              <a:t>●避難所における献立作成の実態</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献立作成している避難所は、</a:t>
            </a:r>
            <a:r>
              <a:rPr lang="en-US" altLang="ja-JP" sz="2400" kern="100" dirty="0">
                <a:solidFill>
                  <a:schemeClr val="accent1">
                    <a:lumMod val="50000"/>
                  </a:schemeClr>
                </a:solidFill>
                <a:effectLst/>
                <a:latin typeface="+mj-ea"/>
                <a:ea typeface="+mj-ea"/>
                <a:cs typeface="Times New Roman" panose="02020603050405020304" pitchFamily="18" charset="0"/>
              </a:rPr>
              <a:t>0.01 %</a:t>
            </a:r>
            <a:r>
              <a:rPr lang="ja-JP" altLang="ja-JP" sz="2400" kern="100" dirty="0">
                <a:solidFill>
                  <a:schemeClr val="tx1"/>
                </a:solidFill>
                <a:effectLst/>
                <a:latin typeface="+mj-ea"/>
                <a:ea typeface="+mj-ea"/>
                <a:cs typeface="Times New Roman" panose="02020603050405020304" pitchFamily="18" charset="0"/>
              </a:rPr>
              <a:t>である</a:t>
            </a:r>
            <a:r>
              <a:rPr lang="en-US" altLang="ja-JP" sz="2400" kern="100" dirty="0">
                <a:solidFill>
                  <a:schemeClr val="tx1"/>
                </a:solidFill>
                <a:effectLst/>
                <a:latin typeface="+mj-ea"/>
                <a:ea typeface="+mj-ea"/>
                <a:cs typeface="Times New Roman" panose="02020603050405020304" pitchFamily="18" charset="0"/>
              </a:rPr>
              <a:t> = </a:t>
            </a:r>
            <a:r>
              <a:rPr lang="ja-JP" altLang="ja-JP" sz="2400" kern="100" dirty="0">
                <a:solidFill>
                  <a:schemeClr val="accent1">
                    <a:lumMod val="50000"/>
                  </a:schemeClr>
                </a:solidFill>
                <a:effectLst/>
                <a:latin typeface="+mj-ea"/>
                <a:ea typeface="+mj-ea"/>
                <a:cs typeface="Times New Roman" panose="02020603050405020304" pitchFamily="18" charset="0"/>
              </a:rPr>
              <a:t>管理栄養士の介入</a:t>
            </a:r>
            <a:r>
              <a:rPr lang="ja-JP" altLang="ja-JP" sz="2400" kern="100" dirty="0">
                <a:solidFill>
                  <a:schemeClr val="tx1"/>
                </a:solidFill>
                <a:effectLst/>
                <a:latin typeface="+mj-ea"/>
                <a:ea typeface="+mj-ea"/>
                <a:cs typeface="Times New Roman" panose="02020603050405020304" pitchFamily="18" charset="0"/>
              </a:rPr>
              <a:t>が必要</a:t>
            </a: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b="1" kern="100" dirty="0">
                <a:solidFill>
                  <a:schemeClr val="tx1"/>
                </a:solidFill>
                <a:effectLst/>
                <a:latin typeface="+mj-ea"/>
                <a:ea typeface="+mj-ea"/>
                <a:cs typeface="Times New Roman" panose="02020603050405020304" pitchFamily="18" charset="0"/>
              </a:rPr>
              <a:t>●災害</a:t>
            </a:r>
            <a:r>
              <a:rPr lang="ja-JP" altLang="en-US" sz="2400" b="1" kern="100" dirty="0">
                <a:solidFill>
                  <a:schemeClr val="tx1"/>
                </a:solidFill>
                <a:effectLst/>
                <a:latin typeface="+mj-ea"/>
                <a:ea typeface="+mj-ea"/>
                <a:cs typeface="Times New Roman" panose="02020603050405020304" pitchFamily="18" charset="0"/>
              </a:rPr>
              <a:t>に関する</a:t>
            </a:r>
            <a:r>
              <a:rPr lang="ja-JP" altLang="ja-JP" sz="2400" b="1" kern="100" dirty="0">
                <a:solidFill>
                  <a:schemeClr val="tx1"/>
                </a:solidFill>
                <a:effectLst/>
                <a:latin typeface="+mj-ea"/>
                <a:ea typeface="+mj-ea"/>
                <a:cs typeface="Times New Roman" panose="02020603050405020304" pitchFamily="18" charset="0"/>
              </a:rPr>
              <a:t>知識</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a:t>
            </a:r>
            <a:r>
              <a:rPr lang="en-US" altLang="ja-JP" sz="2400" b="1" kern="100" dirty="0">
                <a:solidFill>
                  <a:schemeClr val="tx1"/>
                </a:solidFill>
                <a:effectLst/>
                <a:latin typeface="+mj-ea"/>
                <a:ea typeface="+mj-ea"/>
                <a:cs typeface="Times New Roman" panose="02020603050405020304" pitchFamily="18" charset="0"/>
              </a:rPr>
              <a:t>JDA-DAT(</a:t>
            </a:r>
            <a:r>
              <a:rPr lang="ja-JP" altLang="ja-JP" sz="2400" b="1" kern="100" dirty="0">
                <a:solidFill>
                  <a:schemeClr val="tx1"/>
                </a:solidFill>
                <a:effectLst/>
                <a:latin typeface="+mj-ea"/>
                <a:ea typeface="+mj-ea"/>
                <a:cs typeface="Times New Roman" panose="02020603050405020304" pitchFamily="18" charset="0"/>
              </a:rPr>
              <a:t>ディーダット</a:t>
            </a:r>
            <a:r>
              <a:rPr lang="en-US" altLang="ja-JP" sz="2400" b="1" kern="100" dirty="0">
                <a:solidFill>
                  <a:schemeClr val="tx1"/>
                </a:solidFill>
                <a:effectLst/>
                <a:latin typeface="+mj-ea"/>
                <a:ea typeface="+mj-ea"/>
                <a:cs typeface="Times New Roman" panose="02020603050405020304" pitchFamily="18" charset="0"/>
              </a:rPr>
              <a:t>)</a:t>
            </a:r>
            <a:r>
              <a:rPr lang="en-US"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Times New Roman" panose="02020603050405020304" pitchFamily="18" charset="0"/>
              </a:rPr>
              <a:t>… 災害発生時において、迅速に、的確に</a:t>
            </a:r>
            <a:r>
              <a:rPr lang="ja-JP" altLang="ja-JP" sz="2400" kern="100" dirty="0">
                <a:solidFill>
                  <a:schemeClr val="accent1">
                    <a:lumMod val="50000"/>
                  </a:schemeClr>
                </a:solidFill>
                <a:effectLst/>
                <a:latin typeface="+mj-ea"/>
                <a:ea typeface="+mj-ea"/>
                <a:cs typeface="Times New Roman" panose="02020603050405020304" pitchFamily="18" charset="0"/>
              </a:rPr>
              <a:t>栄養補助</a:t>
            </a:r>
            <a:r>
              <a:rPr lang="ja-JP" altLang="ja-JP" sz="2400" kern="100" dirty="0">
                <a:solidFill>
                  <a:schemeClr val="tx1"/>
                </a:solidFill>
                <a:effectLst/>
                <a:latin typeface="+mj-ea"/>
                <a:ea typeface="+mj-ea"/>
                <a:cs typeface="Times New Roman" panose="02020603050405020304" pitchFamily="18" charset="0"/>
              </a:rPr>
              <a:t>を</a:t>
            </a:r>
            <a:endParaRPr lang="en-US"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en-US" sz="2400" kern="100" dirty="0">
                <a:solidFill>
                  <a:schemeClr val="tx1"/>
                </a:solidFill>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Times New Roman" panose="02020603050405020304" pitchFamily="18" charset="0"/>
              </a:rPr>
              <a:t>行う組織</a:t>
            </a:r>
            <a:r>
              <a:rPr lang="ja-JP" altLang="en-US" sz="2400" kern="100" dirty="0">
                <a:solidFill>
                  <a:schemeClr val="tx1"/>
                </a:solidFill>
                <a:effectLst/>
                <a:latin typeface="+mj-ea"/>
                <a:ea typeface="+mj-ea"/>
                <a:cs typeface="Times New Roman" panose="02020603050405020304" pitchFamily="18" charset="0"/>
              </a:rPr>
              <a:t>、</a:t>
            </a:r>
            <a:r>
              <a:rPr lang="ja-JP" altLang="ja-JP" sz="2400" kern="100" dirty="0">
                <a:solidFill>
                  <a:schemeClr val="tx1"/>
                </a:solidFill>
                <a:effectLst/>
                <a:latin typeface="+mj-ea"/>
                <a:ea typeface="+mj-ea"/>
                <a:cs typeface="Times New Roman" panose="02020603050405020304" pitchFamily="18" charset="0"/>
              </a:rPr>
              <a:t>防災協定のキッチンカーの存在</a:t>
            </a:r>
          </a:p>
          <a:p>
            <a:pPr marL="0" indent="0" algn="just">
              <a:buNone/>
            </a:pPr>
            <a:r>
              <a:rPr lang="ja-JP" altLang="ja-JP" sz="2400" kern="100" dirty="0">
                <a:solidFill>
                  <a:schemeClr val="tx1"/>
                </a:solidFill>
                <a:effectLst/>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Times New Roman" panose="02020603050405020304" pitchFamily="18" charset="0"/>
              </a:rPr>
              <a:t>備蓄方法のポイント</a:t>
            </a:r>
            <a:r>
              <a:rPr lang="ja-JP"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accent1">
                    <a:lumMod val="50000"/>
                  </a:schemeClr>
                </a:solidFill>
                <a:effectLst/>
                <a:latin typeface="+mj-ea"/>
                <a:ea typeface="+mj-ea"/>
                <a:cs typeface="Times New Roman" panose="02020603050405020304" pitchFamily="18" charset="0"/>
              </a:rPr>
              <a:t>冷凍庫</a:t>
            </a:r>
            <a:r>
              <a:rPr lang="ja-JP" altLang="ja-JP" sz="2400" kern="100" dirty="0">
                <a:solidFill>
                  <a:schemeClr val="tx1"/>
                </a:solidFill>
                <a:effectLst/>
                <a:latin typeface="+mj-ea"/>
                <a:ea typeface="+mj-ea"/>
                <a:cs typeface="Times New Roman" panose="02020603050405020304" pitchFamily="18" charset="0"/>
              </a:rPr>
              <a:t>に入れられるだけの食料を入れておく</a:t>
            </a:r>
          </a:p>
          <a:p>
            <a:pPr marL="0" indent="0" algn="just">
              <a:buNone/>
            </a:pPr>
            <a:r>
              <a:rPr lang="ja-JP" altLang="ja-JP" sz="2400" kern="100" dirty="0">
                <a:solidFill>
                  <a:schemeClr val="tx1"/>
                </a:solidFill>
                <a:effectLst/>
                <a:latin typeface="+mj-ea"/>
                <a:ea typeface="+mj-ea"/>
                <a:cs typeface="Times New Roman" panose="02020603050405020304" pitchFamily="18" charset="0"/>
              </a:rPr>
              <a:t>　　　　　　　　　　</a:t>
            </a:r>
            <a:r>
              <a:rPr lang="en-US" altLang="ja-JP" sz="2400" kern="100" dirty="0">
                <a:solidFill>
                  <a:schemeClr val="tx1"/>
                </a:solidFill>
                <a:effectLst/>
                <a:latin typeface="+mj-ea"/>
                <a:ea typeface="+mj-ea"/>
                <a:cs typeface="Times New Roman" panose="02020603050405020304" pitchFamily="18" charset="0"/>
              </a:rPr>
              <a:t>    </a:t>
            </a:r>
            <a:r>
              <a:rPr lang="ja-JP" altLang="en-US" sz="2400" kern="100" dirty="0">
                <a:solidFill>
                  <a:schemeClr val="tx1"/>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Times New Roman" panose="02020603050405020304" pitchFamily="18" charset="0"/>
              </a:rPr>
              <a:t>災害時にはそれら食品から消費する</a:t>
            </a:r>
            <a:r>
              <a:rPr lang="en-US" altLang="ja-JP" sz="2400" kern="100" dirty="0">
                <a:solidFill>
                  <a:schemeClr val="tx1"/>
                </a:solidFill>
                <a:effectLst/>
                <a:latin typeface="+mj-ea"/>
                <a:ea typeface="+mj-ea"/>
                <a:cs typeface="Times New Roman" panose="02020603050405020304" pitchFamily="18" charset="0"/>
              </a:rPr>
              <a:t> </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Times New Roman" panose="02020603050405020304" pitchFamily="18" charset="0"/>
              </a:rPr>
              <a:t>携帯トイレの準備</a:t>
            </a:r>
            <a:r>
              <a:rPr lang="ja-JP" altLang="ja-JP" sz="2400" kern="100" dirty="0">
                <a:solidFill>
                  <a:schemeClr val="tx1"/>
                </a:solidFill>
                <a:effectLst/>
                <a:latin typeface="+mj-ea"/>
                <a:ea typeface="+mj-ea"/>
                <a:cs typeface="Times New Roman" panose="02020603050405020304" pitchFamily="18" charset="0"/>
              </a:rPr>
              <a:t>… </a:t>
            </a:r>
            <a:r>
              <a:rPr lang="en-US" altLang="ja-JP" sz="2400" kern="100" dirty="0">
                <a:solidFill>
                  <a:schemeClr val="tx1"/>
                </a:solidFill>
                <a:effectLst/>
                <a:latin typeface="+mj-ea"/>
                <a:ea typeface="+mj-ea"/>
                <a:cs typeface="Times New Roman" panose="02020603050405020304" pitchFamily="18" charset="0"/>
              </a:rPr>
              <a:t>1</a:t>
            </a:r>
            <a:r>
              <a:rPr lang="ja-JP" altLang="ja-JP" sz="2400" kern="100" dirty="0">
                <a:solidFill>
                  <a:schemeClr val="tx1"/>
                </a:solidFill>
                <a:effectLst/>
                <a:latin typeface="+mj-ea"/>
                <a:ea typeface="+mj-ea"/>
                <a:cs typeface="Times New Roman" panose="02020603050405020304" pitchFamily="18" charset="0"/>
              </a:rPr>
              <a:t>日</a:t>
            </a:r>
            <a:r>
              <a:rPr lang="en-US" altLang="ja-JP" sz="2400" kern="100" dirty="0">
                <a:solidFill>
                  <a:schemeClr val="tx1"/>
                </a:solidFill>
                <a:effectLst/>
                <a:latin typeface="+mj-ea"/>
                <a:ea typeface="+mj-ea"/>
                <a:cs typeface="Times New Roman" panose="02020603050405020304" pitchFamily="18" charset="0"/>
              </a:rPr>
              <a:t>5</a:t>
            </a:r>
            <a:r>
              <a:rPr lang="ja-JP" altLang="ja-JP" sz="2400" kern="100" dirty="0">
                <a:solidFill>
                  <a:schemeClr val="tx1"/>
                </a:solidFill>
                <a:effectLst/>
                <a:latin typeface="+mj-ea"/>
                <a:ea typeface="+mj-ea"/>
                <a:cs typeface="Times New Roman" panose="02020603050405020304" pitchFamily="18" charset="0"/>
              </a:rPr>
              <a:t>回×〇人分×</a:t>
            </a:r>
            <a:r>
              <a:rPr lang="en-US" altLang="ja-JP" sz="2400" kern="100" dirty="0">
                <a:solidFill>
                  <a:schemeClr val="tx1"/>
                </a:solidFill>
                <a:effectLst/>
                <a:latin typeface="+mj-ea"/>
                <a:ea typeface="+mj-ea"/>
                <a:cs typeface="Times New Roman" panose="02020603050405020304" pitchFamily="18" charset="0"/>
              </a:rPr>
              <a:t>7</a:t>
            </a:r>
            <a:r>
              <a:rPr lang="ja-JP" altLang="ja-JP" sz="2400" kern="100" dirty="0">
                <a:solidFill>
                  <a:schemeClr val="tx1"/>
                </a:solidFill>
                <a:effectLst/>
                <a:latin typeface="+mj-ea"/>
                <a:ea typeface="+mj-ea"/>
                <a:cs typeface="Times New Roman" panose="02020603050405020304" pitchFamily="18" charset="0"/>
              </a:rPr>
              <a:t>日分　</a:t>
            </a:r>
            <a:r>
              <a:rPr lang="en-US" altLang="ja-JP" sz="2400" kern="100" dirty="0">
                <a:solidFill>
                  <a:schemeClr val="tx1"/>
                </a:solidFill>
                <a:effectLst/>
                <a:latin typeface="+mj-ea"/>
                <a:ea typeface="+mj-ea"/>
                <a:cs typeface="Times New Roman" panose="02020603050405020304" pitchFamily="18" charset="0"/>
              </a:rPr>
              <a:t>(</a:t>
            </a:r>
            <a:r>
              <a:rPr lang="ja-JP" altLang="ja-JP" sz="2400" kern="100" dirty="0">
                <a:solidFill>
                  <a:schemeClr val="accent1">
                    <a:lumMod val="50000"/>
                  </a:schemeClr>
                </a:solidFill>
                <a:effectLst/>
                <a:latin typeface="+mj-ea"/>
                <a:ea typeface="+mj-ea"/>
                <a:cs typeface="Times New Roman" panose="02020603050405020304" pitchFamily="18" charset="0"/>
              </a:rPr>
              <a:t>専用のビニール袋</a:t>
            </a:r>
            <a:r>
              <a:rPr lang="ja-JP" altLang="ja-JP" sz="2400" kern="100" dirty="0">
                <a:solidFill>
                  <a:schemeClr val="tx1"/>
                </a:solidFill>
                <a:effectLst/>
                <a:latin typeface="+mj-ea"/>
                <a:ea typeface="+mj-ea"/>
                <a:cs typeface="Times New Roman" panose="02020603050405020304" pitchFamily="18" charset="0"/>
              </a:rPr>
              <a:t>の準備</a:t>
            </a:r>
            <a:r>
              <a:rPr lang="en-US" altLang="ja-JP" sz="2400" kern="100" dirty="0">
                <a:solidFill>
                  <a:schemeClr val="tx1"/>
                </a:solidFill>
                <a:effectLst/>
                <a:latin typeface="+mj-ea"/>
                <a:ea typeface="+mj-ea"/>
                <a:cs typeface="Times New Roman" panose="02020603050405020304" pitchFamily="18" charset="0"/>
              </a:rPr>
              <a:t>)</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Times New Roman" panose="02020603050405020304" pitchFamily="18" charset="0"/>
              </a:rPr>
              <a:t>防災アプリの活用</a:t>
            </a:r>
            <a:r>
              <a:rPr lang="ja-JP" altLang="ja-JP" sz="2400" kern="100" dirty="0">
                <a:solidFill>
                  <a:schemeClr val="tx1"/>
                </a:solidFill>
                <a:effectLst/>
                <a:latin typeface="+mj-ea"/>
                <a:ea typeface="+mj-ea"/>
                <a:cs typeface="Times New Roman" panose="02020603050405020304" pitchFamily="18" charset="0"/>
              </a:rPr>
              <a:t>… 誰でもダウンロード可</a:t>
            </a:r>
          </a:p>
          <a:p>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DB21D93F-9885-54E0-FC53-A0E5471F4E23}"/>
              </a:ext>
            </a:extLst>
          </p:cNvPr>
          <p:cNvSpPr>
            <a:spLocks noGrp="1"/>
          </p:cNvSpPr>
          <p:nvPr>
            <p:ph type="sldNum" sz="quarter" idx="12"/>
          </p:nvPr>
        </p:nvSpPr>
        <p:spPr/>
        <p:txBody>
          <a:bodyPr/>
          <a:lstStyle/>
          <a:p>
            <a:pPr rtl="0"/>
            <a:fld id="{48F63A3B-78C7-47BE-AE5E-E10140E04643}" type="slidenum">
              <a:rPr lang="en-US" altLang="ja-JP" smtClean="0"/>
              <a:t>50</a:t>
            </a:fld>
            <a:endParaRPr lang="ja-JP" dirty="0"/>
          </a:p>
        </p:txBody>
      </p:sp>
      <p:pic>
        <p:nvPicPr>
          <p:cNvPr id="2050" name="Picture 2">
            <a:extLst>
              <a:ext uri="{FF2B5EF4-FFF2-40B4-BE49-F238E27FC236}">
                <a16:creationId xmlns:a16="http://schemas.microsoft.com/office/drawing/2014/main" id="{3571624B-8C5F-A221-775C-4DEE1B311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3814" y="1007827"/>
            <a:ext cx="1711738" cy="206210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2671B614-30E1-A0C1-375D-40C0D89AA04C}"/>
              </a:ext>
            </a:extLst>
          </p:cNvPr>
          <p:cNvSpPr txBox="1"/>
          <p:nvPr/>
        </p:nvSpPr>
        <p:spPr>
          <a:xfrm>
            <a:off x="10231395" y="6419744"/>
            <a:ext cx="1770105"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r>
              <a:rPr kumimoji="1" lang="en-US" altLang="ja-JP" dirty="0"/>
              <a:t>S</a:t>
            </a:r>
            <a:r>
              <a:rPr kumimoji="1" lang="ja-JP" altLang="en-US" dirty="0"/>
              <a:t>）</a:t>
            </a:r>
          </a:p>
        </p:txBody>
      </p:sp>
      <p:sp>
        <p:nvSpPr>
          <p:cNvPr id="2" name="タイトル 1">
            <a:extLst>
              <a:ext uri="{FF2B5EF4-FFF2-40B4-BE49-F238E27FC236}">
                <a16:creationId xmlns:a16="http://schemas.microsoft.com/office/drawing/2014/main" id="{F88650DC-76B5-3E5A-7386-EEECDE618B1F}"/>
              </a:ext>
            </a:extLst>
          </p:cNvPr>
          <p:cNvSpPr>
            <a:spLocks noGrp="1"/>
          </p:cNvSpPr>
          <p:nvPr>
            <p:ph type="title"/>
          </p:nvPr>
        </p:nvSpPr>
        <p:spPr>
          <a:xfrm>
            <a:off x="760476" y="475998"/>
            <a:ext cx="10671048" cy="768096"/>
          </a:xfrm>
        </p:spPr>
        <p:txBody>
          <a:bodyPr/>
          <a:lstStyle/>
          <a:p>
            <a:r>
              <a:rPr lang="en-US" altLang="ja-JP" sz="3200" dirty="0">
                <a:solidFill>
                  <a:schemeClr val="tx1"/>
                </a:solidFill>
              </a:rPr>
              <a:t>d</a:t>
            </a:r>
            <a:r>
              <a:rPr kumimoji="1" lang="en-US" altLang="ja-JP" sz="3200" dirty="0">
                <a:solidFill>
                  <a:schemeClr val="tx1"/>
                </a:solidFill>
              </a:rPr>
              <a:t>. </a:t>
            </a:r>
            <a:r>
              <a:rPr kumimoji="1" lang="ja-JP" altLang="en-US" sz="3200" dirty="0">
                <a:solidFill>
                  <a:schemeClr val="tx1"/>
                </a:solidFill>
              </a:rPr>
              <a:t>避難所における献立作成の実態 </a:t>
            </a:r>
            <a:r>
              <a:rPr kumimoji="1" lang="en-US" altLang="ja-JP" sz="3200" dirty="0">
                <a:solidFill>
                  <a:schemeClr val="tx1"/>
                </a:solidFill>
              </a:rPr>
              <a:t>/ </a:t>
            </a:r>
            <a:r>
              <a:rPr kumimoji="1" lang="ja-JP" altLang="en-US" sz="3200" dirty="0">
                <a:solidFill>
                  <a:schemeClr val="tx1"/>
                </a:solidFill>
              </a:rPr>
              <a:t>災害に関する知識</a:t>
            </a:r>
          </a:p>
        </p:txBody>
      </p:sp>
    </p:spTree>
    <p:extLst>
      <p:ext uri="{BB962C8B-B14F-4D97-AF65-F5344CB8AC3E}">
        <p14:creationId xmlns:p14="http://schemas.microsoft.com/office/powerpoint/2010/main" val="718814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47CA4B-003C-7884-5BD5-7A7608080B4E}"/>
              </a:ext>
            </a:extLst>
          </p:cNvPr>
          <p:cNvSpPr>
            <a:spLocks noGrp="1"/>
          </p:cNvSpPr>
          <p:nvPr>
            <p:ph type="title"/>
          </p:nvPr>
        </p:nvSpPr>
        <p:spPr>
          <a:xfrm>
            <a:off x="760476" y="31557"/>
            <a:ext cx="10671048" cy="768096"/>
          </a:xfrm>
        </p:spPr>
        <p:txBody>
          <a:bodyPr/>
          <a:lstStyle/>
          <a:p>
            <a:r>
              <a:rPr kumimoji="1" lang="en-US" altLang="ja-JP" dirty="0">
                <a:solidFill>
                  <a:schemeClr val="tx1"/>
                </a:solidFill>
              </a:rPr>
              <a:t>E. </a:t>
            </a:r>
            <a:r>
              <a:rPr kumimoji="1" lang="ja-JP" altLang="en-US" dirty="0">
                <a:solidFill>
                  <a:schemeClr val="tx1"/>
                </a:solidFill>
              </a:rPr>
              <a:t>質疑応答 </a:t>
            </a:r>
            <a:r>
              <a:rPr kumimoji="1" lang="en-US" altLang="ja-JP" dirty="0">
                <a:solidFill>
                  <a:schemeClr val="tx1"/>
                </a:solidFill>
              </a:rPr>
              <a:t>q1</a:t>
            </a:r>
            <a:r>
              <a:rPr kumimoji="1" lang="ja-JP" altLang="en-US" dirty="0">
                <a:solidFill>
                  <a:schemeClr val="tx1"/>
                </a:solidFill>
              </a:rPr>
              <a:t>～</a:t>
            </a:r>
            <a:r>
              <a:rPr kumimoji="1" lang="en-US" altLang="ja-JP" dirty="0">
                <a:solidFill>
                  <a:schemeClr val="tx1"/>
                </a:solidFill>
              </a:rPr>
              <a:t>3 </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0EE94265-6DC8-16B9-459B-D52FA9CBBBBC}"/>
              </a:ext>
            </a:extLst>
          </p:cNvPr>
          <p:cNvSpPr>
            <a:spLocks noGrp="1"/>
          </p:cNvSpPr>
          <p:nvPr>
            <p:ph sz="half" idx="1"/>
          </p:nvPr>
        </p:nvSpPr>
        <p:spPr>
          <a:xfrm>
            <a:off x="1072896" y="594360"/>
            <a:ext cx="11119104" cy="4434840"/>
          </a:xfrm>
        </p:spPr>
        <p:txBody>
          <a:bodyPr/>
          <a:lstStyle/>
          <a:p>
            <a:pPr marL="0" lvl="0" indent="0" algn="just">
              <a:buNone/>
            </a:pP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en-US" altLang="ja-JP" sz="2400" b="1" kern="100" dirty="0">
                <a:solidFill>
                  <a:schemeClr val="tx1"/>
                </a:solidFill>
                <a:latin typeface="+mj-ea"/>
                <a:ea typeface="+mj-ea"/>
                <a:cs typeface="Times New Roman" panose="02020603050405020304" pitchFamily="18" charset="0"/>
              </a:rPr>
              <a:t>Q1</a:t>
            </a:r>
            <a:r>
              <a:rPr lang="ja-JP" altLang="en-US" sz="2400" b="1" kern="100" dirty="0">
                <a:solidFill>
                  <a:schemeClr val="tx1"/>
                </a:solidFill>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Times New Roman" panose="02020603050405020304" pitchFamily="18" charset="0"/>
              </a:rPr>
              <a:t>近助を食の視点からとらえるとどうなる？</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ＭＳ 明朝" panose="02020609040205080304" pitchFamily="17" charset="-128"/>
              </a:rPr>
              <a:t>↳近所の人と協力する。食料の運搬など</a:t>
            </a:r>
            <a:endParaRPr lang="en-US" altLang="ja-JP" sz="2400" kern="100" dirty="0">
              <a:solidFill>
                <a:schemeClr val="tx1"/>
              </a:solidFill>
              <a:effectLst/>
              <a:latin typeface="+mj-ea"/>
              <a:ea typeface="+mj-ea"/>
              <a:cs typeface="ＭＳ 明朝" panose="02020609040205080304" pitchFamily="17" charset="-128"/>
            </a:endParaRPr>
          </a:p>
          <a:p>
            <a:pPr marL="0" indent="0" algn="just">
              <a:buNone/>
            </a:pP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en-US" altLang="ja-JP" sz="2400" b="1" kern="100" dirty="0">
                <a:solidFill>
                  <a:schemeClr val="tx1"/>
                </a:solidFill>
                <a:latin typeface="+mj-ea"/>
                <a:ea typeface="+mj-ea"/>
                <a:cs typeface="Times New Roman" panose="02020603050405020304" pitchFamily="18" charset="0"/>
              </a:rPr>
              <a:t>Q2</a:t>
            </a:r>
            <a:r>
              <a:rPr lang="ja-JP" altLang="en-US" sz="2400" b="1" kern="100" dirty="0">
                <a:solidFill>
                  <a:schemeClr val="tx1"/>
                </a:solidFill>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ＭＳ 明朝" panose="02020609040205080304" pitchFamily="17" charset="-128"/>
              </a:rPr>
              <a:t>アプリの活用の実際</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　↳</a:t>
            </a:r>
            <a:r>
              <a:rPr lang="en-US" altLang="ja-JP" sz="2400" kern="100" dirty="0">
                <a:solidFill>
                  <a:schemeClr val="tx1"/>
                </a:solidFill>
                <a:effectLst/>
                <a:latin typeface="+mj-ea"/>
                <a:ea typeface="+mj-ea"/>
                <a:cs typeface="ＭＳ 明朝" panose="02020609040205080304" pitchFamily="17" charset="-128"/>
              </a:rPr>
              <a:t>3.11</a:t>
            </a:r>
            <a:r>
              <a:rPr lang="ja-JP" altLang="ja-JP" sz="2400" kern="100" dirty="0">
                <a:solidFill>
                  <a:schemeClr val="tx1"/>
                </a:solidFill>
                <a:effectLst/>
                <a:latin typeface="+mj-ea"/>
                <a:ea typeface="+mj-ea"/>
                <a:cs typeface="ＭＳ 明朝" panose="02020609040205080304" pitchFamily="17" charset="-128"/>
              </a:rPr>
              <a:t>時には防災アプリは無く、それ以降に普及した。</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　 アプリ活用により、紙面上の防災情報と比較して、</a:t>
            </a:r>
            <a:r>
              <a:rPr lang="ja-JP" altLang="ja-JP" sz="2400" kern="100" dirty="0">
                <a:solidFill>
                  <a:schemeClr val="accent1">
                    <a:lumMod val="50000"/>
                  </a:schemeClr>
                </a:solidFill>
                <a:effectLst/>
                <a:latin typeface="+mj-ea"/>
                <a:ea typeface="+mj-ea"/>
                <a:cs typeface="Times New Roman" panose="02020603050405020304" pitchFamily="18" charset="0"/>
              </a:rPr>
              <a:t>情報の更新</a:t>
            </a:r>
            <a:r>
              <a:rPr lang="ja-JP" altLang="ja-JP" sz="2400" kern="100" dirty="0">
                <a:solidFill>
                  <a:schemeClr val="tx1"/>
                </a:solidFill>
                <a:effectLst/>
                <a:latin typeface="+mj-ea"/>
                <a:ea typeface="+mj-ea"/>
                <a:cs typeface="Times New Roman" panose="02020603050405020304" pitchFamily="18" charset="0"/>
              </a:rPr>
              <a:t>が可能。</a:t>
            </a:r>
          </a:p>
          <a:p>
            <a:pPr indent="0" algn="just">
              <a:buNone/>
            </a:pPr>
            <a:r>
              <a:rPr lang="ja-JP" altLang="en-US" sz="2400" kern="100" dirty="0">
                <a:solidFill>
                  <a:schemeClr val="tx1"/>
                </a:solidFill>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Times New Roman" panose="02020603050405020304" pitchFamily="18" charset="0"/>
              </a:rPr>
              <a:t>災害の情報および</a:t>
            </a:r>
            <a:r>
              <a:rPr lang="ja-JP" altLang="ja-JP" sz="2400" kern="100" dirty="0">
                <a:solidFill>
                  <a:schemeClr val="accent1">
                    <a:lumMod val="50000"/>
                  </a:schemeClr>
                </a:solidFill>
                <a:effectLst/>
                <a:latin typeface="+mj-ea"/>
                <a:ea typeface="+mj-ea"/>
                <a:cs typeface="Times New Roman" panose="02020603050405020304" pitchFamily="18" charset="0"/>
              </a:rPr>
              <a:t>食に関する情報</a:t>
            </a:r>
            <a:r>
              <a:rPr lang="ja-JP" altLang="ja-JP" sz="2400" kern="100" dirty="0">
                <a:solidFill>
                  <a:schemeClr val="tx1"/>
                </a:solidFill>
                <a:effectLst/>
                <a:latin typeface="+mj-ea"/>
                <a:ea typeface="+mj-ea"/>
                <a:cs typeface="Times New Roman" panose="02020603050405020304" pitchFamily="18" charset="0"/>
              </a:rPr>
              <a:t>までも、網羅的に掲載</a:t>
            </a:r>
            <a:endParaRPr lang="en-US" altLang="ja-JP" sz="2400" kern="100" dirty="0">
              <a:solidFill>
                <a:schemeClr val="tx1"/>
              </a:solidFill>
              <a:effectLst/>
              <a:latin typeface="+mj-ea"/>
              <a:ea typeface="+mj-ea"/>
              <a:cs typeface="Times New Roman" panose="02020603050405020304" pitchFamily="18" charset="0"/>
            </a:endParaRPr>
          </a:p>
          <a:p>
            <a:pPr indent="0" algn="just">
              <a:buNone/>
            </a:pP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en-US" altLang="ja-JP" sz="2400" b="1" kern="100" dirty="0">
                <a:solidFill>
                  <a:schemeClr val="tx1"/>
                </a:solidFill>
                <a:latin typeface="+mj-ea"/>
                <a:ea typeface="+mj-ea"/>
                <a:cs typeface="Times New Roman" panose="02020603050405020304" pitchFamily="18" charset="0"/>
              </a:rPr>
              <a:t>Q3</a:t>
            </a:r>
            <a:r>
              <a:rPr lang="ja-JP" altLang="en-US" sz="2400" b="1" kern="100" dirty="0">
                <a:solidFill>
                  <a:schemeClr val="tx1"/>
                </a:solidFill>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Times New Roman" panose="02020603050405020304" pitchFamily="18" charset="0"/>
              </a:rPr>
              <a:t>防災訓練の実態は、今後変わっていくか</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ＭＳ 明朝" panose="02020609040205080304" pitchFamily="17" charset="-128"/>
              </a:rPr>
              <a:t>↳マンネリ化・形式上での実施が増えてきている→再現性×、意味がない</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　 </a:t>
            </a:r>
            <a:r>
              <a:rPr lang="en-US" altLang="ja-JP" sz="2400" kern="100" dirty="0">
                <a:solidFill>
                  <a:schemeClr val="tx1"/>
                </a:solidFill>
                <a:effectLst/>
                <a:latin typeface="+mj-ea"/>
                <a:ea typeface="+mj-ea"/>
                <a:cs typeface="ＭＳ 明朝" panose="02020609040205080304" pitchFamily="17" charset="-128"/>
              </a:rPr>
              <a:t> </a:t>
            </a:r>
            <a:r>
              <a:rPr lang="ja-JP" altLang="ja-JP" sz="2400" kern="100" dirty="0">
                <a:solidFill>
                  <a:schemeClr val="tx1"/>
                </a:solidFill>
                <a:effectLst/>
                <a:latin typeface="+mj-ea"/>
                <a:ea typeface="+mj-ea"/>
                <a:cs typeface="ＭＳ 明朝" panose="02020609040205080304" pitchFamily="17" charset="-128"/>
              </a:rPr>
              <a:t>個人で防災グッズを購入・そろえることが望ましい</a:t>
            </a:r>
            <a:endParaRPr lang="ja-JP" altLang="ja-JP" sz="2400" kern="100" dirty="0">
              <a:solidFill>
                <a:schemeClr val="tx1"/>
              </a:solidFill>
              <a:effectLst/>
              <a:latin typeface="+mj-ea"/>
              <a:ea typeface="+mj-ea"/>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2665CE2B-18E6-DB42-13BB-BAD6C8BDAB95}"/>
              </a:ext>
            </a:extLst>
          </p:cNvPr>
          <p:cNvSpPr>
            <a:spLocks noGrp="1"/>
          </p:cNvSpPr>
          <p:nvPr>
            <p:ph type="sldNum" sz="quarter" idx="12"/>
          </p:nvPr>
        </p:nvSpPr>
        <p:spPr/>
        <p:txBody>
          <a:bodyPr/>
          <a:lstStyle/>
          <a:p>
            <a:pPr rtl="0"/>
            <a:fld id="{48F63A3B-78C7-47BE-AE5E-E10140E04643}" type="slidenum">
              <a:rPr lang="en-US" altLang="ja-JP" smtClean="0"/>
              <a:t>51</a:t>
            </a:fld>
            <a:endParaRPr lang="ja-JP" dirty="0"/>
          </a:p>
        </p:txBody>
      </p:sp>
      <p:pic>
        <p:nvPicPr>
          <p:cNvPr id="3074" name="Picture 2">
            <a:extLst>
              <a:ext uri="{FF2B5EF4-FFF2-40B4-BE49-F238E27FC236}">
                <a16:creationId xmlns:a16="http://schemas.microsoft.com/office/drawing/2014/main" id="{5CABCC5A-6465-4379-0D56-D1FB29C1E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3500" y="5052998"/>
            <a:ext cx="2321546" cy="180500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110EF76-F50D-A44C-FD67-A69D73CE0062}"/>
              </a:ext>
            </a:extLst>
          </p:cNvPr>
          <p:cNvSpPr txBox="1"/>
          <p:nvPr/>
        </p:nvSpPr>
        <p:spPr>
          <a:xfrm>
            <a:off x="10554091" y="6488668"/>
            <a:ext cx="1770105"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r>
              <a:rPr kumimoji="1" lang="en-US" altLang="ja-JP" dirty="0"/>
              <a:t>S</a:t>
            </a:r>
            <a:r>
              <a:rPr kumimoji="1" lang="ja-JP" altLang="en-US" dirty="0"/>
              <a:t>）</a:t>
            </a:r>
          </a:p>
        </p:txBody>
      </p:sp>
    </p:spTree>
    <p:extLst>
      <p:ext uri="{BB962C8B-B14F-4D97-AF65-F5344CB8AC3E}">
        <p14:creationId xmlns:p14="http://schemas.microsoft.com/office/powerpoint/2010/main" val="3031825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3E5E149-A79A-65E7-1D9F-CDAE241F7948}"/>
              </a:ext>
            </a:extLst>
          </p:cNvPr>
          <p:cNvSpPr>
            <a:spLocks noGrp="1"/>
          </p:cNvSpPr>
          <p:nvPr>
            <p:ph sz="half" idx="1"/>
          </p:nvPr>
        </p:nvSpPr>
        <p:spPr>
          <a:xfrm>
            <a:off x="688630" y="1117468"/>
            <a:ext cx="11119104" cy="4434840"/>
          </a:xfrm>
        </p:spPr>
        <p:txBody>
          <a:bodyPr/>
          <a:lstStyle/>
          <a:p>
            <a:pPr marL="0" indent="0" algn="just">
              <a:buNone/>
            </a:pPr>
            <a:r>
              <a:rPr lang="en-US" altLang="ja-JP" sz="2400" b="1" kern="100" dirty="0">
                <a:solidFill>
                  <a:schemeClr val="tx1"/>
                </a:solidFill>
                <a:latin typeface="+mj-ea"/>
                <a:ea typeface="+mj-ea"/>
                <a:cs typeface="Times New Roman" panose="02020603050405020304" pitchFamily="18" charset="0"/>
              </a:rPr>
              <a:t>Q4</a:t>
            </a:r>
            <a:r>
              <a:rPr lang="ja-JP" altLang="en-US" sz="2400" b="1" kern="100" dirty="0">
                <a:solidFill>
                  <a:schemeClr val="tx1"/>
                </a:solidFill>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ＭＳ 明朝" panose="02020609040205080304" pitchFamily="17" charset="-128"/>
              </a:rPr>
              <a:t>町内会に入っていない人は、どうしたらいい？</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　↳情報だけは手に入れてほしい／避難所は、誰でも来て良い場所</a:t>
            </a:r>
            <a:endParaRPr lang="en-US" altLang="ja-JP" sz="2400" kern="100" dirty="0">
              <a:solidFill>
                <a:schemeClr val="tx1"/>
              </a:solidFill>
              <a:effectLst/>
              <a:latin typeface="+mj-ea"/>
              <a:ea typeface="+mj-ea"/>
              <a:cs typeface="ＭＳ 明朝" panose="02020609040205080304" pitchFamily="17" charset="-128"/>
            </a:endParaRPr>
          </a:p>
          <a:p>
            <a:pPr marL="0" indent="0" algn="just">
              <a:buNone/>
            </a:pP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en-US" altLang="ja-JP" sz="2400" b="1" kern="100" dirty="0">
                <a:solidFill>
                  <a:schemeClr val="tx1"/>
                </a:solidFill>
                <a:latin typeface="+mj-ea"/>
                <a:ea typeface="+mj-ea"/>
                <a:cs typeface="Times New Roman" panose="02020603050405020304" pitchFamily="18" charset="0"/>
              </a:rPr>
              <a:t>Q5</a:t>
            </a:r>
            <a:r>
              <a:rPr lang="ja-JP" altLang="en-US" sz="2400" b="1" kern="100" dirty="0">
                <a:solidFill>
                  <a:schemeClr val="tx1"/>
                </a:solidFill>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ＭＳ 明朝" panose="02020609040205080304" pitchFamily="17" charset="-128"/>
              </a:rPr>
              <a:t>非常食は、食べなれたものを備えておくことは、どのくらい重要？</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　↳</a:t>
            </a:r>
            <a:r>
              <a:rPr lang="en-US" altLang="ja-JP" sz="2400" kern="100" dirty="0">
                <a:solidFill>
                  <a:schemeClr val="tx1"/>
                </a:solidFill>
                <a:effectLst/>
                <a:latin typeface="+mj-ea"/>
                <a:ea typeface="+mj-ea"/>
                <a:cs typeface="ＭＳ 明朝" panose="02020609040205080304" pitchFamily="17" charset="-128"/>
              </a:rPr>
              <a:t>1</a:t>
            </a:r>
            <a:r>
              <a:rPr lang="ja-JP" altLang="ja-JP" sz="2400" kern="100" dirty="0">
                <a:solidFill>
                  <a:schemeClr val="tx1"/>
                </a:solidFill>
                <a:effectLst/>
                <a:latin typeface="+mj-ea"/>
                <a:ea typeface="+mj-ea"/>
                <a:cs typeface="ＭＳ 明朝" panose="02020609040205080304" pitchFamily="17" charset="-128"/>
              </a:rPr>
              <a:t>週間という長期間の食料備蓄は、ローリングストックを実践し、</a:t>
            </a:r>
            <a:endParaRPr lang="ja-JP" altLang="ja-JP" sz="2400" kern="100" dirty="0">
              <a:solidFill>
                <a:schemeClr val="tx1"/>
              </a:solidFill>
              <a:effectLst/>
              <a:latin typeface="+mj-ea"/>
              <a:ea typeface="+mj-ea"/>
              <a:cs typeface="Times New Roman" panose="02020603050405020304" pitchFamily="18" charset="0"/>
            </a:endParaRPr>
          </a:p>
          <a:p>
            <a:pPr indent="0" algn="just">
              <a:buNone/>
            </a:pPr>
            <a:r>
              <a:rPr lang="ja-JP" altLang="ja-JP" sz="2400" kern="100" dirty="0">
                <a:solidFill>
                  <a:schemeClr val="accent1">
                    <a:lumMod val="50000"/>
                  </a:schemeClr>
                </a:solidFill>
                <a:effectLst/>
                <a:latin typeface="+mj-ea"/>
                <a:ea typeface="+mj-ea"/>
                <a:cs typeface="ＭＳ 明朝" panose="02020609040205080304" pitchFamily="17" charset="-128"/>
              </a:rPr>
              <a:t>食べなれたもの</a:t>
            </a:r>
            <a:r>
              <a:rPr lang="ja-JP" altLang="ja-JP" sz="2400" kern="100" dirty="0">
                <a:solidFill>
                  <a:schemeClr val="tx1"/>
                </a:solidFill>
                <a:effectLst/>
                <a:latin typeface="+mj-ea"/>
                <a:ea typeface="+mj-ea"/>
                <a:cs typeface="ＭＳ 明朝" panose="02020609040205080304" pitchFamily="17" charset="-128"/>
              </a:rPr>
              <a:t>を備えることで、</a:t>
            </a:r>
            <a:r>
              <a:rPr lang="ja-JP" altLang="ja-JP" sz="2400" kern="100" dirty="0">
                <a:solidFill>
                  <a:schemeClr val="accent1">
                    <a:lumMod val="50000"/>
                  </a:schemeClr>
                </a:solidFill>
                <a:effectLst/>
                <a:latin typeface="+mj-ea"/>
                <a:ea typeface="+mj-ea"/>
                <a:cs typeface="ＭＳ 明朝" panose="02020609040205080304" pitchFamily="17" charset="-128"/>
              </a:rPr>
              <a:t>心が安定</a:t>
            </a:r>
            <a:r>
              <a:rPr lang="ja-JP" altLang="ja-JP" sz="2400" kern="100" dirty="0">
                <a:solidFill>
                  <a:schemeClr val="tx1"/>
                </a:solidFill>
                <a:effectLst/>
                <a:latin typeface="+mj-ea"/>
                <a:ea typeface="+mj-ea"/>
                <a:cs typeface="ＭＳ 明朝" panose="02020609040205080304" pitchFamily="17" charset="-128"/>
              </a:rPr>
              <a:t>するので重要。</a:t>
            </a:r>
            <a:endParaRPr lang="ja-JP" altLang="ja-JP" sz="2400" kern="100" dirty="0">
              <a:solidFill>
                <a:schemeClr val="tx1"/>
              </a:solidFill>
              <a:effectLst/>
              <a:latin typeface="+mj-ea"/>
              <a:ea typeface="+mj-ea"/>
              <a:cs typeface="Times New Roman" panose="02020603050405020304" pitchFamily="18" charset="0"/>
            </a:endParaRPr>
          </a:p>
          <a:p>
            <a:pPr indent="0" algn="just">
              <a:buNone/>
            </a:pPr>
            <a:r>
              <a:rPr lang="ja-JP" altLang="ja-JP" sz="2400" kern="100" dirty="0">
                <a:solidFill>
                  <a:schemeClr val="tx1"/>
                </a:solidFill>
                <a:effectLst/>
                <a:latin typeface="+mj-ea"/>
                <a:ea typeface="+mj-ea"/>
                <a:cs typeface="ＭＳ 明朝" panose="02020609040205080304" pitchFamily="17" charset="-128"/>
              </a:rPr>
              <a:t>みそ汁やスープ、缶詰を有効活用するのが良い</a:t>
            </a:r>
            <a:endParaRPr lang="en-US" altLang="ja-JP" sz="2400" kern="100" dirty="0">
              <a:solidFill>
                <a:schemeClr val="tx1"/>
              </a:solidFill>
              <a:effectLst/>
              <a:latin typeface="+mj-ea"/>
              <a:ea typeface="+mj-ea"/>
              <a:cs typeface="ＭＳ 明朝" panose="02020609040205080304" pitchFamily="17" charset="-128"/>
            </a:endParaRPr>
          </a:p>
          <a:p>
            <a:pPr indent="0" algn="just">
              <a:buNone/>
            </a:pP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en-US" altLang="ja-JP" sz="2400" b="1" kern="100" dirty="0">
                <a:solidFill>
                  <a:schemeClr val="tx1"/>
                </a:solidFill>
                <a:latin typeface="+mj-ea"/>
                <a:ea typeface="+mj-ea"/>
                <a:cs typeface="Times New Roman" panose="02020603050405020304" pitchFamily="18" charset="0"/>
              </a:rPr>
              <a:t>Q6</a:t>
            </a:r>
            <a:r>
              <a:rPr lang="ja-JP" altLang="en-US" sz="2400" b="1" kern="100" dirty="0">
                <a:solidFill>
                  <a:schemeClr val="tx1"/>
                </a:solidFill>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ＭＳ 明朝" panose="02020609040205080304" pitchFamily="17" charset="-128"/>
              </a:rPr>
              <a:t>避難所での食料は、炭水化物が多いが、生ものを運ぶにはどうしている？</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ＭＳ 明朝" panose="02020609040205080304" pitchFamily="17" charset="-128"/>
              </a:rPr>
              <a:t>　↳</a:t>
            </a:r>
            <a:r>
              <a:rPr lang="ja-JP" altLang="ja-JP" sz="2400" kern="100" dirty="0">
                <a:solidFill>
                  <a:schemeClr val="accent1">
                    <a:lumMod val="50000"/>
                  </a:schemeClr>
                </a:solidFill>
                <a:effectLst/>
                <a:latin typeface="+mj-ea"/>
                <a:ea typeface="+mj-ea"/>
                <a:cs typeface="ＭＳ 明朝" panose="02020609040205080304" pitchFamily="17" charset="-128"/>
              </a:rPr>
              <a:t>周辺の地域の支援</a:t>
            </a:r>
            <a:r>
              <a:rPr lang="ja-JP" altLang="ja-JP" sz="2400" kern="100" dirty="0">
                <a:solidFill>
                  <a:schemeClr val="tx1"/>
                </a:solidFill>
                <a:effectLst/>
                <a:latin typeface="+mj-ea"/>
                <a:ea typeface="+mj-ea"/>
                <a:cs typeface="ＭＳ 明朝" panose="02020609040205080304" pitchFamily="17" charset="-128"/>
              </a:rPr>
              <a:t>が重要、</a:t>
            </a:r>
            <a:endParaRPr lang="ja-JP" altLang="ja-JP" sz="2400" kern="100" dirty="0">
              <a:solidFill>
                <a:schemeClr val="tx1"/>
              </a:solidFill>
              <a:effectLst/>
              <a:latin typeface="+mj-ea"/>
              <a:ea typeface="+mj-ea"/>
              <a:cs typeface="Times New Roman" panose="02020603050405020304" pitchFamily="18" charset="0"/>
            </a:endParaRPr>
          </a:p>
          <a:p>
            <a:pPr marL="0" indent="0" algn="just">
              <a:buNone/>
            </a:pPr>
            <a:r>
              <a:rPr lang="ja-JP" altLang="ja-JP" sz="2400" kern="100" dirty="0">
                <a:solidFill>
                  <a:schemeClr val="tx1"/>
                </a:solidFill>
                <a:effectLst/>
                <a:latin typeface="+mj-ea"/>
                <a:ea typeface="+mj-ea"/>
                <a:cs typeface="Times New Roman" panose="02020603050405020304" pitchFamily="18" charset="0"/>
              </a:rPr>
              <a:t>　 家庭で、レトルト食品を備蓄したり、冷蔵庫で生ものを冷凍保存しておいたりする</a:t>
            </a:r>
          </a:p>
          <a:p>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00197600-8C7F-3F7B-FFC6-64F078AFBB3C}"/>
              </a:ext>
            </a:extLst>
          </p:cNvPr>
          <p:cNvSpPr>
            <a:spLocks noGrp="1"/>
          </p:cNvSpPr>
          <p:nvPr>
            <p:ph type="sldNum" sz="quarter" idx="12"/>
          </p:nvPr>
        </p:nvSpPr>
        <p:spPr/>
        <p:txBody>
          <a:bodyPr/>
          <a:lstStyle/>
          <a:p>
            <a:pPr rtl="0"/>
            <a:fld id="{48F63A3B-78C7-47BE-AE5E-E10140E04643}" type="slidenum">
              <a:rPr lang="en-US" altLang="ja-JP" smtClean="0"/>
              <a:t>52</a:t>
            </a:fld>
            <a:endParaRPr lang="ja-JP" dirty="0"/>
          </a:p>
        </p:txBody>
      </p:sp>
      <p:pic>
        <p:nvPicPr>
          <p:cNvPr id="6146" name="Picture 2">
            <a:extLst>
              <a:ext uri="{FF2B5EF4-FFF2-40B4-BE49-F238E27FC236}">
                <a16:creationId xmlns:a16="http://schemas.microsoft.com/office/drawing/2014/main" id="{3F2DA784-AD31-583F-1440-8CFB19549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2281" y="2613532"/>
            <a:ext cx="1374215" cy="163093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1158CE32-5639-66D0-8461-5E39C7078D78}"/>
              </a:ext>
            </a:extLst>
          </p:cNvPr>
          <p:cNvSpPr txBox="1"/>
          <p:nvPr/>
        </p:nvSpPr>
        <p:spPr>
          <a:xfrm>
            <a:off x="10231395" y="6419744"/>
            <a:ext cx="1770105"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r>
              <a:rPr kumimoji="1" lang="en-US" altLang="ja-JP" dirty="0"/>
              <a:t>S</a:t>
            </a:r>
            <a:r>
              <a:rPr kumimoji="1" lang="ja-JP" altLang="en-US" dirty="0"/>
              <a:t>）</a:t>
            </a:r>
          </a:p>
        </p:txBody>
      </p:sp>
      <p:sp>
        <p:nvSpPr>
          <p:cNvPr id="4" name="タイトル 1">
            <a:extLst>
              <a:ext uri="{FF2B5EF4-FFF2-40B4-BE49-F238E27FC236}">
                <a16:creationId xmlns:a16="http://schemas.microsoft.com/office/drawing/2014/main" id="{E8566D34-0AB3-7FDA-18F1-401C157390CD}"/>
              </a:ext>
            </a:extLst>
          </p:cNvPr>
          <p:cNvSpPr txBox="1">
            <a:spLocks/>
          </p:cNvSpPr>
          <p:nvPr/>
        </p:nvSpPr>
        <p:spPr>
          <a:xfrm>
            <a:off x="760476" y="31557"/>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dirty="0">
                <a:solidFill>
                  <a:schemeClr val="tx1"/>
                </a:solidFill>
              </a:rPr>
              <a:t>E. </a:t>
            </a:r>
            <a:r>
              <a:rPr lang="ja-JP" altLang="en-US" dirty="0">
                <a:solidFill>
                  <a:schemeClr val="tx1"/>
                </a:solidFill>
              </a:rPr>
              <a:t>質疑応答 </a:t>
            </a:r>
            <a:r>
              <a:rPr lang="en-US" altLang="ja-JP" dirty="0">
                <a:solidFill>
                  <a:schemeClr val="tx1"/>
                </a:solidFill>
              </a:rPr>
              <a:t>q4</a:t>
            </a:r>
            <a:r>
              <a:rPr lang="en-US" altLang="en-US" dirty="0">
                <a:solidFill>
                  <a:schemeClr val="tx1"/>
                </a:solidFill>
              </a:rPr>
              <a:t>～</a:t>
            </a:r>
            <a:r>
              <a:rPr lang="en-US" altLang="ja-JP" dirty="0">
                <a:solidFill>
                  <a:schemeClr val="tx1"/>
                </a:solidFill>
              </a:rPr>
              <a:t>6 </a:t>
            </a:r>
            <a:endParaRPr lang="en-US" altLang="en-US" dirty="0">
              <a:solidFill>
                <a:schemeClr val="tx1"/>
              </a:solidFill>
            </a:endParaRPr>
          </a:p>
        </p:txBody>
      </p:sp>
    </p:spTree>
    <p:extLst>
      <p:ext uri="{BB962C8B-B14F-4D97-AF65-F5344CB8AC3E}">
        <p14:creationId xmlns:p14="http://schemas.microsoft.com/office/powerpoint/2010/main" val="462522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3A19BCD-7B94-3A49-38FE-9BEE7050D71B}"/>
              </a:ext>
            </a:extLst>
          </p:cNvPr>
          <p:cNvSpPr>
            <a:spLocks noGrp="1"/>
          </p:cNvSpPr>
          <p:nvPr>
            <p:ph sz="half" idx="1"/>
          </p:nvPr>
        </p:nvSpPr>
        <p:spPr>
          <a:xfrm>
            <a:off x="673967" y="1014470"/>
            <a:ext cx="11119104" cy="4434840"/>
          </a:xfrm>
        </p:spPr>
        <p:txBody>
          <a:bodyPr/>
          <a:lstStyle/>
          <a:p>
            <a:pPr marL="0" indent="0" algn="just">
              <a:buNone/>
            </a:pPr>
            <a:r>
              <a:rPr lang="en-US" altLang="ja-JP" sz="2400" b="1" kern="100" dirty="0">
                <a:solidFill>
                  <a:schemeClr val="tx1"/>
                </a:solidFill>
                <a:latin typeface="+mj-ea"/>
                <a:ea typeface="+mj-ea"/>
                <a:cs typeface="Times New Roman" panose="02020603050405020304" pitchFamily="18" charset="0"/>
              </a:rPr>
              <a:t>Q7</a:t>
            </a:r>
            <a:r>
              <a:rPr lang="ja-JP" altLang="en-US" sz="2400" b="1" kern="100" dirty="0">
                <a:solidFill>
                  <a:schemeClr val="tx1"/>
                </a:solidFill>
                <a:latin typeface="+mj-ea"/>
                <a:ea typeface="+mj-ea"/>
                <a:cs typeface="Times New Roman" panose="02020603050405020304" pitchFamily="18" charset="0"/>
              </a:rPr>
              <a:t>：</a:t>
            </a:r>
            <a:r>
              <a:rPr lang="ja-JP" altLang="ja-JP" sz="2400" b="1" kern="100" dirty="0">
                <a:solidFill>
                  <a:schemeClr val="tx1"/>
                </a:solidFill>
                <a:effectLst/>
                <a:latin typeface="+mj-ea"/>
                <a:ea typeface="+mj-ea"/>
                <a:cs typeface="Times New Roman" panose="02020603050405020304" pitchFamily="18" charset="0"/>
              </a:rPr>
              <a:t>防災食を食べる機会の提供</a:t>
            </a:r>
            <a:endParaRPr lang="ja-JP" altLang="ja-JP" sz="2400" kern="100" dirty="0">
              <a:solidFill>
                <a:schemeClr val="tx1"/>
              </a:solidFill>
              <a:effectLst/>
              <a:latin typeface="+mj-ea"/>
              <a:ea typeface="+mj-ea"/>
              <a:cs typeface="Times New Roman" panose="02020603050405020304" pitchFamily="18" charset="0"/>
            </a:endParaRPr>
          </a:p>
          <a:p>
            <a:pPr indent="0" algn="just">
              <a:buNone/>
            </a:pPr>
            <a:r>
              <a:rPr lang="ja-JP" altLang="ja-JP" sz="2400" kern="100" dirty="0">
                <a:solidFill>
                  <a:schemeClr val="tx1"/>
                </a:solidFill>
                <a:effectLst/>
                <a:latin typeface="+mj-ea"/>
                <a:ea typeface="+mj-ea"/>
                <a:cs typeface="ＭＳ 明朝" panose="02020609040205080304" pitchFamily="17" charset="-128"/>
              </a:rPr>
              <a:t>↳</a:t>
            </a:r>
            <a:r>
              <a:rPr lang="ja-JP" altLang="ja-JP" sz="2400" kern="100" dirty="0">
                <a:solidFill>
                  <a:schemeClr val="tx1"/>
                </a:solidFill>
                <a:effectLst/>
                <a:latin typeface="+mj-ea"/>
                <a:ea typeface="+mj-ea"/>
                <a:cs typeface="Times New Roman" panose="02020603050405020304" pitchFamily="18" charset="0"/>
              </a:rPr>
              <a:t>運動会の時に、防災食を家庭から持ってきてもらい、食べてもらう</a:t>
            </a:r>
          </a:p>
          <a:p>
            <a:pPr indent="0" algn="just">
              <a:buNone/>
            </a:pPr>
            <a:r>
              <a:rPr lang="en-US"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tx1"/>
                </a:solidFill>
                <a:effectLst/>
                <a:latin typeface="+mj-ea"/>
                <a:ea typeface="+mj-ea"/>
                <a:cs typeface="Times New Roman" panose="02020603050405020304" pitchFamily="18" charset="0"/>
              </a:rPr>
              <a:t>水がないことを想定して、プールの水やペットボトル水を用いると、再現性◎</a:t>
            </a:r>
          </a:p>
          <a:p>
            <a:pPr marL="0" indent="0" algn="just">
              <a:buNone/>
            </a:pPr>
            <a:r>
              <a:rPr lang="ja-JP" altLang="ja-JP" sz="2400" kern="100" dirty="0">
                <a:solidFill>
                  <a:schemeClr val="tx1"/>
                </a:solidFill>
                <a:effectLst/>
                <a:latin typeface="+mj-ea"/>
                <a:ea typeface="+mj-ea"/>
                <a:cs typeface="Times New Roman" panose="02020603050405020304" pitchFamily="18" charset="0"/>
              </a:rPr>
              <a:t>　→</a:t>
            </a:r>
            <a:r>
              <a:rPr lang="ja-JP" altLang="ja-JP" sz="2400" kern="100" dirty="0">
                <a:solidFill>
                  <a:schemeClr val="accent1">
                    <a:lumMod val="50000"/>
                  </a:schemeClr>
                </a:solidFill>
                <a:effectLst/>
                <a:latin typeface="+mj-ea"/>
                <a:ea typeface="+mj-ea"/>
                <a:cs typeface="Times New Roman" panose="02020603050405020304" pitchFamily="18" charset="0"/>
              </a:rPr>
              <a:t>実践の場</a:t>
            </a:r>
            <a:r>
              <a:rPr lang="ja-JP" altLang="ja-JP" sz="2400" kern="100" dirty="0">
                <a:solidFill>
                  <a:schemeClr val="tx1"/>
                </a:solidFill>
                <a:effectLst/>
                <a:latin typeface="+mj-ea"/>
                <a:ea typeface="+mj-ea"/>
                <a:cs typeface="Times New Roman" panose="02020603050405020304" pitchFamily="18" charset="0"/>
              </a:rPr>
              <a:t>を設ける意義 大</a:t>
            </a:r>
          </a:p>
          <a:p>
            <a:pPr marL="0" indent="0">
              <a:buNone/>
            </a:pPr>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83573F01-6172-0214-F6DA-8321B903AC3A}"/>
              </a:ext>
            </a:extLst>
          </p:cNvPr>
          <p:cNvSpPr>
            <a:spLocks noGrp="1"/>
          </p:cNvSpPr>
          <p:nvPr>
            <p:ph type="sldNum" sz="quarter" idx="12"/>
          </p:nvPr>
        </p:nvSpPr>
        <p:spPr/>
        <p:txBody>
          <a:bodyPr/>
          <a:lstStyle/>
          <a:p>
            <a:pPr rtl="0"/>
            <a:fld id="{48F63A3B-78C7-47BE-AE5E-E10140E04643}" type="slidenum">
              <a:rPr lang="en-US" altLang="ja-JP" smtClean="0"/>
              <a:t>53</a:t>
            </a:fld>
            <a:endParaRPr lang="ja-JP" dirty="0"/>
          </a:p>
        </p:txBody>
      </p:sp>
      <p:pic>
        <p:nvPicPr>
          <p:cNvPr id="4098" name="Picture 2">
            <a:extLst>
              <a:ext uri="{FF2B5EF4-FFF2-40B4-BE49-F238E27FC236}">
                <a16:creationId xmlns:a16="http://schemas.microsoft.com/office/drawing/2014/main" id="{00E09A5D-7799-5C65-B908-1BD5C3129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642" y="4037270"/>
            <a:ext cx="1107668" cy="1302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F716EAA-C31E-2E40-ED62-1E203B789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208" y="3231890"/>
            <a:ext cx="1400387" cy="12652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5826FE7-8045-2BA4-5AE4-3D8021662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5930" y="2962849"/>
            <a:ext cx="1820160" cy="165191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2C6F225F-CC65-990B-8255-F11E59CEFF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307" y="4018483"/>
            <a:ext cx="3092423" cy="211831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CDF34CE8-E976-7381-C310-E96EF374A2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9241" y="4167137"/>
            <a:ext cx="914065" cy="91050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C2A077A-2040-9765-0349-5DB3D5B28289}"/>
              </a:ext>
            </a:extLst>
          </p:cNvPr>
          <p:cNvSpPr txBox="1"/>
          <p:nvPr/>
        </p:nvSpPr>
        <p:spPr>
          <a:xfrm>
            <a:off x="10231395" y="6419744"/>
            <a:ext cx="1770105"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r>
              <a:rPr kumimoji="1" lang="en-US" altLang="ja-JP" dirty="0"/>
              <a:t>S</a:t>
            </a:r>
            <a:r>
              <a:rPr kumimoji="1" lang="ja-JP" altLang="en-US" dirty="0"/>
              <a:t>）</a:t>
            </a:r>
          </a:p>
        </p:txBody>
      </p:sp>
      <p:sp>
        <p:nvSpPr>
          <p:cNvPr id="4" name="タイトル 1">
            <a:extLst>
              <a:ext uri="{FF2B5EF4-FFF2-40B4-BE49-F238E27FC236}">
                <a16:creationId xmlns:a16="http://schemas.microsoft.com/office/drawing/2014/main" id="{E87DE839-022D-8220-3EA5-C9ADE5F2F2B3}"/>
              </a:ext>
            </a:extLst>
          </p:cNvPr>
          <p:cNvSpPr txBox="1">
            <a:spLocks/>
          </p:cNvSpPr>
          <p:nvPr/>
        </p:nvSpPr>
        <p:spPr>
          <a:xfrm>
            <a:off x="760476" y="31557"/>
            <a:ext cx="10671048" cy="768096"/>
          </a:xfrm>
          <a:prstGeom prst="rect">
            <a:avLst/>
          </a:prstGeom>
        </p:spPr>
        <p:txBody>
          <a:bodyPr vert="horz" lIns="91440" tIns="45720" rIns="91440" bIns="45720" rtlCol="0" anchor="t">
            <a:no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dirty="0">
                <a:solidFill>
                  <a:schemeClr val="tx1"/>
                </a:solidFill>
              </a:rPr>
              <a:t>E. </a:t>
            </a:r>
            <a:r>
              <a:rPr lang="ja-JP" altLang="en-US" dirty="0">
                <a:solidFill>
                  <a:schemeClr val="tx1"/>
                </a:solidFill>
              </a:rPr>
              <a:t>質疑応答 </a:t>
            </a:r>
            <a:r>
              <a:rPr lang="en-US" altLang="ja-JP" dirty="0">
                <a:solidFill>
                  <a:schemeClr val="tx1"/>
                </a:solidFill>
              </a:rPr>
              <a:t>q7 </a:t>
            </a:r>
            <a:endParaRPr lang="en-US" altLang="en-US" dirty="0">
              <a:solidFill>
                <a:schemeClr val="tx1"/>
              </a:solidFill>
            </a:endParaRPr>
          </a:p>
        </p:txBody>
      </p:sp>
    </p:spTree>
    <p:extLst>
      <p:ext uri="{BB962C8B-B14F-4D97-AF65-F5344CB8AC3E}">
        <p14:creationId xmlns:p14="http://schemas.microsoft.com/office/powerpoint/2010/main" val="2274405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601640" y="1965960"/>
            <a:ext cx="11119104" cy="4434840"/>
          </a:xfrm>
        </p:spPr>
        <p:txBody>
          <a:bodyPr/>
          <a:lstStyle/>
          <a:p>
            <a:r>
              <a:rPr kumimoji="1" lang="ja-JP" altLang="en-US" sz="2400" dirty="0">
                <a:solidFill>
                  <a:schemeClr val="tx1"/>
                </a:solidFill>
              </a:rPr>
              <a:t>災害関連死は、栄養障害が原因で起こることが多い。</a:t>
            </a:r>
            <a:endParaRPr lang="en-US" altLang="ja-JP" sz="2400" dirty="0">
              <a:solidFill>
                <a:schemeClr val="tx1"/>
              </a:solidFill>
              <a:highlight>
                <a:srgbClr val="FFF6C3"/>
              </a:highlight>
            </a:endParaRPr>
          </a:p>
          <a:p>
            <a:pPr marL="0" indent="0">
              <a:buNone/>
            </a:pPr>
            <a:r>
              <a:rPr lang="ja-JP" altLang="en-US" sz="2400" dirty="0">
                <a:solidFill>
                  <a:schemeClr val="tx1"/>
                </a:solidFill>
              </a:rPr>
              <a:t>→栄養士ができることがたくさんある。防災は、日本において優先度の高い食育の題材であ　ると言える。</a:t>
            </a:r>
            <a:endParaRPr lang="en-US" altLang="ja-JP" sz="2400" dirty="0">
              <a:solidFill>
                <a:schemeClr val="tx1"/>
              </a:solidFill>
            </a:endParaRPr>
          </a:p>
          <a:p>
            <a:r>
              <a:rPr kumimoji="1" lang="ja-JP" altLang="en-US" sz="2400" dirty="0">
                <a:solidFill>
                  <a:schemeClr val="tx1"/>
                </a:solidFill>
              </a:rPr>
              <a:t>家庭の食糧備蓄、ローリングストック</a:t>
            </a:r>
            <a:endParaRPr lang="en-US" altLang="ja-JP" sz="2400" dirty="0">
              <a:solidFill>
                <a:schemeClr val="tx1"/>
              </a:solidFill>
            </a:endParaRPr>
          </a:p>
          <a:p>
            <a:pPr marL="0" indent="0">
              <a:buNone/>
            </a:pPr>
            <a:r>
              <a:rPr kumimoji="1" lang="ja-JP" altLang="en-US" sz="2400" dirty="0">
                <a:solidFill>
                  <a:schemeClr val="tx1"/>
                </a:solidFill>
              </a:rPr>
              <a:t>→食育の題材になる</a:t>
            </a:r>
            <a:endParaRPr kumimoji="1" lang="en-US" altLang="ja-JP" sz="2400" dirty="0">
              <a:solidFill>
                <a:schemeClr val="tx1"/>
              </a:solidFill>
            </a:endParaRPr>
          </a:p>
          <a:p>
            <a:r>
              <a:rPr kumimoji="1" lang="ja-JP" altLang="en-US" sz="2400" dirty="0">
                <a:solidFill>
                  <a:schemeClr val="tx1"/>
                </a:solidFill>
              </a:rPr>
              <a:t>女性のリーダーの視点が必要</a:t>
            </a:r>
            <a:endParaRPr kumimoji="1" lang="en-US" altLang="ja-JP" sz="2400" dirty="0">
              <a:solidFill>
                <a:schemeClr val="tx1"/>
              </a:solidFill>
            </a:endParaRPr>
          </a:p>
          <a:p>
            <a:pPr marL="0" indent="0">
              <a:buNone/>
            </a:pPr>
            <a:r>
              <a:rPr lang="ja-JP" altLang="en-US" sz="2400" dirty="0">
                <a:solidFill>
                  <a:schemeClr val="tx1"/>
                </a:solidFill>
              </a:rPr>
              <a:t>→ 特に必要な場所は、炊き出しやトイレの設置など。</a:t>
            </a:r>
            <a:endParaRPr lang="en-US" altLang="ja-JP" sz="2400" dirty="0">
              <a:solidFill>
                <a:schemeClr val="tx1"/>
              </a:solidFill>
            </a:endParaRPr>
          </a:p>
          <a:p>
            <a:pPr marL="0" indent="0">
              <a:buNone/>
            </a:pPr>
            <a:r>
              <a:rPr lang="ja-JP" altLang="en-US" sz="2400" dirty="0">
                <a:solidFill>
                  <a:schemeClr val="tx1"/>
                </a:solidFill>
              </a:rPr>
              <a:t> 「炊き出しは女性」と決めつけるのではなく、女性のリーダー（女性の視点も持っているリーダー）が、男女を適材適所に配置する。</a:t>
            </a:r>
            <a:endParaRPr lang="en-US" altLang="ja-JP" sz="2400" dirty="0">
              <a:solidFill>
                <a:schemeClr val="tx1"/>
              </a:solidFill>
            </a:endParaRPr>
          </a:p>
          <a:p>
            <a:pPr marL="0" indent="0">
              <a:buNone/>
            </a:pPr>
            <a:r>
              <a:rPr lang="ja-JP" altLang="en-US" sz="2400" dirty="0">
                <a:solidFill>
                  <a:schemeClr val="tx1"/>
                </a:solidFill>
              </a:rPr>
              <a:t>トイレを生活の場の近くに作ることで性犯罪の防止に努める。多くの人が使える洋式便所が望ましい。</a:t>
            </a:r>
            <a:endParaRPr lang="en-US" altLang="ja-JP" sz="2400" dirty="0">
              <a:solidFill>
                <a:schemeClr val="tx1"/>
              </a:solidFill>
            </a:endParaRPr>
          </a:p>
          <a:p>
            <a:endParaRPr lang="en-US" altLang="ja-JP" sz="2400" dirty="0">
              <a:solidFill>
                <a:schemeClr val="tx1"/>
              </a:solidFill>
            </a:endParaRPr>
          </a:p>
          <a:p>
            <a:pPr marL="0" indent="0">
              <a:buNone/>
            </a:pPr>
            <a:endParaRPr kumimoji="1" lang="en-US" altLang="ja-JP" dirty="0">
              <a:solidFill>
                <a:schemeClr val="tx1"/>
              </a:solidFill>
            </a:endParaRPr>
          </a:p>
        </p:txBody>
      </p:sp>
      <p:sp>
        <p:nvSpPr>
          <p:cNvPr id="5" name="スライド番号プレースホルダー 4">
            <a:extLst>
              <a:ext uri="{FF2B5EF4-FFF2-40B4-BE49-F238E27FC236}">
                <a16:creationId xmlns:a16="http://schemas.microsoft.com/office/drawing/2014/main" id="{FE4464D4-2A34-AF37-3A22-24ECE2557FA2}"/>
              </a:ext>
            </a:extLst>
          </p:cNvPr>
          <p:cNvSpPr>
            <a:spLocks noGrp="1"/>
          </p:cNvSpPr>
          <p:nvPr>
            <p:ph type="sldNum" sz="quarter" idx="12"/>
          </p:nvPr>
        </p:nvSpPr>
        <p:spPr/>
        <p:txBody>
          <a:bodyPr/>
          <a:lstStyle/>
          <a:p>
            <a:pPr rtl="0"/>
            <a:fld id="{48F63A3B-78C7-47BE-AE5E-E10140E04643}" type="slidenum">
              <a:rPr lang="en-US" altLang="ja-JP" smtClean="0"/>
              <a:t>54</a:t>
            </a:fld>
            <a:endParaRPr lang="ja-JP" dirty="0"/>
          </a:p>
        </p:txBody>
      </p:sp>
      <p:sp>
        <p:nvSpPr>
          <p:cNvPr id="6" name="タイトル 5"/>
          <p:cNvSpPr>
            <a:spLocks noGrp="1"/>
          </p:cNvSpPr>
          <p:nvPr>
            <p:ph type="title"/>
          </p:nvPr>
        </p:nvSpPr>
        <p:spPr>
          <a:xfrm>
            <a:off x="530618" y="731520"/>
            <a:ext cx="10671048" cy="768096"/>
          </a:xfrm>
        </p:spPr>
        <p:txBody>
          <a:bodyPr/>
          <a:lstStyle/>
          <a:p>
            <a:r>
              <a:rPr lang="en-US" altLang="ja-JP" dirty="0">
                <a:solidFill>
                  <a:schemeClr val="tx1"/>
                </a:solidFill>
              </a:rPr>
              <a:t>f. </a:t>
            </a:r>
            <a:r>
              <a:rPr lang="ja-JP" altLang="en-US" dirty="0">
                <a:solidFill>
                  <a:schemeClr val="tx1"/>
                </a:solidFill>
              </a:rPr>
              <a:t>考察①</a:t>
            </a:r>
            <a:br>
              <a:rPr lang="en-US" altLang="ja-JP" dirty="0">
                <a:solidFill>
                  <a:schemeClr val="tx1"/>
                </a:solidFill>
              </a:rPr>
            </a:br>
            <a:endParaRPr kumimoji="1" lang="ja-JP" altLang="en-US" dirty="0">
              <a:solidFill>
                <a:schemeClr val="tx1"/>
              </a:solidFill>
            </a:endParaRPr>
          </a:p>
        </p:txBody>
      </p:sp>
      <p:sp>
        <p:nvSpPr>
          <p:cNvPr id="2" name="テキスト ボックス 1">
            <a:extLst>
              <a:ext uri="{FF2B5EF4-FFF2-40B4-BE49-F238E27FC236}">
                <a16:creationId xmlns:a16="http://schemas.microsoft.com/office/drawing/2014/main" id="{4B614073-0956-2B53-A910-7D9DCACC9865}"/>
              </a:ext>
            </a:extLst>
          </p:cNvPr>
          <p:cNvSpPr txBox="1"/>
          <p:nvPr/>
        </p:nvSpPr>
        <p:spPr>
          <a:xfrm>
            <a:off x="10008973" y="6413021"/>
            <a:ext cx="199252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912481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601640" y="1773936"/>
            <a:ext cx="11119104" cy="4434840"/>
          </a:xfrm>
        </p:spPr>
        <p:txBody>
          <a:bodyPr/>
          <a:lstStyle/>
          <a:p>
            <a:endParaRPr kumimoji="1" lang="en-US" altLang="ja-JP" dirty="0">
              <a:solidFill>
                <a:schemeClr val="tx1"/>
              </a:solidFill>
            </a:endParaRPr>
          </a:p>
          <a:p>
            <a:r>
              <a:rPr lang="ja-JP" altLang="en-US" sz="2400" dirty="0">
                <a:solidFill>
                  <a:schemeClr val="tx1"/>
                </a:solidFill>
              </a:rPr>
              <a:t>携帯トイレの備蓄が重要</a:t>
            </a:r>
            <a:endParaRPr lang="en-US" altLang="ja-JP" sz="2400" dirty="0">
              <a:solidFill>
                <a:schemeClr val="tx1"/>
              </a:solidFill>
            </a:endParaRPr>
          </a:p>
          <a:p>
            <a:pPr marL="0" indent="0">
              <a:buNone/>
            </a:pPr>
            <a:r>
              <a:rPr lang="ja-JP" altLang="en-US" sz="2400" dirty="0">
                <a:solidFill>
                  <a:schemeClr val="tx1"/>
                </a:solidFill>
              </a:rPr>
              <a:t>→トイレを我慢することを防ぐことで災害関連死の予防につながる。</a:t>
            </a:r>
            <a:endParaRPr lang="en-US" altLang="ja-JP" sz="2400" dirty="0">
              <a:solidFill>
                <a:schemeClr val="tx1"/>
              </a:solidFill>
            </a:endParaRPr>
          </a:p>
          <a:p>
            <a:r>
              <a:rPr lang="ja-JP" altLang="en-US" sz="2400" dirty="0">
                <a:solidFill>
                  <a:schemeClr val="tx1"/>
                </a:solidFill>
              </a:rPr>
              <a:t>近所</a:t>
            </a:r>
            <a:endParaRPr lang="en-US" altLang="ja-JP" sz="2400" dirty="0">
              <a:solidFill>
                <a:schemeClr val="tx1"/>
              </a:solidFill>
            </a:endParaRPr>
          </a:p>
          <a:p>
            <a:pPr marL="0" indent="0">
              <a:buNone/>
            </a:pPr>
            <a:r>
              <a:rPr lang="ja-JP" altLang="en-US" sz="2400" dirty="0">
                <a:solidFill>
                  <a:schemeClr val="tx1"/>
                </a:solidFill>
              </a:rPr>
              <a:t>→避難所から近所の人の分の食べ物をもらってくる（△）など、近所で連携する。公助を当てにしてはダメ。</a:t>
            </a:r>
            <a:endParaRPr lang="en-US" altLang="ja-JP" sz="2400" dirty="0">
              <a:solidFill>
                <a:schemeClr val="tx1"/>
              </a:solidFill>
            </a:endParaRPr>
          </a:p>
          <a:p>
            <a:r>
              <a:rPr lang="ja-JP" altLang="en-US" sz="2400" dirty="0">
                <a:solidFill>
                  <a:schemeClr val="tx1"/>
                </a:solidFill>
              </a:rPr>
              <a:t>避難所の</a:t>
            </a:r>
            <a:r>
              <a:rPr lang="en-US" altLang="ja-JP" sz="2400" dirty="0">
                <a:solidFill>
                  <a:schemeClr val="tx1"/>
                </a:solidFill>
              </a:rPr>
              <a:t>1</a:t>
            </a:r>
            <a:r>
              <a:rPr lang="ja-JP" altLang="en-US" sz="2400" dirty="0">
                <a:solidFill>
                  <a:schemeClr val="tx1"/>
                </a:solidFill>
              </a:rPr>
              <a:t>週間分の献立を作っている地域は少ない</a:t>
            </a:r>
            <a:endParaRPr lang="en-US" altLang="ja-JP" sz="2400" dirty="0">
              <a:solidFill>
                <a:schemeClr val="tx1"/>
              </a:solidFill>
            </a:endParaRPr>
          </a:p>
          <a:p>
            <a:pPr marL="0" indent="0">
              <a:buNone/>
            </a:pPr>
            <a:r>
              <a:rPr lang="ja-JP" altLang="en-US" sz="2400" dirty="0">
                <a:solidFill>
                  <a:schemeClr val="tx1"/>
                </a:solidFill>
              </a:rPr>
              <a:t>→栄養士が必要</a:t>
            </a:r>
            <a:endParaRPr lang="en-US" altLang="ja-JP" sz="2400" dirty="0">
              <a:solidFill>
                <a:schemeClr val="tx1"/>
              </a:solidFill>
            </a:endParaRPr>
          </a:p>
          <a:p>
            <a:r>
              <a:rPr lang="en-US" altLang="ja-JP" sz="2400" dirty="0">
                <a:solidFill>
                  <a:schemeClr val="tx1"/>
                </a:solidFill>
              </a:rPr>
              <a:t>JDA-DAT</a:t>
            </a:r>
            <a:r>
              <a:rPr lang="ja-JP" altLang="en-US" sz="2400" dirty="0">
                <a:solidFill>
                  <a:schemeClr val="tx1"/>
                </a:solidFill>
              </a:rPr>
              <a:t>（災害支援栄養チーム）</a:t>
            </a:r>
            <a:endParaRPr lang="en-US" altLang="ja-JP" sz="2400" dirty="0">
              <a:solidFill>
                <a:schemeClr val="tx1"/>
              </a:solidFill>
            </a:endParaRPr>
          </a:p>
          <a:p>
            <a:pPr marL="0" indent="0">
              <a:buNone/>
            </a:pPr>
            <a:r>
              <a:rPr lang="ja-JP" altLang="en-US" sz="2400" dirty="0">
                <a:solidFill>
                  <a:schemeClr val="tx1"/>
                </a:solidFill>
              </a:rPr>
              <a:t>→これを周知し、災害と栄養が多くの人の頭の中で結びつくようになるといい。</a:t>
            </a:r>
            <a:endParaRPr lang="en-US" altLang="ja-JP" sz="2400" dirty="0">
              <a:solidFill>
                <a:schemeClr val="tx1"/>
              </a:solidFill>
            </a:endParaRPr>
          </a:p>
          <a:p>
            <a:endParaRPr lang="en-US" altLang="ja-JP" dirty="0">
              <a:solidFill>
                <a:schemeClr val="tx1"/>
              </a:solidFill>
            </a:endParaRPr>
          </a:p>
          <a:p>
            <a:pPr marL="0" indent="0">
              <a:buNone/>
            </a:pPr>
            <a:endParaRPr kumimoji="1" lang="en-US" altLang="ja-JP" dirty="0">
              <a:solidFill>
                <a:schemeClr val="tx1"/>
              </a:solidFill>
            </a:endParaRPr>
          </a:p>
        </p:txBody>
      </p:sp>
      <p:sp>
        <p:nvSpPr>
          <p:cNvPr id="5" name="スライド番号プレースホルダー 4">
            <a:extLst>
              <a:ext uri="{FF2B5EF4-FFF2-40B4-BE49-F238E27FC236}">
                <a16:creationId xmlns:a16="http://schemas.microsoft.com/office/drawing/2014/main" id="{FE4464D4-2A34-AF37-3A22-24ECE2557FA2}"/>
              </a:ext>
            </a:extLst>
          </p:cNvPr>
          <p:cNvSpPr>
            <a:spLocks noGrp="1"/>
          </p:cNvSpPr>
          <p:nvPr>
            <p:ph type="sldNum" sz="quarter" idx="12"/>
          </p:nvPr>
        </p:nvSpPr>
        <p:spPr/>
        <p:txBody>
          <a:bodyPr/>
          <a:lstStyle/>
          <a:p>
            <a:pPr rtl="0"/>
            <a:fld id="{48F63A3B-78C7-47BE-AE5E-E10140E04643}" type="slidenum">
              <a:rPr lang="en-US" altLang="ja-JP" smtClean="0"/>
              <a:t>55</a:t>
            </a:fld>
            <a:endParaRPr lang="ja-JP" dirty="0"/>
          </a:p>
        </p:txBody>
      </p:sp>
      <p:sp>
        <p:nvSpPr>
          <p:cNvPr id="6" name="タイトル 5"/>
          <p:cNvSpPr>
            <a:spLocks noGrp="1"/>
          </p:cNvSpPr>
          <p:nvPr>
            <p:ph type="title"/>
          </p:nvPr>
        </p:nvSpPr>
        <p:spPr>
          <a:xfrm>
            <a:off x="760476" y="731520"/>
            <a:ext cx="10671048" cy="768096"/>
          </a:xfrm>
        </p:spPr>
        <p:txBody>
          <a:bodyPr/>
          <a:lstStyle/>
          <a:p>
            <a:r>
              <a:rPr lang="en-US" altLang="ja-JP" dirty="0">
                <a:solidFill>
                  <a:schemeClr val="tx1"/>
                </a:solidFill>
              </a:rPr>
              <a:t>F. </a:t>
            </a:r>
            <a:r>
              <a:rPr lang="ja-JP" altLang="en-US" dirty="0">
                <a:solidFill>
                  <a:schemeClr val="tx1"/>
                </a:solidFill>
              </a:rPr>
              <a:t>考察②</a:t>
            </a:r>
            <a:endParaRPr kumimoji="1" lang="ja-JP" altLang="en-US" dirty="0">
              <a:solidFill>
                <a:schemeClr val="tx1"/>
              </a:solidFill>
            </a:endParaRPr>
          </a:p>
        </p:txBody>
      </p:sp>
      <p:sp>
        <p:nvSpPr>
          <p:cNvPr id="4" name="テキスト ボックス 3">
            <a:extLst>
              <a:ext uri="{FF2B5EF4-FFF2-40B4-BE49-F238E27FC236}">
                <a16:creationId xmlns:a16="http://schemas.microsoft.com/office/drawing/2014/main" id="{FE577E6B-D72B-467F-050D-048A60C883AB}"/>
              </a:ext>
            </a:extLst>
          </p:cNvPr>
          <p:cNvSpPr txBox="1"/>
          <p:nvPr/>
        </p:nvSpPr>
        <p:spPr>
          <a:xfrm>
            <a:off x="10008973" y="6413021"/>
            <a:ext cx="199252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2877328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p:txBody>
          <a:bodyPr/>
          <a:lstStyle/>
          <a:p>
            <a:endParaRPr kumimoji="1" lang="en-US" altLang="ja-JP" dirty="0">
              <a:solidFill>
                <a:schemeClr val="tx1"/>
              </a:solidFill>
            </a:endParaRPr>
          </a:p>
          <a:p>
            <a:r>
              <a:rPr lang="ja-JP" altLang="en-US" sz="2400" dirty="0">
                <a:solidFill>
                  <a:schemeClr val="tx1"/>
                </a:solidFill>
              </a:rPr>
              <a:t>防災訓練の課題（電気、ガスを使った炊き出しなど）</a:t>
            </a:r>
            <a:endParaRPr lang="en-US" altLang="ja-JP" sz="2400" dirty="0">
              <a:solidFill>
                <a:schemeClr val="tx1"/>
              </a:solidFill>
            </a:endParaRPr>
          </a:p>
          <a:p>
            <a:pPr marL="0" indent="0">
              <a:buNone/>
            </a:pPr>
            <a:r>
              <a:rPr lang="ja-JP" altLang="en-US" sz="2400" dirty="0">
                <a:solidFill>
                  <a:schemeClr val="tx1"/>
                </a:solidFill>
              </a:rPr>
              <a:t>　　 →変えていく必要がある。課題を見つけるため、文句を言うために防災訓練を行う。</a:t>
            </a:r>
            <a:endParaRPr lang="en-US" altLang="ja-JP" sz="2400" dirty="0">
              <a:solidFill>
                <a:schemeClr val="tx1"/>
              </a:solidFill>
            </a:endParaRPr>
          </a:p>
          <a:p>
            <a:pPr marL="0" indent="0">
              <a:buNone/>
            </a:pPr>
            <a:r>
              <a:rPr lang="ja-JP" altLang="en-US" sz="2400" dirty="0">
                <a:solidFill>
                  <a:schemeClr val="tx1"/>
                </a:solidFill>
              </a:rPr>
              <a:t>　　　　（課題を見つける・・・総合的探究の視点 → 探求のテーマににしたらどうか？）</a:t>
            </a:r>
            <a:endParaRPr lang="en-US" altLang="ja-JP" sz="2400" dirty="0">
              <a:solidFill>
                <a:schemeClr val="tx1"/>
              </a:solidFill>
            </a:endParaRPr>
          </a:p>
          <a:p>
            <a:pPr marL="0" indent="0">
              <a:buNone/>
            </a:pPr>
            <a:r>
              <a:rPr lang="ja-JP" altLang="en-US" sz="2400" dirty="0">
                <a:solidFill>
                  <a:schemeClr val="tx1"/>
                </a:solidFill>
              </a:rPr>
              <a:t>　　　　防災を自分事として考え、住民が防災訓練を作る（公衆栄養の視点）。</a:t>
            </a:r>
            <a:endParaRPr lang="en-US" altLang="ja-JP" sz="2400" dirty="0">
              <a:solidFill>
                <a:schemeClr val="tx1"/>
              </a:solidFill>
            </a:endParaRPr>
          </a:p>
          <a:p>
            <a:pPr marL="0" indent="0">
              <a:buNone/>
            </a:pPr>
            <a:endParaRPr kumimoji="1" lang="en-US" altLang="ja-JP" dirty="0">
              <a:solidFill>
                <a:schemeClr val="tx1"/>
              </a:solidFill>
            </a:endParaRPr>
          </a:p>
        </p:txBody>
      </p:sp>
      <p:sp>
        <p:nvSpPr>
          <p:cNvPr id="5" name="スライド番号プレースホルダー 4">
            <a:extLst>
              <a:ext uri="{FF2B5EF4-FFF2-40B4-BE49-F238E27FC236}">
                <a16:creationId xmlns:a16="http://schemas.microsoft.com/office/drawing/2014/main" id="{FE4464D4-2A34-AF37-3A22-24ECE2557FA2}"/>
              </a:ext>
            </a:extLst>
          </p:cNvPr>
          <p:cNvSpPr>
            <a:spLocks noGrp="1"/>
          </p:cNvSpPr>
          <p:nvPr>
            <p:ph type="sldNum" sz="quarter" idx="12"/>
          </p:nvPr>
        </p:nvSpPr>
        <p:spPr/>
        <p:txBody>
          <a:bodyPr/>
          <a:lstStyle/>
          <a:p>
            <a:pPr rtl="0"/>
            <a:fld id="{48F63A3B-78C7-47BE-AE5E-E10140E04643}" type="slidenum">
              <a:rPr lang="en-US" altLang="ja-JP" smtClean="0"/>
              <a:t>56</a:t>
            </a:fld>
            <a:endParaRPr lang="ja-JP" dirty="0"/>
          </a:p>
        </p:txBody>
      </p:sp>
      <p:sp>
        <p:nvSpPr>
          <p:cNvPr id="6" name="タイトル 5"/>
          <p:cNvSpPr>
            <a:spLocks noGrp="1"/>
          </p:cNvSpPr>
          <p:nvPr>
            <p:ph type="title"/>
          </p:nvPr>
        </p:nvSpPr>
        <p:spPr>
          <a:xfrm>
            <a:off x="760476" y="958700"/>
            <a:ext cx="10671048" cy="768096"/>
          </a:xfrm>
        </p:spPr>
        <p:txBody>
          <a:bodyPr/>
          <a:lstStyle/>
          <a:p>
            <a:r>
              <a:rPr lang="en-US" altLang="ja-JP" dirty="0">
                <a:solidFill>
                  <a:schemeClr val="tx1"/>
                </a:solidFill>
              </a:rPr>
              <a:t>f. </a:t>
            </a:r>
            <a:r>
              <a:rPr lang="ja-JP" altLang="en-US" dirty="0">
                <a:solidFill>
                  <a:schemeClr val="tx1"/>
                </a:solidFill>
              </a:rPr>
              <a:t>考察③</a:t>
            </a:r>
            <a:endParaRPr kumimoji="1" lang="ja-JP" altLang="en-US" dirty="0">
              <a:solidFill>
                <a:schemeClr val="tx1"/>
              </a:solidFill>
            </a:endParaRPr>
          </a:p>
        </p:txBody>
      </p:sp>
      <p:sp>
        <p:nvSpPr>
          <p:cNvPr id="4" name="テキスト ボックス 3">
            <a:extLst>
              <a:ext uri="{FF2B5EF4-FFF2-40B4-BE49-F238E27FC236}">
                <a16:creationId xmlns:a16="http://schemas.microsoft.com/office/drawing/2014/main" id="{282252C5-9F4D-EEF7-2036-1A023F231D12}"/>
              </a:ext>
            </a:extLst>
          </p:cNvPr>
          <p:cNvSpPr txBox="1"/>
          <p:nvPr/>
        </p:nvSpPr>
        <p:spPr>
          <a:xfrm>
            <a:off x="10008973" y="6413021"/>
            <a:ext cx="1992527"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2239270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895DCC-6B47-1677-DA68-49B3095865DA}"/>
              </a:ext>
            </a:extLst>
          </p:cNvPr>
          <p:cNvSpPr>
            <a:spLocks noGrp="1"/>
          </p:cNvSpPr>
          <p:nvPr>
            <p:ph type="title"/>
          </p:nvPr>
        </p:nvSpPr>
        <p:spPr>
          <a:xfrm>
            <a:off x="760476" y="861045"/>
            <a:ext cx="10671048" cy="768096"/>
          </a:xfrm>
        </p:spPr>
        <p:txBody>
          <a:bodyPr/>
          <a:lstStyle/>
          <a:p>
            <a:r>
              <a:rPr kumimoji="1" lang="en-US" altLang="ja-JP" dirty="0">
                <a:solidFill>
                  <a:schemeClr val="tx1"/>
                </a:solidFill>
              </a:rPr>
              <a:t>g. </a:t>
            </a:r>
            <a:r>
              <a:rPr kumimoji="1" lang="ja-JP" altLang="en-US" dirty="0">
                <a:solidFill>
                  <a:schemeClr val="tx1"/>
                </a:solidFill>
              </a:rPr>
              <a:t>感想　</a:t>
            </a:r>
            <a:r>
              <a:rPr kumimoji="1" lang="en-US" altLang="ja-JP" dirty="0">
                <a:solidFill>
                  <a:schemeClr val="tx1"/>
                </a:solidFill>
              </a:rPr>
              <a:t>(O)</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276EEC57-759F-3869-E2A6-B9802BFCBBA1}"/>
              </a:ext>
            </a:extLst>
          </p:cNvPr>
          <p:cNvSpPr>
            <a:spLocks noGrp="1"/>
          </p:cNvSpPr>
          <p:nvPr>
            <p:ph sz="half" idx="1"/>
          </p:nvPr>
        </p:nvSpPr>
        <p:spPr/>
        <p:txBody>
          <a:bodyPr/>
          <a:lstStyle/>
          <a:p>
            <a:pPr marL="0" indent="0">
              <a:buNone/>
            </a:pPr>
            <a:r>
              <a:rPr lang="ja-JP" altLang="en-US" sz="2400" dirty="0">
                <a:solidFill>
                  <a:schemeClr val="tx1"/>
                </a:solidFill>
              </a:rPr>
              <a:t>先日は貴重なお話をありがとうございました。防災に関する課題は山積みで、人の正常性バイアスを乗り越える必要性と、その難しさを感じました。携帯トイレの備蓄に関して、高田先生が「出す（排泄）までが食」とおっしゃっていたことが印象的でした。食の専門家である栄養士に対して、鋭い指摘をされたような気持ちになり、意識を変えることができました。備蓄に関しては、食べ慣れたものや、タバコなども備蓄して、できる限りいつも通りの生活をすることがとても大切だとわかったので、食育のテーマとして扱う優先度が高いと感じました。</a:t>
            </a:r>
            <a:endParaRPr lang="en-US" altLang="ja-JP" sz="2400" dirty="0">
              <a:solidFill>
                <a:schemeClr val="tx1"/>
              </a:solidFill>
            </a:endParaRPr>
          </a:p>
          <a:p>
            <a:pPr marL="0" indent="0">
              <a:buNone/>
            </a:pPr>
            <a:r>
              <a:rPr lang="en-US" altLang="ja-JP" sz="2400" dirty="0">
                <a:solidFill>
                  <a:schemeClr val="tx1"/>
                </a:solidFill>
              </a:rPr>
              <a:t>   </a:t>
            </a:r>
            <a:endParaRPr kumimoji="1" lang="ja-JP" altLang="en-US" sz="2400" dirty="0">
              <a:solidFill>
                <a:schemeClr val="tx1"/>
              </a:solidFill>
            </a:endParaRPr>
          </a:p>
        </p:txBody>
      </p:sp>
      <p:sp>
        <p:nvSpPr>
          <p:cNvPr id="4" name="スライド番号プレースホルダー 3">
            <a:extLst>
              <a:ext uri="{FF2B5EF4-FFF2-40B4-BE49-F238E27FC236}">
                <a16:creationId xmlns:a16="http://schemas.microsoft.com/office/drawing/2014/main" id="{61B14F19-2177-6B43-2683-6C2A2DB63795}"/>
              </a:ext>
            </a:extLst>
          </p:cNvPr>
          <p:cNvSpPr>
            <a:spLocks noGrp="1"/>
          </p:cNvSpPr>
          <p:nvPr>
            <p:ph type="sldNum" sz="quarter" idx="12"/>
          </p:nvPr>
        </p:nvSpPr>
        <p:spPr/>
        <p:txBody>
          <a:bodyPr/>
          <a:lstStyle/>
          <a:p>
            <a:pPr rtl="0"/>
            <a:fld id="{48F63A3B-78C7-47BE-AE5E-E10140E04643}" type="slidenum">
              <a:rPr lang="en-US" altLang="ja-JP" smtClean="0"/>
              <a:t>57</a:t>
            </a:fld>
            <a:endParaRPr lang="ja-JP" dirty="0"/>
          </a:p>
        </p:txBody>
      </p:sp>
    </p:spTree>
    <p:extLst>
      <p:ext uri="{BB962C8B-B14F-4D97-AF65-F5344CB8AC3E}">
        <p14:creationId xmlns:p14="http://schemas.microsoft.com/office/powerpoint/2010/main" val="3852141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84FA76-3E51-0031-8A91-E419BABE5649}"/>
              </a:ext>
            </a:extLst>
          </p:cNvPr>
          <p:cNvSpPr>
            <a:spLocks noGrp="1"/>
          </p:cNvSpPr>
          <p:nvPr>
            <p:ph type="title"/>
          </p:nvPr>
        </p:nvSpPr>
        <p:spPr>
          <a:xfrm>
            <a:off x="760476" y="852168"/>
            <a:ext cx="10671048" cy="768096"/>
          </a:xfrm>
        </p:spPr>
        <p:txBody>
          <a:bodyPr/>
          <a:lstStyle/>
          <a:p>
            <a:r>
              <a:rPr kumimoji="1" lang="en-US" altLang="ja-JP" dirty="0">
                <a:solidFill>
                  <a:schemeClr val="tx1"/>
                </a:solidFill>
              </a:rPr>
              <a:t>g. </a:t>
            </a:r>
            <a:r>
              <a:rPr kumimoji="1" lang="ja-JP" altLang="en-US" dirty="0">
                <a:solidFill>
                  <a:schemeClr val="tx1"/>
                </a:solidFill>
              </a:rPr>
              <a:t>感想　</a:t>
            </a:r>
            <a:r>
              <a:rPr kumimoji="1" lang="en-US" altLang="ja-JP" dirty="0">
                <a:solidFill>
                  <a:schemeClr val="tx1"/>
                </a:solidFill>
              </a:rPr>
              <a:t>(K)</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330EFB82-03DE-2CC3-7E10-F7B0BB69C9A3}"/>
              </a:ext>
            </a:extLst>
          </p:cNvPr>
          <p:cNvSpPr>
            <a:spLocks noGrp="1"/>
          </p:cNvSpPr>
          <p:nvPr>
            <p:ph sz="half" idx="1"/>
          </p:nvPr>
        </p:nvSpPr>
        <p:spPr/>
        <p:txBody>
          <a:bodyPr/>
          <a:lstStyle/>
          <a:p>
            <a:pPr marL="0" indent="0">
              <a:buNone/>
            </a:pPr>
            <a:r>
              <a:rPr lang="ja-JP" altLang="en-US" sz="2400" dirty="0">
                <a:solidFill>
                  <a:schemeClr val="tx1"/>
                </a:solidFill>
              </a:rPr>
              <a:t>貴重なお話を聞かせていただき、ありがとうございます。自分のこれまでの経験を深めるとともに、新たな知識を学ぶことができ、充実した時間を過ごすことができました。</a:t>
            </a:r>
          </a:p>
          <a:p>
            <a:pPr marL="0" indent="0">
              <a:buNone/>
            </a:pPr>
            <a:r>
              <a:rPr lang="ja-JP" altLang="en-US" sz="2400" dirty="0">
                <a:solidFill>
                  <a:schemeClr val="tx1"/>
                </a:solidFill>
              </a:rPr>
              <a:t>　印象に残ったことは、災害関連死は、食の問題であるということです。災害時において、避難所に来た人だけでなく、来れなかった人に対して、サポートのあり方という視点を新たに学び、勉強になりました。</a:t>
            </a:r>
          </a:p>
          <a:p>
            <a:pPr marL="0" indent="0">
              <a:buNone/>
            </a:pPr>
            <a:r>
              <a:rPr lang="ja-JP" altLang="en-US" sz="2400" dirty="0">
                <a:solidFill>
                  <a:schemeClr val="tx1"/>
                </a:solidFill>
              </a:rPr>
              <a:t>　また、防災訓練を実施する際には、再現性を重視するべきであり、形式上で実施するだけでは、役立たずのままであることを学びました。訓練を重ね、問題点を発見し、改善していくという</a:t>
            </a:r>
            <a:r>
              <a:rPr lang="en-US" altLang="ja-JP" sz="2400" dirty="0">
                <a:solidFill>
                  <a:schemeClr val="tx1"/>
                </a:solidFill>
              </a:rPr>
              <a:t>PDCA</a:t>
            </a:r>
            <a:r>
              <a:rPr lang="ja-JP" altLang="en-US" sz="2400" dirty="0">
                <a:solidFill>
                  <a:schemeClr val="tx1"/>
                </a:solidFill>
              </a:rPr>
              <a:t>サイクルの実践が重要であると分かりました。学校での食育の場においては、災害時を想定して、実践の機会・場を提供するような授業を実践しようと感じました。</a:t>
            </a:r>
          </a:p>
          <a:p>
            <a:pPr marL="0" indent="0">
              <a:buNone/>
            </a:pPr>
            <a:endParaRPr kumimoji="1" lang="ja-JP" altLang="en-US" sz="2400" dirty="0">
              <a:solidFill>
                <a:schemeClr val="tx1"/>
              </a:solidFill>
            </a:endParaRPr>
          </a:p>
        </p:txBody>
      </p:sp>
      <p:sp>
        <p:nvSpPr>
          <p:cNvPr id="4" name="スライド番号プレースホルダー 3">
            <a:extLst>
              <a:ext uri="{FF2B5EF4-FFF2-40B4-BE49-F238E27FC236}">
                <a16:creationId xmlns:a16="http://schemas.microsoft.com/office/drawing/2014/main" id="{19B8C85A-508C-D11F-E40D-326C67A906F8}"/>
              </a:ext>
            </a:extLst>
          </p:cNvPr>
          <p:cNvSpPr>
            <a:spLocks noGrp="1"/>
          </p:cNvSpPr>
          <p:nvPr>
            <p:ph type="sldNum" sz="quarter" idx="12"/>
          </p:nvPr>
        </p:nvSpPr>
        <p:spPr/>
        <p:txBody>
          <a:bodyPr/>
          <a:lstStyle/>
          <a:p>
            <a:pPr rtl="0"/>
            <a:fld id="{48F63A3B-78C7-47BE-AE5E-E10140E04643}" type="slidenum">
              <a:rPr lang="en-US" altLang="ja-JP" smtClean="0"/>
              <a:t>58</a:t>
            </a:fld>
            <a:endParaRPr lang="ja-JP" dirty="0"/>
          </a:p>
        </p:txBody>
      </p:sp>
    </p:spTree>
    <p:extLst>
      <p:ext uri="{BB962C8B-B14F-4D97-AF65-F5344CB8AC3E}">
        <p14:creationId xmlns:p14="http://schemas.microsoft.com/office/powerpoint/2010/main" val="3512391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D454D7-2FEA-8FC4-9DA7-14F17F174083}"/>
              </a:ext>
            </a:extLst>
          </p:cNvPr>
          <p:cNvSpPr>
            <a:spLocks noGrp="1"/>
          </p:cNvSpPr>
          <p:nvPr>
            <p:ph type="title"/>
          </p:nvPr>
        </p:nvSpPr>
        <p:spPr>
          <a:xfrm>
            <a:off x="670175" y="630226"/>
            <a:ext cx="10671048" cy="768096"/>
          </a:xfrm>
        </p:spPr>
        <p:txBody>
          <a:bodyPr/>
          <a:lstStyle/>
          <a:p>
            <a:r>
              <a:rPr kumimoji="1" lang="en-US" altLang="ja-JP" dirty="0">
                <a:solidFill>
                  <a:schemeClr val="tx1"/>
                </a:solidFill>
              </a:rPr>
              <a:t>g. </a:t>
            </a:r>
            <a:r>
              <a:rPr kumimoji="1" lang="ja-JP" altLang="en-US" dirty="0">
                <a:solidFill>
                  <a:schemeClr val="tx1"/>
                </a:solidFill>
              </a:rPr>
              <a:t>感想　</a:t>
            </a:r>
            <a:r>
              <a:rPr kumimoji="1" lang="en-US" altLang="ja-JP" dirty="0">
                <a:solidFill>
                  <a:schemeClr val="tx1"/>
                </a:solidFill>
              </a:rPr>
              <a:t>(S)</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E95263E7-CE5B-533B-0550-46E1ABF9A978}"/>
              </a:ext>
            </a:extLst>
          </p:cNvPr>
          <p:cNvSpPr>
            <a:spLocks noGrp="1"/>
          </p:cNvSpPr>
          <p:nvPr>
            <p:ph sz="half" idx="1"/>
          </p:nvPr>
        </p:nvSpPr>
        <p:spPr>
          <a:xfrm>
            <a:off x="446147" y="1593630"/>
            <a:ext cx="11119104" cy="4860435"/>
          </a:xfrm>
        </p:spPr>
        <p:txBody>
          <a:bodyPr/>
          <a:lstStyle/>
          <a:p>
            <a:pPr marL="0" indent="0">
              <a:buNone/>
            </a:pPr>
            <a:r>
              <a:rPr lang="ja-JP" altLang="en-US" sz="2400" dirty="0">
                <a:solidFill>
                  <a:schemeClr val="tx1"/>
                </a:solidFill>
              </a:rPr>
              <a:t>貴重なお話をありがとうございました。栄養障害は災害関連死の一因であるため、災害関連死の人数の多さから災害時の食料を備蓄は重要性を再認識しました。食料だけでなく、携帯トイレの備蓄も不可欠だということが印象的でした。水を飲まない、飲めないことも災害関連死につながるため、防災で食について考えるときに切り離せない問題だと感じました。また、近助についてはじめて知り、避難所が飽和しないためにも近助は重要だと感じました。最近はローリングストックについて以前より耳にするようになりましたが、缶詰などの常温のものが多かったため、冷凍庫に食料を備蓄しておくこと、冷蔵庫が倒れないように対策することは新たな視点でした。食料を備蓄するだけでなく、どのように備蓄するかも重要だと感じました。</a:t>
            </a:r>
            <a:endParaRPr lang="en-US" altLang="ja-JP" sz="2400" dirty="0">
              <a:solidFill>
                <a:schemeClr val="tx1"/>
              </a:solidFill>
            </a:endParaRPr>
          </a:p>
          <a:p>
            <a:pPr marL="0" indent="0">
              <a:buNone/>
            </a:pPr>
            <a:r>
              <a:rPr lang="en-US" altLang="ja-JP" sz="2400" dirty="0">
                <a:solidFill>
                  <a:schemeClr val="tx1"/>
                </a:solidFill>
              </a:rPr>
              <a:t>   </a:t>
            </a:r>
            <a:endParaRPr kumimoji="1" lang="ja-JP" altLang="en-US" sz="2400" dirty="0">
              <a:solidFill>
                <a:schemeClr val="tx1"/>
              </a:solidFill>
            </a:endParaRPr>
          </a:p>
        </p:txBody>
      </p:sp>
      <p:sp>
        <p:nvSpPr>
          <p:cNvPr id="4" name="スライド番号プレースホルダー 3">
            <a:extLst>
              <a:ext uri="{FF2B5EF4-FFF2-40B4-BE49-F238E27FC236}">
                <a16:creationId xmlns:a16="http://schemas.microsoft.com/office/drawing/2014/main" id="{66C07AB5-9D9E-1540-9DBC-B910590A75CB}"/>
              </a:ext>
            </a:extLst>
          </p:cNvPr>
          <p:cNvSpPr>
            <a:spLocks noGrp="1"/>
          </p:cNvSpPr>
          <p:nvPr>
            <p:ph type="sldNum" sz="quarter" idx="12"/>
          </p:nvPr>
        </p:nvSpPr>
        <p:spPr/>
        <p:txBody>
          <a:bodyPr/>
          <a:lstStyle/>
          <a:p>
            <a:pPr rtl="0"/>
            <a:fld id="{48F63A3B-78C7-47BE-AE5E-E10140E04643}" type="slidenum">
              <a:rPr lang="en-US" altLang="ja-JP" smtClean="0"/>
              <a:t>59</a:t>
            </a:fld>
            <a:endParaRPr lang="ja-JP" dirty="0"/>
          </a:p>
        </p:txBody>
      </p:sp>
    </p:spTree>
    <p:extLst>
      <p:ext uri="{BB962C8B-B14F-4D97-AF65-F5344CB8AC3E}">
        <p14:creationId xmlns:p14="http://schemas.microsoft.com/office/powerpoint/2010/main" val="3180266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79D7-8BFD-1E63-D3A5-1EE2892A3D8E}"/>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C529898-6F94-C0E7-E918-1B43067B0EA5}"/>
              </a:ext>
            </a:extLst>
          </p:cNvPr>
          <p:cNvSpPr>
            <a:spLocks noGrp="1"/>
          </p:cNvSpPr>
          <p:nvPr>
            <p:ph idx="1"/>
          </p:nvPr>
        </p:nvSpPr>
        <p:spPr>
          <a:xfrm>
            <a:off x="3593432" y="1594866"/>
            <a:ext cx="8339488" cy="5031526"/>
          </a:xfrm>
        </p:spPr>
        <p:txBody>
          <a:bodyPr rtlCol="0"/>
          <a:lstStyle>
            <a:defPPr>
              <a:defRPr lang="ja-JP"/>
            </a:defPPr>
          </a:lstStyle>
          <a:p>
            <a:pPr rtl="0"/>
            <a:r>
              <a:rPr lang="en-US" altLang="ja-JP" sz="2400" b="1" dirty="0">
                <a:solidFill>
                  <a:schemeClr val="tx1"/>
                </a:solidFill>
              </a:rPr>
              <a:t>1</a:t>
            </a:r>
            <a:r>
              <a:rPr lang="ja-JP" altLang="en-US" sz="2400" b="1" dirty="0">
                <a:solidFill>
                  <a:schemeClr val="tx1"/>
                </a:solidFill>
              </a:rPr>
              <a:t>）総合的な学習の時間の意義</a:t>
            </a:r>
            <a:endParaRPr lang="en-US" altLang="ja-JP" sz="2000" b="1" dirty="0">
              <a:solidFill>
                <a:schemeClr val="tx1"/>
              </a:solidFill>
            </a:endParaRPr>
          </a:p>
          <a:p>
            <a:r>
              <a:rPr lang="ja-JP" altLang="en-US" sz="2400" dirty="0">
                <a:solidFill>
                  <a:schemeClr val="tx1"/>
                </a:solidFill>
              </a:rPr>
              <a:t>総合学習はほかの授業に比べて、自分で考え、探究していくことが主になる授業であるため、子供たちが主体的・対話的で深い学びを得ることができる。これが総合学習の持つ意義であると考える。特に、私たちは栄養教諭として総合学習に関わることになるが、食に関する知識・技能だけでなく、食に関する思考力・判断力・表現力や、学びに向かう力・人間性を育むうえで、総合学習を利用し、健康寿命の延伸・</a:t>
            </a:r>
            <a:r>
              <a:rPr lang="en-US" altLang="ja-JP" sz="2400" dirty="0">
                <a:solidFill>
                  <a:schemeClr val="tx1"/>
                </a:solidFill>
              </a:rPr>
              <a:t>QOL</a:t>
            </a:r>
            <a:r>
              <a:rPr lang="ja-JP" altLang="en-US" sz="2400" dirty="0">
                <a:solidFill>
                  <a:schemeClr val="tx1"/>
                </a:solidFill>
              </a:rPr>
              <a:t>の向上のための資質・能力を育てることは大きな意義を持つと考えられる。</a:t>
            </a:r>
            <a:endParaRPr lang="en-US" altLang="ja-JP" sz="2400" dirty="0">
              <a:solidFill>
                <a:schemeClr val="tx1"/>
              </a:solidFill>
            </a:endParaRPr>
          </a:p>
        </p:txBody>
      </p:sp>
      <p:sp>
        <p:nvSpPr>
          <p:cNvPr id="15" name="スライド番号プレースホルダー 14">
            <a:extLst>
              <a:ext uri="{FF2B5EF4-FFF2-40B4-BE49-F238E27FC236}">
                <a16:creationId xmlns:a16="http://schemas.microsoft.com/office/drawing/2014/main" id="{1DFFC480-1353-3334-951A-BAD756AEED14}"/>
              </a:ext>
            </a:extLst>
          </p:cNvPr>
          <p:cNvSpPr>
            <a:spLocks noGrp="1"/>
          </p:cNvSpPr>
          <p:nvPr>
            <p:ph type="sldNum" sz="quarter" idx="12"/>
          </p:nvPr>
        </p:nvSpPr>
        <p:spPr/>
        <p:txBody>
          <a:bodyPr rtlCol="0"/>
          <a:lstStyle>
            <a:defPPr>
              <a:defRPr lang="ja-JP"/>
            </a:defPPr>
          </a:lstStyle>
          <a:p>
            <a:pPr rtl="0"/>
            <a:fld id="{48F63A3B-78C7-47BE-AE5E-E10140E04643}" type="slidenum">
              <a:rPr lang="en-US" altLang="ja-JP" smtClean="0"/>
              <a:t>6</a:t>
            </a:fld>
            <a:endParaRPr lang="ja-JP" dirty="0"/>
          </a:p>
        </p:txBody>
      </p:sp>
      <p:sp>
        <p:nvSpPr>
          <p:cNvPr id="4" name="テキスト ボックス 3">
            <a:extLst>
              <a:ext uri="{FF2B5EF4-FFF2-40B4-BE49-F238E27FC236}">
                <a16:creationId xmlns:a16="http://schemas.microsoft.com/office/drawing/2014/main" id="{08EA46D6-0718-0CF0-E087-98325A891C48}"/>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2217579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21500-CD20-C97D-D8E5-50A44B52A17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23D01D1-07B8-0A4D-2FBF-12F7D49D905A}"/>
              </a:ext>
            </a:extLst>
          </p:cNvPr>
          <p:cNvSpPr>
            <a:spLocks noGrp="1"/>
          </p:cNvSpPr>
          <p:nvPr>
            <p:ph type="title"/>
          </p:nvPr>
        </p:nvSpPr>
        <p:spPr>
          <a:xfrm>
            <a:off x="765313" y="1749287"/>
            <a:ext cx="7891671" cy="3727174"/>
          </a:xfrm>
        </p:spPr>
        <p:txBody>
          <a:bodyPr/>
          <a:lstStyle/>
          <a:p>
            <a:pPr marL="0" indent="0">
              <a:buNone/>
            </a:pPr>
            <a:r>
              <a:rPr lang="ja-JP" altLang="en-US" sz="3200" b="1" dirty="0">
                <a:solidFill>
                  <a:schemeClr val="tx1"/>
                </a:solidFill>
              </a:rPr>
              <a:t>◆ まとめ</a:t>
            </a:r>
            <a:br>
              <a:rPr lang="en-US" altLang="ja-JP" sz="4400" b="1" dirty="0">
                <a:solidFill>
                  <a:schemeClr val="tx1"/>
                </a:solidFill>
              </a:rPr>
            </a:br>
            <a:br>
              <a:rPr lang="en-US" altLang="ja-JP" sz="1400" b="1" dirty="0">
                <a:solidFill>
                  <a:schemeClr val="tx1"/>
                </a:solidFill>
              </a:rPr>
            </a:br>
            <a:r>
              <a:rPr lang="ja-JP" altLang="en-US" sz="1400" b="1" dirty="0">
                <a:solidFill>
                  <a:schemeClr val="tx1"/>
                </a:solidFill>
              </a:rPr>
              <a:t>　　　　　</a:t>
            </a:r>
            <a:r>
              <a:rPr lang="ja-JP" altLang="en-US" sz="2400" dirty="0">
                <a:solidFill>
                  <a:srgbClr val="000000"/>
                </a:solidFill>
              </a:rPr>
              <a:t>特別講義から、</a:t>
            </a:r>
            <a:r>
              <a:rPr lang="en-US" altLang="ja-JP" sz="2400" dirty="0">
                <a:solidFill>
                  <a:srgbClr val="000000"/>
                </a:solidFill>
              </a:rPr>
              <a:t>H</a:t>
            </a:r>
            <a:r>
              <a:rPr lang="ja-JP" altLang="en-US" sz="2400" dirty="0">
                <a:solidFill>
                  <a:srgbClr val="000000"/>
                </a:solidFill>
              </a:rPr>
              <a:t>先生が</a:t>
            </a:r>
            <a:r>
              <a:rPr lang="ja-JP" altLang="en-US" sz="2400" dirty="0">
                <a:solidFill>
                  <a:schemeClr val="accent1">
                    <a:lumMod val="50000"/>
                  </a:schemeClr>
                </a:solidFill>
              </a:rPr>
              <a:t>栄養教諭の先駆け</a:t>
            </a:r>
            <a:r>
              <a:rPr lang="ja-JP" altLang="en-US" sz="2400" dirty="0">
                <a:solidFill>
                  <a:srgbClr val="000000"/>
                </a:solidFill>
              </a:rPr>
              <a:t>として積極的</a:t>
            </a:r>
            <a:br>
              <a:rPr lang="en-US" altLang="ja-JP" sz="2400" dirty="0">
                <a:solidFill>
                  <a:srgbClr val="000000"/>
                </a:solidFill>
              </a:rPr>
            </a:br>
            <a:r>
              <a:rPr lang="ja-JP" altLang="en-US" sz="2400" dirty="0">
                <a:solidFill>
                  <a:srgbClr val="000000"/>
                </a:solidFill>
              </a:rPr>
              <a:t>　　　に食育に取り組み、</a:t>
            </a:r>
            <a:r>
              <a:rPr lang="ja-JP" altLang="en-US" sz="2400" dirty="0">
                <a:solidFill>
                  <a:schemeClr val="accent1">
                    <a:lumMod val="50000"/>
                  </a:schemeClr>
                </a:solidFill>
              </a:rPr>
              <a:t>工夫を重ねてきた姿勢</a:t>
            </a:r>
            <a:r>
              <a:rPr lang="ja-JP" altLang="en-US" sz="2400" dirty="0">
                <a:solidFill>
                  <a:srgbClr val="000000"/>
                </a:solidFill>
              </a:rPr>
              <a:t>やその具体的</a:t>
            </a:r>
            <a:br>
              <a:rPr lang="en-US" altLang="ja-JP" sz="2400" dirty="0">
                <a:solidFill>
                  <a:srgbClr val="000000"/>
                </a:solidFill>
              </a:rPr>
            </a:br>
            <a:r>
              <a:rPr lang="ja-JP" altLang="en-US" sz="2400" dirty="0">
                <a:solidFill>
                  <a:srgbClr val="000000"/>
                </a:solidFill>
              </a:rPr>
              <a:t>　　　な内容を学ぶことができた。</a:t>
            </a:r>
            <a:br>
              <a:rPr lang="en-US" altLang="ja-JP" sz="2400" dirty="0">
                <a:solidFill>
                  <a:srgbClr val="000000"/>
                </a:solidFill>
              </a:rPr>
            </a:br>
            <a:r>
              <a:rPr lang="ja-JP" altLang="en-US" sz="2400" dirty="0">
                <a:solidFill>
                  <a:srgbClr val="000000"/>
                </a:solidFill>
              </a:rPr>
              <a:t>　　　また、防災における課題の根本は</a:t>
            </a:r>
            <a:r>
              <a:rPr lang="ja-JP" altLang="en-US" sz="2400" dirty="0">
                <a:solidFill>
                  <a:srgbClr val="F5CDCE">
                    <a:lumMod val="50000"/>
                  </a:srgbClr>
                </a:solidFill>
              </a:rPr>
              <a:t>正常バイアス</a:t>
            </a:r>
            <a:r>
              <a:rPr lang="ja-JP" altLang="en-US" sz="2400" dirty="0">
                <a:solidFill>
                  <a:srgbClr val="000000"/>
                </a:solidFill>
              </a:rPr>
              <a:t>であり、</a:t>
            </a:r>
            <a:br>
              <a:rPr lang="en-US" altLang="ja-JP" sz="2400" dirty="0">
                <a:solidFill>
                  <a:srgbClr val="000000"/>
                </a:solidFill>
              </a:rPr>
            </a:br>
            <a:r>
              <a:rPr lang="ja-JP" altLang="en-US" sz="2400" dirty="0">
                <a:solidFill>
                  <a:srgbClr val="000000"/>
                </a:solidFill>
              </a:rPr>
              <a:t>　　　防災を</a:t>
            </a:r>
            <a:r>
              <a:rPr lang="ja-JP" altLang="en-US" sz="2400" dirty="0">
                <a:solidFill>
                  <a:srgbClr val="F5CDCE">
                    <a:lumMod val="50000"/>
                  </a:srgbClr>
                </a:solidFill>
              </a:rPr>
              <a:t>自分事</a:t>
            </a:r>
            <a:r>
              <a:rPr lang="ja-JP" altLang="en-US" sz="2400" dirty="0">
                <a:solidFill>
                  <a:srgbClr val="000000"/>
                </a:solidFill>
              </a:rPr>
              <a:t>として考えられるようになることを目指す</a:t>
            </a:r>
            <a:br>
              <a:rPr lang="en-US" altLang="ja-JP" sz="2400" dirty="0">
                <a:solidFill>
                  <a:srgbClr val="000000"/>
                </a:solidFill>
              </a:rPr>
            </a:br>
            <a:r>
              <a:rPr lang="ja-JP" altLang="en-US" sz="2400" dirty="0">
                <a:solidFill>
                  <a:srgbClr val="000000"/>
                </a:solidFill>
              </a:rPr>
              <a:t>　　　必要があるとわかった。</a:t>
            </a:r>
            <a:br>
              <a:rPr lang="en-US" altLang="ja-JP" sz="2400" dirty="0">
                <a:solidFill>
                  <a:srgbClr val="000000"/>
                </a:solidFill>
              </a:rPr>
            </a:br>
            <a:r>
              <a:rPr lang="ja-JP" altLang="en-US" sz="2400" dirty="0">
                <a:solidFill>
                  <a:srgbClr val="000000"/>
                </a:solidFill>
              </a:rPr>
              <a:t>　　　これらのことを踏まえて、以降でさらなる調査を行う。</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78D9FCAB-F07C-79F8-B6C9-259B735DB69A}"/>
              </a:ext>
            </a:extLst>
          </p:cNvPr>
          <p:cNvSpPr>
            <a:spLocks noGrp="1"/>
          </p:cNvSpPr>
          <p:nvPr>
            <p:ph type="sldNum" sz="quarter" idx="12"/>
          </p:nvPr>
        </p:nvSpPr>
        <p:spPr/>
        <p:txBody>
          <a:bodyPr/>
          <a:lstStyle/>
          <a:p>
            <a:pPr rtl="0"/>
            <a:fld id="{48F63A3B-78C7-47BE-AE5E-E10140E04643}" type="slidenum">
              <a:rPr lang="en-US" altLang="ja-JP" smtClean="0"/>
              <a:t>60</a:t>
            </a:fld>
            <a:endParaRPr lang="ja-JP" dirty="0"/>
          </a:p>
        </p:txBody>
      </p:sp>
    </p:spTree>
    <p:extLst>
      <p:ext uri="{BB962C8B-B14F-4D97-AF65-F5344CB8AC3E}">
        <p14:creationId xmlns:p14="http://schemas.microsoft.com/office/powerpoint/2010/main" val="786090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FBCA-3D6D-7B4C-E0B0-0C5378C6B06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127D04C-08BC-64B8-7C90-B5E06C73338E}"/>
              </a:ext>
            </a:extLst>
          </p:cNvPr>
          <p:cNvSpPr>
            <a:spLocks noGrp="1"/>
          </p:cNvSpPr>
          <p:nvPr>
            <p:ph type="title"/>
          </p:nvPr>
        </p:nvSpPr>
        <p:spPr>
          <a:xfrm>
            <a:off x="2895600" y="3706898"/>
            <a:ext cx="6400800" cy="768096"/>
          </a:xfrm>
        </p:spPr>
        <p:txBody>
          <a:bodyPr rtlCol="0"/>
          <a:lstStyle>
            <a:defPPr>
              <a:defRPr lang="ja-JP"/>
            </a:defPPr>
          </a:lstStyle>
          <a:p>
            <a:pPr rtl="0"/>
            <a:r>
              <a:rPr lang="en-US" altLang="ja-JP" sz="4400" b="1" dirty="0">
                <a:solidFill>
                  <a:schemeClr val="tx1"/>
                </a:solidFill>
                <a:latin typeface="Meiryo UI" panose="020B0604020202020204" pitchFamily="34" charset="0"/>
                <a:ea typeface="Meiryo UI"/>
                <a:cs typeface="Arial Black" panose="020B0604020202020204" pitchFamily="34" charset="0"/>
              </a:rPr>
              <a:t>2. </a:t>
            </a:r>
            <a:r>
              <a:rPr lang="ja-JP" altLang="en-US" sz="4400" b="1" dirty="0">
                <a:solidFill>
                  <a:schemeClr val="tx1"/>
                </a:solidFill>
                <a:latin typeface="Meiryo UI" panose="020B0604020202020204" pitchFamily="34" charset="0"/>
                <a:ea typeface="Meiryo UI"/>
                <a:cs typeface="Arial Black" panose="020B0604020202020204" pitchFamily="34" charset="0"/>
              </a:rPr>
              <a:t>調査</a:t>
            </a:r>
            <a:endParaRPr lang="ja-JP" sz="4400" b="1" dirty="0">
              <a:solidFill>
                <a:schemeClr val="tx1"/>
              </a:solidFill>
              <a:latin typeface="Meiryo UI" panose="020B0604020202020204" pitchFamily="34" charset="0"/>
              <a:ea typeface="Meiryo UI"/>
              <a:cs typeface="Arial Black" panose="020B0604020202020204" pitchFamily="34" charset="0"/>
            </a:endParaRPr>
          </a:p>
        </p:txBody>
      </p:sp>
    </p:spTree>
    <p:extLst>
      <p:ext uri="{BB962C8B-B14F-4D97-AF65-F5344CB8AC3E}">
        <p14:creationId xmlns:p14="http://schemas.microsoft.com/office/powerpoint/2010/main" val="4065846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6FDD-69ED-6BB7-AE09-D9FA16B18A4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C6E9C72-857E-5281-CB85-A21B4DBA2ADC}"/>
              </a:ext>
            </a:extLst>
          </p:cNvPr>
          <p:cNvSpPr>
            <a:spLocks noGrp="1"/>
          </p:cNvSpPr>
          <p:nvPr>
            <p:ph type="title"/>
          </p:nvPr>
        </p:nvSpPr>
        <p:spPr>
          <a:xfrm>
            <a:off x="944880" y="1305342"/>
            <a:ext cx="2668767" cy="658743"/>
          </a:xfrm>
        </p:spPr>
        <p:txBody>
          <a:bodyPr/>
          <a:lstStyle/>
          <a:p>
            <a:r>
              <a:rPr lang="ja-JP" altLang="en-US" sz="3200" b="1" dirty="0">
                <a:solidFill>
                  <a:schemeClr val="tx1"/>
                </a:solidFill>
              </a:rPr>
              <a:t>◆ 導入</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7E0C063B-D0AF-260E-B08B-B54DAEA96EFF}"/>
              </a:ext>
            </a:extLst>
          </p:cNvPr>
          <p:cNvSpPr>
            <a:spLocks noGrp="1"/>
          </p:cNvSpPr>
          <p:nvPr>
            <p:ph type="sldNum" sz="quarter" idx="12"/>
          </p:nvPr>
        </p:nvSpPr>
        <p:spPr/>
        <p:txBody>
          <a:bodyPr/>
          <a:lstStyle/>
          <a:p>
            <a:pPr rtl="0"/>
            <a:fld id="{48F63A3B-78C7-47BE-AE5E-E10140E04643}" type="slidenum">
              <a:rPr lang="en-US" altLang="ja-JP" smtClean="0"/>
              <a:t>62</a:t>
            </a:fld>
            <a:endParaRPr lang="ja-JP" dirty="0"/>
          </a:p>
        </p:txBody>
      </p:sp>
      <p:sp>
        <p:nvSpPr>
          <p:cNvPr id="3" name="テキスト ボックス 2">
            <a:extLst>
              <a:ext uri="{FF2B5EF4-FFF2-40B4-BE49-F238E27FC236}">
                <a16:creationId xmlns:a16="http://schemas.microsoft.com/office/drawing/2014/main" id="{3881D7B5-266E-E52C-3242-298A7B5B580C}"/>
              </a:ext>
            </a:extLst>
          </p:cNvPr>
          <p:cNvSpPr txBox="1"/>
          <p:nvPr/>
        </p:nvSpPr>
        <p:spPr>
          <a:xfrm>
            <a:off x="944880" y="2228671"/>
            <a:ext cx="7152640" cy="3323987"/>
          </a:xfrm>
          <a:prstGeom prst="rect">
            <a:avLst/>
          </a:prstGeom>
          <a:noFill/>
        </p:spPr>
        <p:txBody>
          <a:bodyPr wrap="square" rtlCol="0">
            <a:spAutoFit/>
          </a:bodyPr>
          <a:lstStyle/>
          <a:p>
            <a:r>
              <a:rPr lang="ja-JP" altLang="en-US" sz="2400" b="1" dirty="0">
                <a:solidFill>
                  <a:schemeClr val="tx1"/>
                </a:solidFill>
              </a:rPr>
              <a:t>特別講義を踏まえ、さらに深めていきたい内容について主にインターネットを用いて調査を行った。また、調査で分かったことに対して考察を行った。</a:t>
            </a:r>
            <a:endParaRPr lang="en-US" altLang="ja-JP" sz="2400" b="1" dirty="0">
              <a:solidFill>
                <a:schemeClr val="tx1"/>
              </a:solidFill>
            </a:endParaRPr>
          </a:p>
          <a:p>
            <a:r>
              <a:rPr lang="ja-JP" altLang="en-US" sz="2400" b="1">
                <a:solidFill>
                  <a:schemeClr val="tx1"/>
                </a:solidFill>
              </a:rPr>
              <a:t>内容は</a:t>
            </a:r>
            <a:endParaRPr lang="en-US" altLang="ja-JP" sz="2400" b="1" dirty="0">
              <a:solidFill>
                <a:schemeClr val="tx1"/>
              </a:solidFill>
            </a:endParaRPr>
          </a:p>
          <a:p>
            <a:r>
              <a:rPr lang="ja-JP" altLang="en-US" sz="2400" b="1" dirty="0"/>
              <a:t>　</a:t>
            </a:r>
            <a:r>
              <a:rPr lang="en-US" altLang="ja-JP" sz="2400" b="1" dirty="0"/>
              <a:t>1</a:t>
            </a:r>
            <a:r>
              <a:rPr lang="ja-JP" altLang="en-US" sz="2400" b="1" dirty="0"/>
              <a:t>）都市別の防災のあり方の違い</a:t>
            </a:r>
            <a:endParaRPr lang="en-US" altLang="ja-JP" sz="2400" b="1" dirty="0"/>
          </a:p>
          <a:p>
            <a:r>
              <a:rPr lang="ja-JP" altLang="en-US" sz="2400" b="1" dirty="0"/>
              <a:t>　</a:t>
            </a:r>
            <a:r>
              <a:rPr lang="en-US" altLang="ja-JP" sz="2400" b="1" dirty="0"/>
              <a:t>2</a:t>
            </a:r>
            <a:r>
              <a:rPr lang="ja-JP" altLang="en-US" sz="2400" b="1" dirty="0"/>
              <a:t>）令和</a:t>
            </a:r>
            <a:r>
              <a:rPr lang="en-US" altLang="ja-JP" sz="2400" b="1" dirty="0"/>
              <a:t>6</a:t>
            </a:r>
            <a:r>
              <a:rPr lang="ja-JP" altLang="en-US" sz="2400" b="1" dirty="0"/>
              <a:t>年能登半島地震</a:t>
            </a:r>
            <a:endParaRPr lang="en-US" altLang="ja-JP" sz="2400" b="1" dirty="0"/>
          </a:p>
          <a:p>
            <a:r>
              <a:rPr lang="ja-JP" altLang="en-US" sz="2400" b="1" dirty="0"/>
              <a:t>　</a:t>
            </a:r>
            <a:r>
              <a:rPr lang="en-US" altLang="ja-JP" sz="2400" b="1" dirty="0"/>
              <a:t>3</a:t>
            </a:r>
            <a:r>
              <a:rPr lang="ja-JP" altLang="en-US" sz="2400" b="1" dirty="0"/>
              <a:t>）</a:t>
            </a:r>
            <a:r>
              <a:rPr lang="ja-JP" altLang="en-US" sz="2400" b="1" dirty="0">
                <a:solidFill>
                  <a:schemeClr val="tx1"/>
                </a:solidFill>
              </a:rPr>
              <a:t>防災における備蓄の現状と理想　　　　とした。</a:t>
            </a:r>
            <a:endParaRPr lang="en-US" altLang="ja-JP" sz="2400" b="1" dirty="0">
              <a:solidFill>
                <a:schemeClr val="tx1"/>
              </a:solidFill>
            </a:endParaRPr>
          </a:p>
          <a:p>
            <a:endParaRPr lang="en-US" altLang="ja-JP" sz="2400" b="1" dirty="0"/>
          </a:p>
          <a:p>
            <a:endParaRPr kumimoji="1" lang="ja-JP" altLang="en-US" b="1" dirty="0"/>
          </a:p>
        </p:txBody>
      </p:sp>
    </p:spTree>
    <p:extLst>
      <p:ext uri="{BB962C8B-B14F-4D97-AF65-F5344CB8AC3E}">
        <p14:creationId xmlns:p14="http://schemas.microsoft.com/office/powerpoint/2010/main" val="1485110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5F621-B563-CEF8-73E1-35A0F55B0F4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A942C65-ADCB-8F77-C2D9-13FCF6B3B149}"/>
              </a:ext>
            </a:extLst>
          </p:cNvPr>
          <p:cNvSpPr>
            <a:spLocks noGrp="1"/>
          </p:cNvSpPr>
          <p:nvPr>
            <p:ph type="title"/>
          </p:nvPr>
        </p:nvSpPr>
        <p:spPr>
          <a:xfrm>
            <a:off x="616228" y="3105978"/>
            <a:ext cx="8299172" cy="646044"/>
          </a:xfrm>
        </p:spPr>
        <p:txBody>
          <a:bodyPr/>
          <a:lstStyle/>
          <a:p>
            <a:r>
              <a:rPr lang="en-US" altLang="ja-JP" sz="3200" b="1" dirty="0">
                <a:solidFill>
                  <a:schemeClr val="tx1"/>
                </a:solidFill>
              </a:rPr>
              <a:t>1</a:t>
            </a:r>
            <a:r>
              <a:rPr lang="ja-JP" altLang="en-US" sz="3200" b="1" dirty="0">
                <a:solidFill>
                  <a:schemeClr val="tx1"/>
                </a:solidFill>
              </a:rPr>
              <a:t>）都市別の防災のあり方の違い</a:t>
            </a:r>
            <a:br>
              <a:rPr lang="en-US" altLang="ja-JP" sz="1400" b="1" dirty="0">
                <a:solidFill>
                  <a:schemeClr val="tx1"/>
                </a:solidFill>
              </a:rPr>
            </a:br>
            <a:r>
              <a:rPr lang="ja-JP" altLang="en-US" sz="2400" dirty="0">
                <a:solidFill>
                  <a:schemeClr val="tx1"/>
                </a:solidFill>
              </a:rPr>
              <a:t>　　　</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9F64614D-66A9-4EF1-6E4C-2BB329DE68D9}"/>
              </a:ext>
            </a:extLst>
          </p:cNvPr>
          <p:cNvSpPr>
            <a:spLocks noGrp="1"/>
          </p:cNvSpPr>
          <p:nvPr>
            <p:ph type="sldNum" sz="quarter" idx="12"/>
          </p:nvPr>
        </p:nvSpPr>
        <p:spPr/>
        <p:txBody>
          <a:bodyPr/>
          <a:lstStyle/>
          <a:p>
            <a:pPr rtl="0"/>
            <a:fld id="{48F63A3B-78C7-47BE-AE5E-E10140E04643}" type="slidenum">
              <a:rPr lang="en-US" altLang="ja-JP" smtClean="0"/>
              <a:t>63</a:t>
            </a:fld>
            <a:endParaRPr lang="ja-JP" dirty="0"/>
          </a:p>
        </p:txBody>
      </p:sp>
    </p:spTree>
    <p:extLst>
      <p:ext uri="{BB962C8B-B14F-4D97-AF65-F5344CB8AC3E}">
        <p14:creationId xmlns:p14="http://schemas.microsoft.com/office/powerpoint/2010/main" val="1433138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字幕 2">
            <a:extLst>
              <a:ext uri="{FF2B5EF4-FFF2-40B4-BE49-F238E27FC236}">
                <a16:creationId xmlns:a16="http://schemas.microsoft.com/office/drawing/2014/main" id="{BF7D16C4-7E2E-70BF-FFE6-ED623CA45167}"/>
              </a:ext>
            </a:extLst>
          </p:cNvPr>
          <p:cNvSpPr txBox="1">
            <a:spLocks/>
          </p:cNvSpPr>
          <p:nvPr/>
        </p:nvSpPr>
        <p:spPr>
          <a:xfrm>
            <a:off x="-87159" y="731519"/>
            <a:ext cx="11851339" cy="790577"/>
          </a:xfrm>
          <a:prstGeom prst="rect">
            <a:avLst/>
          </a:prstGeom>
        </p:spPr>
        <p:txBody>
          <a:bodyPr vert="horz" lIns="91440" tIns="45720" rIns="91440" bIns="45720" rtlCol="0">
            <a:normAutofit fontScale="92500" lnSpcReduction="20000"/>
          </a:bodyPr>
          <a:lstStyle>
            <a:defPPr>
              <a:defRPr lang="ja-JP"/>
            </a:defPPr>
            <a:lvl1pPr marL="347472"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16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14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2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2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pPr marL="0" indent="0">
              <a:buNone/>
            </a:pPr>
            <a:r>
              <a:rPr lang="ja-JP" altLang="en-US" sz="2000" b="1" dirty="0"/>
              <a:t>　</a:t>
            </a:r>
            <a:endParaRPr lang="en-US" altLang="ja-JP" sz="3100" b="1" dirty="0">
              <a:solidFill>
                <a:schemeClr val="tx1"/>
              </a:solidFill>
            </a:endParaRPr>
          </a:p>
          <a:p>
            <a:pPr marL="0" indent="0">
              <a:buNone/>
            </a:pPr>
            <a:r>
              <a:rPr lang="ja-JP" altLang="en-US" sz="3100" dirty="0">
                <a:solidFill>
                  <a:schemeClr val="tx1"/>
                </a:solidFill>
              </a:rPr>
              <a:t>［静岡県］　　　　　　　　　　［東京都］　　　　　　　　　　［兵庫県］</a:t>
            </a:r>
            <a:endParaRPr lang="en-US" altLang="ja-JP" sz="3100" dirty="0">
              <a:solidFill>
                <a:schemeClr val="tx1"/>
              </a:solidFill>
            </a:endParaRPr>
          </a:p>
          <a:p>
            <a:pPr marL="0" indent="0">
              <a:buNone/>
            </a:pPr>
            <a:endParaRPr lang="ja-JP" altLang="en-US" sz="3100" dirty="0">
              <a:solidFill>
                <a:schemeClr val="tx1"/>
              </a:solidFill>
            </a:endParaRPr>
          </a:p>
          <a:p>
            <a:endParaRPr lang="ja-JP" altLang="en-US" dirty="0"/>
          </a:p>
        </p:txBody>
      </p:sp>
      <p:pic>
        <p:nvPicPr>
          <p:cNvPr id="11" name="図 10">
            <a:extLst>
              <a:ext uri="{FF2B5EF4-FFF2-40B4-BE49-F238E27FC236}">
                <a16:creationId xmlns:a16="http://schemas.microsoft.com/office/drawing/2014/main" id="{F933FA0F-EA85-436F-765B-84626B4AC61F}"/>
              </a:ext>
            </a:extLst>
          </p:cNvPr>
          <p:cNvPicPr>
            <a:picLocks noChangeAspect="1"/>
          </p:cNvPicPr>
          <p:nvPr/>
        </p:nvPicPr>
        <p:blipFill rotWithShape="1">
          <a:blip r:embed="rId3"/>
          <a:srcRect b="27396"/>
          <a:stretch/>
        </p:blipFill>
        <p:spPr>
          <a:xfrm>
            <a:off x="34570" y="1746188"/>
            <a:ext cx="1771548" cy="1549521"/>
          </a:xfrm>
          <a:prstGeom prst="rect">
            <a:avLst/>
          </a:prstGeom>
        </p:spPr>
      </p:pic>
      <p:sp>
        <p:nvSpPr>
          <p:cNvPr id="12" name="テキスト ボックス 11">
            <a:extLst>
              <a:ext uri="{FF2B5EF4-FFF2-40B4-BE49-F238E27FC236}">
                <a16:creationId xmlns:a16="http://schemas.microsoft.com/office/drawing/2014/main" id="{457CEF0F-DE50-71DC-C4AB-ADA935928215}"/>
              </a:ext>
            </a:extLst>
          </p:cNvPr>
          <p:cNvSpPr txBox="1"/>
          <p:nvPr/>
        </p:nvSpPr>
        <p:spPr>
          <a:xfrm>
            <a:off x="129876" y="1435637"/>
            <a:ext cx="1941557" cy="461665"/>
          </a:xfrm>
          <a:prstGeom prst="rect">
            <a:avLst/>
          </a:prstGeom>
          <a:noFill/>
        </p:spPr>
        <p:txBody>
          <a:bodyPr wrap="none" rtlCol="0">
            <a:spAutoFit/>
          </a:bodyPr>
          <a:lstStyle/>
          <a:p>
            <a:r>
              <a:rPr lang="ja-JP" altLang="en-US" sz="2400" dirty="0">
                <a:latin typeface="+mn-ea"/>
              </a:rPr>
              <a:t>静岡県防災</a:t>
            </a:r>
            <a:r>
              <a:rPr lang="en-US" altLang="ja-JP" sz="2400" baseline="30000" dirty="0">
                <a:latin typeface="+mn-ea"/>
              </a:rPr>
              <a:t>1)</a:t>
            </a:r>
            <a:endParaRPr lang="ja-JP" altLang="en-US" sz="2400" baseline="30000" dirty="0">
              <a:latin typeface="+mn-ea"/>
            </a:endParaRPr>
          </a:p>
        </p:txBody>
      </p:sp>
      <p:sp>
        <p:nvSpPr>
          <p:cNvPr id="13" name="テキスト ボックス 12">
            <a:extLst>
              <a:ext uri="{FF2B5EF4-FFF2-40B4-BE49-F238E27FC236}">
                <a16:creationId xmlns:a16="http://schemas.microsoft.com/office/drawing/2014/main" id="{3E70A0C2-935F-8111-4ECF-10BBD3262CA0}"/>
              </a:ext>
            </a:extLst>
          </p:cNvPr>
          <p:cNvSpPr txBox="1"/>
          <p:nvPr/>
        </p:nvSpPr>
        <p:spPr>
          <a:xfrm>
            <a:off x="34570" y="3542194"/>
            <a:ext cx="4513867" cy="461665"/>
          </a:xfrm>
          <a:prstGeom prst="rect">
            <a:avLst/>
          </a:prstGeom>
          <a:noFill/>
        </p:spPr>
        <p:txBody>
          <a:bodyPr wrap="square" rtlCol="0">
            <a:spAutoFit/>
          </a:bodyPr>
          <a:lstStyle/>
          <a:p>
            <a:r>
              <a:rPr lang="ja-JP" altLang="en-US" sz="2400" dirty="0">
                <a:latin typeface="+mn-ea"/>
              </a:rPr>
              <a:t>ふじのくに防災ガイドブック</a:t>
            </a:r>
            <a:r>
              <a:rPr lang="en-US" altLang="ja-JP" sz="2400" dirty="0">
                <a:latin typeface="+mn-ea"/>
              </a:rPr>
              <a:t>2020</a:t>
            </a:r>
            <a:r>
              <a:rPr lang="en-US" altLang="ja-JP" sz="2400" baseline="30000" dirty="0">
                <a:latin typeface="+mn-ea"/>
              </a:rPr>
              <a:t> 2)</a:t>
            </a:r>
            <a:endParaRPr lang="ja-JP" altLang="en-US" sz="2400" dirty="0">
              <a:latin typeface="+mn-ea"/>
            </a:endParaRPr>
          </a:p>
        </p:txBody>
      </p:sp>
      <p:sp>
        <p:nvSpPr>
          <p:cNvPr id="14" name="テキスト ボックス 13">
            <a:extLst>
              <a:ext uri="{FF2B5EF4-FFF2-40B4-BE49-F238E27FC236}">
                <a16:creationId xmlns:a16="http://schemas.microsoft.com/office/drawing/2014/main" id="{EC01E04D-D1AF-4CCE-FDFD-03B1042B9EE6}"/>
              </a:ext>
            </a:extLst>
          </p:cNvPr>
          <p:cNvSpPr txBox="1"/>
          <p:nvPr/>
        </p:nvSpPr>
        <p:spPr>
          <a:xfrm>
            <a:off x="8612168" y="1436604"/>
            <a:ext cx="2606804" cy="461665"/>
          </a:xfrm>
          <a:prstGeom prst="rect">
            <a:avLst/>
          </a:prstGeom>
          <a:noFill/>
        </p:spPr>
        <p:txBody>
          <a:bodyPr wrap="none" rtlCol="0">
            <a:spAutoFit/>
          </a:bodyPr>
          <a:lstStyle/>
          <a:p>
            <a:r>
              <a:rPr lang="ja-JP" altLang="en-US" sz="2400" dirty="0">
                <a:latin typeface="+mn-ea"/>
              </a:rPr>
              <a:t>ひょうご防災ネット</a:t>
            </a:r>
            <a:r>
              <a:rPr lang="en-US" altLang="ja-JP" sz="2400" baseline="30000" dirty="0">
                <a:latin typeface="+mn-ea"/>
              </a:rPr>
              <a:t> 5)</a:t>
            </a:r>
            <a:endParaRPr lang="ja-JP" altLang="en-US" sz="2400" dirty="0">
              <a:latin typeface="+mn-ea"/>
            </a:endParaRPr>
          </a:p>
        </p:txBody>
      </p:sp>
      <p:sp>
        <p:nvSpPr>
          <p:cNvPr id="15" name="テキスト ボックス 14">
            <a:extLst>
              <a:ext uri="{FF2B5EF4-FFF2-40B4-BE49-F238E27FC236}">
                <a16:creationId xmlns:a16="http://schemas.microsoft.com/office/drawing/2014/main" id="{D9AAB673-1FAE-A569-64FC-8ADE01B08027}"/>
              </a:ext>
            </a:extLst>
          </p:cNvPr>
          <p:cNvSpPr txBox="1"/>
          <p:nvPr/>
        </p:nvSpPr>
        <p:spPr>
          <a:xfrm>
            <a:off x="8751269" y="3594962"/>
            <a:ext cx="3137397" cy="461665"/>
          </a:xfrm>
          <a:prstGeom prst="rect">
            <a:avLst/>
          </a:prstGeom>
          <a:noFill/>
        </p:spPr>
        <p:txBody>
          <a:bodyPr wrap="none" rtlCol="0">
            <a:spAutoFit/>
          </a:bodyPr>
          <a:lstStyle/>
          <a:p>
            <a:r>
              <a:rPr lang="ja-JP" altLang="en-US" sz="2400" dirty="0">
                <a:latin typeface="+mn-ea"/>
              </a:rPr>
              <a:t>多様な避難の手引き</a:t>
            </a:r>
            <a:r>
              <a:rPr lang="en-US" altLang="ja-JP" sz="2400" baseline="30000" dirty="0">
                <a:latin typeface="+mn-ea"/>
              </a:rPr>
              <a:t> 6)</a:t>
            </a:r>
            <a:endParaRPr lang="ja-JP" altLang="en-US" sz="2400" dirty="0">
              <a:latin typeface="+mn-ea"/>
            </a:endParaRPr>
          </a:p>
        </p:txBody>
      </p:sp>
      <p:sp>
        <p:nvSpPr>
          <p:cNvPr id="16" name="テキスト ボックス 15">
            <a:extLst>
              <a:ext uri="{FF2B5EF4-FFF2-40B4-BE49-F238E27FC236}">
                <a16:creationId xmlns:a16="http://schemas.microsoft.com/office/drawing/2014/main" id="{B381DFD0-BBFB-BB8A-8D96-AC5049CAEBA2}"/>
              </a:ext>
            </a:extLst>
          </p:cNvPr>
          <p:cNvSpPr txBox="1"/>
          <p:nvPr/>
        </p:nvSpPr>
        <p:spPr>
          <a:xfrm>
            <a:off x="4611171" y="3579197"/>
            <a:ext cx="1704313" cy="461665"/>
          </a:xfrm>
          <a:prstGeom prst="rect">
            <a:avLst/>
          </a:prstGeom>
          <a:noFill/>
        </p:spPr>
        <p:txBody>
          <a:bodyPr wrap="none" rtlCol="0">
            <a:spAutoFit/>
          </a:bodyPr>
          <a:lstStyle/>
          <a:p>
            <a:r>
              <a:rPr lang="zh-TW" altLang="en-US" sz="2400" dirty="0">
                <a:latin typeface="+mn-ea"/>
              </a:rPr>
              <a:t>東京防災</a:t>
            </a:r>
            <a:r>
              <a:rPr lang="en-US" altLang="ja-JP" sz="2400" baseline="30000" dirty="0">
                <a:latin typeface="+mn-ea"/>
              </a:rPr>
              <a:t> 4)</a:t>
            </a:r>
            <a:endParaRPr lang="zh-TW" altLang="en-US" sz="2400" dirty="0">
              <a:latin typeface="+mn-ea"/>
            </a:endParaRPr>
          </a:p>
        </p:txBody>
      </p:sp>
      <p:sp>
        <p:nvSpPr>
          <p:cNvPr id="18" name="テキスト ボックス 17">
            <a:extLst>
              <a:ext uri="{FF2B5EF4-FFF2-40B4-BE49-F238E27FC236}">
                <a16:creationId xmlns:a16="http://schemas.microsoft.com/office/drawing/2014/main" id="{603D67C6-9F3C-58E5-37E5-1E1E84C24990}"/>
              </a:ext>
            </a:extLst>
          </p:cNvPr>
          <p:cNvSpPr txBox="1"/>
          <p:nvPr/>
        </p:nvSpPr>
        <p:spPr>
          <a:xfrm>
            <a:off x="4477541" y="1461986"/>
            <a:ext cx="3753855" cy="461665"/>
          </a:xfrm>
          <a:prstGeom prst="rect">
            <a:avLst/>
          </a:prstGeom>
          <a:noFill/>
        </p:spPr>
        <p:txBody>
          <a:bodyPr wrap="square">
            <a:spAutoFit/>
          </a:bodyPr>
          <a:lstStyle/>
          <a:p>
            <a:r>
              <a:rPr lang="ja-JP" altLang="en-US" sz="2400" dirty="0"/>
              <a:t>東京防災アプリ</a:t>
            </a:r>
            <a:r>
              <a:rPr lang="en-US" altLang="ja-JP" sz="2400" baseline="30000" dirty="0">
                <a:latin typeface="+mn-ea"/>
              </a:rPr>
              <a:t> 3)</a:t>
            </a:r>
            <a:endParaRPr lang="ja-JP" altLang="en-US" sz="2400" dirty="0"/>
          </a:p>
        </p:txBody>
      </p:sp>
      <p:pic>
        <p:nvPicPr>
          <p:cNvPr id="24" name="図 23">
            <a:extLst>
              <a:ext uri="{FF2B5EF4-FFF2-40B4-BE49-F238E27FC236}">
                <a16:creationId xmlns:a16="http://schemas.microsoft.com/office/drawing/2014/main" id="{C31829F6-42F2-07FE-F8EC-91810151930D}"/>
              </a:ext>
            </a:extLst>
          </p:cNvPr>
          <p:cNvPicPr>
            <a:picLocks noChangeAspect="1"/>
          </p:cNvPicPr>
          <p:nvPr/>
        </p:nvPicPr>
        <p:blipFill>
          <a:blip r:embed="rId4"/>
          <a:stretch>
            <a:fillRect/>
          </a:stretch>
        </p:blipFill>
        <p:spPr>
          <a:xfrm>
            <a:off x="4481431" y="1870702"/>
            <a:ext cx="1444449" cy="1406436"/>
          </a:xfrm>
          <a:prstGeom prst="rect">
            <a:avLst/>
          </a:prstGeom>
        </p:spPr>
      </p:pic>
      <p:pic>
        <p:nvPicPr>
          <p:cNvPr id="26" name="図 25">
            <a:extLst>
              <a:ext uri="{FF2B5EF4-FFF2-40B4-BE49-F238E27FC236}">
                <a16:creationId xmlns:a16="http://schemas.microsoft.com/office/drawing/2014/main" id="{73D6EC9F-E600-CC40-9E67-FCFA658EAF1E}"/>
              </a:ext>
            </a:extLst>
          </p:cNvPr>
          <p:cNvPicPr>
            <a:picLocks noChangeAspect="1"/>
          </p:cNvPicPr>
          <p:nvPr/>
        </p:nvPicPr>
        <p:blipFill>
          <a:blip r:embed="rId5"/>
          <a:stretch>
            <a:fillRect/>
          </a:stretch>
        </p:blipFill>
        <p:spPr>
          <a:xfrm>
            <a:off x="633560" y="3942113"/>
            <a:ext cx="1316059" cy="1872853"/>
          </a:xfrm>
          <a:prstGeom prst="rect">
            <a:avLst/>
          </a:prstGeom>
        </p:spPr>
      </p:pic>
      <p:pic>
        <p:nvPicPr>
          <p:cNvPr id="28" name="図 27">
            <a:extLst>
              <a:ext uri="{FF2B5EF4-FFF2-40B4-BE49-F238E27FC236}">
                <a16:creationId xmlns:a16="http://schemas.microsoft.com/office/drawing/2014/main" id="{C443B52A-CF6E-1FEB-52FE-1CB5BE12736D}"/>
              </a:ext>
            </a:extLst>
          </p:cNvPr>
          <p:cNvPicPr>
            <a:picLocks noChangeAspect="1"/>
          </p:cNvPicPr>
          <p:nvPr/>
        </p:nvPicPr>
        <p:blipFill>
          <a:blip r:embed="rId6"/>
          <a:stretch>
            <a:fillRect/>
          </a:stretch>
        </p:blipFill>
        <p:spPr>
          <a:xfrm>
            <a:off x="4715998" y="4003859"/>
            <a:ext cx="1304328" cy="1829953"/>
          </a:xfrm>
          <a:prstGeom prst="rect">
            <a:avLst/>
          </a:prstGeom>
        </p:spPr>
      </p:pic>
      <p:pic>
        <p:nvPicPr>
          <p:cNvPr id="30" name="図 29">
            <a:extLst>
              <a:ext uri="{FF2B5EF4-FFF2-40B4-BE49-F238E27FC236}">
                <a16:creationId xmlns:a16="http://schemas.microsoft.com/office/drawing/2014/main" id="{F0291140-9216-7791-8C3C-53A3A987045F}"/>
              </a:ext>
            </a:extLst>
          </p:cNvPr>
          <p:cNvPicPr>
            <a:picLocks noChangeAspect="1"/>
          </p:cNvPicPr>
          <p:nvPr/>
        </p:nvPicPr>
        <p:blipFill>
          <a:blip r:embed="rId7"/>
          <a:stretch>
            <a:fillRect/>
          </a:stretch>
        </p:blipFill>
        <p:spPr>
          <a:xfrm>
            <a:off x="8638125" y="1859637"/>
            <a:ext cx="1518057" cy="1406436"/>
          </a:xfrm>
          <a:prstGeom prst="rect">
            <a:avLst/>
          </a:prstGeom>
        </p:spPr>
      </p:pic>
      <p:pic>
        <p:nvPicPr>
          <p:cNvPr id="32" name="図 31">
            <a:extLst>
              <a:ext uri="{FF2B5EF4-FFF2-40B4-BE49-F238E27FC236}">
                <a16:creationId xmlns:a16="http://schemas.microsoft.com/office/drawing/2014/main" id="{B7385410-003C-2C62-AB70-55A3E2239B89}"/>
              </a:ext>
            </a:extLst>
          </p:cNvPr>
          <p:cNvPicPr>
            <a:picLocks noChangeAspect="1"/>
          </p:cNvPicPr>
          <p:nvPr/>
        </p:nvPicPr>
        <p:blipFill>
          <a:blip r:embed="rId8"/>
          <a:stretch>
            <a:fillRect/>
          </a:stretch>
        </p:blipFill>
        <p:spPr>
          <a:xfrm>
            <a:off x="8858133" y="4042848"/>
            <a:ext cx="1304328" cy="1823981"/>
          </a:xfrm>
          <a:prstGeom prst="rect">
            <a:avLst/>
          </a:prstGeom>
        </p:spPr>
      </p:pic>
      <p:sp>
        <p:nvSpPr>
          <p:cNvPr id="33" name="吹き出し: 角を丸めた四角形 32">
            <a:extLst>
              <a:ext uri="{FF2B5EF4-FFF2-40B4-BE49-F238E27FC236}">
                <a16:creationId xmlns:a16="http://schemas.microsoft.com/office/drawing/2014/main" id="{5D78383E-6198-D405-DF70-7A035EE45058}"/>
              </a:ext>
            </a:extLst>
          </p:cNvPr>
          <p:cNvSpPr/>
          <p:nvPr/>
        </p:nvSpPr>
        <p:spPr>
          <a:xfrm>
            <a:off x="1671788" y="1874422"/>
            <a:ext cx="2767725" cy="1067412"/>
          </a:xfrm>
          <a:prstGeom prst="wedgeRoundRectCallout">
            <a:avLst>
              <a:gd name="adj1" fmla="val -41935"/>
              <a:gd name="adj2" fmla="val 67417"/>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2400" dirty="0">
                <a:solidFill>
                  <a:schemeClr val="tx1"/>
                </a:solidFill>
              </a:rPr>
              <a:t>緊急情報の通知</a:t>
            </a:r>
            <a:endParaRPr lang="en-US" altLang="ja-JP" sz="2400" dirty="0">
              <a:solidFill>
                <a:schemeClr val="tx1"/>
              </a:solidFill>
            </a:endParaRPr>
          </a:p>
          <a:p>
            <a:pPr algn="ctr"/>
            <a:r>
              <a:rPr kumimoji="1" lang="ja-JP" altLang="en-US" sz="2400" dirty="0">
                <a:solidFill>
                  <a:schemeClr val="tx1"/>
                </a:solidFill>
              </a:rPr>
              <a:t>ハザードマップの確認、</a:t>
            </a:r>
            <a:endParaRPr kumimoji="1" lang="en-US" altLang="ja-JP" sz="2400" dirty="0">
              <a:solidFill>
                <a:schemeClr val="tx1"/>
              </a:solidFill>
            </a:endParaRPr>
          </a:p>
          <a:p>
            <a:pPr algn="ctr"/>
            <a:r>
              <a:rPr kumimoji="1" lang="ja-JP" altLang="en-US" sz="2400" dirty="0">
                <a:solidFill>
                  <a:schemeClr val="tx1"/>
                </a:solidFill>
              </a:rPr>
              <a:t>防災学習　</a:t>
            </a:r>
          </a:p>
        </p:txBody>
      </p:sp>
      <p:sp>
        <p:nvSpPr>
          <p:cNvPr id="34" name="吹き出し: 角を丸めた四角形 33">
            <a:extLst>
              <a:ext uri="{FF2B5EF4-FFF2-40B4-BE49-F238E27FC236}">
                <a16:creationId xmlns:a16="http://schemas.microsoft.com/office/drawing/2014/main" id="{508076CF-391E-F757-3E49-2DC83A68C340}"/>
              </a:ext>
            </a:extLst>
          </p:cNvPr>
          <p:cNvSpPr/>
          <p:nvPr/>
        </p:nvSpPr>
        <p:spPr>
          <a:xfrm>
            <a:off x="2135535" y="3988632"/>
            <a:ext cx="2191255" cy="1384995"/>
          </a:xfrm>
          <a:prstGeom prst="wedgeRoundRectCallout">
            <a:avLst>
              <a:gd name="adj1" fmla="val -41935"/>
              <a:gd name="adj2" fmla="val 67417"/>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sz="2400" dirty="0">
                <a:solidFill>
                  <a:schemeClr val="tx1"/>
                </a:solidFill>
              </a:rPr>
              <a:t>南海トラフ地震等に関する</a:t>
            </a:r>
            <a:endParaRPr kumimoji="1" lang="en-US" altLang="ja-JP" sz="2400" dirty="0">
              <a:solidFill>
                <a:schemeClr val="tx1"/>
              </a:solidFill>
            </a:endParaRPr>
          </a:p>
          <a:p>
            <a:pPr algn="ctr"/>
            <a:r>
              <a:rPr kumimoji="1" lang="ja-JP" altLang="en-US" sz="2400" dirty="0">
                <a:solidFill>
                  <a:schemeClr val="tx1"/>
                </a:solidFill>
              </a:rPr>
              <a:t>知識や対策　</a:t>
            </a:r>
          </a:p>
        </p:txBody>
      </p:sp>
      <p:sp>
        <p:nvSpPr>
          <p:cNvPr id="35" name="吹き出し: 角を丸めた四角形 34">
            <a:extLst>
              <a:ext uri="{FF2B5EF4-FFF2-40B4-BE49-F238E27FC236}">
                <a16:creationId xmlns:a16="http://schemas.microsoft.com/office/drawing/2014/main" id="{6CB975AB-3E19-7ABF-72DF-29BCD40E1439}"/>
              </a:ext>
            </a:extLst>
          </p:cNvPr>
          <p:cNvSpPr/>
          <p:nvPr/>
        </p:nvSpPr>
        <p:spPr>
          <a:xfrm>
            <a:off x="5925880" y="1907885"/>
            <a:ext cx="2838452" cy="978717"/>
          </a:xfrm>
          <a:prstGeom prst="wedgeRoundRectCallout">
            <a:avLst>
              <a:gd name="adj1" fmla="val -41935"/>
              <a:gd name="adj2" fmla="val 67417"/>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sz="2400" dirty="0">
                <a:solidFill>
                  <a:schemeClr val="tx1"/>
                </a:solidFill>
              </a:rPr>
              <a:t>コンセプト→「あそぶ」「まなぶ」「つかう」</a:t>
            </a:r>
          </a:p>
        </p:txBody>
      </p:sp>
      <p:sp>
        <p:nvSpPr>
          <p:cNvPr id="36" name="吹き出し: 角を丸めた四角形 35">
            <a:extLst>
              <a:ext uri="{FF2B5EF4-FFF2-40B4-BE49-F238E27FC236}">
                <a16:creationId xmlns:a16="http://schemas.microsoft.com/office/drawing/2014/main" id="{F72D0F51-FCCA-9562-24C6-00FA7015103C}"/>
              </a:ext>
            </a:extLst>
          </p:cNvPr>
          <p:cNvSpPr/>
          <p:nvPr/>
        </p:nvSpPr>
        <p:spPr>
          <a:xfrm>
            <a:off x="6241921" y="3988631"/>
            <a:ext cx="2300775" cy="1384995"/>
          </a:xfrm>
          <a:prstGeom prst="wedgeRoundRectCallout">
            <a:avLst>
              <a:gd name="adj1" fmla="val -41935"/>
              <a:gd name="adj2" fmla="val 67417"/>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sz="2400" dirty="0">
                <a:solidFill>
                  <a:schemeClr val="tx1"/>
                </a:solidFill>
              </a:rPr>
              <a:t>首都直下型地震等に関する</a:t>
            </a:r>
            <a:endParaRPr kumimoji="1" lang="en-US" altLang="ja-JP" sz="2400" dirty="0">
              <a:solidFill>
                <a:schemeClr val="tx1"/>
              </a:solidFill>
            </a:endParaRPr>
          </a:p>
          <a:p>
            <a:pPr algn="ctr"/>
            <a:r>
              <a:rPr kumimoji="1" lang="ja-JP" altLang="en-US" sz="2400" dirty="0">
                <a:solidFill>
                  <a:schemeClr val="tx1"/>
                </a:solidFill>
              </a:rPr>
              <a:t>備えや対処法　</a:t>
            </a:r>
          </a:p>
        </p:txBody>
      </p:sp>
      <p:sp>
        <p:nvSpPr>
          <p:cNvPr id="37" name="吹き出し: 角を丸めた四角形 36">
            <a:extLst>
              <a:ext uri="{FF2B5EF4-FFF2-40B4-BE49-F238E27FC236}">
                <a16:creationId xmlns:a16="http://schemas.microsoft.com/office/drawing/2014/main" id="{1A8236B5-6C74-ACB7-C9C9-EF87BB66BB5D}"/>
              </a:ext>
            </a:extLst>
          </p:cNvPr>
          <p:cNvSpPr/>
          <p:nvPr/>
        </p:nvSpPr>
        <p:spPr>
          <a:xfrm>
            <a:off x="10156182" y="1874423"/>
            <a:ext cx="1962620" cy="1461670"/>
          </a:xfrm>
          <a:prstGeom prst="wedgeRoundRectCallout">
            <a:avLst>
              <a:gd name="adj1" fmla="val -56980"/>
              <a:gd name="adj2" fmla="val -15395"/>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2400" dirty="0">
                <a:solidFill>
                  <a:schemeClr val="tx1"/>
                </a:solidFill>
              </a:rPr>
              <a:t>避難・気象情報、「マイ避難カード」の作成　</a:t>
            </a:r>
            <a:endParaRPr lang="en-US" altLang="ja-JP" sz="2400" dirty="0">
              <a:solidFill>
                <a:schemeClr val="tx1"/>
              </a:solidFill>
            </a:endParaRPr>
          </a:p>
        </p:txBody>
      </p:sp>
      <p:sp>
        <p:nvSpPr>
          <p:cNvPr id="38" name="吹き出し: 角を丸めた四角形 37">
            <a:extLst>
              <a:ext uri="{FF2B5EF4-FFF2-40B4-BE49-F238E27FC236}">
                <a16:creationId xmlns:a16="http://schemas.microsoft.com/office/drawing/2014/main" id="{597BF34C-22C1-8354-1817-05F9D164CA95}"/>
              </a:ext>
            </a:extLst>
          </p:cNvPr>
          <p:cNvSpPr/>
          <p:nvPr/>
        </p:nvSpPr>
        <p:spPr>
          <a:xfrm>
            <a:off x="10229381" y="4042847"/>
            <a:ext cx="1962619" cy="2071000"/>
          </a:xfrm>
          <a:prstGeom prst="wedgeRoundRectCallout">
            <a:avLst>
              <a:gd name="adj1" fmla="val -58921"/>
              <a:gd name="adj2" fmla="val -10310"/>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2400" dirty="0">
                <a:solidFill>
                  <a:schemeClr val="tx1"/>
                </a:solidFill>
              </a:rPr>
              <a:t>避難先の</a:t>
            </a:r>
            <a:endParaRPr lang="en-US" altLang="ja-JP" sz="2400" dirty="0">
              <a:solidFill>
                <a:schemeClr val="tx1"/>
              </a:solidFill>
            </a:endParaRPr>
          </a:p>
          <a:p>
            <a:pPr algn="ctr"/>
            <a:r>
              <a:rPr lang="ja-JP" altLang="en-US" sz="2400" dirty="0">
                <a:solidFill>
                  <a:schemeClr val="tx1"/>
                </a:solidFill>
              </a:rPr>
              <a:t>種類、</a:t>
            </a:r>
            <a:endParaRPr lang="en-US" altLang="ja-JP" sz="2400" dirty="0">
              <a:solidFill>
                <a:schemeClr val="tx1"/>
              </a:solidFill>
            </a:endParaRPr>
          </a:p>
          <a:p>
            <a:pPr algn="ctr"/>
            <a:r>
              <a:rPr lang="ja-JP" altLang="en-US" sz="2400" dirty="0">
                <a:solidFill>
                  <a:schemeClr val="tx1"/>
                </a:solidFill>
              </a:rPr>
              <a:t>避難行動を確認するフローチャート</a:t>
            </a:r>
            <a:endParaRPr lang="en-US" altLang="ja-JP" sz="2400" dirty="0">
              <a:solidFill>
                <a:schemeClr val="tx1"/>
              </a:solidFill>
            </a:endParaRPr>
          </a:p>
          <a:p>
            <a:pPr algn="ctr"/>
            <a:endParaRPr lang="en-US" altLang="ja-JP" dirty="0">
              <a:solidFill>
                <a:schemeClr val="tx1"/>
              </a:solidFill>
            </a:endParaRPr>
          </a:p>
        </p:txBody>
      </p:sp>
      <p:sp>
        <p:nvSpPr>
          <p:cNvPr id="3" name="テキスト ボックス 2">
            <a:extLst>
              <a:ext uri="{FF2B5EF4-FFF2-40B4-BE49-F238E27FC236}">
                <a16:creationId xmlns:a16="http://schemas.microsoft.com/office/drawing/2014/main" id="{B3E44B43-BBD3-AF99-5C09-E9DA278A90C5}"/>
              </a:ext>
            </a:extLst>
          </p:cNvPr>
          <p:cNvSpPr txBox="1"/>
          <p:nvPr/>
        </p:nvSpPr>
        <p:spPr>
          <a:xfrm>
            <a:off x="10888533" y="6321378"/>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5" name="スライド番号プレースホルダー 4">
            <a:extLst>
              <a:ext uri="{FF2B5EF4-FFF2-40B4-BE49-F238E27FC236}">
                <a16:creationId xmlns:a16="http://schemas.microsoft.com/office/drawing/2014/main" id="{9DDE344C-807F-BB90-4D0C-F377F374984C}"/>
              </a:ext>
            </a:extLst>
          </p:cNvPr>
          <p:cNvSpPr>
            <a:spLocks noGrp="1"/>
          </p:cNvSpPr>
          <p:nvPr>
            <p:ph type="sldNum" sz="quarter" idx="12"/>
          </p:nvPr>
        </p:nvSpPr>
        <p:spPr/>
        <p:txBody>
          <a:bodyPr/>
          <a:lstStyle/>
          <a:p>
            <a:pPr rtl="0"/>
            <a:fld id="{48F63A3B-78C7-47BE-AE5E-E10140E04643}" type="slidenum">
              <a:rPr lang="en-US" altLang="ja-JP" smtClean="0"/>
              <a:t>64</a:t>
            </a:fld>
            <a:endParaRPr lang="ja-JP" dirty="0"/>
          </a:p>
        </p:txBody>
      </p:sp>
      <p:sp>
        <p:nvSpPr>
          <p:cNvPr id="8" name="テキスト ボックス 7">
            <a:extLst>
              <a:ext uri="{FF2B5EF4-FFF2-40B4-BE49-F238E27FC236}">
                <a16:creationId xmlns:a16="http://schemas.microsoft.com/office/drawing/2014/main" id="{7DA74898-279B-374C-9D70-4FC7DECB0327}"/>
              </a:ext>
            </a:extLst>
          </p:cNvPr>
          <p:cNvSpPr txBox="1"/>
          <p:nvPr/>
        </p:nvSpPr>
        <p:spPr>
          <a:xfrm>
            <a:off x="7734291" y="6449965"/>
            <a:ext cx="3403201" cy="400110"/>
          </a:xfrm>
          <a:prstGeom prst="rect">
            <a:avLst/>
          </a:prstGeom>
          <a:noFill/>
        </p:spPr>
        <p:txBody>
          <a:bodyPr wrap="square">
            <a:spAutoFit/>
          </a:bodyPr>
          <a:lstStyle/>
          <a:p>
            <a:r>
              <a:rPr lang="ja-JP" altLang="en-US" sz="2000" dirty="0">
                <a:solidFill>
                  <a:schemeClr val="bg2">
                    <a:lumMod val="25000"/>
                  </a:schemeClr>
                </a:solidFill>
              </a:rPr>
              <a:t>参考文献：次のスライド参照</a:t>
            </a:r>
            <a:endParaRPr lang="en-US" altLang="ja-JP" sz="2000" dirty="0">
              <a:solidFill>
                <a:schemeClr val="bg2">
                  <a:lumMod val="25000"/>
                </a:schemeClr>
              </a:solidFill>
            </a:endParaRPr>
          </a:p>
        </p:txBody>
      </p:sp>
      <p:sp>
        <p:nvSpPr>
          <p:cNvPr id="4" name="テキスト ボックス 3">
            <a:extLst>
              <a:ext uri="{FF2B5EF4-FFF2-40B4-BE49-F238E27FC236}">
                <a16:creationId xmlns:a16="http://schemas.microsoft.com/office/drawing/2014/main" id="{B018F8CD-8E0E-29C7-78C7-862D02EC743A}"/>
              </a:ext>
            </a:extLst>
          </p:cNvPr>
          <p:cNvSpPr txBox="1"/>
          <p:nvPr/>
        </p:nvSpPr>
        <p:spPr>
          <a:xfrm>
            <a:off x="-182919" y="72874"/>
            <a:ext cx="5055870" cy="892552"/>
          </a:xfrm>
          <a:prstGeom prst="rect">
            <a:avLst/>
          </a:prstGeom>
          <a:noFill/>
        </p:spPr>
        <p:txBody>
          <a:bodyPr wrap="square" rtlCol="0">
            <a:spAutoFit/>
          </a:bodyPr>
          <a:lstStyle/>
          <a:p>
            <a:pPr marL="0" indent="0">
              <a:buNone/>
            </a:pPr>
            <a:r>
              <a:rPr lang="ja-JP" altLang="en-US" sz="2600" b="1" dirty="0"/>
              <a:t>（</a:t>
            </a:r>
            <a:r>
              <a:rPr lang="en-US" altLang="ja-JP" sz="2600" b="1" dirty="0"/>
              <a:t>1</a:t>
            </a:r>
            <a:r>
              <a:rPr lang="ja-JP" altLang="en-US" sz="2600" b="1" dirty="0"/>
              <a:t>）防災計画の比較</a:t>
            </a:r>
            <a:endParaRPr lang="en-US" altLang="ja-JP" sz="2600" b="1" dirty="0"/>
          </a:p>
          <a:p>
            <a:pPr marL="0" indent="0">
              <a:buNone/>
            </a:pPr>
            <a:r>
              <a:rPr lang="ja-JP" altLang="en-US" sz="2600" b="1" dirty="0">
                <a:solidFill>
                  <a:schemeClr val="tx1"/>
                </a:solidFill>
              </a:rPr>
              <a:t>　　　　</a:t>
            </a:r>
            <a:r>
              <a:rPr lang="en-US" altLang="ja-JP" sz="2600" b="1" dirty="0"/>
              <a:t>A. </a:t>
            </a:r>
            <a:r>
              <a:rPr lang="ja-JP" altLang="en-US" sz="2600" b="1" dirty="0"/>
              <a:t>本・アプリ</a:t>
            </a:r>
            <a:endParaRPr lang="en-US" altLang="ja-JP" sz="2600" b="1" dirty="0">
              <a:solidFill>
                <a:schemeClr val="tx1"/>
              </a:solidFill>
            </a:endParaRPr>
          </a:p>
        </p:txBody>
      </p:sp>
    </p:spTree>
    <p:extLst>
      <p:ext uri="{BB962C8B-B14F-4D97-AF65-F5344CB8AC3E}">
        <p14:creationId xmlns:p14="http://schemas.microsoft.com/office/powerpoint/2010/main" val="1127846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FBC71E9-D845-1A68-9A30-EEA875B2DE51}"/>
              </a:ext>
            </a:extLst>
          </p:cNvPr>
          <p:cNvSpPr>
            <a:spLocks noGrp="1"/>
          </p:cNvSpPr>
          <p:nvPr>
            <p:ph type="sldNum" sz="quarter" idx="12"/>
          </p:nvPr>
        </p:nvSpPr>
        <p:spPr/>
        <p:txBody>
          <a:bodyPr/>
          <a:lstStyle/>
          <a:p>
            <a:pPr rtl="0"/>
            <a:fld id="{48F63A3B-78C7-47BE-AE5E-E10140E04643}" type="slidenum">
              <a:rPr lang="en-US" altLang="ja-JP" smtClean="0"/>
              <a:t>65</a:t>
            </a:fld>
            <a:endParaRPr lang="ja-JP" dirty="0"/>
          </a:p>
        </p:txBody>
      </p:sp>
      <p:sp>
        <p:nvSpPr>
          <p:cNvPr id="20" name="テキスト ボックス 19">
            <a:extLst>
              <a:ext uri="{FF2B5EF4-FFF2-40B4-BE49-F238E27FC236}">
                <a16:creationId xmlns:a16="http://schemas.microsoft.com/office/drawing/2014/main" id="{F20B157B-6A12-D4B5-1461-6F1592CE7E47}"/>
              </a:ext>
            </a:extLst>
          </p:cNvPr>
          <p:cNvSpPr txBox="1"/>
          <p:nvPr/>
        </p:nvSpPr>
        <p:spPr>
          <a:xfrm>
            <a:off x="427820" y="1044415"/>
            <a:ext cx="11333519" cy="4401205"/>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．静岡県</a:t>
            </a:r>
            <a:r>
              <a:rPr lang="en-US" altLang="ja-JP" sz="2000" dirty="0">
                <a:solidFill>
                  <a:schemeClr val="bg2">
                    <a:lumMod val="25000"/>
                  </a:schemeClr>
                </a:solidFill>
              </a:rPr>
              <a:t>.</a:t>
            </a:r>
            <a:r>
              <a:rPr lang="ja-JP" altLang="en-US" sz="2000" dirty="0">
                <a:solidFill>
                  <a:schemeClr val="bg2">
                    <a:lumMod val="25000"/>
                  </a:schemeClr>
                </a:solidFill>
              </a:rPr>
              <a:t>「総合防災アプリ「静岡県防災」」</a:t>
            </a:r>
            <a:r>
              <a:rPr lang="en-US" altLang="ja-JP" sz="2000" dirty="0">
                <a:solidFill>
                  <a:schemeClr val="bg2">
                    <a:lumMod val="25000"/>
                  </a:schemeClr>
                </a:solidFill>
              </a:rPr>
              <a:t>.</a:t>
            </a:r>
            <a:r>
              <a:rPr lang="ja-JP" altLang="en-US" sz="2000" dirty="0">
                <a:solidFill>
                  <a:schemeClr val="bg2">
                    <a:lumMod val="25000"/>
                  </a:schemeClr>
                </a:solidFill>
              </a:rPr>
              <a:t>https://www.pref.shizuoka.jp/bosaikinkyu/bosaijoho/bosaiapli/index.html</a:t>
            </a:r>
            <a:r>
              <a:rPr lang="en-US" altLang="ja-JP" sz="2000" dirty="0">
                <a:solidFill>
                  <a:schemeClr val="bg2">
                    <a:lumMod val="25000"/>
                  </a:schemeClr>
                </a:solidFill>
              </a:rPr>
              <a:t>,(2024/1/8)</a:t>
            </a:r>
          </a:p>
          <a:p>
            <a:r>
              <a:rPr lang="en-US" altLang="ja-JP" sz="2000" dirty="0">
                <a:solidFill>
                  <a:schemeClr val="bg2">
                    <a:lumMod val="25000"/>
                  </a:schemeClr>
                </a:solidFill>
              </a:rPr>
              <a:t>2</a:t>
            </a:r>
            <a:r>
              <a:rPr lang="ja-JP" altLang="en-US" sz="2000" dirty="0">
                <a:solidFill>
                  <a:schemeClr val="bg2">
                    <a:lumMod val="25000"/>
                  </a:schemeClr>
                </a:solidFill>
              </a:rPr>
              <a:t>．静岡県</a:t>
            </a:r>
            <a:r>
              <a:rPr lang="en-US" altLang="ja-JP" sz="2000" dirty="0">
                <a:solidFill>
                  <a:schemeClr val="bg2">
                    <a:lumMod val="25000"/>
                  </a:schemeClr>
                </a:solidFill>
              </a:rPr>
              <a:t>.</a:t>
            </a:r>
            <a:r>
              <a:rPr lang="ja-JP" altLang="en-US" sz="2000" dirty="0">
                <a:solidFill>
                  <a:schemeClr val="bg2">
                    <a:lumMod val="25000"/>
                  </a:schemeClr>
                </a:solidFill>
              </a:rPr>
              <a:t>「防災お役立ちガイドブック」</a:t>
            </a:r>
            <a:r>
              <a:rPr lang="en-US" altLang="ja-JP" sz="2000" dirty="0">
                <a:solidFill>
                  <a:schemeClr val="bg2">
                    <a:lumMod val="25000"/>
                  </a:schemeClr>
                </a:solidFill>
              </a:rPr>
              <a:t>. https://www.pref.shizuoka.jp/bosaikinkyu/sonae/earthquake/bosaicenter/1003638/1003653/1003656/1030131.html,(2024/1/8)</a:t>
            </a:r>
          </a:p>
          <a:p>
            <a:r>
              <a:rPr lang="en-US" altLang="ja-JP" sz="2000" dirty="0">
                <a:solidFill>
                  <a:schemeClr val="bg2">
                    <a:lumMod val="25000"/>
                  </a:schemeClr>
                </a:solidFill>
              </a:rPr>
              <a:t>3</a:t>
            </a:r>
            <a:r>
              <a:rPr lang="ja-JP" altLang="en-US" sz="2000" dirty="0">
                <a:solidFill>
                  <a:schemeClr val="bg2">
                    <a:lumMod val="25000"/>
                  </a:schemeClr>
                </a:solidFill>
              </a:rPr>
              <a:t>．東京都防災</a:t>
            </a:r>
            <a:r>
              <a:rPr lang="en-US" altLang="ja-JP" sz="2000" dirty="0">
                <a:solidFill>
                  <a:schemeClr val="bg2">
                    <a:lumMod val="25000"/>
                  </a:schemeClr>
                </a:solidFill>
              </a:rPr>
              <a:t>.</a:t>
            </a:r>
            <a:r>
              <a:rPr lang="ja-JP" altLang="en-US" sz="2000" dirty="0">
                <a:solidFill>
                  <a:schemeClr val="bg2">
                    <a:lumMod val="25000"/>
                  </a:schemeClr>
                </a:solidFill>
              </a:rPr>
              <a:t>「東京都防災アプリ」</a:t>
            </a:r>
            <a:r>
              <a:rPr lang="en-US" altLang="ja-JP" sz="2000" dirty="0">
                <a:solidFill>
                  <a:schemeClr val="bg2">
                    <a:lumMod val="25000"/>
                  </a:schemeClr>
                </a:solidFill>
              </a:rPr>
              <a:t>. https://www.bousai.metro.tokyo.lg.jp/1005744/index.html,(2024/1/8)</a:t>
            </a:r>
          </a:p>
          <a:p>
            <a:r>
              <a:rPr lang="en-US" altLang="ja-JP" sz="2000" dirty="0">
                <a:solidFill>
                  <a:schemeClr val="bg2">
                    <a:lumMod val="25000"/>
                  </a:schemeClr>
                </a:solidFill>
              </a:rPr>
              <a:t>4. </a:t>
            </a:r>
            <a:r>
              <a:rPr lang="ja-JP" altLang="en-US" sz="2000" dirty="0">
                <a:solidFill>
                  <a:schemeClr val="bg2">
                    <a:lumMod val="25000"/>
                  </a:schemeClr>
                </a:solidFill>
              </a:rPr>
              <a:t>東京都防災</a:t>
            </a:r>
            <a:r>
              <a:rPr lang="en-US" altLang="ja-JP" sz="2000" dirty="0">
                <a:solidFill>
                  <a:schemeClr val="bg2">
                    <a:lumMod val="25000"/>
                  </a:schemeClr>
                </a:solidFill>
              </a:rPr>
              <a:t>.</a:t>
            </a:r>
            <a:r>
              <a:rPr lang="ja-JP" altLang="en-US" sz="2000" dirty="0">
                <a:solidFill>
                  <a:schemeClr val="bg2">
                    <a:lumMod val="25000"/>
                  </a:schemeClr>
                </a:solidFill>
              </a:rPr>
              <a:t>「防災ブック「東京防災」」</a:t>
            </a:r>
            <a:r>
              <a:rPr lang="en-US" altLang="ja-JP" sz="2000" dirty="0">
                <a:solidFill>
                  <a:schemeClr val="bg2">
                    <a:lumMod val="25000"/>
                  </a:schemeClr>
                </a:solidFill>
              </a:rPr>
              <a:t>.https://www.bousai.metro.tokyo.lg.jp/1002147/1007120.html,(2024/1/8)</a:t>
            </a:r>
          </a:p>
          <a:p>
            <a:r>
              <a:rPr lang="en-US" altLang="ja-JP" sz="2000" dirty="0">
                <a:solidFill>
                  <a:schemeClr val="bg2">
                    <a:lumMod val="25000"/>
                  </a:schemeClr>
                </a:solidFill>
              </a:rPr>
              <a:t>5</a:t>
            </a:r>
            <a:r>
              <a:rPr lang="ja-JP" altLang="en-US" sz="2000" dirty="0">
                <a:solidFill>
                  <a:schemeClr val="bg2">
                    <a:lumMod val="25000"/>
                  </a:schemeClr>
                </a:solidFill>
              </a:rPr>
              <a:t>．ひょうご防災ネット</a:t>
            </a:r>
            <a:r>
              <a:rPr lang="en-US" altLang="ja-JP" sz="2000" dirty="0">
                <a:solidFill>
                  <a:schemeClr val="bg2">
                    <a:lumMod val="25000"/>
                  </a:schemeClr>
                </a:solidFill>
              </a:rPr>
              <a:t>.</a:t>
            </a:r>
            <a:r>
              <a:rPr lang="ja-JP" altLang="en-US" sz="2000" dirty="0">
                <a:solidFill>
                  <a:schemeClr val="bg2">
                    <a:lumMod val="25000"/>
                  </a:schemeClr>
                </a:solidFill>
              </a:rPr>
              <a:t>「兵庫防災アプリ紹介」</a:t>
            </a:r>
            <a:r>
              <a:rPr lang="en-US" altLang="ja-JP" sz="2000" dirty="0">
                <a:solidFill>
                  <a:schemeClr val="bg2">
                    <a:lumMod val="25000"/>
                  </a:schemeClr>
                </a:solidFill>
              </a:rPr>
              <a:t>.https://bosai.net/app_introduction/app_introduction_jp.html,(2024/1/8)</a:t>
            </a:r>
          </a:p>
          <a:p>
            <a:r>
              <a:rPr lang="en-US" altLang="ja-JP" sz="2000" dirty="0">
                <a:solidFill>
                  <a:schemeClr val="bg2">
                    <a:lumMod val="25000"/>
                  </a:schemeClr>
                </a:solidFill>
              </a:rPr>
              <a:t>6</a:t>
            </a:r>
            <a:r>
              <a:rPr lang="ja-JP" altLang="en-US" sz="2000" dirty="0">
                <a:solidFill>
                  <a:schemeClr val="bg2">
                    <a:lumMod val="25000"/>
                  </a:schemeClr>
                </a:solidFill>
              </a:rPr>
              <a:t>．兵庫県</a:t>
            </a:r>
            <a:r>
              <a:rPr lang="en-US" altLang="ja-JP" sz="2000" dirty="0">
                <a:solidFill>
                  <a:schemeClr val="bg2">
                    <a:lumMod val="25000"/>
                  </a:schemeClr>
                </a:solidFill>
              </a:rPr>
              <a:t>.</a:t>
            </a:r>
            <a:r>
              <a:rPr lang="ja-JP" altLang="en-US" sz="2000" dirty="0">
                <a:solidFill>
                  <a:schemeClr val="bg2">
                    <a:lumMod val="25000"/>
                  </a:schemeClr>
                </a:solidFill>
              </a:rPr>
              <a:t>「多様な避難の手引き」</a:t>
            </a:r>
            <a:r>
              <a:rPr lang="en-US" altLang="ja-JP" sz="2000" dirty="0">
                <a:solidFill>
                  <a:schemeClr val="bg2">
                    <a:lumMod val="25000"/>
                  </a:schemeClr>
                </a:solidFill>
              </a:rPr>
              <a:t>.https://web.pref.hyogo.lg.jp/kk42/hinantebiki.html,(2024/1/8)</a:t>
            </a:r>
          </a:p>
        </p:txBody>
      </p:sp>
      <p:sp>
        <p:nvSpPr>
          <p:cNvPr id="3" name="字幕 2">
            <a:extLst>
              <a:ext uri="{FF2B5EF4-FFF2-40B4-BE49-F238E27FC236}">
                <a16:creationId xmlns:a16="http://schemas.microsoft.com/office/drawing/2014/main" id="{D9FDCDE8-7205-F34E-08DC-436B964A0CD8}"/>
              </a:ext>
            </a:extLst>
          </p:cNvPr>
          <p:cNvSpPr txBox="1">
            <a:spLocks/>
          </p:cNvSpPr>
          <p:nvPr/>
        </p:nvSpPr>
        <p:spPr>
          <a:xfrm>
            <a:off x="259080" y="300752"/>
            <a:ext cx="11851339" cy="587215"/>
          </a:xfrm>
          <a:prstGeom prst="rect">
            <a:avLst/>
          </a:prstGeom>
        </p:spPr>
        <p:txBody>
          <a:bodyPr vert="horz" lIns="91440" tIns="45720" rIns="91440" bIns="45720" rtlCol="0">
            <a:normAutofit/>
          </a:bodyPr>
          <a:lstStyle>
            <a:defPPr>
              <a:defRPr lang="ja-JP"/>
            </a:defPPr>
            <a:lvl1pPr marL="347472"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16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14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2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2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pPr marL="0" indent="0">
              <a:buNone/>
            </a:pPr>
            <a:r>
              <a:rPr lang="ja-JP" altLang="en-US" sz="2000" b="1" dirty="0"/>
              <a:t>　</a:t>
            </a:r>
            <a:r>
              <a:rPr lang="en-US" altLang="ja-JP" sz="2800" b="1" dirty="0">
                <a:solidFill>
                  <a:schemeClr val="tx1"/>
                </a:solidFill>
              </a:rPr>
              <a:t>A. </a:t>
            </a:r>
            <a:r>
              <a:rPr lang="ja-JP" altLang="en-US" sz="2800" b="1" dirty="0">
                <a:solidFill>
                  <a:schemeClr val="tx1"/>
                </a:solidFill>
              </a:rPr>
              <a:t>本・アプリ（参考文献）</a:t>
            </a:r>
            <a:endParaRPr lang="en-US" altLang="ja-JP" sz="3100" b="1" dirty="0">
              <a:solidFill>
                <a:schemeClr val="tx1"/>
              </a:solidFill>
            </a:endParaRPr>
          </a:p>
        </p:txBody>
      </p:sp>
      <p:sp>
        <p:nvSpPr>
          <p:cNvPr id="4" name="テキスト ボックス 3">
            <a:extLst>
              <a:ext uri="{FF2B5EF4-FFF2-40B4-BE49-F238E27FC236}">
                <a16:creationId xmlns:a16="http://schemas.microsoft.com/office/drawing/2014/main" id="{4247EC3F-7B15-60EF-DCFE-51A2DAF905E8}"/>
              </a:ext>
            </a:extLst>
          </p:cNvPr>
          <p:cNvSpPr txBox="1"/>
          <p:nvPr/>
        </p:nvSpPr>
        <p:spPr>
          <a:xfrm>
            <a:off x="10888533" y="6321378"/>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Tree>
    <p:extLst>
      <p:ext uri="{BB962C8B-B14F-4D97-AF65-F5344CB8AC3E}">
        <p14:creationId xmlns:p14="http://schemas.microsoft.com/office/powerpoint/2010/main" val="24555431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E84C1-9E76-785D-0DA0-F46FF6C0E4A6}"/>
              </a:ext>
            </a:extLst>
          </p:cNvPr>
          <p:cNvSpPr>
            <a:spLocks noGrp="1"/>
          </p:cNvSpPr>
          <p:nvPr>
            <p:ph type="ctrTitle" idx="4294967295"/>
          </p:nvPr>
        </p:nvSpPr>
        <p:spPr>
          <a:xfrm>
            <a:off x="-211200" y="0"/>
            <a:ext cx="5162840" cy="801688"/>
          </a:xfrm>
        </p:spPr>
        <p:txBody>
          <a:bodyPr>
            <a:noAutofit/>
          </a:bodyPr>
          <a:lstStyle/>
          <a:p>
            <a:pPr algn="l">
              <a:lnSpc>
                <a:spcPct val="100000"/>
              </a:lnSpc>
            </a:pPr>
            <a:r>
              <a:rPr lang="ja-JP" altLang="en-US" sz="2400" dirty="0">
                <a:solidFill>
                  <a:schemeClr val="tx1"/>
                </a:solidFill>
              </a:rPr>
              <a:t>（</a:t>
            </a:r>
            <a:r>
              <a:rPr lang="en-US" altLang="ja-JP" sz="2400" dirty="0">
                <a:solidFill>
                  <a:schemeClr val="tx1"/>
                </a:solidFill>
              </a:rPr>
              <a:t>2</a:t>
            </a:r>
            <a:r>
              <a:rPr lang="ja-JP" altLang="en-US" sz="2400" dirty="0">
                <a:solidFill>
                  <a:schemeClr val="tx1"/>
                </a:solidFill>
              </a:rPr>
              <a:t>）非常食と学校給食に関する比較</a:t>
            </a:r>
            <a:br>
              <a:rPr kumimoji="1" lang="en-US" altLang="ja-JP" sz="2400" dirty="0">
                <a:solidFill>
                  <a:schemeClr val="tx1"/>
                </a:solidFill>
              </a:rPr>
            </a:br>
            <a:r>
              <a:rPr kumimoji="1" lang="ja-JP" altLang="en-US" sz="2400" dirty="0">
                <a:solidFill>
                  <a:schemeClr val="tx1"/>
                </a:solidFill>
              </a:rPr>
              <a:t>　　　　</a:t>
            </a:r>
            <a:r>
              <a:rPr kumimoji="1" lang="en-US" altLang="ja-JP" sz="2400" dirty="0">
                <a:solidFill>
                  <a:schemeClr val="tx1"/>
                </a:solidFill>
              </a:rPr>
              <a:t>A. </a:t>
            </a:r>
            <a:r>
              <a:rPr kumimoji="1" lang="ja-JP" altLang="en-US" sz="2400" dirty="0">
                <a:solidFill>
                  <a:schemeClr val="tx1"/>
                </a:solidFill>
              </a:rPr>
              <a:t>食料備蓄の目標量と現状</a:t>
            </a:r>
          </a:p>
        </p:txBody>
      </p:sp>
      <p:graphicFrame>
        <p:nvGraphicFramePr>
          <p:cNvPr id="6" name="表 5">
            <a:extLst>
              <a:ext uri="{FF2B5EF4-FFF2-40B4-BE49-F238E27FC236}">
                <a16:creationId xmlns:a16="http://schemas.microsoft.com/office/drawing/2014/main" id="{110B19A6-DD8E-9950-055D-F568EBA1786F}"/>
              </a:ext>
            </a:extLst>
          </p:cNvPr>
          <p:cNvGraphicFramePr>
            <a:graphicFrameLocks noGrp="1"/>
          </p:cNvGraphicFramePr>
          <p:nvPr>
            <p:extLst>
              <p:ext uri="{D42A27DB-BD31-4B8C-83A1-F6EECF244321}">
                <p14:modId xmlns:p14="http://schemas.microsoft.com/office/powerpoint/2010/main" val="1952011696"/>
              </p:ext>
            </p:extLst>
          </p:nvPr>
        </p:nvGraphicFramePr>
        <p:xfrm>
          <a:off x="487136" y="783054"/>
          <a:ext cx="11217728" cy="4754880"/>
        </p:xfrm>
        <a:graphic>
          <a:graphicData uri="http://schemas.openxmlformats.org/drawingml/2006/table">
            <a:tbl>
              <a:tblPr firstRow="1" bandRow="1">
                <a:tableStyleId>{5C22544A-7EE6-4342-B048-85BDC9FD1C3A}</a:tableStyleId>
              </a:tblPr>
              <a:tblGrid>
                <a:gridCol w="2045398">
                  <a:extLst>
                    <a:ext uri="{9D8B030D-6E8A-4147-A177-3AD203B41FA5}">
                      <a16:colId xmlns:a16="http://schemas.microsoft.com/office/drawing/2014/main" val="1642054498"/>
                    </a:ext>
                  </a:extLst>
                </a:gridCol>
                <a:gridCol w="1285484">
                  <a:extLst>
                    <a:ext uri="{9D8B030D-6E8A-4147-A177-3AD203B41FA5}">
                      <a16:colId xmlns:a16="http://schemas.microsoft.com/office/drawing/2014/main" val="1079177184"/>
                    </a:ext>
                  </a:extLst>
                </a:gridCol>
                <a:gridCol w="2592498">
                  <a:extLst>
                    <a:ext uri="{9D8B030D-6E8A-4147-A177-3AD203B41FA5}">
                      <a16:colId xmlns:a16="http://schemas.microsoft.com/office/drawing/2014/main" val="250648292"/>
                    </a:ext>
                  </a:extLst>
                </a:gridCol>
                <a:gridCol w="2629789">
                  <a:extLst>
                    <a:ext uri="{9D8B030D-6E8A-4147-A177-3AD203B41FA5}">
                      <a16:colId xmlns:a16="http://schemas.microsoft.com/office/drawing/2014/main" val="1559400502"/>
                    </a:ext>
                  </a:extLst>
                </a:gridCol>
                <a:gridCol w="2664559">
                  <a:extLst>
                    <a:ext uri="{9D8B030D-6E8A-4147-A177-3AD203B41FA5}">
                      <a16:colId xmlns:a16="http://schemas.microsoft.com/office/drawing/2014/main" val="2725766665"/>
                    </a:ext>
                  </a:extLst>
                </a:gridCol>
              </a:tblGrid>
              <a:tr h="448159">
                <a:tc gridSpan="2">
                  <a:txBody>
                    <a:bodyPr/>
                    <a:lstStyle/>
                    <a:p>
                      <a:endParaRPr kumimoji="1" lang="ja-JP" altLang="en-US" sz="2400" b="0" kern="1200" cap="all" baseline="0" dirty="0">
                        <a:solidFill>
                          <a:schemeClr val="tx1"/>
                        </a:solidFill>
                        <a:latin typeface="+mn-lt"/>
                        <a:ea typeface="+mj-ea"/>
                        <a:cs typeface="+mj-cs"/>
                      </a:endParaRPr>
                    </a:p>
                  </a:txBody>
                  <a:tcPr/>
                </a:tc>
                <a:tc hMerge="1">
                  <a:txBody>
                    <a:bodyPr/>
                    <a:lstStyle/>
                    <a:p>
                      <a:endParaRPr kumimoji="1" lang="ja-JP" altLang="en-US" dirty="0"/>
                    </a:p>
                  </a:txBody>
                  <a:tcPr/>
                </a:tc>
                <a:tc>
                  <a:txBody>
                    <a:bodyPr/>
                    <a:lstStyle/>
                    <a:p>
                      <a:pPr algn="ctr"/>
                      <a:r>
                        <a:rPr kumimoji="1" lang="ja-JP" altLang="en-US" sz="2400" b="1" kern="1200" cap="all" baseline="0" dirty="0">
                          <a:solidFill>
                            <a:schemeClr val="tx1"/>
                          </a:solidFill>
                        </a:rPr>
                        <a:t>静岡県</a:t>
                      </a:r>
                      <a:endParaRPr kumimoji="1" lang="ja-JP" altLang="en-US" sz="2400" b="1" kern="1200" cap="all" baseline="0" dirty="0">
                        <a:solidFill>
                          <a:schemeClr val="tx1"/>
                        </a:solidFill>
                        <a:latin typeface="+mn-lt"/>
                        <a:ea typeface="+mj-ea"/>
                        <a:cs typeface="+mj-cs"/>
                      </a:endParaRPr>
                    </a:p>
                  </a:txBody>
                  <a:tcPr/>
                </a:tc>
                <a:tc>
                  <a:txBody>
                    <a:bodyPr/>
                    <a:lstStyle/>
                    <a:p>
                      <a:pPr algn="ctr"/>
                      <a:r>
                        <a:rPr kumimoji="1" lang="ja-JP" altLang="en-US" sz="2400" b="1" kern="1200" cap="all" baseline="0" dirty="0">
                          <a:solidFill>
                            <a:schemeClr val="tx1"/>
                          </a:solidFill>
                        </a:rPr>
                        <a:t>東京都</a:t>
                      </a:r>
                      <a:endParaRPr kumimoji="1" lang="ja-JP" altLang="en-US" sz="2400" b="1" kern="1200" cap="all" baseline="0" dirty="0">
                        <a:solidFill>
                          <a:schemeClr val="tx1"/>
                        </a:solidFill>
                        <a:latin typeface="+mn-lt"/>
                        <a:ea typeface="+mj-ea"/>
                        <a:cs typeface="+mj-cs"/>
                      </a:endParaRPr>
                    </a:p>
                  </a:txBody>
                  <a:tcPr/>
                </a:tc>
                <a:tc>
                  <a:txBody>
                    <a:bodyPr/>
                    <a:lstStyle/>
                    <a:p>
                      <a:pPr algn="ctr"/>
                      <a:r>
                        <a:rPr kumimoji="1" lang="ja-JP" altLang="en-US" sz="2400" b="1" kern="1200" cap="all" baseline="0" dirty="0">
                          <a:solidFill>
                            <a:schemeClr val="tx1"/>
                          </a:solidFill>
                        </a:rPr>
                        <a:t>兵庫県</a:t>
                      </a:r>
                      <a:endParaRPr kumimoji="1" lang="ja-JP" altLang="en-US" sz="2400" b="1" kern="1200" cap="all" baseline="0" dirty="0">
                        <a:solidFill>
                          <a:schemeClr val="tx1"/>
                        </a:solidFill>
                        <a:latin typeface="+mn-lt"/>
                        <a:ea typeface="+mj-ea"/>
                        <a:cs typeface="+mj-cs"/>
                      </a:endParaRPr>
                    </a:p>
                  </a:txBody>
                  <a:tcPr/>
                </a:tc>
                <a:extLst>
                  <a:ext uri="{0D108BD9-81ED-4DB2-BD59-A6C34878D82A}">
                    <a16:rowId xmlns:a16="http://schemas.microsoft.com/office/drawing/2014/main" val="1366220554"/>
                  </a:ext>
                </a:extLst>
              </a:tr>
              <a:tr h="806687">
                <a:tc rowSpan="2">
                  <a:txBody>
                    <a:bodyPr/>
                    <a:lstStyle/>
                    <a:p>
                      <a:pPr algn="ctr"/>
                      <a:endParaRPr kumimoji="1" lang="en-US" altLang="ja-JP" sz="1800" b="0" kern="1200" cap="all" baseline="0" dirty="0">
                        <a:solidFill>
                          <a:schemeClr val="tx1"/>
                        </a:solidFill>
                      </a:endParaRPr>
                    </a:p>
                    <a:p>
                      <a:pPr algn="ctr"/>
                      <a:endParaRPr kumimoji="1" lang="en-US" altLang="ja-JP" sz="1800" b="0" kern="1200" cap="all" baseline="0" dirty="0">
                        <a:solidFill>
                          <a:schemeClr val="tx1"/>
                        </a:solidFill>
                      </a:endParaRPr>
                    </a:p>
                    <a:p>
                      <a:pPr algn="ctr"/>
                      <a:r>
                        <a:rPr kumimoji="1" lang="ja-JP" altLang="en-US" sz="2400" b="0" kern="1200" cap="all" baseline="0" dirty="0">
                          <a:solidFill>
                            <a:schemeClr val="tx1"/>
                          </a:solidFill>
                        </a:rPr>
                        <a:t>家庭備蓄の</a:t>
                      </a:r>
                      <a:endParaRPr kumimoji="1" lang="en-US" altLang="ja-JP" sz="2400" b="0" kern="1200" cap="all" baseline="0" dirty="0">
                        <a:solidFill>
                          <a:schemeClr val="tx1"/>
                        </a:solidFill>
                      </a:endParaRPr>
                    </a:p>
                    <a:p>
                      <a:pPr algn="ctr"/>
                      <a:r>
                        <a:rPr kumimoji="1" lang="ja-JP" altLang="en-US" sz="2400" b="0" kern="1200" cap="all" baseline="0" dirty="0">
                          <a:solidFill>
                            <a:schemeClr val="tx1"/>
                          </a:solidFill>
                        </a:rPr>
                        <a:t>目標量</a:t>
                      </a:r>
                      <a:endParaRPr kumimoji="1" lang="en-US" altLang="ja-JP" sz="2400" b="0" kern="1200" cap="all" baseline="0" dirty="0">
                        <a:solidFill>
                          <a:schemeClr val="tx1"/>
                        </a:solidFill>
                        <a:latin typeface="+mn-lt"/>
                        <a:ea typeface="+mj-ea"/>
                        <a:cs typeface="+mj-cs"/>
                      </a:endParaRPr>
                    </a:p>
                  </a:txBody>
                  <a:tcPr/>
                </a:tc>
                <a:tc>
                  <a:txBody>
                    <a:bodyPr/>
                    <a:lstStyle/>
                    <a:p>
                      <a:pPr algn="ctr"/>
                      <a:endParaRPr kumimoji="1" lang="en-US" altLang="ja-JP" sz="2400" b="0" kern="1200" cap="all" baseline="0" dirty="0">
                        <a:solidFill>
                          <a:schemeClr val="tx1"/>
                        </a:solidFill>
                      </a:endParaRPr>
                    </a:p>
                    <a:p>
                      <a:pPr algn="ctr"/>
                      <a:r>
                        <a:rPr kumimoji="1" lang="ja-JP" altLang="en-US" sz="2400" b="0" kern="1200" cap="all" baseline="0" dirty="0">
                          <a:solidFill>
                            <a:schemeClr val="tx1"/>
                          </a:solidFill>
                        </a:rPr>
                        <a:t>食料品</a:t>
                      </a:r>
                      <a:endParaRPr kumimoji="1" lang="en-US" altLang="ja-JP" sz="2400" b="0" kern="1200" cap="all" baseline="0" dirty="0">
                        <a:solidFill>
                          <a:schemeClr val="tx1"/>
                        </a:solidFill>
                        <a:latin typeface="+mn-lt"/>
                        <a:ea typeface="+mj-ea"/>
                        <a:cs typeface="+mj-cs"/>
                      </a:endParaRPr>
                    </a:p>
                  </a:txBody>
                  <a:tcPr/>
                </a:tc>
                <a:tc>
                  <a:txBody>
                    <a:bodyPr/>
                    <a:lstStyle/>
                    <a:p>
                      <a:pPr marL="0" algn="ctr" defTabSz="914400" rtl="0" eaLnBrk="1" latinLnBrk="0" hangingPunct="1"/>
                      <a:endParaRPr kumimoji="1" lang="en-US" altLang="ja-JP" sz="2400" b="0" kern="1200" cap="all" baseline="0" dirty="0">
                        <a:solidFill>
                          <a:schemeClr val="tx1"/>
                        </a:solidFill>
                      </a:endParaRPr>
                    </a:p>
                    <a:p>
                      <a:pPr marL="0" algn="ctr" defTabSz="914400" rtl="0" eaLnBrk="1" latinLnBrk="0" hangingPunct="1"/>
                      <a:r>
                        <a:rPr kumimoji="1" lang="en-US" altLang="ja-JP" sz="2400" b="0" kern="1200" cap="all" baseline="0" dirty="0">
                          <a:solidFill>
                            <a:schemeClr val="tx1"/>
                          </a:solidFill>
                        </a:rPr>
                        <a:t>1</a:t>
                      </a:r>
                      <a:r>
                        <a:rPr kumimoji="1" lang="ja-JP" altLang="en-US" sz="2400" b="0" kern="1200" cap="all" baseline="0" dirty="0">
                          <a:solidFill>
                            <a:schemeClr val="tx1"/>
                          </a:solidFill>
                        </a:rPr>
                        <a:t>日</a:t>
                      </a:r>
                      <a:r>
                        <a:rPr kumimoji="1" lang="en-US" altLang="ja-JP" sz="2400" b="0" kern="1200" cap="all" baseline="0" dirty="0">
                          <a:solidFill>
                            <a:schemeClr val="tx1"/>
                          </a:solidFill>
                        </a:rPr>
                        <a:t>3</a:t>
                      </a:r>
                      <a:r>
                        <a:rPr kumimoji="1" lang="ja-JP" altLang="en-US" sz="2400" b="0" kern="1200" cap="all" baseline="0" dirty="0">
                          <a:solidFill>
                            <a:schemeClr val="tx1"/>
                          </a:solidFill>
                        </a:rPr>
                        <a:t>食</a:t>
                      </a:r>
                      <a:r>
                        <a:rPr kumimoji="1" lang="en-US" altLang="ja-JP" sz="2400" b="0" kern="1200" cap="all" baseline="0" dirty="0">
                          <a:solidFill>
                            <a:schemeClr val="tx1"/>
                          </a:solidFill>
                        </a:rPr>
                        <a:t>×7</a:t>
                      </a:r>
                      <a:r>
                        <a:rPr kumimoji="1" lang="ja-JP" altLang="en-US" sz="2400" b="0" kern="1200" cap="all" baseline="0" dirty="0">
                          <a:solidFill>
                            <a:schemeClr val="tx1"/>
                          </a:solidFill>
                        </a:rPr>
                        <a:t>日分</a:t>
                      </a:r>
                      <a:r>
                        <a:rPr kumimoji="1" lang="en-US" altLang="ja-JP" sz="2400" b="0" kern="1200" cap="all" baseline="30000" dirty="0">
                          <a:solidFill>
                            <a:schemeClr val="tx1"/>
                          </a:solidFill>
                        </a:rPr>
                        <a:t>1</a:t>
                      </a:r>
                      <a:r>
                        <a:rPr lang="en-US" altLang="ja-JP" sz="2400" baseline="30000" dirty="0">
                          <a:latin typeface="+mn-ea"/>
                        </a:rPr>
                        <a:t>)</a:t>
                      </a:r>
                      <a:endParaRPr kumimoji="1" lang="en-US" altLang="ja-JP" sz="2400" b="0" kern="1200" cap="all" baseline="30000" dirty="0">
                        <a:solidFill>
                          <a:schemeClr val="tx1"/>
                        </a:solidFill>
                        <a:latin typeface="+mn-lt"/>
                        <a:ea typeface="+mj-ea"/>
                        <a:cs typeface="+mj-cs"/>
                      </a:endParaRPr>
                    </a:p>
                  </a:txBody>
                  <a:tcPr/>
                </a:tc>
                <a:tc>
                  <a:txBody>
                    <a:bodyPr/>
                    <a:lstStyle/>
                    <a:p>
                      <a:pPr marL="0" algn="ctr" defTabSz="914400" rtl="0" eaLnBrk="1" latinLnBrk="0" hangingPunct="1"/>
                      <a:endParaRPr kumimoji="1" lang="en-US" altLang="ja-JP" sz="2400" b="0" kern="1200" cap="all" baseline="0" dirty="0">
                        <a:solidFill>
                          <a:schemeClr val="tx1"/>
                        </a:solidFill>
                      </a:endParaRPr>
                    </a:p>
                    <a:p>
                      <a:pPr marL="0" algn="ctr" defTabSz="914400" rtl="0" eaLnBrk="1" latinLnBrk="0" hangingPunct="1"/>
                      <a:r>
                        <a:rPr kumimoji="1" lang="en-US" altLang="ja-JP" sz="2400" b="0" kern="1200" cap="all" baseline="0" dirty="0">
                          <a:solidFill>
                            <a:schemeClr val="tx1"/>
                          </a:solidFill>
                        </a:rPr>
                        <a:t>3</a:t>
                      </a:r>
                      <a:r>
                        <a:rPr kumimoji="1" lang="ja-JP" altLang="en-US" sz="2400" b="0" kern="1200" cap="all" baseline="0" dirty="0">
                          <a:solidFill>
                            <a:schemeClr val="tx1"/>
                          </a:solidFill>
                        </a:rPr>
                        <a:t>日分</a:t>
                      </a:r>
                      <a:r>
                        <a:rPr kumimoji="1" lang="en-US" altLang="ja-JP" sz="2400" b="0" kern="1200" cap="all" baseline="30000" dirty="0">
                          <a:solidFill>
                            <a:schemeClr val="tx1"/>
                          </a:solidFill>
                        </a:rPr>
                        <a:t>3</a:t>
                      </a:r>
                      <a:r>
                        <a:rPr lang="en-US" altLang="ja-JP" sz="2400" baseline="30000" dirty="0">
                          <a:latin typeface="+mn-ea"/>
                        </a:rPr>
                        <a:t>)</a:t>
                      </a:r>
                      <a:endParaRPr kumimoji="1" lang="en-US" altLang="ja-JP" sz="2400" b="0" kern="1200" cap="all" baseline="30000" dirty="0">
                        <a:solidFill>
                          <a:schemeClr val="tx1"/>
                        </a:solidFill>
                        <a:latin typeface="+mn-lt"/>
                        <a:ea typeface="+mj-ea"/>
                        <a:cs typeface="+mj-cs"/>
                      </a:endParaRPr>
                    </a:p>
                  </a:txBody>
                  <a:tcPr/>
                </a:tc>
                <a:tc rowSpan="2">
                  <a:txBody>
                    <a:bodyPr/>
                    <a:lstStyle/>
                    <a:p>
                      <a:pPr marL="0" algn="ctr" defTabSz="914400" rtl="0" eaLnBrk="1" latinLnBrk="0" hangingPunct="1"/>
                      <a:endParaRPr kumimoji="1" lang="en-US" altLang="ja-JP" sz="2400" b="0" kern="1200" cap="all" baseline="0" dirty="0">
                        <a:solidFill>
                          <a:schemeClr val="tx1"/>
                        </a:solidFill>
                      </a:endParaRPr>
                    </a:p>
                    <a:p>
                      <a:pPr marL="0" algn="ctr" defTabSz="914400" rtl="0" eaLnBrk="1" latinLnBrk="0" hangingPunct="1"/>
                      <a:endParaRPr kumimoji="1" lang="en-US" altLang="ja-JP" sz="2400" b="0" kern="1200" cap="all" baseline="0" dirty="0">
                        <a:solidFill>
                          <a:schemeClr val="tx1"/>
                        </a:solidFill>
                      </a:endParaRPr>
                    </a:p>
                    <a:p>
                      <a:pPr marL="0" algn="ctr" defTabSz="914400" rtl="0" eaLnBrk="1" latinLnBrk="0" hangingPunct="1"/>
                      <a:r>
                        <a:rPr kumimoji="1" lang="ja-JP" altLang="en-US" sz="2400" b="0" kern="1200" cap="all" baseline="0" dirty="0">
                          <a:solidFill>
                            <a:schemeClr val="tx1"/>
                          </a:solidFill>
                        </a:rPr>
                        <a:t>最低</a:t>
                      </a:r>
                      <a:r>
                        <a:rPr kumimoji="1" lang="en-US" altLang="ja-JP" sz="2400" b="0" kern="1200" cap="all" baseline="0" dirty="0">
                          <a:solidFill>
                            <a:schemeClr val="tx1"/>
                          </a:solidFill>
                        </a:rPr>
                        <a:t>3</a:t>
                      </a:r>
                      <a:r>
                        <a:rPr kumimoji="1" lang="ja-JP" altLang="en-US" sz="2400" b="0" kern="1200" cap="all" baseline="0" dirty="0">
                          <a:solidFill>
                            <a:schemeClr val="tx1"/>
                          </a:solidFill>
                        </a:rPr>
                        <a:t>日分</a:t>
                      </a:r>
                      <a:r>
                        <a:rPr kumimoji="1" lang="en-US" altLang="ja-JP" sz="2400" b="0" kern="1200" cap="all" baseline="30000" dirty="0">
                          <a:solidFill>
                            <a:schemeClr val="tx1"/>
                          </a:solidFill>
                        </a:rPr>
                        <a:t>5</a:t>
                      </a:r>
                      <a:r>
                        <a:rPr lang="en-US" altLang="ja-JP" sz="2400" baseline="30000" dirty="0">
                          <a:latin typeface="+mn-ea"/>
                        </a:rPr>
                        <a:t>)</a:t>
                      </a:r>
                      <a:endParaRPr kumimoji="1" lang="en-US" altLang="ja-JP" sz="2400" b="0" kern="1200" cap="all" baseline="0" dirty="0">
                        <a:solidFill>
                          <a:schemeClr val="tx1"/>
                        </a:solidFill>
                      </a:endParaRPr>
                    </a:p>
                    <a:p>
                      <a:pPr marL="0" algn="ctr" defTabSz="914400" rtl="0" eaLnBrk="1" latinLnBrk="0" hangingPunct="1"/>
                      <a:r>
                        <a:rPr kumimoji="1" lang="ja-JP" altLang="en-US" sz="2400" b="0" kern="1200" cap="all" baseline="0" dirty="0">
                          <a:solidFill>
                            <a:schemeClr val="tx1"/>
                          </a:solidFill>
                        </a:rPr>
                        <a:t>可能ならば</a:t>
                      </a:r>
                      <a:r>
                        <a:rPr kumimoji="1" lang="en-US" altLang="ja-JP" sz="2400" b="0" kern="1200" cap="all" baseline="0" dirty="0">
                          <a:solidFill>
                            <a:schemeClr val="tx1"/>
                          </a:solidFill>
                        </a:rPr>
                        <a:t>7</a:t>
                      </a:r>
                      <a:r>
                        <a:rPr kumimoji="1" lang="ja-JP" altLang="en-US" sz="2400" b="0" kern="1200" cap="all" baseline="0" dirty="0">
                          <a:solidFill>
                            <a:schemeClr val="tx1"/>
                          </a:solidFill>
                        </a:rPr>
                        <a:t>日分</a:t>
                      </a:r>
                      <a:r>
                        <a:rPr kumimoji="1" lang="en-US" altLang="ja-JP" sz="2400" b="0" kern="1200" cap="all" baseline="30000" dirty="0">
                          <a:solidFill>
                            <a:schemeClr val="tx1"/>
                          </a:solidFill>
                        </a:rPr>
                        <a:t>5</a:t>
                      </a:r>
                      <a:r>
                        <a:rPr lang="en-US" altLang="ja-JP" sz="2400" baseline="30000" dirty="0">
                          <a:latin typeface="+mn-ea"/>
                        </a:rPr>
                        <a:t>)</a:t>
                      </a:r>
                      <a:endParaRPr kumimoji="1" lang="en-US" altLang="ja-JP" sz="2400" b="0" kern="1200" cap="all" baseline="0" dirty="0">
                        <a:solidFill>
                          <a:schemeClr val="tx1"/>
                        </a:solidFill>
                      </a:endParaRPr>
                    </a:p>
                    <a:p>
                      <a:pPr marL="0" algn="ctr" defTabSz="914400" rtl="0" eaLnBrk="1" latinLnBrk="0" hangingPunct="1"/>
                      <a:endParaRPr kumimoji="1" lang="ja-JP" altLang="en-US" sz="2400" b="0" kern="1200" cap="all" baseline="0" dirty="0">
                        <a:solidFill>
                          <a:schemeClr val="tx1"/>
                        </a:solidFill>
                        <a:latin typeface="+mn-lt"/>
                        <a:ea typeface="+mj-ea"/>
                        <a:cs typeface="+mj-cs"/>
                      </a:endParaRPr>
                    </a:p>
                  </a:txBody>
                  <a:tcPr/>
                </a:tc>
                <a:extLst>
                  <a:ext uri="{0D108BD9-81ED-4DB2-BD59-A6C34878D82A}">
                    <a16:rowId xmlns:a16="http://schemas.microsoft.com/office/drawing/2014/main" val="2009353062"/>
                  </a:ext>
                </a:extLst>
              </a:tr>
              <a:tr h="1165214">
                <a:tc vMerge="1">
                  <a:txBody>
                    <a:bodyPr/>
                    <a:lstStyle/>
                    <a:p>
                      <a:endParaRPr kumimoji="1" lang="en-US" altLang="ja-JP" sz="2800" dirty="0"/>
                    </a:p>
                  </a:txBody>
                  <a:tcPr/>
                </a:tc>
                <a:tc>
                  <a:txBody>
                    <a:bodyPr/>
                    <a:lstStyle/>
                    <a:p>
                      <a:pPr algn="ctr"/>
                      <a:endParaRPr kumimoji="1" lang="en-US" altLang="ja-JP" sz="2400" b="0" kern="1200" cap="all" baseline="0" dirty="0">
                        <a:solidFill>
                          <a:schemeClr val="tx1"/>
                        </a:solidFill>
                      </a:endParaRPr>
                    </a:p>
                    <a:p>
                      <a:pPr algn="ctr"/>
                      <a:r>
                        <a:rPr kumimoji="1" lang="ja-JP" altLang="en-US" sz="2400" b="0" kern="1200" cap="all" baseline="0" dirty="0">
                          <a:solidFill>
                            <a:schemeClr val="tx1"/>
                          </a:solidFill>
                        </a:rPr>
                        <a:t>飲料水</a:t>
                      </a:r>
                      <a:endParaRPr kumimoji="1" lang="en-US" altLang="ja-JP" sz="2400" b="0" kern="1200" cap="all" baseline="0" dirty="0">
                        <a:solidFill>
                          <a:schemeClr val="tx1"/>
                        </a:solidFill>
                        <a:latin typeface="+mn-lt"/>
                        <a:ea typeface="+mj-ea"/>
                        <a:cs typeface="+mj-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kern="1200" cap="all" baseline="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kern="1200" cap="all" baseline="0" dirty="0">
                          <a:solidFill>
                            <a:schemeClr val="tx1"/>
                          </a:solidFill>
                        </a:rPr>
                        <a:t>1</a:t>
                      </a:r>
                      <a:r>
                        <a:rPr kumimoji="1" lang="ja-JP" altLang="en-US" sz="2400" b="0" kern="1200" cap="all" baseline="0" dirty="0">
                          <a:solidFill>
                            <a:schemeClr val="tx1"/>
                          </a:solidFill>
                        </a:rPr>
                        <a:t>日</a:t>
                      </a:r>
                      <a:r>
                        <a:rPr kumimoji="1" lang="en-US" altLang="ja-JP" sz="2400" b="0" kern="1200" cap="all" baseline="0" dirty="0">
                          <a:solidFill>
                            <a:schemeClr val="tx1"/>
                          </a:solidFill>
                        </a:rPr>
                        <a:t>3 L×7</a:t>
                      </a:r>
                      <a:r>
                        <a:rPr kumimoji="1" lang="ja-JP" altLang="en-US" sz="2400" b="0" kern="1200" cap="all" baseline="0" dirty="0">
                          <a:solidFill>
                            <a:schemeClr val="tx1"/>
                          </a:solidFill>
                        </a:rPr>
                        <a:t>日分</a:t>
                      </a:r>
                      <a:r>
                        <a:rPr kumimoji="1" lang="en-US" altLang="ja-JP" sz="2400" b="0" kern="1200" cap="all" baseline="30000" dirty="0">
                          <a:solidFill>
                            <a:schemeClr val="tx1"/>
                          </a:solidFill>
                        </a:rPr>
                        <a:t>1</a:t>
                      </a:r>
                      <a:r>
                        <a:rPr lang="en-US" altLang="ja-JP" sz="2400" baseline="30000" dirty="0">
                          <a:latin typeface="+mn-ea"/>
                        </a:rPr>
                        <a:t>)</a:t>
                      </a:r>
                      <a:endParaRPr kumimoji="1" lang="ja-JP" altLang="en-US" sz="2400" b="0" kern="1200" cap="all" baseline="0" dirty="0">
                        <a:solidFill>
                          <a:schemeClr val="tx1"/>
                        </a:solidFill>
                      </a:endParaRPr>
                    </a:p>
                    <a:p>
                      <a:pPr marL="0" algn="ctr" defTabSz="914400" rtl="0" eaLnBrk="1" latinLnBrk="0" hangingPunct="1"/>
                      <a:endParaRPr kumimoji="1" lang="ja-JP" altLang="en-US" sz="2400" b="0" kern="1200" cap="all" baseline="0" dirty="0">
                        <a:solidFill>
                          <a:schemeClr val="tx1"/>
                        </a:solidFill>
                        <a:latin typeface="+mn-lt"/>
                        <a:ea typeface="+mj-ea"/>
                        <a:cs typeface="+mj-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kern="1200" cap="all" baseline="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kern="1200" cap="all" baseline="0" dirty="0">
                          <a:solidFill>
                            <a:schemeClr val="tx1"/>
                          </a:solidFill>
                        </a:rPr>
                        <a:t>1</a:t>
                      </a:r>
                      <a:r>
                        <a:rPr kumimoji="1" lang="ja-JP" altLang="en-US" sz="2400" b="0" kern="1200" cap="all" baseline="0" dirty="0">
                          <a:solidFill>
                            <a:schemeClr val="tx1"/>
                          </a:solidFill>
                        </a:rPr>
                        <a:t>日</a:t>
                      </a:r>
                      <a:r>
                        <a:rPr kumimoji="1" lang="en-US" altLang="ja-JP" sz="2400" b="0" kern="1200" cap="all" baseline="0" dirty="0">
                          <a:solidFill>
                            <a:schemeClr val="tx1"/>
                          </a:solidFill>
                        </a:rPr>
                        <a:t>3 L×3</a:t>
                      </a:r>
                      <a:r>
                        <a:rPr kumimoji="1" lang="ja-JP" altLang="en-US" sz="2400" b="0" kern="1200" cap="all" baseline="0" dirty="0">
                          <a:solidFill>
                            <a:schemeClr val="tx1"/>
                          </a:solidFill>
                        </a:rPr>
                        <a:t>日分</a:t>
                      </a:r>
                      <a:r>
                        <a:rPr kumimoji="1" lang="en-US" altLang="ja-JP" sz="2400" b="0" kern="1200" cap="all" baseline="30000" dirty="0">
                          <a:solidFill>
                            <a:schemeClr val="tx1"/>
                          </a:solidFill>
                        </a:rPr>
                        <a:t>3</a:t>
                      </a:r>
                      <a:r>
                        <a:rPr lang="en-US" altLang="ja-JP" sz="2400" baseline="30000" dirty="0">
                          <a:latin typeface="+mn-ea"/>
                        </a:rPr>
                        <a:t>)</a:t>
                      </a:r>
                      <a:endParaRPr kumimoji="1" lang="ja-JP" altLang="en-US" sz="2400" b="0" kern="1200" cap="all" baseline="0" dirty="0">
                        <a:solidFill>
                          <a:schemeClr val="tx1"/>
                        </a:solidFill>
                      </a:endParaRPr>
                    </a:p>
                    <a:p>
                      <a:pPr marL="0" algn="ctr" defTabSz="914400" rtl="0" eaLnBrk="1" latinLnBrk="0" hangingPunct="1"/>
                      <a:endParaRPr kumimoji="1" lang="ja-JP" altLang="en-US" sz="2400" b="0" kern="1200" cap="all" baseline="0" dirty="0">
                        <a:solidFill>
                          <a:schemeClr val="tx1"/>
                        </a:solidFill>
                        <a:latin typeface="+mn-lt"/>
                        <a:ea typeface="+mj-ea"/>
                        <a:cs typeface="+mj-cs"/>
                      </a:endParaRPr>
                    </a:p>
                  </a:txBody>
                  <a:tcPr/>
                </a:tc>
                <a:tc vMerge="1">
                  <a:txBody>
                    <a:bodyPr/>
                    <a:lstStyle/>
                    <a:p>
                      <a:pPr marL="0" algn="l" defTabSz="914400" rtl="0" eaLnBrk="1" latinLnBrk="0" hangingPunct="1"/>
                      <a:endParaRPr kumimoji="1" lang="ja-JP" altLang="en-US" sz="2800" kern="1200" dirty="0">
                        <a:solidFill>
                          <a:schemeClr val="tx1"/>
                        </a:solidFill>
                        <a:latin typeface="+mn-lt"/>
                        <a:ea typeface="+mn-ea"/>
                        <a:cs typeface="+mn-cs"/>
                      </a:endParaRPr>
                    </a:p>
                  </a:txBody>
                  <a:tcPr/>
                </a:tc>
                <a:extLst>
                  <a:ext uri="{0D108BD9-81ED-4DB2-BD59-A6C34878D82A}">
                    <a16:rowId xmlns:a16="http://schemas.microsoft.com/office/drawing/2014/main" val="3254176245"/>
                  </a:ext>
                </a:extLst>
              </a:tr>
              <a:tr h="2240796">
                <a:tc gridSpan="2">
                  <a:txBody>
                    <a:bodyPr/>
                    <a:lstStyle/>
                    <a:p>
                      <a:pPr marL="0" algn="ctr" defTabSz="914400" rtl="0" eaLnBrk="1" latinLnBrk="0" hangingPunct="1"/>
                      <a:endParaRPr kumimoji="1" lang="en-US" altLang="ja-JP" sz="2400" b="0" kern="1200" cap="all" baseline="0" dirty="0">
                        <a:solidFill>
                          <a:schemeClr val="tx1"/>
                        </a:solidFill>
                      </a:endParaRPr>
                    </a:p>
                    <a:p>
                      <a:pPr marL="0" algn="ctr" defTabSz="914400" rtl="0" eaLnBrk="1" latinLnBrk="0" hangingPunct="1"/>
                      <a:endParaRPr kumimoji="1" lang="en-US" altLang="ja-JP" sz="2400" b="0" kern="1200" cap="all" baseline="0" dirty="0">
                        <a:solidFill>
                          <a:schemeClr val="tx1"/>
                        </a:solidFill>
                      </a:endParaRPr>
                    </a:p>
                    <a:p>
                      <a:pPr marL="0" algn="ctr" defTabSz="914400" rtl="0" eaLnBrk="1" latinLnBrk="0" hangingPunct="1"/>
                      <a:r>
                        <a:rPr kumimoji="1" lang="ja-JP" altLang="en-US" sz="2400" b="0" kern="1200" cap="all" baseline="0" dirty="0">
                          <a:solidFill>
                            <a:schemeClr val="tx1"/>
                          </a:solidFill>
                        </a:rPr>
                        <a:t>家庭備蓄の現状</a:t>
                      </a:r>
                      <a:endParaRPr kumimoji="1" lang="en-US" altLang="ja-JP" sz="2400" b="0" kern="1200" cap="all" baseline="0" dirty="0">
                        <a:solidFill>
                          <a:schemeClr val="tx1"/>
                        </a:solidFill>
                        <a:latin typeface="+mn-lt"/>
                        <a:ea typeface="+mj-ea"/>
                        <a:cs typeface="+mj-cs"/>
                      </a:endParaRPr>
                    </a:p>
                  </a:txBody>
                  <a:tcPr/>
                </a:tc>
                <a:tc hMerge="1">
                  <a:txBody>
                    <a:bodyPr/>
                    <a:lstStyle/>
                    <a:p>
                      <a:pPr marL="0" algn="l" defTabSz="914400" rtl="0" eaLnBrk="1" latinLnBrk="0" hangingPunct="1"/>
                      <a:endParaRPr kumimoji="1" lang="ja-JP" altLang="en-US" sz="2800" kern="1200" dirty="0">
                        <a:solidFill>
                          <a:schemeClr val="tx1"/>
                        </a:solidFill>
                        <a:latin typeface="+mn-lt"/>
                        <a:ea typeface="+mn-ea"/>
                        <a:cs typeface="+mn-cs"/>
                      </a:endParaRPr>
                    </a:p>
                  </a:txBody>
                  <a:tcPr/>
                </a:tc>
                <a:tc>
                  <a:txBody>
                    <a:bodyPr/>
                    <a:lstStyle/>
                    <a:p>
                      <a:pPr marL="0" algn="ctr" defTabSz="914400" rtl="0" eaLnBrk="1" latinLnBrk="0" hangingPunct="1"/>
                      <a:endParaRPr kumimoji="1" lang="en-US" altLang="ja-JP" sz="2400" b="0" kern="1200" cap="all" baseline="0" dirty="0">
                        <a:solidFill>
                          <a:schemeClr val="tx1"/>
                        </a:solidFill>
                      </a:endParaRPr>
                    </a:p>
                    <a:p>
                      <a:pPr marL="0" algn="ctr" defTabSz="914400" rtl="0" eaLnBrk="1" latinLnBrk="0" hangingPunct="1"/>
                      <a:r>
                        <a:rPr kumimoji="1" lang="ja-JP" altLang="en-US" sz="2400" b="0" kern="1200" cap="all" baseline="0" dirty="0">
                          <a:solidFill>
                            <a:schemeClr val="tx1"/>
                          </a:solidFill>
                        </a:rPr>
                        <a:t>備蓄をしている→</a:t>
                      </a:r>
                      <a:r>
                        <a:rPr kumimoji="1" lang="en-US" altLang="ja-JP" sz="2400" b="0" kern="1200" cap="all" baseline="0" dirty="0">
                          <a:solidFill>
                            <a:schemeClr val="tx1"/>
                          </a:solidFill>
                        </a:rPr>
                        <a:t>85</a:t>
                      </a:r>
                      <a:r>
                        <a:rPr kumimoji="1" lang="ja-JP" altLang="en-US" sz="2400" b="0" kern="1200" cap="all" baseline="0" dirty="0">
                          <a:solidFill>
                            <a:schemeClr val="tx1"/>
                          </a:solidFill>
                        </a:rPr>
                        <a:t>％</a:t>
                      </a:r>
                      <a:r>
                        <a:rPr kumimoji="1" lang="en-US" altLang="ja-JP" sz="2400" b="0" kern="1200" cap="all" baseline="30000" dirty="0">
                          <a:solidFill>
                            <a:schemeClr val="tx1"/>
                          </a:solidFill>
                        </a:rPr>
                        <a:t>2</a:t>
                      </a:r>
                      <a:r>
                        <a:rPr lang="en-US" altLang="ja-JP" sz="2400" baseline="30000" dirty="0">
                          <a:latin typeface="+mn-ea"/>
                        </a:rPr>
                        <a:t>)</a:t>
                      </a:r>
                      <a:endParaRPr kumimoji="1" lang="en-US" altLang="ja-JP" sz="2400" b="0" kern="1200" cap="all" baseline="30000" dirty="0">
                        <a:solidFill>
                          <a:schemeClr val="tx1"/>
                        </a:solidFill>
                      </a:endParaRPr>
                    </a:p>
                    <a:p>
                      <a:pPr marL="0" algn="ctr" defTabSz="914400" rtl="0" eaLnBrk="1" latinLnBrk="0" hangingPunct="1"/>
                      <a:r>
                        <a:rPr kumimoji="1" lang="en-US" altLang="ja-JP" sz="2400" b="0" kern="1200" cap="all" baseline="0" dirty="0">
                          <a:solidFill>
                            <a:schemeClr val="tx1"/>
                          </a:solidFill>
                        </a:rPr>
                        <a:t>7</a:t>
                      </a:r>
                      <a:r>
                        <a:rPr kumimoji="1" lang="ja-JP" altLang="en-US" sz="2400" b="0" kern="1200" cap="all" baseline="0" dirty="0">
                          <a:solidFill>
                            <a:schemeClr val="tx1"/>
                          </a:solidFill>
                        </a:rPr>
                        <a:t>日分以上→</a:t>
                      </a:r>
                      <a:r>
                        <a:rPr kumimoji="1" lang="en-US" altLang="ja-JP" sz="2400" b="0" kern="1200" cap="all" baseline="0" dirty="0">
                          <a:solidFill>
                            <a:schemeClr val="tx1"/>
                          </a:solidFill>
                        </a:rPr>
                        <a:t>6.3</a:t>
                      </a:r>
                      <a:r>
                        <a:rPr kumimoji="1" lang="ja-JP" altLang="en-US" sz="2400" b="0" kern="1200" cap="all" baseline="0" dirty="0">
                          <a:solidFill>
                            <a:schemeClr val="tx1"/>
                          </a:solidFill>
                        </a:rPr>
                        <a:t>％</a:t>
                      </a:r>
                      <a:r>
                        <a:rPr kumimoji="1" lang="en-US" altLang="ja-JP" sz="2400" b="0" kern="1200" cap="all" baseline="30000" dirty="0">
                          <a:solidFill>
                            <a:schemeClr val="tx1"/>
                          </a:solidFill>
                        </a:rPr>
                        <a:t>2</a:t>
                      </a:r>
                      <a:r>
                        <a:rPr lang="en-US" altLang="ja-JP" sz="2400" baseline="30000" dirty="0">
                          <a:latin typeface="+mn-ea"/>
                        </a:rPr>
                        <a:t>)</a:t>
                      </a:r>
                      <a:endParaRPr kumimoji="1" lang="en-US" altLang="ja-JP" sz="2400" b="0" kern="1200" cap="all" baseline="30000" dirty="0">
                        <a:solidFill>
                          <a:schemeClr val="tx1"/>
                        </a:solidFill>
                      </a:endParaRPr>
                    </a:p>
                    <a:p>
                      <a:pPr marL="0" algn="ctr" defTabSz="914400" rtl="0" eaLnBrk="1" latinLnBrk="0" hangingPunct="1"/>
                      <a:r>
                        <a:rPr kumimoji="1" lang="en-US" altLang="ja-JP" sz="2400" b="0" kern="1200" cap="all" baseline="0" dirty="0">
                          <a:solidFill>
                            <a:schemeClr val="tx1"/>
                          </a:solidFill>
                        </a:rPr>
                        <a:t>(</a:t>
                      </a:r>
                      <a:r>
                        <a:rPr kumimoji="1" lang="ja-JP" altLang="en-US" sz="2400" b="0" kern="1200" cap="all" baseline="0" dirty="0">
                          <a:solidFill>
                            <a:schemeClr val="tx1"/>
                          </a:solidFill>
                        </a:rPr>
                        <a:t>平成</a:t>
                      </a:r>
                      <a:r>
                        <a:rPr kumimoji="1" lang="en-US" altLang="ja-JP" sz="2400" b="0" kern="1200" cap="all" baseline="0" dirty="0">
                          <a:solidFill>
                            <a:schemeClr val="tx1"/>
                          </a:solidFill>
                        </a:rPr>
                        <a:t>27</a:t>
                      </a:r>
                      <a:r>
                        <a:rPr kumimoji="1" lang="ja-JP" altLang="en-US" sz="2400" b="0" kern="1200" cap="all" baseline="0" dirty="0">
                          <a:solidFill>
                            <a:schemeClr val="tx1"/>
                          </a:solidFill>
                        </a:rPr>
                        <a:t>年度）</a:t>
                      </a:r>
                      <a:endParaRPr kumimoji="1" lang="en-US" altLang="ja-JP" sz="2400" b="0" kern="1200" cap="all" baseline="0" dirty="0">
                        <a:solidFill>
                          <a:schemeClr val="tx1"/>
                        </a:solidFill>
                        <a:latin typeface="+mn-lt"/>
                        <a:ea typeface="+mn-ea"/>
                        <a:cs typeface="+mn-cs"/>
                      </a:endParaRPr>
                    </a:p>
                  </a:txBody>
                  <a:tcPr/>
                </a:tc>
                <a:tc>
                  <a:txBody>
                    <a:bodyPr/>
                    <a:lstStyle/>
                    <a:p>
                      <a:pPr marL="0" algn="ctr" defTabSz="914400" rtl="0" eaLnBrk="1" latinLnBrk="0" hangingPunct="1"/>
                      <a:endParaRPr kumimoji="1" lang="en-US" altLang="ja-JP" sz="2400" b="0" kern="1200" cap="all" baseline="0" dirty="0">
                        <a:solidFill>
                          <a:schemeClr val="tx1"/>
                        </a:solidFill>
                      </a:endParaRPr>
                    </a:p>
                    <a:p>
                      <a:pPr marL="0" algn="ctr" defTabSz="914400" rtl="0" eaLnBrk="1" latinLnBrk="0" hangingPunct="1"/>
                      <a:r>
                        <a:rPr kumimoji="1" lang="ja-JP" altLang="en-US" sz="2400" b="0" kern="1200" cap="all" baseline="0" dirty="0">
                          <a:solidFill>
                            <a:schemeClr val="tx1"/>
                          </a:solidFill>
                        </a:rPr>
                        <a:t>食料品→</a:t>
                      </a:r>
                      <a:r>
                        <a:rPr kumimoji="1" lang="en-US" altLang="ja-JP" sz="2400" b="0" kern="1200" cap="all" baseline="0" dirty="0">
                          <a:solidFill>
                            <a:schemeClr val="tx1"/>
                          </a:solidFill>
                        </a:rPr>
                        <a:t>49.5</a:t>
                      </a:r>
                      <a:r>
                        <a:rPr kumimoji="1" lang="ja-JP" altLang="en-US" sz="2400" b="0" kern="1200" cap="all" baseline="0" dirty="0">
                          <a:solidFill>
                            <a:schemeClr val="tx1"/>
                          </a:solidFill>
                        </a:rPr>
                        <a:t>％</a:t>
                      </a:r>
                      <a:r>
                        <a:rPr kumimoji="1" lang="en-US" altLang="ja-JP" sz="2400" b="0" kern="1200" cap="all" baseline="30000" dirty="0">
                          <a:solidFill>
                            <a:schemeClr val="tx1"/>
                          </a:solidFill>
                        </a:rPr>
                        <a:t>4</a:t>
                      </a:r>
                      <a:r>
                        <a:rPr lang="en-US" altLang="ja-JP" sz="2400" baseline="30000" dirty="0">
                          <a:latin typeface="+mn-ea"/>
                        </a:rPr>
                        <a:t>)</a:t>
                      </a:r>
                      <a:endParaRPr kumimoji="1" lang="en-US" altLang="ja-JP" sz="2400" b="0" kern="1200" cap="all" baseline="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kern="1200" cap="all" baseline="0" dirty="0">
                          <a:solidFill>
                            <a:schemeClr val="tx1"/>
                          </a:solidFill>
                        </a:rPr>
                        <a:t>飲料水→</a:t>
                      </a:r>
                      <a:r>
                        <a:rPr kumimoji="1" lang="en-US" altLang="ja-JP" sz="2400" b="0" kern="1200" cap="all" baseline="0" dirty="0">
                          <a:solidFill>
                            <a:schemeClr val="tx1"/>
                          </a:solidFill>
                        </a:rPr>
                        <a:t>65.2</a:t>
                      </a:r>
                      <a:r>
                        <a:rPr kumimoji="1" lang="ja-JP" altLang="en-US" sz="2400" b="0" kern="1200" cap="all" baseline="0" dirty="0">
                          <a:solidFill>
                            <a:schemeClr val="tx1"/>
                          </a:solidFill>
                        </a:rPr>
                        <a:t>％</a:t>
                      </a:r>
                      <a:r>
                        <a:rPr kumimoji="1" lang="en-US" altLang="ja-JP" sz="2400" b="0" kern="1200" cap="all" baseline="30000" dirty="0">
                          <a:solidFill>
                            <a:schemeClr val="tx1"/>
                          </a:solidFill>
                        </a:rPr>
                        <a:t>4</a:t>
                      </a:r>
                      <a:r>
                        <a:rPr lang="en-US" altLang="ja-JP" sz="2400" baseline="30000" dirty="0">
                          <a:latin typeface="+mn-ea"/>
                        </a:rPr>
                        <a:t>)</a:t>
                      </a:r>
                      <a:endParaRPr kumimoji="1" lang="en-US" altLang="ja-JP" sz="2400" b="0" kern="1200" cap="all" baseline="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kern="1200" cap="all" baseline="0" dirty="0">
                          <a:solidFill>
                            <a:schemeClr val="tx1"/>
                          </a:solidFill>
                        </a:rPr>
                        <a:t>(</a:t>
                      </a:r>
                      <a:r>
                        <a:rPr kumimoji="1" lang="ja-JP" altLang="en-US" sz="2400" b="0" kern="1200" cap="all" baseline="0" dirty="0">
                          <a:solidFill>
                            <a:schemeClr val="tx1"/>
                          </a:solidFill>
                        </a:rPr>
                        <a:t>平成</a:t>
                      </a:r>
                      <a:r>
                        <a:rPr kumimoji="1" lang="en-US" altLang="ja-JP" sz="2400" b="0" kern="1200" cap="all" baseline="0" dirty="0">
                          <a:solidFill>
                            <a:schemeClr val="tx1"/>
                          </a:solidFill>
                        </a:rPr>
                        <a:t>27</a:t>
                      </a:r>
                      <a:r>
                        <a:rPr kumimoji="1" lang="ja-JP" altLang="en-US" sz="2400" b="0" kern="1200" cap="all" baseline="0" dirty="0">
                          <a:solidFill>
                            <a:schemeClr val="tx1"/>
                          </a:solidFill>
                        </a:rPr>
                        <a:t>年</a:t>
                      </a:r>
                      <a:r>
                        <a:rPr kumimoji="1" lang="en-US" altLang="ja-JP" sz="2400" b="0" kern="1200" cap="all" baseline="0" dirty="0">
                          <a:solidFill>
                            <a:schemeClr val="tx1"/>
                          </a:solidFill>
                        </a:rPr>
                        <a:t>)</a:t>
                      </a:r>
                      <a:endParaRPr kumimoji="1" lang="en-US" altLang="ja-JP" sz="2400" b="0" kern="1200" cap="all" baseline="0" dirty="0">
                        <a:solidFill>
                          <a:schemeClr val="tx1"/>
                        </a:solidFill>
                        <a:latin typeface="+mn-lt"/>
                        <a:ea typeface="+mj-ea"/>
                        <a:cs typeface="+mj-cs"/>
                      </a:endParaRPr>
                    </a:p>
                  </a:txBody>
                  <a:tcPr/>
                </a:tc>
                <a:tc>
                  <a:txBody>
                    <a:bodyPr/>
                    <a:lstStyle/>
                    <a:p>
                      <a:pPr marL="0" algn="ctr" defTabSz="914400" rtl="0" eaLnBrk="1" latinLnBrk="0" hangingPunct="1"/>
                      <a:r>
                        <a:rPr kumimoji="1" lang="ja-JP" altLang="en-US" sz="2400" b="0" kern="1200" cap="all" baseline="0" dirty="0">
                          <a:solidFill>
                            <a:schemeClr val="tx1"/>
                          </a:solidFill>
                        </a:rPr>
                        <a:t>［神戸市］</a:t>
                      </a:r>
                      <a:endParaRPr kumimoji="1" lang="en-US" altLang="ja-JP" sz="2400" b="0" kern="1200" cap="all" baseline="0" dirty="0">
                        <a:solidFill>
                          <a:schemeClr val="tx1"/>
                        </a:solidFill>
                      </a:endParaRPr>
                    </a:p>
                    <a:p>
                      <a:pPr marL="0" algn="ctr" defTabSz="914400" rtl="0" eaLnBrk="1" latinLnBrk="0" hangingPunct="1"/>
                      <a:r>
                        <a:rPr kumimoji="1" lang="en-US" altLang="ja-JP" sz="2400" b="0" kern="1200" cap="all" baseline="0" dirty="0">
                          <a:solidFill>
                            <a:schemeClr val="tx1"/>
                          </a:solidFill>
                        </a:rPr>
                        <a:t>3</a:t>
                      </a:r>
                      <a:r>
                        <a:rPr kumimoji="1" lang="ja-JP" altLang="en-US" sz="2400" b="0" kern="1200" cap="all" baseline="0" dirty="0">
                          <a:solidFill>
                            <a:schemeClr val="tx1"/>
                          </a:solidFill>
                        </a:rPr>
                        <a:t>日分以上の割合</a:t>
                      </a:r>
                      <a:endParaRPr kumimoji="1" lang="en-US" altLang="ja-JP" sz="2400" b="0" kern="1200" cap="all" baseline="0" dirty="0">
                        <a:solidFill>
                          <a:schemeClr val="tx1"/>
                        </a:solidFill>
                      </a:endParaRPr>
                    </a:p>
                    <a:p>
                      <a:pPr marL="0" algn="ctr" defTabSz="914400" rtl="0" eaLnBrk="1" latinLnBrk="0" hangingPunct="1"/>
                      <a:r>
                        <a:rPr kumimoji="1" lang="ja-JP" altLang="en-US" sz="2400" b="0" kern="1200" cap="all" baseline="0" dirty="0">
                          <a:solidFill>
                            <a:schemeClr val="tx1"/>
                          </a:solidFill>
                        </a:rPr>
                        <a:t>食料品→</a:t>
                      </a:r>
                      <a:r>
                        <a:rPr kumimoji="1" lang="en-US" altLang="ja-JP" sz="2400" b="0" kern="1200" cap="all" baseline="0" dirty="0">
                          <a:solidFill>
                            <a:schemeClr val="tx1"/>
                          </a:solidFill>
                        </a:rPr>
                        <a:t>51.4</a:t>
                      </a:r>
                      <a:r>
                        <a:rPr kumimoji="1" lang="ja-JP" altLang="en-US" sz="2400" b="0" kern="1200" cap="all" baseline="0" dirty="0">
                          <a:solidFill>
                            <a:schemeClr val="tx1"/>
                          </a:solidFill>
                        </a:rPr>
                        <a:t>％</a:t>
                      </a:r>
                      <a:r>
                        <a:rPr kumimoji="1" lang="en-US" altLang="ja-JP" sz="2400" b="0" kern="1200" cap="all" baseline="30000" dirty="0">
                          <a:solidFill>
                            <a:schemeClr val="tx1"/>
                          </a:solidFill>
                        </a:rPr>
                        <a:t>6</a:t>
                      </a:r>
                      <a:r>
                        <a:rPr lang="en-US" altLang="ja-JP" sz="2400" baseline="30000" dirty="0">
                          <a:latin typeface="+mn-ea"/>
                        </a:rPr>
                        <a:t>)</a:t>
                      </a:r>
                      <a:endParaRPr kumimoji="1" lang="en-US" altLang="ja-JP" sz="2400" b="0" kern="1200" cap="all" baseline="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kern="1200" cap="all" baseline="0" dirty="0">
                          <a:solidFill>
                            <a:schemeClr val="tx1"/>
                          </a:solidFill>
                        </a:rPr>
                        <a:t>飲料水→</a:t>
                      </a:r>
                      <a:r>
                        <a:rPr kumimoji="1" lang="en-US" altLang="ja-JP" sz="2400" b="0" kern="1200" cap="all" baseline="0" dirty="0">
                          <a:solidFill>
                            <a:schemeClr val="tx1"/>
                          </a:solidFill>
                        </a:rPr>
                        <a:t>45.0</a:t>
                      </a:r>
                      <a:r>
                        <a:rPr kumimoji="1" lang="ja-JP" altLang="en-US" sz="2400" b="0" kern="1200" cap="all" baseline="0" dirty="0">
                          <a:solidFill>
                            <a:schemeClr val="tx1"/>
                          </a:solidFill>
                        </a:rPr>
                        <a:t>％</a:t>
                      </a:r>
                      <a:r>
                        <a:rPr kumimoji="1" lang="en-US" altLang="ja-JP" sz="2400" b="0" kern="1200" cap="all" baseline="30000" dirty="0">
                          <a:solidFill>
                            <a:schemeClr val="tx1"/>
                          </a:solidFill>
                        </a:rPr>
                        <a:t>6</a:t>
                      </a:r>
                      <a:r>
                        <a:rPr lang="en-US" altLang="ja-JP" sz="2400" baseline="30000" dirty="0">
                          <a:latin typeface="+mn-ea"/>
                        </a:rPr>
                        <a:t>)</a:t>
                      </a:r>
                      <a:endParaRPr kumimoji="1" lang="en-US" altLang="ja-JP" sz="2400" b="0" kern="1200" cap="all" baseline="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kern="1200" cap="all" baseline="0" dirty="0">
                          <a:solidFill>
                            <a:schemeClr val="tx1"/>
                          </a:solidFill>
                        </a:rPr>
                        <a:t>(</a:t>
                      </a:r>
                      <a:r>
                        <a:rPr kumimoji="1" lang="ja-JP" altLang="en-US" sz="2400" b="0" kern="1200" cap="all" baseline="0" dirty="0">
                          <a:solidFill>
                            <a:schemeClr val="tx1"/>
                          </a:solidFill>
                        </a:rPr>
                        <a:t>令和</a:t>
                      </a:r>
                      <a:r>
                        <a:rPr kumimoji="1" lang="en-US" altLang="ja-JP" sz="2400" b="0" kern="1200" cap="all" baseline="0" dirty="0">
                          <a:solidFill>
                            <a:schemeClr val="tx1"/>
                          </a:solidFill>
                        </a:rPr>
                        <a:t>2</a:t>
                      </a:r>
                      <a:r>
                        <a:rPr kumimoji="1" lang="ja-JP" altLang="en-US" sz="2400" b="0" kern="1200" cap="all" baseline="0" dirty="0">
                          <a:solidFill>
                            <a:schemeClr val="tx1"/>
                          </a:solidFill>
                        </a:rPr>
                        <a:t>年</a:t>
                      </a:r>
                      <a:r>
                        <a:rPr kumimoji="1" lang="en-US" altLang="ja-JP" sz="2400" b="0" kern="1200" cap="all" baseline="0" dirty="0">
                          <a:solidFill>
                            <a:schemeClr val="tx1"/>
                          </a:solidFill>
                        </a:rPr>
                        <a:t>)</a:t>
                      </a:r>
                      <a:endParaRPr kumimoji="1" lang="en-US" altLang="ja-JP" sz="2400" b="0" kern="1200" cap="all" baseline="0" dirty="0">
                        <a:solidFill>
                          <a:schemeClr val="tx1"/>
                        </a:solidFill>
                        <a:latin typeface="+mn-lt"/>
                        <a:ea typeface="+mj-ea"/>
                        <a:cs typeface="+mj-cs"/>
                      </a:endParaRPr>
                    </a:p>
                  </a:txBody>
                  <a:tcPr/>
                </a:tc>
                <a:extLst>
                  <a:ext uri="{0D108BD9-81ED-4DB2-BD59-A6C34878D82A}">
                    <a16:rowId xmlns:a16="http://schemas.microsoft.com/office/drawing/2014/main" val="1746613981"/>
                  </a:ext>
                </a:extLst>
              </a:tr>
            </a:tbl>
          </a:graphicData>
        </a:graphic>
      </p:graphicFrame>
      <p:sp>
        <p:nvSpPr>
          <p:cNvPr id="5" name="吹き出し: 角を丸めた四角形 4">
            <a:extLst>
              <a:ext uri="{FF2B5EF4-FFF2-40B4-BE49-F238E27FC236}">
                <a16:creationId xmlns:a16="http://schemas.microsoft.com/office/drawing/2014/main" id="{F285A3D4-DB1C-4956-17FC-B4A68E8D5A17}"/>
              </a:ext>
            </a:extLst>
          </p:cNvPr>
          <p:cNvSpPr/>
          <p:nvPr/>
        </p:nvSpPr>
        <p:spPr>
          <a:xfrm>
            <a:off x="2359479" y="5579517"/>
            <a:ext cx="5184322" cy="1228582"/>
          </a:xfrm>
          <a:prstGeom prst="wedgeRoundRectCallout">
            <a:avLst>
              <a:gd name="adj1" fmla="val -18535"/>
              <a:gd name="adj2" fmla="val -706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en-US" altLang="ja-JP" dirty="0">
              <a:solidFill>
                <a:schemeClr val="accent6"/>
              </a:solidFill>
            </a:endParaRPr>
          </a:p>
          <a:p>
            <a:pPr algn="ctr"/>
            <a:endParaRPr kumimoji="1" lang="en-US" altLang="ja-JP" dirty="0">
              <a:solidFill>
                <a:schemeClr val="accent6"/>
              </a:solidFill>
            </a:endParaRPr>
          </a:p>
          <a:p>
            <a:r>
              <a:rPr kumimoji="1" lang="ja-JP" altLang="en-US" sz="2400" b="1" dirty="0">
                <a:solidFill>
                  <a:schemeClr val="tx1"/>
                </a:solidFill>
              </a:rPr>
              <a:t>［第</a:t>
            </a:r>
            <a:r>
              <a:rPr kumimoji="1" lang="en-US" altLang="ja-JP" sz="2400" b="1" dirty="0">
                <a:solidFill>
                  <a:schemeClr val="tx1"/>
                </a:solidFill>
              </a:rPr>
              <a:t>4</a:t>
            </a:r>
            <a:r>
              <a:rPr kumimoji="1" lang="ja-JP" altLang="en-US" sz="2400" b="1" dirty="0">
                <a:solidFill>
                  <a:schemeClr val="tx1"/>
                </a:solidFill>
              </a:rPr>
              <a:t>次食育推進計画］</a:t>
            </a:r>
            <a:endParaRPr kumimoji="1" lang="en-US" altLang="ja-JP" sz="2400" b="1" dirty="0">
              <a:solidFill>
                <a:schemeClr val="tx1"/>
              </a:solidFill>
            </a:endParaRPr>
          </a:p>
          <a:p>
            <a:pPr algn="ctr"/>
            <a:r>
              <a:rPr kumimoji="1" lang="en-US" altLang="ja-JP" sz="2400" b="1" dirty="0">
                <a:solidFill>
                  <a:schemeClr val="tx1"/>
                </a:solidFill>
              </a:rPr>
              <a:t> </a:t>
            </a:r>
            <a:r>
              <a:rPr kumimoji="1" lang="ja-JP" altLang="en-US" sz="2400" b="1" dirty="0">
                <a:solidFill>
                  <a:schemeClr val="tx1"/>
                </a:solidFill>
              </a:rPr>
              <a:t>家庭：水・食料品等最低でも</a:t>
            </a:r>
            <a:r>
              <a:rPr kumimoji="1" lang="en-US" altLang="ja-JP" sz="2400" b="1" dirty="0">
                <a:solidFill>
                  <a:schemeClr val="tx1"/>
                </a:solidFill>
              </a:rPr>
              <a:t>3</a:t>
            </a:r>
            <a:r>
              <a:rPr kumimoji="1" lang="ja-JP" altLang="en-US" sz="2400" b="1" dirty="0">
                <a:solidFill>
                  <a:schemeClr val="tx1"/>
                </a:solidFill>
              </a:rPr>
              <a:t>日分、できれば</a:t>
            </a:r>
            <a:r>
              <a:rPr kumimoji="1" lang="en-US" altLang="ja-JP" sz="2400" b="1" dirty="0">
                <a:solidFill>
                  <a:schemeClr val="tx1"/>
                </a:solidFill>
              </a:rPr>
              <a:t>1</a:t>
            </a:r>
            <a:r>
              <a:rPr kumimoji="1" lang="ja-JP" altLang="en-US" sz="2400" b="1" dirty="0">
                <a:solidFill>
                  <a:schemeClr val="tx1"/>
                </a:solidFill>
              </a:rPr>
              <a:t>週間分</a:t>
            </a:r>
            <a:r>
              <a:rPr kumimoji="1" lang="en-US" altLang="ja-JP" sz="2400" b="1" baseline="30000" dirty="0">
                <a:solidFill>
                  <a:schemeClr val="tx1"/>
                </a:solidFill>
              </a:rPr>
              <a:t>7</a:t>
            </a:r>
            <a:r>
              <a:rPr lang="en-US" altLang="ja-JP" sz="2400" baseline="30000" dirty="0">
                <a:latin typeface="+mn-ea"/>
              </a:rPr>
              <a:t>)</a:t>
            </a:r>
            <a:endParaRPr kumimoji="1" lang="en-US" altLang="ja-JP" sz="2400" b="1" dirty="0">
              <a:solidFill>
                <a:schemeClr val="tx1"/>
              </a:solidFill>
            </a:endParaRPr>
          </a:p>
          <a:p>
            <a:pPr algn="ctr"/>
            <a:endParaRPr kumimoji="1" lang="en-US" altLang="ja-JP" sz="2400" dirty="0">
              <a:solidFill>
                <a:schemeClr val="tx1"/>
              </a:solidFill>
            </a:endParaRPr>
          </a:p>
          <a:p>
            <a:pPr algn="ctr"/>
            <a:endParaRPr kumimoji="1" lang="ja-JP" altLang="en-US" b="1" dirty="0">
              <a:solidFill>
                <a:schemeClr val="accent6"/>
              </a:solidFill>
            </a:endParaRPr>
          </a:p>
        </p:txBody>
      </p:sp>
      <p:sp>
        <p:nvSpPr>
          <p:cNvPr id="7" name="吹き出し: 角を丸めた四角形 6">
            <a:extLst>
              <a:ext uri="{FF2B5EF4-FFF2-40B4-BE49-F238E27FC236}">
                <a16:creationId xmlns:a16="http://schemas.microsoft.com/office/drawing/2014/main" id="{8F103166-038F-EDD8-48C5-09DF201DEF82}"/>
              </a:ext>
            </a:extLst>
          </p:cNvPr>
          <p:cNvSpPr/>
          <p:nvPr/>
        </p:nvSpPr>
        <p:spPr>
          <a:xfrm>
            <a:off x="8370758" y="5579518"/>
            <a:ext cx="3334106" cy="1228582"/>
          </a:xfrm>
          <a:prstGeom prst="wedgeRoundRectCallout">
            <a:avLst>
              <a:gd name="adj1" fmla="val 8622"/>
              <a:gd name="adj2" fmla="val -67891"/>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en-US" altLang="ja-JP" dirty="0">
              <a:solidFill>
                <a:schemeClr val="accent6"/>
              </a:solidFill>
            </a:endParaRPr>
          </a:p>
          <a:p>
            <a:pPr algn="ctr"/>
            <a:endParaRPr kumimoji="1" lang="en-US" altLang="ja-JP" dirty="0">
              <a:solidFill>
                <a:schemeClr val="accent6"/>
              </a:solidFill>
            </a:endParaRPr>
          </a:p>
          <a:p>
            <a:r>
              <a:rPr kumimoji="1" lang="ja-JP" altLang="en-US" sz="2400" dirty="0">
                <a:solidFill>
                  <a:schemeClr val="tx1"/>
                </a:solidFill>
              </a:rPr>
              <a:t>神戸</a:t>
            </a:r>
            <a:r>
              <a:rPr lang="ja-JP" altLang="en-US" sz="2400" dirty="0">
                <a:solidFill>
                  <a:schemeClr val="tx1"/>
                </a:solidFill>
              </a:rPr>
              <a:t>市</a:t>
            </a:r>
            <a:r>
              <a:rPr lang="en-US" altLang="ja-JP" sz="2400" dirty="0">
                <a:solidFill>
                  <a:schemeClr val="tx1"/>
                </a:solidFill>
              </a:rPr>
              <a:t>:</a:t>
            </a:r>
            <a:r>
              <a:rPr kumimoji="1" lang="ja-JP" altLang="en-US" sz="2400" dirty="0">
                <a:solidFill>
                  <a:schemeClr val="tx1"/>
                </a:solidFill>
              </a:rPr>
              <a:t>食育に関する</a:t>
            </a:r>
            <a:endParaRPr kumimoji="1" lang="en-US" altLang="ja-JP" sz="2400" dirty="0">
              <a:solidFill>
                <a:schemeClr val="tx1"/>
              </a:solidFill>
            </a:endParaRPr>
          </a:p>
          <a:p>
            <a:r>
              <a:rPr kumimoji="1" lang="ja-JP" altLang="en-US" sz="2400" dirty="0">
                <a:solidFill>
                  <a:schemeClr val="tx1"/>
                </a:solidFill>
              </a:rPr>
              <a:t>アンケートで、防災備蓄の調査を行っていた</a:t>
            </a:r>
            <a:r>
              <a:rPr kumimoji="1" lang="en-US" altLang="ja-JP" sz="2400" baseline="30000" dirty="0">
                <a:solidFill>
                  <a:schemeClr val="tx1"/>
                </a:solidFill>
              </a:rPr>
              <a:t>8</a:t>
            </a:r>
            <a:r>
              <a:rPr lang="en-US" altLang="ja-JP" sz="2400" baseline="30000" dirty="0">
                <a:latin typeface="+mn-ea"/>
              </a:rPr>
              <a:t>) </a:t>
            </a:r>
            <a:r>
              <a:rPr kumimoji="1" lang="ja-JP" altLang="en-US" sz="2400" dirty="0">
                <a:solidFill>
                  <a:schemeClr val="tx1"/>
                </a:solidFill>
              </a:rPr>
              <a:t>。</a:t>
            </a:r>
          </a:p>
          <a:p>
            <a:pPr algn="ctr"/>
            <a:endParaRPr kumimoji="1" lang="en-US" altLang="ja-JP" dirty="0">
              <a:solidFill>
                <a:schemeClr val="accent6"/>
              </a:solidFill>
            </a:endParaRPr>
          </a:p>
          <a:p>
            <a:pPr algn="ctr"/>
            <a:endParaRPr kumimoji="1" lang="ja-JP" altLang="en-US" dirty="0">
              <a:solidFill>
                <a:schemeClr val="accent6"/>
              </a:solidFill>
            </a:endParaRPr>
          </a:p>
        </p:txBody>
      </p:sp>
      <p:sp>
        <p:nvSpPr>
          <p:cNvPr id="4" name="テキスト ボックス 3">
            <a:extLst>
              <a:ext uri="{FF2B5EF4-FFF2-40B4-BE49-F238E27FC236}">
                <a16:creationId xmlns:a16="http://schemas.microsoft.com/office/drawing/2014/main" id="{072BF6F0-8764-948E-0E18-161CF21D86E8}"/>
              </a:ext>
            </a:extLst>
          </p:cNvPr>
          <p:cNvSpPr txBox="1"/>
          <p:nvPr/>
        </p:nvSpPr>
        <p:spPr>
          <a:xfrm>
            <a:off x="11513766" y="6488668"/>
            <a:ext cx="987552"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8" name="スライド番号プレースホルダー 7">
            <a:extLst>
              <a:ext uri="{FF2B5EF4-FFF2-40B4-BE49-F238E27FC236}">
                <a16:creationId xmlns:a16="http://schemas.microsoft.com/office/drawing/2014/main" id="{BE2D731E-ADC5-0293-3264-B223AEBE91FE}"/>
              </a:ext>
            </a:extLst>
          </p:cNvPr>
          <p:cNvSpPr>
            <a:spLocks noGrp="1"/>
          </p:cNvSpPr>
          <p:nvPr>
            <p:ph type="sldNum" sz="quarter" idx="12"/>
          </p:nvPr>
        </p:nvSpPr>
        <p:spPr/>
        <p:txBody>
          <a:bodyPr/>
          <a:lstStyle/>
          <a:p>
            <a:pPr rtl="0"/>
            <a:fld id="{48F63A3B-78C7-47BE-AE5E-E10140E04643}" type="slidenum">
              <a:rPr lang="en-US" altLang="ja-JP" smtClean="0"/>
              <a:t>66</a:t>
            </a:fld>
            <a:endParaRPr lang="ja-JP" dirty="0"/>
          </a:p>
        </p:txBody>
      </p:sp>
    </p:spTree>
    <p:extLst>
      <p:ext uri="{BB962C8B-B14F-4D97-AF65-F5344CB8AC3E}">
        <p14:creationId xmlns:p14="http://schemas.microsoft.com/office/powerpoint/2010/main" val="2292896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72D5B-95E4-AB14-B4F6-E3D4124752AB}"/>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BA658A1-254A-22B1-C978-3AB810F8CCBD}"/>
              </a:ext>
            </a:extLst>
          </p:cNvPr>
          <p:cNvSpPr txBox="1"/>
          <p:nvPr/>
        </p:nvSpPr>
        <p:spPr>
          <a:xfrm>
            <a:off x="299556" y="457200"/>
            <a:ext cx="10974484" cy="6432530"/>
          </a:xfrm>
          <a:prstGeom prst="rect">
            <a:avLst/>
          </a:prstGeom>
          <a:noFill/>
        </p:spPr>
        <p:txBody>
          <a:bodyPr wrap="square" rtlCol="0">
            <a:spAutoFit/>
          </a:bodyPr>
          <a:lstStyle/>
          <a:p>
            <a:r>
              <a:rPr lang="en-US" altLang="ja-JP" sz="2000" dirty="0">
                <a:solidFill>
                  <a:schemeClr val="bg2">
                    <a:lumMod val="25000"/>
                  </a:schemeClr>
                </a:solidFill>
              </a:rPr>
              <a:t>1</a:t>
            </a:r>
            <a:r>
              <a:rPr lang="ja-JP" altLang="en-US" sz="2000" dirty="0">
                <a:solidFill>
                  <a:schemeClr val="bg2">
                    <a:lumMod val="25000"/>
                  </a:schemeClr>
                </a:solidFill>
              </a:rPr>
              <a:t>．静岡県</a:t>
            </a:r>
            <a:r>
              <a:rPr lang="en-US" altLang="ja-JP" sz="2000" dirty="0">
                <a:solidFill>
                  <a:schemeClr val="bg2">
                    <a:lumMod val="25000"/>
                  </a:schemeClr>
                </a:solidFill>
              </a:rPr>
              <a:t>.</a:t>
            </a:r>
            <a:r>
              <a:rPr lang="ja-JP" altLang="en-US" sz="2000" dirty="0">
                <a:solidFill>
                  <a:schemeClr val="bg2">
                    <a:lumMod val="25000"/>
                  </a:schemeClr>
                </a:solidFill>
              </a:rPr>
              <a:t>「食料品の備蓄」</a:t>
            </a:r>
            <a:r>
              <a:rPr lang="en-US" altLang="ja-JP" sz="2000" dirty="0">
                <a:solidFill>
                  <a:schemeClr val="bg2">
                    <a:lumMod val="25000"/>
                  </a:schemeClr>
                </a:solidFill>
              </a:rPr>
              <a:t>.</a:t>
            </a:r>
          </a:p>
          <a:p>
            <a:r>
              <a:rPr lang="en-US" altLang="ja-JP" sz="2000" dirty="0">
                <a:solidFill>
                  <a:schemeClr val="bg2">
                    <a:lumMod val="25000"/>
                  </a:schemeClr>
                </a:solidFill>
              </a:rPr>
              <a:t>https://www.pref.shizuoka.jp/bosaikinkyu/sonae/earthquake/bosaicenter/1003638/1043919/1003659/1030187.html,(2024/1/5)</a:t>
            </a:r>
          </a:p>
          <a:p>
            <a:r>
              <a:rPr lang="en-US" altLang="ja-JP" sz="2000" dirty="0">
                <a:solidFill>
                  <a:schemeClr val="bg2">
                    <a:lumMod val="25000"/>
                  </a:schemeClr>
                </a:solidFill>
              </a:rPr>
              <a:t>2</a:t>
            </a:r>
            <a:r>
              <a:rPr lang="ja-JP" altLang="en-US" sz="2000" dirty="0">
                <a:solidFill>
                  <a:schemeClr val="bg2">
                    <a:lumMod val="25000"/>
                  </a:schemeClr>
                </a:solidFill>
              </a:rPr>
              <a:t>．静岡県</a:t>
            </a:r>
            <a:r>
              <a:rPr lang="en-US" altLang="ja-JP" sz="2000" dirty="0">
                <a:solidFill>
                  <a:schemeClr val="bg2">
                    <a:lumMod val="25000"/>
                  </a:schemeClr>
                </a:solidFill>
              </a:rPr>
              <a:t>.</a:t>
            </a:r>
            <a:r>
              <a:rPr lang="ja-JP" altLang="en-US" sz="2000" dirty="0">
                <a:solidFill>
                  <a:schemeClr val="bg2">
                    <a:lumMod val="25000"/>
                  </a:schemeClr>
                </a:solidFill>
              </a:rPr>
              <a:t>「備蓄について」</a:t>
            </a:r>
            <a:r>
              <a:rPr lang="en-US" altLang="ja-JP" sz="2000" dirty="0">
                <a:solidFill>
                  <a:schemeClr val="bg2">
                    <a:lumMod val="25000"/>
                  </a:schemeClr>
                </a:solidFill>
              </a:rPr>
              <a:t>.https://www.pref.shizuoka.jp/bosaikinkyu/bosaijoho/1030019.html,(2024/1/5)</a:t>
            </a:r>
          </a:p>
          <a:p>
            <a:r>
              <a:rPr lang="en-US" altLang="ja-JP" sz="2000" dirty="0">
                <a:solidFill>
                  <a:schemeClr val="bg2">
                    <a:lumMod val="25000"/>
                  </a:schemeClr>
                </a:solidFill>
              </a:rPr>
              <a:t>3</a:t>
            </a:r>
            <a:r>
              <a:rPr lang="ja-JP" altLang="en-US" sz="2000" dirty="0">
                <a:solidFill>
                  <a:schemeClr val="bg2">
                    <a:lumMod val="25000"/>
                  </a:schemeClr>
                </a:solidFill>
              </a:rPr>
              <a:t>．東京都防災</a:t>
            </a:r>
            <a:r>
              <a:rPr lang="en-US" altLang="ja-JP" sz="2000" dirty="0">
                <a:solidFill>
                  <a:schemeClr val="bg2">
                    <a:lumMod val="25000"/>
                  </a:schemeClr>
                </a:solidFill>
              </a:rPr>
              <a:t>.</a:t>
            </a:r>
            <a:r>
              <a:rPr lang="ja-JP" altLang="en-US" sz="2000" dirty="0">
                <a:solidFill>
                  <a:schemeClr val="bg2">
                    <a:lumMod val="25000"/>
                  </a:schemeClr>
                </a:solidFill>
              </a:rPr>
              <a:t>「東京都地域防災計画 震災編（令和</a:t>
            </a:r>
            <a:r>
              <a:rPr lang="en-US" altLang="ja-JP" sz="2000" dirty="0">
                <a:solidFill>
                  <a:schemeClr val="bg2">
                    <a:lumMod val="25000"/>
                  </a:schemeClr>
                </a:solidFill>
              </a:rPr>
              <a:t>5</a:t>
            </a:r>
            <a:r>
              <a:rPr lang="ja-JP" altLang="en-US" sz="2000" dirty="0">
                <a:solidFill>
                  <a:schemeClr val="bg2">
                    <a:lumMod val="25000"/>
                  </a:schemeClr>
                </a:solidFill>
              </a:rPr>
              <a:t>年修正）［本冊］」</a:t>
            </a:r>
            <a:r>
              <a:rPr lang="en-US" altLang="ja-JP" sz="2000" dirty="0">
                <a:solidFill>
                  <a:schemeClr val="bg2">
                    <a:lumMod val="25000"/>
                  </a:schemeClr>
                </a:solidFill>
              </a:rPr>
              <a:t>. https://www.bousai.metro.tokyo.lg.jp/_res/projects/default_project/_page_/001/000/359/2023_1.pdf</a:t>
            </a:r>
          </a:p>
          <a:p>
            <a:r>
              <a:rPr lang="en-US" altLang="ja-JP" sz="2000" dirty="0">
                <a:solidFill>
                  <a:schemeClr val="bg2">
                    <a:lumMod val="25000"/>
                  </a:schemeClr>
                </a:solidFill>
              </a:rPr>
              <a:t>4</a:t>
            </a:r>
            <a:r>
              <a:rPr lang="ja-JP" altLang="en-US" sz="2000" dirty="0">
                <a:solidFill>
                  <a:schemeClr val="bg2">
                    <a:lumMod val="25000"/>
                  </a:schemeClr>
                </a:solidFill>
              </a:rPr>
              <a:t>．東京都防災</a:t>
            </a:r>
            <a:r>
              <a:rPr lang="en-US" altLang="ja-JP" sz="2000" dirty="0">
                <a:solidFill>
                  <a:schemeClr val="bg2">
                    <a:lumMod val="25000"/>
                  </a:schemeClr>
                </a:solidFill>
              </a:rPr>
              <a:t>.</a:t>
            </a:r>
            <a:r>
              <a:rPr lang="ja-JP" altLang="en-US" sz="2000" dirty="0">
                <a:solidFill>
                  <a:schemeClr val="bg2">
                    <a:lumMod val="25000"/>
                  </a:schemeClr>
                </a:solidFill>
              </a:rPr>
              <a:t>「都民の備蓄及び管理・消費の促進について 報告書」</a:t>
            </a:r>
            <a:r>
              <a:rPr lang="en-US" altLang="ja-JP" sz="2000" dirty="0">
                <a:solidFill>
                  <a:schemeClr val="bg2">
                    <a:lumMod val="25000"/>
                  </a:schemeClr>
                </a:solidFill>
              </a:rPr>
              <a:t>.www.bousai.metro.tokyo.lg.jp/_res/projects/default_project/_project_/aa.pdf,(2024/1/5)</a:t>
            </a:r>
          </a:p>
          <a:p>
            <a:r>
              <a:rPr lang="en-US" altLang="ja-JP" sz="2000" dirty="0">
                <a:solidFill>
                  <a:schemeClr val="bg2">
                    <a:lumMod val="25000"/>
                  </a:schemeClr>
                </a:solidFill>
              </a:rPr>
              <a:t>5</a:t>
            </a:r>
            <a:r>
              <a:rPr lang="ja-JP" altLang="en-US" sz="2000" dirty="0">
                <a:solidFill>
                  <a:schemeClr val="bg2">
                    <a:lumMod val="25000"/>
                  </a:schemeClr>
                </a:solidFill>
              </a:rPr>
              <a:t>．兵庫県</a:t>
            </a:r>
            <a:r>
              <a:rPr lang="en-US" altLang="ja-JP" sz="2000" dirty="0">
                <a:solidFill>
                  <a:schemeClr val="bg2">
                    <a:lumMod val="25000"/>
                  </a:schemeClr>
                </a:solidFill>
              </a:rPr>
              <a:t>.</a:t>
            </a:r>
            <a:r>
              <a:rPr lang="ja-JP" altLang="en-US" sz="2000" dirty="0">
                <a:solidFill>
                  <a:schemeClr val="bg2">
                    <a:lumMod val="25000"/>
                  </a:schemeClr>
                </a:solidFill>
              </a:rPr>
              <a:t>「兵庫県地域防災計画（地震災害対策計画）令和</a:t>
            </a:r>
            <a:r>
              <a:rPr lang="en-US" altLang="ja-JP" sz="2000" dirty="0">
                <a:solidFill>
                  <a:schemeClr val="bg2">
                    <a:lumMod val="25000"/>
                  </a:schemeClr>
                </a:solidFill>
              </a:rPr>
              <a:t>5</a:t>
            </a:r>
            <a:r>
              <a:rPr lang="ja-JP" altLang="en-US" sz="2000" dirty="0">
                <a:solidFill>
                  <a:schemeClr val="bg2">
                    <a:lumMod val="25000"/>
                  </a:schemeClr>
                </a:solidFill>
              </a:rPr>
              <a:t>年度</a:t>
            </a:r>
            <a:r>
              <a:rPr lang="en-US" altLang="ja-JP" sz="2000" dirty="0">
                <a:solidFill>
                  <a:schemeClr val="bg2">
                    <a:lumMod val="25000"/>
                  </a:schemeClr>
                </a:solidFill>
              </a:rPr>
              <a:t>10</a:t>
            </a:r>
            <a:r>
              <a:rPr lang="ja-JP" altLang="en-US" sz="2000" dirty="0">
                <a:solidFill>
                  <a:schemeClr val="bg2">
                    <a:lumMod val="25000"/>
                  </a:schemeClr>
                </a:solidFill>
              </a:rPr>
              <a:t>月修正」</a:t>
            </a:r>
            <a:r>
              <a:rPr lang="en-US" altLang="ja-JP" sz="2000" dirty="0">
                <a:solidFill>
                  <a:schemeClr val="bg2">
                    <a:lumMod val="25000"/>
                  </a:schemeClr>
                </a:solidFill>
              </a:rPr>
              <a:t>.https://web.pref.hyogo.lg.jp/kk37/documents/jisinsaigai-r5-10.pdf,(2024/1/5)</a:t>
            </a:r>
          </a:p>
          <a:p>
            <a:r>
              <a:rPr lang="en-US" altLang="ja-JP" sz="2000" dirty="0">
                <a:solidFill>
                  <a:schemeClr val="bg2">
                    <a:lumMod val="25000"/>
                  </a:schemeClr>
                </a:solidFill>
              </a:rPr>
              <a:t>6</a:t>
            </a:r>
            <a:r>
              <a:rPr lang="ja-JP" altLang="en-US" sz="2000" dirty="0">
                <a:solidFill>
                  <a:schemeClr val="bg2">
                    <a:lumMod val="25000"/>
                  </a:schemeClr>
                </a:solidFill>
              </a:rPr>
              <a:t>．神戸市</a:t>
            </a:r>
            <a:r>
              <a:rPr lang="en-US" altLang="ja-JP" sz="2000" dirty="0">
                <a:solidFill>
                  <a:schemeClr val="bg2">
                    <a:lumMod val="25000"/>
                  </a:schemeClr>
                </a:solidFill>
              </a:rPr>
              <a:t>.</a:t>
            </a:r>
            <a:r>
              <a:rPr lang="ja-JP" altLang="en-US" sz="2000" dirty="0">
                <a:solidFill>
                  <a:schemeClr val="bg2">
                    <a:lumMod val="25000"/>
                  </a:schemeClr>
                </a:solidFill>
              </a:rPr>
              <a:t>「神戸市 市民の食育に関するアンケート調査 調査結果報告書」</a:t>
            </a:r>
            <a:r>
              <a:rPr lang="en-US" altLang="ja-JP" sz="2000" dirty="0">
                <a:solidFill>
                  <a:schemeClr val="bg2">
                    <a:lumMod val="25000"/>
                  </a:schemeClr>
                </a:solidFill>
              </a:rPr>
              <a:t>.https://www.city.kobe.lg.jp/documents/949/houkokusho.pdfm,(2024/1/5)</a:t>
            </a:r>
          </a:p>
          <a:p>
            <a:r>
              <a:rPr lang="en-US" altLang="ja-JP" sz="2000" dirty="0">
                <a:solidFill>
                  <a:schemeClr val="bg2">
                    <a:lumMod val="25000"/>
                  </a:schemeClr>
                </a:solidFill>
              </a:rPr>
              <a:t>7</a:t>
            </a:r>
            <a:r>
              <a:rPr lang="ja-JP" altLang="en-US" sz="2000" dirty="0">
                <a:solidFill>
                  <a:schemeClr val="bg2">
                    <a:lumMod val="25000"/>
                  </a:schemeClr>
                </a:solidFill>
              </a:rPr>
              <a:t>．厚生労働省</a:t>
            </a:r>
            <a:r>
              <a:rPr lang="en-US" altLang="ja-JP" sz="2000" dirty="0">
                <a:solidFill>
                  <a:schemeClr val="bg2">
                    <a:lumMod val="25000"/>
                  </a:schemeClr>
                </a:solidFill>
              </a:rPr>
              <a:t>.</a:t>
            </a:r>
            <a:r>
              <a:rPr lang="ja-JP" altLang="en-US" sz="2000" dirty="0">
                <a:solidFill>
                  <a:schemeClr val="bg2">
                    <a:lumMod val="25000"/>
                  </a:schemeClr>
                </a:solidFill>
              </a:rPr>
              <a:t>「</a:t>
            </a:r>
            <a:r>
              <a:rPr kumimoji="1" lang="ja-JP" altLang="en-US" sz="2000" dirty="0">
                <a:solidFill>
                  <a:schemeClr val="bg2">
                    <a:lumMod val="25000"/>
                  </a:schemeClr>
                </a:solidFill>
              </a:rPr>
              <a:t>第</a:t>
            </a:r>
            <a:r>
              <a:rPr kumimoji="1" lang="en-US" altLang="ja-JP" sz="2000" dirty="0">
                <a:solidFill>
                  <a:schemeClr val="bg2">
                    <a:lumMod val="25000"/>
                  </a:schemeClr>
                </a:solidFill>
              </a:rPr>
              <a:t>4</a:t>
            </a:r>
            <a:r>
              <a:rPr kumimoji="1" lang="ja-JP" altLang="en-US" sz="2000" dirty="0">
                <a:solidFill>
                  <a:schemeClr val="bg2">
                    <a:lumMod val="25000"/>
                  </a:schemeClr>
                </a:solidFill>
              </a:rPr>
              <a:t>次食育推進計画</a:t>
            </a:r>
            <a:r>
              <a:rPr lang="ja-JP" altLang="en-US" sz="2000" dirty="0">
                <a:solidFill>
                  <a:schemeClr val="bg2">
                    <a:lumMod val="25000"/>
                  </a:schemeClr>
                </a:solidFill>
              </a:rPr>
              <a:t>」</a:t>
            </a:r>
            <a:r>
              <a:rPr lang="en-US" altLang="ja-JP" sz="2000" dirty="0">
                <a:solidFill>
                  <a:schemeClr val="bg2">
                    <a:lumMod val="25000"/>
                  </a:schemeClr>
                </a:solidFill>
              </a:rPr>
              <a:t>. https://www.mhlw.go.jp/content/000770380.pdf,(2024/1/8)</a:t>
            </a:r>
          </a:p>
          <a:p>
            <a:r>
              <a:rPr lang="en-US" altLang="ja-JP" sz="2000" dirty="0">
                <a:solidFill>
                  <a:schemeClr val="bg2">
                    <a:lumMod val="25000"/>
                  </a:schemeClr>
                </a:solidFill>
              </a:rPr>
              <a:t>8</a:t>
            </a:r>
            <a:r>
              <a:rPr lang="ja-JP" altLang="en-US" sz="2000" dirty="0">
                <a:solidFill>
                  <a:schemeClr val="bg2">
                    <a:lumMod val="25000"/>
                  </a:schemeClr>
                </a:solidFill>
              </a:rPr>
              <a:t>．神戸市</a:t>
            </a:r>
            <a:r>
              <a:rPr lang="en-US" altLang="ja-JP" sz="2000" dirty="0">
                <a:solidFill>
                  <a:schemeClr val="bg2">
                    <a:lumMod val="25000"/>
                  </a:schemeClr>
                </a:solidFill>
              </a:rPr>
              <a:t>.</a:t>
            </a:r>
            <a:r>
              <a:rPr lang="ja-JP" altLang="en-US" sz="2000" dirty="0">
                <a:solidFill>
                  <a:schemeClr val="bg2">
                    <a:lumMod val="25000"/>
                  </a:schemeClr>
                </a:solidFill>
              </a:rPr>
              <a:t>「令和</a:t>
            </a:r>
            <a:r>
              <a:rPr lang="en-US" altLang="ja-JP" sz="2000" dirty="0">
                <a:solidFill>
                  <a:schemeClr val="bg2">
                    <a:lumMod val="25000"/>
                  </a:schemeClr>
                </a:solidFill>
              </a:rPr>
              <a:t>2</a:t>
            </a:r>
            <a:r>
              <a:rPr lang="ja-JP" altLang="en-US" sz="2000" dirty="0">
                <a:solidFill>
                  <a:schemeClr val="bg2">
                    <a:lumMod val="25000"/>
                  </a:schemeClr>
                </a:solidFill>
              </a:rPr>
              <a:t>年度神戸市市民（</a:t>
            </a:r>
            <a:r>
              <a:rPr lang="en-US" altLang="ja-JP" sz="2000" dirty="0">
                <a:solidFill>
                  <a:schemeClr val="bg2">
                    <a:lumMod val="25000"/>
                  </a:schemeClr>
                </a:solidFill>
              </a:rPr>
              <a:t>15</a:t>
            </a:r>
            <a:r>
              <a:rPr lang="ja-JP" altLang="en-US" sz="2000" dirty="0">
                <a:solidFill>
                  <a:schemeClr val="bg2">
                    <a:lumMod val="25000"/>
                  </a:schemeClr>
                </a:solidFill>
              </a:rPr>
              <a:t>～</a:t>
            </a:r>
            <a:r>
              <a:rPr lang="en-US" altLang="ja-JP" sz="2000" dirty="0">
                <a:solidFill>
                  <a:schemeClr val="bg2">
                    <a:lumMod val="25000"/>
                  </a:schemeClr>
                </a:solidFill>
              </a:rPr>
              <a:t>49</a:t>
            </a:r>
            <a:r>
              <a:rPr lang="ja-JP" altLang="en-US" sz="2000" dirty="0">
                <a:solidFill>
                  <a:schemeClr val="bg2">
                    <a:lumMod val="25000"/>
                  </a:schemeClr>
                </a:solidFill>
              </a:rPr>
              <a:t>歳）の食育に関するアンケート調査 結果報告書」</a:t>
            </a:r>
            <a:r>
              <a:rPr lang="en-US" altLang="ja-JP" sz="2000" dirty="0">
                <a:solidFill>
                  <a:schemeClr val="bg2">
                    <a:lumMod val="25000"/>
                  </a:schemeClr>
                </a:solidFill>
              </a:rPr>
              <a:t>. https://www.city.kobe.lg.jp/documents/949/houkokusho2.pdf,(2024/1/8)</a:t>
            </a:r>
          </a:p>
          <a:p>
            <a:endParaRPr lang="en-US" altLang="ja-JP" sz="2000" dirty="0">
              <a:solidFill>
                <a:schemeClr val="bg2">
                  <a:lumMod val="25000"/>
                </a:schemeClr>
              </a:solidFill>
            </a:endParaRPr>
          </a:p>
          <a:p>
            <a:endParaRPr lang="ja-JP" altLang="en-US" sz="1200" dirty="0">
              <a:solidFill>
                <a:schemeClr val="accent6"/>
              </a:solidFill>
            </a:endParaRPr>
          </a:p>
        </p:txBody>
      </p:sp>
      <p:sp>
        <p:nvSpPr>
          <p:cNvPr id="8" name="タイトル 1">
            <a:extLst>
              <a:ext uri="{FF2B5EF4-FFF2-40B4-BE49-F238E27FC236}">
                <a16:creationId xmlns:a16="http://schemas.microsoft.com/office/drawing/2014/main" id="{D723697B-9806-C0F1-CA17-4BB4C776C7D2}"/>
              </a:ext>
            </a:extLst>
          </p:cNvPr>
          <p:cNvSpPr txBox="1">
            <a:spLocks/>
          </p:cNvSpPr>
          <p:nvPr/>
        </p:nvSpPr>
        <p:spPr>
          <a:xfrm>
            <a:off x="2339" y="-138676"/>
            <a:ext cx="5789741" cy="801688"/>
          </a:xfrm>
          <a:prstGeom prst="rect">
            <a:avLst/>
          </a:prstGeom>
        </p:spPr>
        <p:txBody>
          <a:bodyPr vert="horz" lIns="91440" tIns="45720" rIns="91440" bIns="45720" rtlCol="0" anchor="t">
            <a:no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kumimoji="1" lang="en-US" altLang="ja-JP" sz="2400" dirty="0">
                <a:solidFill>
                  <a:schemeClr val="tx1"/>
                </a:solidFill>
              </a:rPr>
              <a:t>A. </a:t>
            </a:r>
            <a:r>
              <a:rPr kumimoji="1" lang="ja-JP" altLang="en-US" sz="2400" dirty="0">
                <a:solidFill>
                  <a:schemeClr val="tx1"/>
                </a:solidFill>
              </a:rPr>
              <a:t>食料備蓄の目標量と現状</a:t>
            </a:r>
            <a:r>
              <a:rPr lang="ja-JP" altLang="en-US" sz="2400" dirty="0">
                <a:solidFill>
                  <a:schemeClr val="tx1"/>
                </a:solidFill>
              </a:rPr>
              <a:t>（参考文献）</a:t>
            </a:r>
          </a:p>
        </p:txBody>
      </p:sp>
      <p:sp>
        <p:nvSpPr>
          <p:cNvPr id="2" name="テキスト ボックス 1">
            <a:extLst>
              <a:ext uri="{FF2B5EF4-FFF2-40B4-BE49-F238E27FC236}">
                <a16:creationId xmlns:a16="http://schemas.microsoft.com/office/drawing/2014/main" id="{717DF372-1FD7-4D4F-282C-4D13F2B346E2}"/>
              </a:ext>
            </a:extLst>
          </p:cNvPr>
          <p:cNvSpPr txBox="1"/>
          <p:nvPr/>
        </p:nvSpPr>
        <p:spPr>
          <a:xfrm>
            <a:off x="11107608" y="6453795"/>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3" name="スライド番号プレースホルダー 2">
            <a:extLst>
              <a:ext uri="{FF2B5EF4-FFF2-40B4-BE49-F238E27FC236}">
                <a16:creationId xmlns:a16="http://schemas.microsoft.com/office/drawing/2014/main" id="{11F6DBD1-B539-6D17-F750-6297D97FE92E}"/>
              </a:ext>
            </a:extLst>
          </p:cNvPr>
          <p:cNvSpPr>
            <a:spLocks noGrp="1"/>
          </p:cNvSpPr>
          <p:nvPr>
            <p:ph type="sldNum" sz="quarter" idx="12"/>
          </p:nvPr>
        </p:nvSpPr>
        <p:spPr/>
        <p:txBody>
          <a:bodyPr/>
          <a:lstStyle/>
          <a:p>
            <a:pPr rtl="0"/>
            <a:fld id="{48F63A3B-78C7-47BE-AE5E-E10140E04643}" type="slidenum">
              <a:rPr lang="en-US" altLang="ja-JP" smtClean="0"/>
              <a:t>67</a:t>
            </a:fld>
            <a:endParaRPr lang="ja-JP" dirty="0"/>
          </a:p>
        </p:txBody>
      </p:sp>
    </p:spTree>
    <p:extLst>
      <p:ext uri="{BB962C8B-B14F-4D97-AF65-F5344CB8AC3E}">
        <p14:creationId xmlns:p14="http://schemas.microsoft.com/office/powerpoint/2010/main" val="347671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094F4D9-94C7-FA97-ADE7-E1BFA68BD6F5}"/>
              </a:ext>
            </a:extLst>
          </p:cNvPr>
          <p:cNvSpPr txBox="1"/>
          <p:nvPr/>
        </p:nvSpPr>
        <p:spPr>
          <a:xfrm>
            <a:off x="179615" y="5650759"/>
            <a:ext cx="12012385" cy="707886"/>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．吉田裕美子ら</a:t>
            </a:r>
            <a:r>
              <a:rPr lang="en-US" altLang="ja-JP" sz="2000" dirty="0">
                <a:solidFill>
                  <a:schemeClr val="bg2">
                    <a:lumMod val="25000"/>
                  </a:schemeClr>
                </a:solidFill>
              </a:rPr>
              <a:t>.</a:t>
            </a:r>
            <a:r>
              <a:rPr lang="ja-JP" altLang="en-US" sz="2000" dirty="0">
                <a:solidFill>
                  <a:schemeClr val="bg2">
                    <a:lumMod val="25000"/>
                  </a:schemeClr>
                </a:solidFill>
              </a:rPr>
              <a:t>「大規模災害を想定した食料シュミレーションー南海トラフ巨大地震を対象としてー」</a:t>
            </a:r>
            <a:r>
              <a:rPr lang="en-US" altLang="ja-JP" sz="2000" dirty="0">
                <a:solidFill>
                  <a:schemeClr val="bg2">
                    <a:lumMod val="25000"/>
                  </a:schemeClr>
                </a:solidFill>
              </a:rPr>
              <a:t>.</a:t>
            </a:r>
            <a:r>
              <a:rPr lang="ja-JP" altLang="en-US" sz="2000" dirty="0">
                <a:solidFill>
                  <a:schemeClr val="bg2">
                    <a:lumMod val="25000"/>
                  </a:schemeClr>
                </a:solidFill>
              </a:rPr>
              <a:t>土木学会論文集</a:t>
            </a:r>
            <a:r>
              <a:rPr lang="en-US" altLang="ja-JP" sz="2000" dirty="0">
                <a:solidFill>
                  <a:schemeClr val="bg2">
                    <a:lumMod val="25000"/>
                  </a:schemeClr>
                </a:solidFill>
              </a:rPr>
              <a:t>A1</a:t>
            </a:r>
            <a:r>
              <a:rPr lang="ja-JP" altLang="en-US" sz="2000" dirty="0">
                <a:solidFill>
                  <a:schemeClr val="bg2">
                    <a:lumMod val="25000"/>
                  </a:schemeClr>
                </a:solidFill>
              </a:rPr>
              <a:t>（構造・地震工学）</a:t>
            </a:r>
            <a:r>
              <a:rPr lang="en-US" altLang="ja-JP" sz="2000" dirty="0">
                <a:solidFill>
                  <a:schemeClr val="bg2">
                    <a:lumMod val="25000"/>
                  </a:schemeClr>
                </a:solidFill>
              </a:rPr>
              <a:t>.2017</a:t>
            </a:r>
            <a:r>
              <a:rPr lang="ja-JP" altLang="en-US" sz="2000" dirty="0">
                <a:solidFill>
                  <a:schemeClr val="bg2">
                    <a:lumMod val="25000"/>
                  </a:schemeClr>
                </a:solidFill>
              </a:rPr>
              <a:t>年</a:t>
            </a:r>
            <a:r>
              <a:rPr lang="en-US" altLang="ja-JP" sz="2000" dirty="0">
                <a:solidFill>
                  <a:schemeClr val="bg2">
                    <a:lumMod val="25000"/>
                  </a:schemeClr>
                </a:solidFill>
              </a:rPr>
              <a:t>,</a:t>
            </a:r>
            <a:r>
              <a:rPr lang="ja-JP" altLang="en-US" sz="2000" dirty="0">
                <a:solidFill>
                  <a:schemeClr val="bg2">
                    <a:lumMod val="25000"/>
                  </a:schemeClr>
                </a:solidFill>
              </a:rPr>
              <a:t>第</a:t>
            </a:r>
            <a:r>
              <a:rPr lang="en-US" altLang="ja-JP" sz="2000" dirty="0">
                <a:solidFill>
                  <a:schemeClr val="bg2">
                    <a:lumMod val="25000"/>
                  </a:schemeClr>
                </a:solidFill>
              </a:rPr>
              <a:t>73</a:t>
            </a:r>
            <a:r>
              <a:rPr lang="ja-JP" altLang="en-US" sz="2000" dirty="0">
                <a:solidFill>
                  <a:schemeClr val="bg2">
                    <a:lumMod val="25000"/>
                  </a:schemeClr>
                </a:solidFill>
              </a:rPr>
              <a:t>巻第</a:t>
            </a:r>
            <a:r>
              <a:rPr lang="en-US" altLang="ja-JP" sz="2000" dirty="0">
                <a:solidFill>
                  <a:schemeClr val="bg2">
                    <a:lumMod val="25000"/>
                  </a:schemeClr>
                </a:solidFill>
              </a:rPr>
              <a:t>4</a:t>
            </a:r>
            <a:r>
              <a:rPr lang="ja-JP" altLang="en-US" sz="2000" dirty="0">
                <a:solidFill>
                  <a:schemeClr val="bg2">
                    <a:lumMod val="25000"/>
                  </a:schemeClr>
                </a:solidFill>
              </a:rPr>
              <a:t>号</a:t>
            </a:r>
            <a:r>
              <a:rPr lang="en-US" altLang="ja-JP" sz="2000" dirty="0">
                <a:solidFill>
                  <a:schemeClr val="bg2">
                    <a:lumMod val="25000"/>
                  </a:schemeClr>
                </a:solidFill>
              </a:rPr>
              <a:t>,pp.I_422-I_430</a:t>
            </a:r>
          </a:p>
        </p:txBody>
      </p:sp>
      <p:sp>
        <p:nvSpPr>
          <p:cNvPr id="18" name="タイトル 1">
            <a:extLst>
              <a:ext uri="{FF2B5EF4-FFF2-40B4-BE49-F238E27FC236}">
                <a16:creationId xmlns:a16="http://schemas.microsoft.com/office/drawing/2014/main" id="{A08DA6E5-6240-BB52-93FD-A1CEE4D9F9E1}"/>
              </a:ext>
            </a:extLst>
          </p:cNvPr>
          <p:cNvSpPr txBox="1">
            <a:spLocks/>
          </p:cNvSpPr>
          <p:nvPr/>
        </p:nvSpPr>
        <p:spPr>
          <a:xfrm>
            <a:off x="179615" y="462248"/>
            <a:ext cx="7583454" cy="557463"/>
          </a:xfrm>
          <a:prstGeom prst="rect">
            <a:avLst/>
          </a:prstGeom>
        </p:spPr>
        <p:txBody>
          <a:bodyPr vert="horz" lIns="91440" tIns="45720" rIns="91440" bIns="45720" rtlCol="0" anchor="t">
            <a:no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lang="en-US" altLang="ja-JP" sz="2400" dirty="0">
                <a:solidFill>
                  <a:schemeClr val="tx1"/>
                </a:solidFill>
              </a:rPr>
              <a:t>B. </a:t>
            </a:r>
            <a:r>
              <a:rPr lang="ja-JP" altLang="en-US" sz="2400" dirty="0">
                <a:solidFill>
                  <a:schemeClr val="tx1"/>
                </a:solidFill>
              </a:rPr>
              <a:t>南海トラフ巨大地震を想定した食料シュミレーション</a:t>
            </a:r>
            <a:r>
              <a:rPr lang="en-US" altLang="ja-JP" sz="2400" baseline="30000" dirty="0">
                <a:solidFill>
                  <a:schemeClr val="tx1"/>
                </a:solidFill>
              </a:rPr>
              <a:t>1</a:t>
            </a:r>
            <a:r>
              <a:rPr lang="en-US" altLang="ja-JP" sz="2400" baseline="30000" dirty="0">
                <a:latin typeface="+mn-ea"/>
              </a:rPr>
              <a:t> </a:t>
            </a:r>
            <a:r>
              <a:rPr lang="en-US" altLang="ja-JP" sz="2400" baseline="30000" dirty="0">
                <a:solidFill>
                  <a:schemeClr val="tx1"/>
                </a:solidFill>
                <a:latin typeface="+mn-ea"/>
              </a:rPr>
              <a:t>)</a:t>
            </a:r>
            <a:br>
              <a:rPr lang="ja-JP" altLang="en-US" sz="2400" dirty="0">
                <a:solidFill>
                  <a:schemeClr val="tx1"/>
                </a:solidFill>
              </a:rPr>
            </a:br>
            <a:endParaRPr lang="ja-JP" altLang="en-US" sz="2400" dirty="0">
              <a:solidFill>
                <a:schemeClr val="tx1"/>
              </a:solidFill>
            </a:endParaRPr>
          </a:p>
        </p:txBody>
      </p:sp>
      <p:sp>
        <p:nvSpPr>
          <p:cNvPr id="19" name="字幕 2">
            <a:extLst>
              <a:ext uri="{FF2B5EF4-FFF2-40B4-BE49-F238E27FC236}">
                <a16:creationId xmlns:a16="http://schemas.microsoft.com/office/drawing/2014/main" id="{C3463CCE-E4E4-69E4-2599-063E3F0FBE20}"/>
              </a:ext>
            </a:extLst>
          </p:cNvPr>
          <p:cNvSpPr txBox="1">
            <a:spLocks/>
          </p:cNvSpPr>
          <p:nvPr/>
        </p:nvSpPr>
        <p:spPr>
          <a:xfrm>
            <a:off x="5836694" y="1005422"/>
            <a:ext cx="5558581" cy="557464"/>
          </a:xfrm>
          <a:prstGeom prst="rect">
            <a:avLst/>
          </a:prstGeom>
        </p:spPr>
        <p:txBody>
          <a:bodyPr vert="horz" lIns="91440" tIns="45720" rIns="91440" bIns="45720" rtlCol="0">
            <a:normAutofit/>
          </a:bodyPr>
          <a:lstStyle>
            <a:defPPr>
              <a:defRPr lang="ja-JP"/>
            </a:defPPr>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pPr marL="0" indent="0">
              <a:buFont typeface="Arial" panose="020B0604020202020204" pitchFamily="34" charset="0"/>
              <a:buNone/>
            </a:pPr>
            <a:r>
              <a:rPr lang="ja-JP" altLang="en-US" sz="2400" dirty="0">
                <a:solidFill>
                  <a:schemeClr val="tx1"/>
                </a:solidFill>
              </a:rPr>
              <a:t>静岡、兵庫等の食料シュミレーション結果</a:t>
            </a:r>
            <a:r>
              <a:rPr lang="en-US" altLang="ja-JP" sz="2400" baseline="30000" dirty="0">
                <a:solidFill>
                  <a:schemeClr val="tx1"/>
                </a:solidFill>
              </a:rPr>
              <a:t>1</a:t>
            </a:r>
            <a:r>
              <a:rPr lang="en-US" altLang="ja-JP" sz="2400" baseline="30000" dirty="0">
                <a:latin typeface="+mn-ea"/>
              </a:rPr>
              <a:t>)</a:t>
            </a:r>
            <a:endParaRPr lang="ja-JP" altLang="en-US" sz="2400" dirty="0">
              <a:solidFill>
                <a:schemeClr val="tx1"/>
              </a:solidFill>
            </a:endParaRPr>
          </a:p>
          <a:p>
            <a:endParaRPr lang="ja-JP" altLang="en-US" dirty="0"/>
          </a:p>
        </p:txBody>
      </p:sp>
      <p:graphicFrame>
        <p:nvGraphicFramePr>
          <p:cNvPr id="20" name="表 19">
            <a:extLst>
              <a:ext uri="{FF2B5EF4-FFF2-40B4-BE49-F238E27FC236}">
                <a16:creationId xmlns:a16="http://schemas.microsoft.com/office/drawing/2014/main" id="{4CDBF272-FF16-408A-94D5-51E0FB794138}"/>
              </a:ext>
            </a:extLst>
          </p:cNvPr>
          <p:cNvGraphicFramePr>
            <a:graphicFrameLocks noGrp="1"/>
          </p:cNvGraphicFramePr>
          <p:nvPr>
            <p:extLst>
              <p:ext uri="{D42A27DB-BD31-4B8C-83A1-F6EECF244321}">
                <p14:modId xmlns:p14="http://schemas.microsoft.com/office/powerpoint/2010/main" val="1116128255"/>
              </p:ext>
            </p:extLst>
          </p:nvPr>
        </p:nvGraphicFramePr>
        <p:xfrm>
          <a:off x="5681985" y="1430303"/>
          <a:ext cx="5868000" cy="2702560"/>
        </p:xfrm>
        <a:graphic>
          <a:graphicData uri="http://schemas.openxmlformats.org/drawingml/2006/table">
            <a:tbl>
              <a:tblPr firstRow="1" bandRow="1">
                <a:tableStyleId>{5C22544A-7EE6-4342-B048-85BDC9FD1C3A}</a:tableStyleId>
              </a:tblPr>
              <a:tblGrid>
                <a:gridCol w="3126196">
                  <a:extLst>
                    <a:ext uri="{9D8B030D-6E8A-4147-A177-3AD203B41FA5}">
                      <a16:colId xmlns:a16="http://schemas.microsoft.com/office/drawing/2014/main" val="1689251879"/>
                    </a:ext>
                  </a:extLst>
                </a:gridCol>
                <a:gridCol w="1410510">
                  <a:extLst>
                    <a:ext uri="{9D8B030D-6E8A-4147-A177-3AD203B41FA5}">
                      <a16:colId xmlns:a16="http://schemas.microsoft.com/office/drawing/2014/main" val="230994008"/>
                    </a:ext>
                  </a:extLst>
                </a:gridCol>
                <a:gridCol w="1331294">
                  <a:extLst>
                    <a:ext uri="{9D8B030D-6E8A-4147-A177-3AD203B41FA5}">
                      <a16:colId xmlns:a16="http://schemas.microsoft.com/office/drawing/2014/main" val="2501228063"/>
                    </a:ext>
                  </a:extLst>
                </a:gridCol>
              </a:tblGrid>
              <a:tr h="0">
                <a:tc>
                  <a:txBody>
                    <a:bodyPr/>
                    <a:lstStyle/>
                    <a:p>
                      <a:endParaRPr kumimoji="1" lang="ja-JP" altLang="en-US" sz="2400" dirty="0">
                        <a:solidFill>
                          <a:schemeClr val="tx1"/>
                        </a:solidFill>
                      </a:endParaRPr>
                    </a:p>
                  </a:txBody>
                  <a:tcPr/>
                </a:tc>
                <a:tc>
                  <a:txBody>
                    <a:bodyPr/>
                    <a:lstStyle/>
                    <a:p>
                      <a:pPr algn="ctr"/>
                      <a:r>
                        <a:rPr kumimoji="1" lang="ja-JP" altLang="en-US" sz="2400" dirty="0">
                          <a:solidFill>
                            <a:schemeClr val="tx1"/>
                          </a:solidFill>
                        </a:rPr>
                        <a:t>静岡県</a:t>
                      </a:r>
                    </a:p>
                  </a:txBody>
                  <a:tcPr/>
                </a:tc>
                <a:tc>
                  <a:txBody>
                    <a:bodyPr/>
                    <a:lstStyle/>
                    <a:p>
                      <a:pPr algn="ctr"/>
                      <a:r>
                        <a:rPr kumimoji="1" lang="ja-JP" altLang="en-US" sz="2400" dirty="0">
                          <a:solidFill>
                            <a:schemeClr val="tx1"/>
                          </a:solidFill>
                        </a:rPr>
                        <a:t>兵庫県</a:t>
                      </a:r>
                    </a:p>
                  </a:txBody>
                  <a:tcPr/>
                </a:tc>
                <a:extLst>
                  <a:ext uri="{0D108BD9-81ED-4DB2-BD59-A6C34878D82A}">
                    <a16:rowId xmlns:a16="http://schemas.microsoft.com/office/drawing/2014/main" val="347383898"/>
                  </a:ext>
                </a:extLst>
              </a:tr>
              <a:tr h="406935">
                <a:tc>
                  <a:txBody>
                    <a:bodyPr/>
                    <a:lstStyle/>
                    <a:p>
                      <a:pPr marL="0" indent="0" algn="l" defTabSz="914400" rtl="0" eaLnBrk="1" latinLnBrk="0" hangingPunct="1">
                        <a:lnSpc>
                          <a:spcPct val="100000"/>
                        </a:lnSpc>
                        <a:spcBef>
                          <a:spcPts val="360"/>
                        </a:spcBef>
                        <a:buFont typeface="Arial" panose="020B0604020202020204" pitchFamily="34" charset="0"/>
                        <a:buNone/>
                      </a:pPr>
                      <a:r>
                        <a:rPr kumimoji="1" lang="ja-JP" altLang="en-US" sz="2400" kern="1200" baseline="0" dirty="0">
                          <a:solidFill>
                            <a:schemeClr val="tx1"/>
                          </a:solidFill>
                        </a:rPr>
                        <a:t>肉・魚介類・野菜</a:t>
                      </a:r>
                      <a:endParaRPr kumimoji="1" lang="en-US" altLang="ja-JP" sz="2400" kern="1200" baseline="0" dirty="0">
                        <a:solidFill>
                          <a:schemeClr val="tx1"/>
                        </a:solidFill>
                      </a:endParaRPr>
                    </a:p>
                    <a:p>
                      <a:pPr marL="0" indent="0" algn="l" defTabSz="914400" rtl="0" eaLnBrk="1" latinLnBrk="0" hangingPunct="1">
                        <a:lnSpc>
                          <a:spcPct val="100000"/>
                        </a:lnSpc>
                        <a:spcBef>
                          <a:spcPts val="360"/>
                        </a:spcBef>
                        <a:buFont typeface="Arial" panose="020B0604020202020204" pitchFamily="34" charset="0"/>
                        <a:buNone/>
                      </a:pPr>
                      <a:r>
                        <a:rPr kumimoji="1" lang="ja-JP" altLang="en-US" sz="2400" kern="1200" baseline="0" dirty="0">
                          <a:solidFill>
                            <a:schemeClr val="tx1"/>
                          </a:solidFill>
                        </a:rPr>
                        <a:t>　　　（</a:t>
                      </a:r>
                      <a:r>
                        <a:rPr kumimoji="1" lang="en-US" altLang="ja-JP" sz="2400" kern="1200" baseline="0" dirty="0">
                          <a:solidFill>
                            <a:schemeClr val="tx1"/>
                          </a:solidFill>
                        </a:rPr>
                        <a:t>kcal/</a:t>
                      </a:r>
                      <a:r>
                        <a:rPr kumimoji="1" lang="ja-JP" altLang="en-US" sz="2400" kern="1200" baseline="0" dirty="0">
                          <a:solidFill>
                            <a:schemeClr val="tx1"/>
                          </a:solidFill>
                        </a:rPr>
                        <a:t>人・日）</a:t>
                      </a:r>
                      <a:endParaRPr kumimoji="1" lang="ja-JP" altLang="en-US" sz="2400" kern="1200" baseline="300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685</a:t>
                      </a:r>
                      <a:endParaRPr kumimoji="1" lang="ja-JP" altLang="en-US" sz="2400" kern="12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881</a:t>
                      </a:r>
                      <a:endParaRPr kumimoji="1" lang="ja-JP" altLang="en-US" sz="2400" kern="1200" dirty="0">
                        <a:solidFill>
                          <a:schemeClr val="tx1"/>
                        </a:solidFill>
                        <a:latin typeface="+mn-ea"/>
                        <a:ea typeface="+mn-ea"/>
                        <a:cs typeface="+mn-cs"/>
                      </a:endParaRPr>
                    </a:p>
                  </a:txBody>
                  <a:tcPr/>
                </a:tc>
                <a:extLst>
                  <a:ext uri="{0D108BD9-81ED-4DB2-BD59-A6C34878D82A}">
                    <a16:rowId xmlns:a16="http://schemas.microsoft.com/office/drawing/2014/main" val="132019380"/>
                  </a:ext>
                </a:extLst>
              </a:tr>
              <a:tr h="370840">
                <a:tc>
                  <a:txBody>
                    <a:bodyPr/>
                    <a:lstStyle/>
                    <a:p>
                      <a:pPr marL="0" marR="0" lvl="0" indent="0" algn="l"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1" lang="ja-JP" altLang="en-US" sz="2400" kern="1200" baseline="0" dirty="0">
                          <a:solidFill>
                            <a:schemeClr val="tx1"/>
                          </a:solidFill>
                        </a:rPr>
                        <a:t>穀類（</a:t>
                      </a:r>
                      <a:r>
                        <a:rPr kumimoji="1" lang="en-US" altLang="ja-JP" sz="2400" kern="1200" baseline="0" dirty="0">
                          <a:solidFill>
                            <a:schemeClr val="tx1"/>
                          </a:solidFill>
                        </a:rPr>
                        <a:t>kcal/</a:t>
                      </a:r>
                      <a:r>
                        <a:rPr kumimoji="1" lang="ja-JP" altLang="en-US" sz="2400" kern="1200" baseline="0" dirty="0">
                          <a:solidFill>
                            <a:schemeClr val="tx1"/>
                          </a:solidFill>
                        </a:rPr>
                        <a:t>人・日）</a:t>
                      </a:r>
                      <a:endParaRPr kumimoji="1" lang="ja-JP" altLang="en-US" sz="2400" kern="1200" baseline="300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11,837</a:t>
                      </a:r>
                      <a:endParaRPr kumimoji="1" lang="ja-JP" altLang="en-US" sz="2400" kern="12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15,024</a:t>
                      </a:r>
                      <a:endParaRPr kumimoji="1" lang="ja-JP" altLang="en-US" sz="2400" kern="1200" dirty="0">
                        <a:solidFill>
                          <a:schemeClr val="tx1"/>
                        </a:solidFill>
                        <a:latin typeface="+mn-ea"/>
                        <a:ea typeface="+mn-ea"/>
                        <a:cs typeface="+mn-cs"/>
                      </a:endParaRPr>
                    </a:p>
                  </a:txBody>
                  <a:tcPr/>
                </a:tc>
                <a:extLst>
                  <a:ext uri="{0D108BD9-81ED-4DB2-BD59-A6C34878D82A}">
                    <a16:rowId xmlns:a16="http://schemas.microsoft.com/office/drawing/2014/main" val="1986986190"/>
                  </a:ext>
                </a:extLst>
              </a:tr>
              <a:tr h="370840">
                <a:tc>
                  <a:txBody>
                    <a:bodyPr/>
                    <a:lstStyle/>
                    <a:p>
                      <a:pPr marL="0" marR="0" lvl="0" indent="0" algn="l"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1" lang="ja-JP" altLang="en-US" sz="2400" kern="1200" baseline="0" dirty="0">
                          <a:solidFill>
                            <a:schemeClr val="tx1"/>
                          </a:solidFill>
                        </a:rPr>
                        <a:t>缶詰</a:t>
                      </a:r>
                      <a:r>
                        <a:rPr lang="ja-JP" altLang="en-US" sz="2400" dirty="0">
                          <a:solidFill>
                            <a:schemeClr val="tx1"/>
                          </a:solidFill>
                        </a:rPr>
                        <a:t>（個</a:t>
                      </a:r>
                      <a:r>
                        <a:rPr lang="en-US" altLang="ja-JP" sz="2400" dirty="0">
                          <a:solidFill>
                            <a:schemeClr val="tx1"/>
                          </a:solidFill>
                        </a:rPr>
                        <a:t>/</a:t>
                      </a:r>
                      <a:r>
                        <a:rPr lang="ja-JP" altLang="en-US" sz="2400" dirty="0">
                          <a:solidFill>
                            <a:schemeClr val="tx1"/>
                          </a:solidFill>
                        </a:rPr>
                        <a:t>人・日）</a:t>
                      </a:r>
                      <a:endParaRPr kumimoji="1" lang="ja-JP" altLang="en-US" sz="2400" kern="1200" baseline="300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1.9</a:t>
                      </a:r>
                      <a:endParaRPr kumimoji="1" lang="ja-JP" altLang="en-US" sz="2400" kern="12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2.4</a:t>
                      </a:r>
                      <a:endParaRPr kumimoji="1" lang="ja-JP" altLang="en-US" sz="2400" kern="1200" dirty="0">
                        <a:solidFill>
                          <a:schemeClr val="tx1"/>
                        </a:solidFill>
                        <a:latin typeface="+mn-ea"/>
                        <a:ea typeface="+mn-ea"/>
                        <a:cs typeface="+mn-cs"/>
                      </a:endParaRPr>
                    </a:p>
                  </a:txBody>
                  <a:tcPr/>
                </a:tc>
                <a:extLst>
                  <a:ext uri="{0D108BD9-81ED-4DB2-BD59-A6C34878D82A}">
                    <a16:rowId xmlns:a16="http://schemas.microsoft.com/office/drawing/2014/main" val="2043836293"/>
                  </a:ext>
                </a:extLst>
              </a:tr>
              <a:tr h="370840">
                <a:tc>
                  <a:txBody>
                    <a:bodyPr/>
                    <a:lstStyle/>
                    <a:p>
                      <a:pPr marL="0" marR="0" lvl="0" indent="0" algn="l"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1" lang="ja-JP" altLang="en-US" sz="2400" kern="1200" baseline="0" dirty="0">
                          <a:solidFill>
                            <a:schemeClr val="tx1"/>
                          </a:solidFill>
                        </a:rPr>
                        <a:t>水　 （</a:t>
                      </a:r>
                      <a:r>
                        <a:rPr kumimoji="1" lang="en-US" altLang="ja-JP" sz="2400" kern="1200" baseline="0" dirty="0">
                          <a:solidFill>
                            <a:schemeClr val="tx1"/>
                          </a:solidFill>
                        </a:rPr>
                        <a:t>L/</a:t>
                      </a:r>
                      <a:r>
                        <a:rPr kumimoji="1" lang="ja-JP" altLang="en-US" sz="2400" kern="1200" baseline="0" dirty="0">
                          <a:solidFill>
                            <a:schemeClr val="tx1"/>
                          </a:solidFill>
                        </a:rPr>
                        <a:t>人・日）</a:t>
                      </a:r>
                      <a:endParaRPr kumimoji="1" lang="ja-JP" altLang="en-US" sz="2400" kern="1200" baseline="300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2.2</a:t>
                      </a:r>
                      <a:endParaRPr kumimoji="1" lang="ja-JP" altLang="en-US" sz="2400" kern="12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2.6</a:t>
                      </a:r>
                      <a:endParaRPr kumimoji="1" lang="ja-JP" altLang="en-US" sz="2400" kern="1200" dirty="0">
                        <a:solidFill>
                          <a:schemeClr val="tx1"/>
                        </a:solidFill>
                        <a:latin typeface="+mn-ea"/>
                        <a:ea typeface="+mn-ea"/>
                        <a:cs typeface="+mn-cs"/>
                      </a:endParaRPr>
                    </a:p>
                  </a:txBody>
                  <a:tcPr/>
                </a:tc>
                <a:extLst>
                  <a:ext uri="{0D108BD9-81ED-4DB2-BD59-A6C34878D82A}">
                    <a16:rowId xmlns:a16="http://schemas.microsoft.com/office/drawing/2014/main" val="4183110144"/>
                  </a:ext>
                </a:extLst>
              </a:tr>
            </a:tbl>
          </a:graphicData>
        </a:graphic>
      </p:graphicFrame>
      <p:sp>
        <p:nvSpPr>
          <p:cNvPr id="21" name="吹き出し: 角を丸めた四角形 20">
            <a:extLst>
              <a:ext uri="{FF2B5EF4-FFF2-40B4-BE49-F238E27FC236}">
                <a16:creationId xmlns:a16="http://schemas.microsoft.com/office/drawing/2014/main" id="{B1E64FFA-6F8C-26CA-8FFF-B5D2EE7945AF}"/>
              </a:ext>
            </a:extLst>
          </p:cNvPr>
          <p:cNvSpPr/>
          <p:nvPr/>
        </p:nvSpPr>
        <p:spPr>
          <a:xfrm>
            <a:off x="292870" y="1685402"/>
            <a:ext cx="5240539" cy="1064097"/>
          </a:xfrm>
          <a:prstGeom prst="wedgeRoundRectCallout">
            <a:avLst>
              <a:gd name="adj1" fmla="val 51901"/>
              <a:gd name="adj2" fmla="val 46050"/>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a:solidFill>
                  <a:schemeClr val="tx1"/>
                </a:solidFill>
              </a:rPr>
              <a:t>災害時の避難生活</a:t>
            </a:r>
            <a:r>
              <a:rPr kumimoji="1" lang="en-US" altLang="ja-JP" sz="2400" dirty="0">
                <a:solidFill>
                  <a:schemeClr val="tx1"/>
                </a:solidFill>
              </a:rPr>
              <a:t>1</a:t>
            </a:r>
            <a:r>
              <a:rPr kumimoji="1" lang="ja-JP" altLang="en-US" sz="2400" dirty="0">
                <a:solidFill>
                  <a:schemeClr val="tx1"/>
                </a:solidFill>
              </a:rPr>
              <a:t>日に必要なカロリー</a:t>
            </a:r>
            <a:endParaRPr kumimoji="1" lang="en-US" altLang="ja-JP" sz="2400" dirty="0">
              <a:solidFill>
                <a:schemeClr val="tx1"/>
              </a:solidFill>
            </a:endParaRPr>
          </a:p>
          <a:p>
            <a:pPr algn="ctr"/>
            <a:r>
              <a:rPr kumimoji="1" lang="ja-JP" altLang="en-US" sz="2400" dirty="0">
                <a:solidFill>
                  <a:schemeClr val="tx1"/>
                </a:solidFill>
              </a:rPr>
              <a:t>成人：</a:t>
            </a:r>
            <a:r>
              <a:rPr kumimoji="1" lang="en-US" altLang="ja-JP" sz="2400" dirty="0">
                <a:solidFill>
                  <a:schemeClr val="tx1"/>
                </a:solidFill>
              </a:rPr>
              <a:t>1,600</a:t>
            </a:r>
            <a:r>
              <a:rPr kumimoji="1" lang="ja-JP" altLang="en-US" sz="2400" dirty="0">
                <a:solidFill>
                  <a:schemeClr val="tx1"/>
                </a:solidFill>
              </a:rPr>
              <a:t>～</a:t>
            </a:r>
            <a:r>
              <a:rPr kumimoji="1" lang="en-US" altLang="ja-JP" sz="2400" dirty="0">
                <a:solidFill>
                  <a:schemeClr val="tx1"/>
                </a:solidFill>
              </a:rPr>
              <a:t>1,800kcal</a:t>
            </a:r>
            <a:r>
              <a:rPr kumimoji="1" lang="en-US" altLang="ja-JP" sz="2400" baseline="30000" dirty="0">
                <a:solidFill>
                  <a:schemeClr val="tx1"/>
                </a:solidFill>
              </a:rPr>
              <a:t>1</a:t>
            </a:r>
            <a:r>
              <a:rPr lang="en-US" altLang="ja-JP" sz="2400" baseline="30000" dirty="0">
                <a:latin typeface="+mn-ea"/>
              </a:rPr>
              <a:t>)</a:t>
            </a:r>
            <a:endParaRPr kumimoji="1" lang="ja-JP" altLang="en-US" sz="2400" baseline="30000" dirty="0">
              <a:solidFill>
                <a:schemeClr val="tx1"/>
              </a:solidFill>
            </a:endParaRPr>
          </a:p>
        </p:txBody>
      </p:sp>
      <p:sp>
        <p:nvSpPr>
          <p:cNvPr id="6" name="吹き出し: 角を丸めた四角形 5">
            <a:extLst>
              <a:ext uri="{FF2B5EF4-FFF2-40B4-BE49-F238E27FC236}">
                <a16:creationId xmlns:a16="http://schemas.microsoft.com/office/drawing/2014/main" id="{5A67CCC2-F98E-F0B4-7C79-850F25278F4D}"/>
              </a:ext>
            </a:extLst>
          </p:cNvPr>
          <p:cNvSpPr/>
          <p:nvPr/>
        </p:nvSpPr>
        <p:spPr>
          <a:xfrm>
            <a:off x="2364958" y="3617526"/>
            <a:ext cx="3173334" cy="488062"/>
          </a:xfrm>
          <a:prstGeom prst="wedgeRoundRectCallout">
            <a:avLst>
              <a:gd name="adj1" fmla="val 54417"/>
              <a:gd name="adj2" fmla="val 5432"/>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a:solidFill>
                  <a:schemeClr val="tx1"/>
                </a:solidFill>
              </a:rPr>
              <a:t>目標量：</a:t>
            </a:r>
            <a:r>
              <a:rPr kumimoji="1" lang="en-US" altLang="ja-JP" sz="2400" dirty="0">
                <a:solidFill>
                  <a:schemeClr val="tx1"/>
                </a:solidFill>
              </a:rPr>
              <a:t>3 L/</a:t>
            </a:r>
            <a:r>
              <a:rPr kumimoji="1" lang="ja-JP" altLang="en-US" sz="2400" dirty="0">
                <a:solidFill>
                  <a:schemeClr val="tx1"/>
                </a:solidFill>
              </a:rPr>
              <a:t>人・日</a:t>
            </a:r>
            <a:endParaRPr kumimoji="1" lang="ja-JP" altLang="en-US" sz="2400" baseline="30000" dirty="0">
              <a:solidFill>
                <a:schemeClr val="tx1"/>
              </a:solidFill>
            </a:endParaRPr>
          </a:p>
        </p:txBody>
      </p:sp>
      <p:sp>
        <p:nvSpPr>
          <p:cNvPr id="2" name="テキスト ボックス 1">
            <a:extLst>
              <a:ext uri="{FF2B5EF4-FFF2-40B4-BE49-F238E27FC236}">
                <a16:creationId xmlns:a16="http://schemas.microsoft.com/office/drawing/2014/main" id="{5F457A54-B781-23EC-04B5-C4E7E4B30A0B}"/>
              </a:ext>
            </a:extLst>
          </p:cNvPr>
          <p:cNvSpPr txBox="1"/>
          <p:nvPr/>
        </p:nvSpPr>
        <p:spPr>
          <a:xfrm>
            <a:off x="11107608" y="6453795"/>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3" name="スライド番号プレースホルダー 2">
            <a:extLst>
              <a:ext uri="{FF2B5EF4-FFF2-40B4-BE49-F238E27FC236}">
                <a16:creationId xmlns:a16="http://schemas.microsoft.com/office/drawing/2014/main" id="{3832F0DF-DC95-99F7-CB45-7FB2F1C9DC03}"/>
              </a:ext>
            </a:extLst>
          </p:cNvPr>
          <p:cNvSpPr>
            <a:spLocks noGrp="1"/>
          </p:cNvSpPr>
          <p:nvPr>
            <p:ph type="sldNum" sz="quarter" idx="12"/>
          </p:nvPr>
        </p:nvSpPr>
        <p:spPr/>
        <p:txBody>
          <a:bodyPr/>
          <a:lstStyle/>
          <a:p>
            <a:pPr rtl="0"/>
            <a:fld id="{48F63A3B-78C7-47BE-AE5E-E10140E04643}" type="slidenum">
              <a:rPr lang="en-US" altLang="ja-JP" smtClean="0"/>
              <a:t>68</a:t>
            </a:fld>
            <a:endParaRPr lang="ja-JP" dirty="0"/>
          </a:p>
        </p:txBody>
      </p:sp>
      <p:sp>
        <p:nvSpPr>
          <p:cNvPr id="4" name="四角形: 角を丸くする 3">
            <a:extLst>
              <a:ext uri="{FF2B5EF4-FFF2-40B4-BE49-F238E27FC236}">
                <a16:creationId xmlns:a16="http://schemas.microsoft.com/office/drawing/2014/main" id="{730D4A8B-68B3-6A4F-6C94-86B657059CF4}"/>
              </a:ext>
            </a:extLst>
          </p:cNvPr>
          <p:cNvSpPr/>
          <p:nvPr/>
        </p:nvSpPr>
        <p:spPr>
          <a:xfrm>
            <a:off x="292870" y="1129420"/>
            <a:ext cx="1836105" cy="3365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参考文献：</a:t>
            </a:r>
            <a:r>
              <a:rPr kumimoji="1" lang="en-US" altLang="ja-JP" dirty="0">
                <a:solidFill>
                  <a:schemeClr val="tx1"/>
                </a:solidFill>
              </a:rPr>
              <a:t>1</a:t>
            </a:r>
            <a:r>
              <a:rPr kumimoji="1" lang="ja-JP" altLang="en-US" dirty="0">
                <a:solidFill>
                  <a:schemeClr val="tx1"/>
                </a:solidFill>
              </a:rPr>
              <a:t>）</a:t>
            </a:r>
          </a:p>
        </p:txBody>
      </p:sp>
    </p:spTree>
    <p:extLst>
      <p:ext uri="{BB962C8B-B14F-4D97-AF65-F5344CB8AC3E}">
        <p14:creationId xmlns:p14="http://schemas.microsoft.com/office/powerpoint/2010/main" val="2763061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1BD257C3-1B0A-624F-2F99-02D9A976F313}"/>
              </a:ext>
            </a:extLst>
          </p:cNvPr>
          <p:cNvSpPr txBox="1">
            <a:spLocks/>
          </p:cNvSpPr>
          <p:nvPr/>
        </p:nvSpPr>
        <p:spPr>
          <a:xfrm>
            <a:off x="185061" y="363642"/>
            <a:ext cx="4564776" cy="473309"/>
          </a:xfrm>
          <a:prstGeom prst="rect">
            <a:avLst/>
          </a:prstGeom>
        </p:spPr>
        <p:txBody>
          <a:bodyPr vert="horz" lIns="91440" tIns="45720" rIns="91440" bIns="45720" rtlCol="0" anchor="t">
            <a:normAutofit/>
          </a:bodyPr>
          <a:lstStyle>
            <a:defPPr>
              <a:defRPr lang="ja-JP"/>
            </a:defPPr>
            <a:lvl1pPr algn="ctr" defTabSz="914400" rtl="0" eaLnBrk="1" latinLnBrk="0" hangingPunct="1">
              <a:lnSpc>
                <a:spcPct val="100000"/>
              </a:lnSpc>
              <a:spcBef>
                <a:spcPct val="0"/>
              </a:spcBef>
              <a:buNone/>
              <a:defRPr kumimoji="1" lang="ja-JP" sz="4400" b="1" kern="1200" cap="all" baseline="0">
                <a:solidFill>
                  <a:schemeClr val="accent6"/>
                </a:solidFill>
                <a:latin typeface="+mj-ea"/>
                <a:ea typeface="+mj-ea"/>
                <a:cs typeface="+mj-cs"/>
              </a:defRPr>
            </a:lvl1pPr>
          </a:lstStyle>
          <a:p>
            <a:r>
              <a:rPr lang="en-US" altLang="ja-JP" sz="2400" dirty="0">
                <a:solidFill>
                  <a:schemeClr val="tx1"/>
                </a:solidFill>
              </a:rPr>
              <a:t>C. </a:t>
            </a:r>
            <a:r>
              <a:rPr lang="ja-JP" altLang="en-US" sz="2400" dirty="0">
                <a:solidFill>
                  <a:schemeClr val="tx1"/>
                </a:solidFill>
              </a:rPr>
              <a:t>非常食に求める条件の変化</a:t>
            </a:r>
          </a:p>
        </p:txBody>
      </p:sp>
      <p:graphicFrame>
        <p:nvGraphicFramePr>
          <p:cNvPr id="6" name="図表 5">
            <a:extLst>
              <a:ext uri="{FF2B5EF4-FFF2-40B4-BE49-F238E27FC236}">
                <a16:creationId xmlns:a16="http://schemas.microsoft.com/office/drawing/2014/main" id="{6379DC34-E829-75F6-F8EE-A5B327465918}"/>
              </a:ext>
            </a:extLst>
          </p:cNvPr>
          <p:cNvGraphicFramePr/>
          <p:nvPr/>
        </p:nvGraphicFramePr>
        <p:xfrm>
          <a:off x="939475" y="944447"/>
          <a:ext cx="10577459" cy="2348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9" name="グループ化 18">
            <a:extLst>
              <a:ext uri="{FF2B5EF4-FFF2-40B4-BE49-F238E27FC236}">
                <a16:creationId xmlns:a16="http://schemas.microsoft.com/office/drawing/2014/main" id="{A4D9D62C-A1DF-48C3-9914-E7829D951E1B}"/>
              </a:ext>
            </a:extLst>
          </p:cNvPr>
          <p:cNvGrpSpPr/>
          <p:nvPr/>
        </p:nvGrpSpPr>
        <p:grpSpPr>
          <a:xfrm>
            <a:off x="1096561" y="2729003"/>
            <a:ext cx="9788055" cy="219519"/>
            <a:chOff x="1096561" y="1689658"/>
            <a:chExt cx="9788055" cy="219519"/>
          </a:xfrm>
        </p:grpSpPr>
        <p:sp>
          <p:nvSpPr>
            <p:cNvPr id="9" name="左大かっこ 8">
              <a:extLst>
                <a:ext uri="{FF2B5EF4-FFF2-40B4-BE49-F238E27FC236}">
                  <a16:creationId xmlns:a16="http://schemas.microsoft.com/office/drawing/2014/main" id="{72ED78AD-FE91-085D-6A71-5FA43309CE1A}"/>
                </a:ext>
              </a:extLst>
            </p:cNvPr>
            <p:cNvSpPr/>
            <p:nvPr/>
          </p:nvSpPr>
          <p:spPr>
            <a:xfrm rot="16200000">
              <a:off x="3231845" y="-435772"/>
              <a:ext cx="209665" cy="4480234"/>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0" name="左大かっこ 9">
              <a:extLst>
                <a:ext uri="{FF2B5EF4-FFF2-40B4-BE49-F238E27FC236}">
                  <a16:creationId xmlns:a16="http://schemas.microsoft.com/office/drawing/2014/main" id="{2D396D50-1391-BB17-E49F-3B08C15A0EFA}"/>
                </a:ext>
              </a:extLst>
            </p:cNvPr>
            <p:cNvSpPr/>
            <p:nvPr/>
          </p:nvSpPr>
          <p:spPr>
            <a:xfrm rot="16200000">
              <a:off x="8193503" y="-791789"/>
              <a:ext cx="209666" cy="5172560"/>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sp>
        <p:nvSpPr>
          <p:cNvPr id="12" name="テキスト ボックス 11">
            <a:extLst>
              <a:ext uri="{FF2B5EF4-FFF2-40B4-BE49-F238E27FC236}">
                <a16:creationId xmlns:a16="http://schemas.microsoft.com/office/drawing/2014/main" id="{99BBB460-19C8-BC0A-D763-260C45DD7EDA}"/>
              </a:ext>
            </a:extLst>
          </p:cNvPr>
          <p:cNvSpPr txBox="1"/>
          <p:nvPr/>
        </p:nvSpPr>
        <p:spPr>
          <a:xfrm>
            <a:off x="0" y="6040087"/>
            <a:ext cx="12404872" cy="892552"/>
          </a:xfrm>
          <a:prstGeom prst="rect">
            <a:avLst/>
          </a:prstGeom>
          <a:noFill/>
        </p:spPr>
        <p:txBody>
          <a:bodyPr wrap="square" rtlCol="0">
            <a:spAutoFit/>
          </a:bodyPr>
          <a:lstStyle/>
          <a:p>
            <a:r>
              <a:rPr lang="en-US" altLang="ja-JP" sz="2000" dirty="0">
                <a:solidFill>
                  <a:schemeClr val="bg2">
                    <a:lumMod val="25000"/>
                  </a:schemeClr>
                </a:solidFill>
              </a:rPr>
              <a:t>1</a:t>
            </a:r>
            <a:r>
              <a:rPr lang="ja-JP" altLang="en-US" sz="2000" dirty="0">
                <a:solidFill>
                  <a:schemeClr val="bg2">
                    <a:lumMod val="25000"/>
                  </a:schemeClr>
                </a:solidFill>
              </a:rPr>
              <a:t>．別府茂</a:t>
            </a:r>
            <a:r>
              <a:rPr lang="en-US" altLang="ja-JP" sz="2000" dirty="0">
                <a:solidFill>
                  <a:schemeClr val="bg2">
                    <a:lumMod val="25000"/>
                  </a:schemeClr>
                </a:solidFill>
              </a:rPr>
              <a:t>.</a:t>
            </a:r>
            <a:r>
              <a:rPr lang="ja-JP" altLang="en-US" sz="2000" dirty="0">
                <a:solidFill>
                  <a:schemeClr val="bg2">
                    <a:lumMod val="25000"/>
                  </a:schemeClr>
                </a:solidFill>
              </a:rPr>
              <a:t>「災害時代に必要な食生活の強靭化の提言」</a:t>
            </a:r>
            <a:r>
              <a:rPr lang="en-US" altLang="ja-JP" sz="2000" dirty="0">
                <a:solidFill>
                  <a:schemeClr val="bg2">
                    <a:lumMod val="25000"/>
                  </a:schemeClr>
                </a:solidFill>
              </a:rPr>
              <a:t>.</a:t>
            </a:r>
            <a:r>
              <a:rPr lang="ja-JP" altLang="en-US" sz="2000" dirty="0">
                <a:solidFill>
                  <a:schemeClr val="bg2">
                    <a:lumMod val="25000"/>
                  </a:schemeClr>
                </a:solidFill>
              </a:rPr>
              <a:t>日本食生活会誌</a:t>
            </a:r>
            <a:r>
              <a:rPr lang="en-US" altLang="ja-JP" sz="2000" dirty="0">
                <a:solidFill>
                  <a:schemeClr val="bg2">
                    <a:lumMod val="25000"/>
                  </a:schemeClr>
                </a:solidFill>
              </a:rPr>
              <a:t>.2020</a:t>
            </a:r>
            <a:r>
              <a:rPr lang="ja-JP" altLang="en-US" sz="2000" dirty="0">
                <a:solidFill>
                  <a:schemeClr val="bg2">
                    <a:lumMod val="25000"/>
                  </a:schemeClr>
                </a:solidFill>
              </a:rPr>
              <a:t>年</a:t>
            </a:r>
            <a:r>
              <a:rPr lang="en-US" altLang="ja-JP" sz="2000" dirty="0">
                <a:solidFill>
                  <a:schemeClr val="bg2">
                    <a:lumMod val="25000"/>
                  </a:schemeClr>
                </a:solidFill>
              </a:rPr>
              <a:t>.</a:t>
            </a:r>
            <a:r>
              <a:rPr lang="ja-JP" altLang="en-US" sz="2000" dirty="0">
                <a:solidFill>
                  <a:schemeClr val="bg2">
                    <a:lumMod val="25000"/>
                  </a:schemeClr>
                </a:solidFill>
              </a:rPr>
              <a:t>第</a:t>
            </a:r>
            <a:r>
              <a:rPr lang="en-US" altLang="ja-JP" sz="2000" dirty="0">
                <a:solidFill>
                  <a:schemeClr val="bg2">
                    <a:lumMod val="25000"/>
                  </a:schemeClr>
                </a:solidFill>
              </a:rPr>
              <a:t>30</a:t>
            </a:r>
            <a:r>
              <a:rPr lang="ja-JP" altLang="en-US" sz="2000" dirty="0">
                <a:solidFill>
                  <a:schemeClr val="bg2">
                    <a:lumMod val="25000"/>
                  </a:schemeClr>
                </a:solidFill>
              </a:rPr>
              <a:t>巻</a:t>
            </a:r>
            <a:r>
              <a:rPr lang="en-US" altLang="ja-JP" sz="2000" dirty="0">
                <a:solidFill>
                  <a:schemeClr val="bg2">
                    <a:lumMod val="25000"/>
                  </a:schemeClr>
                </a:solidFill>
              </a:rPr>
              <a:t>.</a:t>
            </a:r>
            <a:r>
              <a:rPr lang="ja-JP" altLang="en-US" sz="2000" dirty="0">
                <a:solidFill>
                  <a:schemeClr val="bg2">
                    <a:lumMod val="25000"/>
                  </a:schemeClr>
                </a:solidFill>
              </a:rPr>
              <a:t>第４号</a:t>
            </a:r>
            <a:r>
              <a:rPr lang="en-US" altLang="ja-JP" sz="2000" dirty="0">
                <a:solidFill>
                  <a:schemeClr val="bg2">
                    <a:lumMod val="25000"/>
                  </a:schemeClr>
                </a:solidFill>
              </a:rPr>
              <a:t>.pp.154-158</a:t>
            </a:r>
            <a:endParaRPr kumimoji="1" lang="ja-JP" altLang="en-US" sz="2000" dirty="0">
              <a:solidFill>
                <a:schemeClr val="bg2">
                  <a:lumMod val="25000"/>
                </a:schemeClr>
              </a:solidFill>
            </a:endParaRPr>
          </a:p>
          <a:p>
            <a:endParaRPr kumimoji="1" lang="ja-JP" altLang="en-US" sz="3200" dirty="0"/>
          </a:p>
        </p:txBody>
      </p:sp>
      <p:sp>
        <p:nvSpPr>
          <p:cNvPr id="7" name="テキスト ボックス 6">
            <a:extLst>
              <a:ext uri="{FF2B5EF4-FFF2-40B4-BE49-F238E27FC236}">
                <a16:creationId xmlns:a16="http://schemas.microsoft.com/office/drawing/2014/main" id="{44CED854-457F-2C36-32D2-9CAF8AF8DA0B}"/>
              </a:ext>
            </a:extLst>
          </p:cNvPr>
          <p:cNvSpPr txBox="1"/>
          <p:nvPr/>
        </p:nvSpPr>
        <p:spPr>
          <a:xfrm>
            <a:off x="1142228" y="3617458"/>
            <a:ext cx="4794402" cy="2308324"/>
          </a:xfrm>
          <a:prstGeom prst="rect">
            <a:avLst/>
          </a:prstGeom>
          <a:noFill/>
        </p:spPr>
        <p:txBody>
          <a:bodyPr wrap="square" rtlCol="0">
            <a:spAutoFit/>
          </a:bodyPr>
          <a:lstStyle/>
          <a:p>
            <a:r>
              <a:rPr lang="ja-JP" altLang="en-US" sz="2400" dirty="0">
                <a:latin typeface="Meiryo UI"/>
                <a:ea typeface="Meiryo UI"/>
              </a:rPr>
              <a:t>避難生活の中心：</a:t>
            </a:r>
            <a:r>
              <a:rPr lang="ja-JP" altLang="en-US" sz="2400" u="sng" dirty="0">
                <a:latin typeface="Meiryo UI"/>
                <a:ea typeface="Meiryo UI"/>
              </a:rPr>
              <a:t>非常食</a:t>
            </a:r>
            <a:r>
              <a:rPr lang="ja-JP" altLang="en-US" sz="2400" dirty="0">
                <a:latin typeface="Meiryo UI"/>
                <a:ea typeface="Meiryo UI"/>
              </a:rPr>
              <a:t>の備蓄</a:t>
            </a:r>
            <a:r>
              <a:rPr lang="en-US" altLang="ja-JP" sz="2400" baseline="30000" dirty="0">
                <a:solidFill>
                  <a:schemeClr val="tx1"/>
                </a:solidFill>
              </a:rPr>
              <a:t>1</a:t>
            </a:r>
            <a:r>
              <a:rPr lang="en-US" altLang="ja-JP" sz="2400" baseline="30000" dirty="0">
                <a:solidFill>
                  <a:schemeClr val="tx1"/>
                </a:solidFill>
                <a:latin typeface="+mn-ea"/>
              </a:rPr>
              <a:t>)</a:t>
            </a:r>
            <a:r>
              <a:rPr lang="en-US" altLang="ja-JP" sz="2400" baseline="30000" dirty="0">
                <a:latin typeface="+mn-ea"/>
              </a:rPr>
              <a:t> </a:t>
            </a:r>
            <a:endParaRPr lang="en-US" altLang="ja-JP" sz="2400" dirty="0">
              <a:latin typeface="Meiryo UI"/>
              <a:ea typeface="Meiryo UI"/>
            </a:endParaRPr>
          </a:p>
          <a:p>
            <a:endParaRPr lang="en-US" altLang="ja-JP" sz="2400" dirty="0">
              <a:latin typeface="Meiryo UI"/>
              <a:ea typeface="Meiryo UI"/>
            </a:endParaRPr>
          </a:p>
          <a:p>
            <a:r>
              <a:rPr lang="ja-JP" altLang="en-US" sz="2400" dirty="0">
                <a:latin typeface="Meiryo UI"/>
                <a:ea typeface="Meiryo UI"/>
              </a:rPr>
              <a:t>　非常食の条件</a:t>
            </a:r>
            <a:r>
              <a:rPr lang="en-US" altLang="ja-JP" sz="2400" baseline="30000" dirty="0">
                <a:solidFill>
                  <a:schemeClr val="tx1"/>
                </a:solidFill>
              </a:rPr>
              <a:t>1</a:t>
            </a:r>
            <a:r>
              <a:rPr lang="en-US" altLang="ja-JP" sz="2400" baseline="30000" dirty="0">
                <a:solidFill>
                  <a:schemeClr val="tx1"/>
                </a:solidFill>
                <a:latin typeface="+mn-ea"/>
              </a:rPr>
              <a:t>)</a:t>
            </a:r>
            <a:r>
              <a:rPr lang="en-US" altLang="ja-JP" sz="2400" baseline="30000" dirty="0">
                <a:latin typeface="+mn-ea"/>
              </a:rPr>
              <a:t> </a:t>
            </a:r>
            <a:endParaRPr lang="en-US" altLang="ja-JP" sz="2400" dirty="0">
              <a:latin typeface="Meiryo UI"/>
              <a:ea typeface="Meiryo UI"/>
            </a:endParaRPr>
          </a:p>
          <a:p>
            <a:r>
              <a:rPr lang="ja-JP" altLang="en-US" sz="2400" dirty="0">
                <a:latin typeface="Meiryo UI"/>
                <a:ea typeface="Meiryo UI"/>
              </a:rPr>
              <a:t>　→・簡単に配布可能</a:t>
            </a:r>
            <a:endParaRPr lang="en-US" altLang="ja-JP" sz="2400" dirty="0">
              <a:latin typeface="Meiryo UI"/>
              <a:ea typeface="Meiryo UI"/>
            </a:endParaRPr>
          </a:p>
          <a:p>
            <a:r>
              <a:rPr lang="ja-JP" altLang="en-US" sz="2400" dirty="0">
                <a:latin typeface="Meiryo UI"/>
                <a:ea typeface="Meiryo UI"/>
              </a:rPr>
              <a:t>　　・開封のみで摂取可能</a:t>
            </a:r>
            <a:endParaRPr lang="en-US" altLang="ja-JP" sz="2400" dirty="0">
              <a:latin typeface="Meiryo UI"/>
              <a:ea typeface="Meiryo UI"/>
            </a:endParaRPr>
          </a:p>
          <a:p>
            <a:r>
              <a:rPr lang="ja-JP" altLang="en-US" sz="2400" dirty="0">
                <a:latin typeface="Meiryo UI"/>
                <a:ea typeface="Meiryo UI"/>
              </a:rPr>
              <a:t>　　・賞味期限の長さ（長期備蓄）</a:t>
            </a:r>
            <a:endParaRPr lang="en-US" altLang="ja-JP" sz="2000" dirty="0">
              <a:latin typeface="Meiryo UI"/>
              <a:ea typeface="Meiryo UI"/>
            </a:endParaRPr>
          </a:p>
        </p:txBody>
      </p:sp>
      <p:sp>
        <p:nvSpPr>
          <p:cNvPr id="8" name="テキスト ボックス 7">
            <a:extLst>
              <a:ext uri="{FF2B5EF4-FFF2-40B4-BE49-F238E27FC236}">
                <a16:creationId xmlns:a16="http://schemas.microsoft.com/office/drawing/2014/main" id="{DE695DC6-F7E1-A99D-77C4-00384BED3D01}"/>
              </a:ext>
            </a:extLst>
          </p:cNvPr>
          <p:cNvSpPr txBox="1"/>
          <p:nvPr/>
        </p:nvSpPr>
        <p:spPr>
          <a:xfrm>
            <a:off x="7582070" y="4297905"/>
            <a:ext cx="3302546" cy="1458861"/>
          </a:xfrm>
          <a:prstGeom prst="rect">
            <a:avLst/>
          </a:prstGeom>
          <a:noFill/>
        </p:spPr>
        <p:txBody>
          <a:bodyPr wrap="square" rtlCol="0">
            <a:spAutoFit/>
          </a:bodyPr>
          <a:lstStyle/>
          <a:p>
            <a:pPr marL="347472" indent="-347472">
              <a:spcBef>
                <a:spcPct val="0"/>
              </a:spcBef>
              <a:spcAft>
                <a:spcPct val="35000"/>
              </a:spcAft>
            </a:pPr>
            <a:r>
              <a:rPr lang="ja-JP" altLang="en-US" sz="2400" dirty="0">
                <a:latin typeface="Meiryo UI"/>
                <a:ea typeface="Meiryo UI"/>
              </a:rPr>
              <a:t>非常食の条件</a:t>
            </a:r>
            <a:r>
              <a:rPr lang="en-US" altLang="ja-JP" sz="2400" baseline="30000" dirty="0">
                <a:solidFill>
                  <a:schemeClr val="tx1"/>
                </a:solidFill>
              </a:rPr>
              <a:t>1</a:t>
            </a:r>
            <a:r>
              <a:rPr lang="en-US" altLang="ja-JP" sz="2400" baseline="30000" dirty="0">
                <a:solidFill>
                  <a:schemeClr val="tx1"/>
                </a:solidFill>
                <a:latin typeface="+mn-ea"/>
              </a:rPr>
              <a:t>)</a:t>
            </a:r>
            <a:r>
              <a:rPr lang="en-US" altLang="ja-JP" sz="2400" baseline="30000" dirty="0">
                <a:latin typeface="+mn-ea"/>
              </a:rPr>
              <a:t> </a:t>
            </a:r>
            <a:endParaRPr lang="en-US" altLang="ja-JP" sz="2400" dirty="0">
              <a:latin typeface="Meiryo UI"/>
              <a:ea typeface="Meiryo UI"/>
            </a:endParaRPr>
          </a:p>
          <a:p>
            <a:pPr marL="347472" indent="-347472">
              <a:spcBef>
                <a:spcPct val="0"/>
              </a:spcBef>
              <a:spcAft>
                <a:spcPct val="35000"/>
              </a:spcAft>
            </a:pPr>
            <a:r>
              <a:rPr lang="ja-JP" altLang="en-US" sz="2400" dirty="0">
                <a:latin typeface="Meiryo UI"/>
                <a:ea typeface="Meiryo UI"/>
              </a:rPr>
              <a:t>→・食料の</a:t>
            </a:r>
            <a:r>
              <a:rPr lang="ja-JP" altLang="en-US" sz="2400" dirty="0">
                <a:solidFill>
                  <a:schemeClr val="accent1">
                    <a:lumMod val="50000"/>
                  </a:schemeClr>
                </a:solidFill>
                <a:latin typeface="Meiryo UI"/>
                <a:ea typeface="Meiryo UI"/>
              </a:rPr>
              <a:t>量的充足</a:t>
            </a:r>
            <a:endParaRPr lang="en-US" altLang="ja-JP" sz="2400" dirty="0">
              <a:solidFill>
                <a:schemeClr val="accent1">
                  <a:lumMod val="50000"/>
                </a:schemeClr>
              </a:solidFill>
              <a:latin typeface="Meiryo UI"/>
              <a:ea typeface="Meiryo UI"/>
            </a:endParaRPr>
          </a:p>
          <a:p>
            <a:pPr marL="347472" indent="-347472">
              <a:spcBef>
                <a:spcPct val="0"/>
              </a:spcBef>
              <a:spcAft>
                <a:spcPct val="35000"/>
              </a:spcAft>
            </a:pPr>
            <a:r>
              <a:rPr lang="ja-JP" altLang="en-US" sz="2400" dirty="0">
                <a:latin typeface="Meiryo UI"/>
                <a:ea typeface="Meiryo UI"/>
              </a:rPr>
              <a:t> 　・食料の</a:t>
            </a:r>
            <a:r>
              <a:rPr lang="ja-JP" altLang="en-US" sz="2400" dirty="0">
                <a:solidFill>
                  <a:schemeClr val="accent1">
                    <a:lumMod val="50000"/>
                  </a:schemeClr>
                </a:solidFill>
                <a:latin typeface="Meiryo UI"/>
                <a:ea typeface="Meiryo UI"/>
              </a:rPr>
              <a:t>質</a:t>
            </a:r>
            <a:endParaRPr lang="en-US" altLang="ja-JP" sz="2400" dirty="0">
              <a:solidFill>
                <a:schemeClr val="accent1">
                  <a:lumMod val="50000"/>
                </a:schemeClr>
              </a:solidFill>
              <a:latin typeface="Meiryo UI"/>
              <a:ea typeface="Meiryo UI"/>
            </a:endParaRPr>
          </a:p>
        </p:txBody>
      </p:sp>
      <p:sp>
        <p:nvSpPr>
          <p:cNvPr id="16" name="矢印: 右 15">
            <a:extLst>
              <a:ext uri="{FF2B5EF4-FFF2-40B4-BE49-F238E27FC236}">
                <a16:creationId xmlns:a16="http://schemas.microsoft.com/office/drawing/2014/main" id="{28E094F3-D9A4-D3AC-4C54-47F958F9AAE2}"/>
              </a:ext>
            </a:extLst>
          </p:cNvPr>
          <p:cNvSpPr/>
          <p:nvPr/>
        </p:nvSpPr>
        <p:spPr>
          <a:xfrm>
            <a:off x="5831870" y="4474304"/>
            <a:ext cx="757642" cy="497840"/>
          </a:xfrm>
          <a:prstGeom prst="right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600" dirty="0"/>
          </a:p>
        </p:txBody>
      </p:sp>
      <p:sp>
        <p:nvSpPr>
          <p:cNvPr id="2" name="四角形: 角を丸くする 1">
            <a:extLst>
              <a:ext uri="{FF2B5EF4-FFF2-40B4-BE49-F238E27FC236}">
                <a16:creationId xmlns:a16="http://schemas.microsoft.com/office/drawing/2014/main" id="{09E03208-C3BF-15E6-98F4-B205FA8541E8}"/>
              </a:ext>
            </a:extLst>
          </p:cNvPr>
          <p:cNvSpPr/>
          <p:nvPr/>
        </p:nvSpPr>
        <p:spPr>
          <a:xfrm>
            <a:off x="1096560" y="3423866"/>
            <a:ext cx="4615496" cy="2633108"/>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A4CF735A-3DB4-D085-50BD-BAD3035D3D93}"/>
              </a:ext>
            </a:extLst>
          </p:cNvPr>
          <p:cNvSpPr/>
          <p:nvPr/>
        </p:nvSpPr>
        <p:spPr>
          <a:xfrm>
            <a:off x="6667817" y="4247718"/>
            <a:ext cx="4216799" cy="1503290"/>
          </a:xfrm>
          <a:prstGeom prst="round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327012D-98A4-C055-5B6A-C4265E2F2CD8}"/>
              </a:ext>
            </a:extLst>
          </p:cNvPr>
          <p:cNvSpPr txBox="1"/>
          <p:nvPr/>
        </p:nvSpPr>
        <p:spPr>
          <a:xfrm>
            <a:off x="11174283" y="6380432"/>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11" name="スライド番号プレースホルダー 10">
            <a:extLst>
              <a:ext uri="{FF2B5EF4-FFF2-40B4-BE49-F238E27FC236}">
                <a16:creationId xmlns:a16="http://schemas.microsoft.com/office/drawing/2014/main" id="{6E0CA912-D1FC-D59B-D064-A4F9E95469DF}"/>
              </a:ext>
            </a:extLst>
          </p:cNvPr>
          <p:cNvSpPr>
            <a:spLocks noGrp="1"/>
          </p:cNvSpPr>
          <p:nvPr>
            <p:ph type="sldNum" sz="quarter" idx="12"/>
          </p:nvPr>
        </p:nvSpPr>
        <p:spPr/>
        <p:txBody>
          <a:bodyPr/>
          <a:lstStyle/>
          <a:p>
            <a:pPr rtl="0"/>
            <a:fld id="{48F63A3B-78C7-47BE-AE5E-E10140E04643}" type="slidenum">
              <a:rPr lang="en-US" altLang="ja-JP" smtClean="0"/>
              <a:t>69</a:t>
            </a:fld>
            <a:endParaRPr lang="ja-JP" dirty="0"/>
          </a:p>
        </p:txBody>
      </p:sp>
      <p:sp>
        <p:nvSpPr>
          <p:cNvPr id="13" name="四角形: 角を丸くする 12">
            <a:extLst>
              <a:ext uri="{FF2B5EF4-FFF2-40B4-BE49-F238E27FC236}">
                <a16:creationId xmlns:a16="http://schemas.microsoft.com/office/drawing/2014/main" id="{C15AAA16-596D-9ABF-6590-8A1211516102}"/>
              </a:ext>
            </a:extLst>
          </p:cNvPr>
          <p:cNvSpPr/>
          <p:nvPr/>
        </p:nvSpPr>
        <p:spPr>
          <a:xfrm>
            <a:off x="477327" y="850273"/>
            <a:ext cx="1872681" cy="3114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参考文献：</a:t>
            </a:r>
            <a:r>
              <a:rPr kumimoji="1" lang="en-US" altLang="ja-JP" dirty="0">
                <a:solidFill>
                  <a:schemeClr val="tx1"/>
                </a:solidFill>
              </a:rPr>
              <a:t>1</a:t>
            </a:r>
            <a:r>
              <a:rPr kumimoji="1" lang="ja-JP" altLang="en-US" dirty="0">
                <a:solidFill>
                  <a:schemeClr val="tx1"/>
                </a:solidFill>
              </a:rPr>
              <a:t>）</a:t>
            </a:r>
          </a:p>
        </p:txBody>
      </p:sp>
    </p:spTree>
    <p:extLst>
      <p:ext uri="{BB962C8B-B14F-4D97-AF65-F5344CB8AC3E}">
        <p14:creationId xmlns:p14="http://schemas.microsoft.com/office/powerpoint/2010/main" val="2978608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AB8D6-CC98-7C64-EC22-51AB49E68E4E}"/>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37611B7-C878-AE30-0BA8-6D573BA3772A}"/>
              </a:ext>
            </a:extLst>
          </p:cNvPr>
          <p:cNvSpPr>
            <a:spLocks noGrp="1"/>
          </p:cNvSpPr>
          <p:nvPr>
            <p:ph idx="1"/>
          </p:nvPr>
        </p:nvSpPr>
        <p:spPr>
          <a:xfrm>
            <a:off x="3593432" y="1594866"/>
            <a:ext cx="8339488" cy="5031526"/>
          </a:xfrm>
        </p:spPr>
        <p:txBody>
          <a:bodyPr rtlCol="0"/>
          <a:lstStyle>
            <a:defPPr>
              <a:defRPr lang="ja-JP"/>
            </a:defPPr>
          </a:lstStyle>
          <a:p>
            <a:pPr rtl="0"/>
            <a:r>
              <a:rPr lang="en-US" altLang="ja-JP" sz="2400" b="1" dirty="0">
                <a:solidFill>
                  <a:schemeClr val="tx1"/>
                </a:solidFill>
              </a:rPr>
              <a:t>2</a:t>
            </a:r>
            <a:r>
              <a:rPr lang="ja-JP" altLang="en-US" sz="2400" b="1" dirty="0">
                <a:solidFill>
                  <a:schemeClr val="tx1"/>
                </a:solidFill>
              </a:rPr>
              <a:t>）食育を行う意義</a:t>
            </a:r>
            <a:endParaRPr lang="en-US" altLang="ja-JP" sz="3200" b="1" dirty="0">
              <a:solidFill>
                <a:schemeClr val="tx1"/>
              </a:solidFill>
            </a:endParaRPr>
          </a:p>
          <a:p>
            <a:r>
              <a:rPr lang="ja-JP" altLang="en-US" sz="2400" dirty="0">
                <a:solidFill>
                  <a:schemeClr val="tx1"/>
                </a:solidFill>
              </a:rPr>
              <a:t>食育は、人々が健康的な生活を送るうえで必要になる、食に関する知識や意識を育てるための学びである。例えば生活習慣病の患者には食生活の改善を促す必然があるし、妊娠している人や成長期の子供たちなど、一般的な人々とは異なる特別な栄養管理が必要な人々も存在する。このような人々に対して食育を行うことで、その人の健康を支えていくことができる。また、健康な人々に対して食育を行うことも健康の維持、増進、ひいては</a:t>
            </a:r>
            <a:r>
              <a:rPr lang="en-US" altLang="ja-JP" sz="2400" dirty="0">
                <a:solidFill>
                  <a:schemeClr val="tx1"/>
                </a:solidFill>
              </a:rPr>
              <a:t>QOL</a:t>
            </a:r>
            <a:r>
              <a:rPr lang="ja-JP" altLang="en-US" sz="2400" dirty="0">
                <a:solidFill>
                  <a:schemeClr val="tx1"/>
                </a:solidFill>
              </a:rPr>
              <a:t>の向上につながることから、食育は大きな意義を持つと考えられる。</a:t>
            </a:r>
            <a:endParaRPr lang="en-US" altLang="ja-JP" sz="2400" dirty="0">
              <a:solidFill>
                <a:schemeClr val="tx1"/>
              </a:solidFill>
            </a:endParaRPr>
          </a:p>
        </p:txBody>
      </p:sp>
      <p:sp>
        <p:nvSpPr>
          <p:cNvPr id="15" name="スライド番号プレースホルダー 14">
            <a:extLst>
              <a:ext uri="{FF2B5EF4-FFF2-40B4-BE49-F238E27FC236}">
                <a16:creationId xmlns:a16="http://schemas.microsoft.com/office/drawing/2014/main" id="{8F3B1313-A42B-B882-F97D-0A20D0E92B58}"/>
              </a:ext>
            </a:extLst>
          </p:cNvPr>
          <p:cNvSpPr>
            <a:spLocks noGrp="1"/>
          </p:cNvSpPr>
          <p:nvPr>
            <p:ph type="sldNum" sz="quarter" idx="12"/>
          </p:nvPr>
        </p:nvSpPr>
        <p:spPr/>
        <p:txBody>
          <a:bodyPr rtlCol="0"/>
          <a:lstStyle>
            <a:defPPr>
              <a:defRPr lang="ja-JP"/>
            </a:defPPr>
          </a:lstStyle>
          <a:p>
            <a:pPr rtl="0"/>
            <a:fld id="{48F63A3B-78C7-47BE-AE5E-E10140E04643}" type="slidenum">
              <a:rPr lang="en-US" altLang="ja-JP" smtClean="0"/>
              <a:t>7</a:t>
            </a:fld>
            <a:endParaRPr lang="ja-JP" dirty="0"/>
          </a:p>
        </p:txBody>
      </p:sp>
      <p:sp>
        <p:nvSpPr>
          <p:cNvPr id="4" name="テキスト ボックス 3">
            <a:extLst>
              <a:ext uri="{FF2B5EF4-FFF2-40B4-BE49-F238E27FC236}">
                <a16:creationId xmlns:a16="http://schemas.microsoft.com/office/drawing/2014/main" id="{8F0F38A2-CA6E-48DB-8A85-18AC7B3A9743}"/>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90313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99BBB460-19C8-BC0A-D763-260C45DD7EDA}"/>
              </a:ext>
            </a:extLst>
          </p:cNvPr>
          <p:cNvSpPr txBox="1"/>
          <p:nvPr/>
        </p:nvSpPr>
        <p:spPr>
          <a:xfrm>
            <a:off x="313804" y="6090545"/>
            <a:ext cx="11044997" cy="1200329"/>
          </a:xfrm>
          <a:prstGeom prst="rect">
            <a:avLst/>
          </a:prstGeom>
          <a:noFill/>
        </p:spPr>
        <p:txBody>
          <a:bodyPr wrap="square" rtlCol="0">
            <a:spAutoFit/>
          </a:bodyPr>
          <a:lstStyle/>
          <a:p>
            <a:r>
              <a:rPr lang="en-US" altLang="ja-JP" sz="2000" dirty="0">
                <a:solidFill>
                  <a:schemeClr val="bg2">
                    <a:lumMod val="25000"/>
                  </a:schemeClr>
                </a:solidFill>
              </a:rPr>
              <a:t>1</a:t>
            </a:r>
            <a:r>
              <a:rPr lang="ja-JP" altLang="en-US" sz="2000" dirty="0">
                <a:solidFill>
                  <a:schemeClr val="bg2">
                    <a:lumMod val="25000"/>
                  </a:schemeClr>
                </a:solidFill>
              </a:rPr>
              <a:t>．別府茂</a:t>
            </a:r>
            <a:r>
              <a:rPr lang="en-US" altLang="ja-JP" sz="2000" dirty="0">
                <a:solidFill>
                  <a:schemeClr val="bg2">
                    <a:lumMod val="25000"/>
                  </a:schemeClr>
                </a:solidFill>
              </a:rPr>
              <a:t>.</a:t>
            </a:r>
            <a:r>
              <a:rPr lang="ja-JP" altLang="en-US" sz="2000" dirty="0">
                <a:solidFill>
                  <a:schemeClr val="bg2">
                    <a:lumMod val="25000"/>
                  </a:schemeClr>
                </a:solidFill>
              </a:rPr>
              <a:t>「災害時代に必要な食生活の強靭化の提言」</a:t>
            </a:r>
            <a:r>
              <a:rPr lang="en-US" altLang="ja-JP" sz="2000" dirty="0">
                <a:solidFill>
                  <a:schemeClr val="bg2">
                    <a:lumMod val="25000"/>
                  </a:schemeClr>
                </a:solidFill>
              </a:rPr>
              <a:t>.</a:t>
            </a:r>
            <a:r>
              <a:rPr lang="ja-JP" altLang="en-US" sz="2000" dirty="0">
                <a:solidFill>
                  <a:schemeClr val="bg2">
                    <a:lumMod val="25000"/>
                  </a:schemeClr>
                </a:solidFill>
              </a:rPr>
              <a:t>日本食生活会誌</a:t>
            </a:r>
            <a:r>
              <a:rPr lang="en-US" altLang="ja-JP" sz="2000" dirty="0">
                <a:solidFill>
                  <a:schemeClr val="bg2">
                    <a:lumMod val="25000"/>
                  </a:schemeClr>
                </a:solidFill>
              </a:rPr>
              <a:t>.2020</a:t>
            </a:r>
            <a:r>
              <a:rPr lang="ja-JP" altLang="en-US" sz="2000" dirty="0">
                <a:solidFill>
                  <a:schemeClr val="bg2">
                    <a:lumMod val="25000"/>
                  </a:schemeClr>
                </a:solidFill>
              </a:rPr>
              <a:t>年</a:t>
            </a:r>
            <a:r>
              <a:rPr lang="en-US" altLang="ja-JP" sz="2000" dirty="0">
                <a:solidFill>
                  <a:schemeClr val="bg2">
                    <a:lumMod val="25000"/>
                  </a:schemeClr>
                </a:solidFill>
              </a:rPr>
              <a:t>.</a:t>
            </a:r>
            <a:r>
              <a:rPr lang="ja-JP" altLang="en-US" sz="2000" dirty="0">
                <a:solidFill>
                  <a:schemeClr val="bg2">
                    <a:lumMod val="25000"/>
                  </a:schemeClr>
                </a:solidFill>
              </a:rPr>
              <a:t>第</a:t>
            </a:r>
            <a:r>
              <a:rPr lang="en-US" altLang="ja-JP" sz="2000" dirty="0">
                <a:solidFill>
                  <a:schemeClr val="bg2">
                    <a:lumMod val="25000"/>
                  </a:schemeClr>
                </a:solidFill>
              </a:rPr>
              <a:t>30</a:t>
            </a:r>
            <a:r>
              <a:rPr lang="ja-JP" altLang="en-US" sz="2000" dirty="0">
                <a:solidFill>
                  <a:schemeClr val="bg2">
                    <a:lumMod val="25000"/>
                  </a:schemeClr>
                </a:solidFill>
              </a:rPr>
              <a:t>巻</a:t>
            </a:r>
            <a:r>
              <a:rPr lang="en-US" altLang="ja-JP" sz="2000" dirty="0">
                <a:solidFill>
                  <a:schemeClr val="bg2">
                    <a:lumMod val="25000"/>
                  </a:schemeClr>
                </a:solidFill>
              </a:rPr>
              <a:t>.</a:t>
            </a:r>
            <a:r>
              <a:rPr lang="ja-JP" altLang="en-US" sz="2000" dirty="0">
                <a:solidFill>
                  <a:schemeClr val="bg2">
                    <a:lumMod val="25000"/>
                  </a:schemeClr>
                </a:solidFill>
              </a:rPr>
              <a:t>第４号</a:t>
            </a:r>
            <a:r>
              <a:rPr lang="en-US" altLang="ja-JP" sz="2000" dirty="0">
                <a:solidFill>
                  <a:schemeClr val="bg2">
                    <a:lumMod val="25000"/>
                  </a:schemeClr>
                </a:solidFill>
              </a:rPr>
              <a:t>.pp.154-158</a:t>
            </a:r>
            <a:endParaRPr kumimoji="1" lang="ja-JP" altLang="en-US" sz="2000" dirty="0">
              <a:solidFill>
                <a:schemeClr val="bg2">
                  <a:lumMod val="25000"/>
                </a:schemeClr>
              </a:solidFill>
            </a:endParaRPr>
          </a:p>
          <a:p>
            <a:endParaRPr kumimoji="1" lang="ja-JP" altLang="en-US" sz="3200" dirty="0"/>
          </a:p>
        </p:txBody>
      </p:sp>
      <p:sp>
        <p:nvSpPr>
          <p:cNvPr id="15" name="タイトル 1">
            <a:extLst>
              <a:ext uri="{FF2B5EF4-FFF2-40B4-BE49-F238E27FC236}">
                <a16:creationId xmlns:a16="http://schemas.microsoft.com/office/drawing/2014/main" id="{629FC130-1FC3-E914-9851-E3F08F8368ED}"/>
              </a:ext>
            </a:extLst>
          </p:cNvPr>
          <p:cNvSpPr txBox="1">
            <a:spLocks/>
          </p:cNvSpPr>
          <p:nvPr/>
        </p:nvSpPr>
        <p:spPr>
          <a:xfrm>
            <a:off x="133350" y="92192"/>
            <a:ext cx="4674320" cy="836495"/>
          </a:xfrm>
          <a:prstGeom prst="rect">
            <a:avLst/>
          </a:prstGeom>
        </p:spPr>
        <p:txBody>
          <a:bodyPr vert="horz" lIns="91440" tIns="45720" rIns="91440" bIns="45720" rtlCol="0" anchor="t">
            <a:norm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lang="en-US" altLang="ja-JP" sz="2400" dirty="0">
                <a:solidFill>
                  <a:schemeClr val="tx1"/>
                </a:solidFill>
              </a:rPr>
              <a:t>D. </a:t>
            </a:r>
            <a:r>
              <a:rPr lang="ja-JP" altLang="en-US" sz="2400" dirty="0">
                <a:solidFill>
                  <a:schemeClr val="tx1"/>
                </a:solidFill>
              </a:rPr>
              <a:t>今後求められる非常食の条件</a:t>
            </a:r>
          </a:p>
        </p:txBody>
      </p:sp>
      <p:grpSp>
        <p:nvGrpSpPr>
          <p:cNvPr id="19" name="グループ化 18">
            <a:extLst>
              <a:ext uri="{FF2B5EF4-FFF2-40B4-BE49-F238E27FC236}">
                <a16:creationId xmlns:a16="http://schemas.microsoft.com/office/drawing/2014/main" id="{B1541AF3-45A2-EE5B-00B4-EA34351E6248}"/>
              </a:ext>
            </a:extLst>
          </p:cNvPr>
          <p:cNvGrpSpPr/>
          <p:nvPr/>
        </p:nvGrpSpPr>
        <p:grpSpPr>
          <a:xfrm>
            <a:off x="844160" y="1052190"/>
            <a:ext cx="11347840" cy="3761813"/>
            <a:chOff x="844160" y="765678"/>
            <a:chExt cx="11347840" cy="3761813"/>
          </a:xfrm>
        </p:grpSpPr>
        <p:sp>
          <p:nvSpPr>
            <p:cNvPr id="4" name="テキスト ボックス 3">
              <a:extLst>
                <a:ext uri="{FF2B5EF4-FFF2-40B4-BE49-F238E27FC236}">
                  <a16:creationId xmlns:a16="http://schemas.microsoft.com/office/drawing/2014/main" id="{19945D7F-2D0F-BB3A-9134-68878ADDB5E3}"/>
                </a:ext>
              </a:extLst>
            </p:cNvPr>
            <p:cNvSpPr txBox="1"/>
            <p:nvPr/>
          </p:nvSpPr>
          <p:spPr>
            <a:xfrm>
              <a:off x="937024" y="803395"/>
              <a:ext cx="5704117" cy="3724096"/>
            </a:xfrm>
            <a:prstGeom prst="rect">
              <a:avLst/>
            </a:prstGeom>
            <a:noFill/>
          </p:spPr>
          <p:txBody>
            <a:bodyPr wrap="square" rtlCol="0">
              <a:spAutoFit/>
            </a:bodyPr>
            <a:lstStyle/>
            <a:p>
              <a:r>
                <a:rPr lang="ja-JP" altLang="en-US" sz="2400" b="1" dirty="0">
                  <a:latin typeface="Meiryo UI"/>
                  <a:ea typeface="Meiryo UI"/>
                </a:rPr>
                <a:t>長期備蓄可能な非常食</a:t>
              </a:r>
              <a:r>
                <a:rPr lang="en-US" altLang="ja-JP" sz="2400" baseline="30000" dirty="0">
                  <a:solidFill>
                    <a:schemeClr val="tx1"/>
                  </a:solidFill>
                </a:rPr>
                <a:t>1</a:t>
              </a:r>
              <a:r>
                <a:rPr lang="en-US" altLang="ja-JP" sz="2400" baseline="30000" dirty="0">
                  <a:solidFill>
                    <a:schemeClr val="tx1"/>
                  </a:solidFill>
                  <a:latin typeface="+mn-ea"/>
                </a:rPr>
                <a:t>)</a:t>
              </a:r>
              <a:r>
                <a:rPr lang="en-US" altLang="ja-JP" sz="2400" baseline="30000" dirty="0">
                  <a:latin typeface="+mn-ea"/>
                </a:rPr>
                <a:t> </a:t>
              </a:r>
              <a:endParaRPr lang="en-US" altLang="ja-JP" sz="2400" dirty="0">
                <a:latin typeface="Meiryo UI"/>
                <a:ea typeface="Meiryo UI"/>
              </a:endParaRPr>
            </a:p>
            <a:p>
              <a:r>
                <a:rPr lang="ja-JP" altLang="en-US" sz="2400" dirty="0">
                  <a:latin typeface="Meiryo UI"/>
                  <a:ea typeface="Meiryo UI"/>
                </a:rPr>
                <a:t>＜災害時の利用＞</a:t>
              </a:r>
              <a:endParaRPr lang="en-US" altLang="ja-JP" sz="2400" dirty="0">
                <a:latin typeface="Meiryo UI"/>
                <a:ea typeface="Meiryo UI"/>
              </a:endParaRPr>
            </a:p>
            <a:p>
              <a:r>
                <a:rPr lang="ja-JP" altLang="en-US" sz="2400" dirty="0">
                  <a:latin typeface="Meiryo UI"/>
                  <a:ea typeface="Meiryo UI"/>
                </a:rPr>
                <a:t>食品の種類が限定される</a:t>
              </a:r>
              <a:endParaRPr lang="en-US" altLang="ja-JP" sz="2400" dirty="0">
                <a:latin typeface="Meiryo UI"/>
                <a:ea typeface="Meiryo UI"/>
              </a:endParaRPr>
            </a:p>
            <a:p>
              <a:r>
                <a:rPr lang="ja-JP" altLang="en-US" sz="2400" dirty="0">
                  <a:latin typeface="Meiryo UI"/>
                  <a:ea typeface="Meiryo UI"/>
                </a:rPr>
                <a:t>→乳幼児、高齢者など多様なニーズ</a:t>
              </a:r>
              <a:endParaRPr lang="en-US" altLang="ja-JP" sz="2400" dirty="0">
                <a:latin typeface="Meiryo UI"/>
                <a:ea typeface="Meiryo UI"/>
              </a:endParaRPr>
            </a:p>
            <a:p>
              <a:r>
                <a:rPr lang="ja-JP" altLang="en-US" sz="2400" dirty="0">
                  <a:latin typeface="Meiryo UI"/>
                  <a:ea typeface="Meiryo UI"/>
                </a:rPr>
                <a:t>　に対応することができない</a:t>
              </a:r>
              <a:endParaRPr lang="en-US" altLang="ja-JP" sz="2400" dirty="0">
                <a:latin typeface="Meiryo UI"/>
                <a:ea typeface="Meiryo UI"/>
              </a:endParaRPr>
            </a:p>
            <a:p>
              <a:endParaRPr lang="en-US" altLang="ja-JP" sz="2400" dirty="0">
                <a:latin typeface="Meiryo UI"/>
                <a:ea typeface="Meiryo UI"/>
              </a:endParaRPr>
            </a:p>
            <a:p>
              <a:r>
                <a:rPr lang="ja-JP" altLang="en-US" sz="2400" dirty="0">
                  <a:latin typeface="Meiryo UI"/>
                  <a:ea typeface="Meiryo UI"/>
                </a:rPr>
                <a:t>＜備蓄＞</a:t>
              </a:r>
              <a:endParaRPr lang="en-US" altLang="ja-JP" sz="2400" dirty="0">
                <a:latin typeface="Meiryo UI"/>
                <a:ea typeface="Meiryo UI"/>
              </a:endParaRPr>
            </a:p>
            <a:p>
              <a:r>
                <a:rPr lang="ja-JP" altLang="en-US" sz="2400" dirty="0">
                  <a:latin typeface="Meiryo UI"/>
                  <a:ea typeface="Meiryo UI"/>
                </a:rPr>
                <a:t>普段の生活で利用しないことが前提</a:t>
              </a:r>
              <a:endParaRPr lang="en-US" altLang="ja-JP" sz="2400" dirty="0">
                <a:latin typeface="Meiryo UI"/>
                <a:ea typeface="Meiryo UI"/>
              </a:endParaRPr>
            </a:p>
            <a:p>
              <a:r>
                <a:rPr lang="ja-JP" altLang="en-US" sz="2400" dirty="0">
                  <a:latin typeface="Meiryo UI"/>
                  <a:ea typeface="Meiryo UI"/>
                </a:rPr>
                <a:t>→賞味期限近くになって食品ロスになる</a:t>
              </a:r>
              <a:endParaRPr lang="en-US" altLang="ja-JP" sz="2400" dirty="0">
                <a:latin typeface="Meiryo UI"/>
                <a:ea typeface="Meiryo UI"/>
              </a:endParaRPr>
            </a:p>
            <a:p>
              <a:endParaRPr kumimoji="1" lang="ja-JP" altLang="en-US" sz="2000" dirty="0"/>
            </a:p>
          </p:txBody>
        </p:sp>
        <p:sp>
          <p:nvSpPr>
            <p:cNvPr id="13" name="矢印: 右 12">
              <a:extLst>
                <a:ext uri="{FF2B5EF4-FFF2-40B4-BE49-F238E27FC236}">
                  <a16:creationId xmlns:a16="http://schemas.microsoft.com/office/drawing/2014/main" id="{882FA6FD-91AC-C718-BB89-4A6575D2F69B}"/>
                </a:ext>
              </a:extLst>
            </p:cNvPr>
            <p:cNvSpPr/>
            <p:nvPr/>
          </p:nvSpPr>
          <p:spPr>
            <a:xfrm>
              <a:off x="6007324" y="1656840"/>
              <a:ext cx="757642" cy="497840"/>
            </a:xfrm>
            <a:prstGeom prst="right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600" dirty="0"/>
            </a:p>
          </p:txBody>
        </p:sp>
        <p:sp>
          <p:nvSpPr>
            <p:cNvPr id="14" name="テキスト ボックス 13">
              <a:extLst>
                <a:ext uri="{FF2B5EF4-FFF2-40B4-BE49-F238E27FC236}">
                  <a16:creationId xmlns:a16="http://schemas.microsoft.com/office/drawing/2014/main" id="{3CAF6169-4BC6-E481-C55B-D3586C96061B}"/>
                </a:ext>
              </a:extLst>
            </p:cNvPr>
            <p:cNvSpPr txBox="1"/>
            <p:nvPr/>
          </p:nvSpPr>
          <p:spPr>
            <a:xfrm>
              <a:off x="6983183" y="803395"/>
              <a:ext cx="5208817" cy="2308324"/>
            </a:xfrm>
            <a:prstGeom prst="rect">
              <a:avLst/>
            </a:prstGeom>
            <a:noFill/>
          </p:spPr>
          <p:txBody>
            <a:bodyPr wrap="square" rtlCol="0">
              <a:spAutoFit/>
            </a:bodyPr>
            <a:lstStyle/>
            <a:p>
              <a:r>
                <a:rPr lang="ja-JP" altLang="en-US" sz="2400" b="1" dirty="0">
                  <a:latin typeface="Meiryo UI"/>
                  <a:ea typeface="Meiryo UI"/>
                </a:rPr>
                <a:t>これから求められる非常食</a:t>
              </a:r>
              <a:r>
                <a:rPr lang="en-US" altLang="ja-JP" sz="2400" baseline="30000" dirty="0">
                  <a:solidFill>
                    <a:schemeClr val="tx1"/>
                  </a:solidFill>
                </a:rPr>
                <a:t>1</a:t>
              </a:r>
              <a:r>
                <a:rPr lang="en-US" altLang="ja-JP" sz="2400" baseline="30000" dirty="0">
                  <a:solidFill>
                    <a:schemeClr val="tx1"/>
                  </a:solidFill>
                  <a:latin typeface="+mn-ea"/>
                </a:rPr>
                <a:t>)</a:t>
              </a:r>
              <a:r>
                <a:rPr lang="en-US" altLang="ja-JP" sz="2400" baseline="30000" dirty="0">
                  <a:latin typeface="+mn-ea"/>
                </a:rPr>
                <a:t> </a:t>
              </a:r>
              <a:endParaRPr lang="en-US" altLang="ja-JP" sz="2400" dirty="0">
                <a:latin typeface="Meiryo UI"/>
                <a:ea typeface="Meiryo UI"/>
              </a:endParaRPr>
            </a:p>
            <a:p>
              <a:r>
                <a:rPr lang="ja-JP" altLang="en-US" sz="2400" dirty="0">
                  <a:latin typeface="Meiryo UI"/>
                  <a:ea typeface="Meiryo UI"/>
                </a:rPr>
                <a:t>・避難生活で役に立つ</a:t>
              </a:r>
              <a:endParaRPr lang="en-US" altLang="ja-JP" sz="2400" dirty="0">
                <a:latin typeface="Meiryo UI"/>
                <a:ea typeface="Meiryo UI"/>
              </a:endParaRPr>
            </a:p>
            <a:p>
              <a:r>
                <a:rPr lang="ja-JP" altLang="en-US" sz="2400" dirty="0">
                  <a:latin typeface="Meiryo UI"/>
                  <a:ea typeface="Meiryo UI"/>
                </a:rPr>
                <a:t>・多様なニーズに対応している</a:t>
              </a:r>
              <a:endParaRPr lang="en-US" altLang="ja-JP" sz="2400" dirty="0">
                <a:latin typeface="Meiryo UI"/>
                <a:ea typeface="Meiryo UI"/>
              </a:endParaRPr>
            </a:p>
            <a:p>
              <a:r>
                <a:rPr lang="ja-JP" altLang="en-US" sz="2400" dirty="0">
                  <a:latin typeface="Meiryo UI"/>
                  <a:ea typeface="Meiryo UI"/>
                </a:rPr>
                <a:t>・日常的に喜んで消費される品質</a:t>
              </a:r>
              <a:endParaRPr lang="en-US" altLang="ja-JP" sz="2400" dirty="0">
                <a:latin typeface="Meiryo UI"/>
                <a:ea typeface="Meiryo UI"/>
              </a:endParaRPr>
            </a:p>
            <a:p>
              <a:r>
                <a:rPr lang="ja-JP" altLang="en-US" sz="2400" dirty="0">
                  <a:latin typeface="Meiryo UI"/>
                  <a:ea typeface="Meiryo UI"/>
                </a:rPr>
                <a:t>・いつでも購入できる販売体制</a:t>
              </a:r>
              <a:endParaRPr lang="en-US" altLang="ja-JP" sz="2400" dirty="0">
                <a:latin typeface="Meiryo UI"/>
                <a:ea typeface="Meiryo UI"/>
              </a:endParaRPr>
            </a:p>
            <a:p>
              <a:r>
                <a:rPr lang="ja-JP" altLang="en-US" sz="2400" dirty="0">
                  <a:latin typeface="Meiryo UI"/>
                  <a:ea typeface="Meiryo UI"/>
                </a:rPr>
                <a:t>・食べなれた食品</a:t>
              </a:r>
            </a:p>
          </p:txBody>
        </p:sp>
        <p:sp>
          <p:nvSpPr>
            <p:cNvPr id="18" name="四角形: 角を丸くする 17">
              <a:extLst>
                <a:ext uri="{FF2B5EF4-FFF2-40B4-BE49-F238E27FC236}">
                  <a16:creationId xmlns:a16="http://schemas.microsoft.com/office/drawing/2014/main" id="{8E10080C-A969-80AD-DAAC-3E60C530EC67}"/>
                </a:ext>
              </a:extLst>
            </p:cNvPr>
            <p:cNvSpPr/>
            <p:nvPr/>
          </p:nvSpPr>
          <p:spPr>
            <a:xfrm>
              <a:off x="6812162" y="767873"/>
              <a:ext cx="4366185" cy="2567749"/>
            </a:xfrm>
            <a:prstGeom prst="round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A667A133-A1EA-6A97-0936-BDEA1ABAA1DC}"/>
                </a:ext>
              </a:extLst>
            </p:cNvPr>
            <p:cNvSpPr/>
            <p:nvPr/>
          </p:nvSpPr>
          <p:spPr>
            <a:xfrm>
              <a:off x="844160" y="765678"/>
              <a:ext cx="4992143" cy="365392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6A358E12-E7C1-7E10-8F6D-C4286D7BF46D}"/>
              </a:ext>
            </a:extLst>
          </p:cNvPr>
          <p:cNvSpPr txBox="1"/>
          <p:nvPr/>
        </p:nvSpPr>
        <p:spPr>
          <a:xfrm>
            <a:off x="11079033" y="6321378"/>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pic>
        <p:nvPicPr>
          <p:cNvPr id="1026" name="Picture 2">
            <a:extLst>
              <a:ext uri="{FF2B5EF4-FFF2-40B4-BE49-F238E27FC236}">
                <a16:creationId xmlns:a16="http://schemas.microsoft.com/office/drawing/2014/main" id="{92A81994-349A-0D8B-E41F-E18E78489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6" y="3941321"/>
            <a:ext cx="2178996" cy="2284772"/>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05B8A395-EE61-52DE-0890-73B6D038DC8D}"/>
              </a:ext>
            </a:extLst>
          </p:cNvPr>
          <p:cNvSpPr>
            <a:spLocks noGrp="1"/>
          </p:cNvSpPr>
          <p:nvPr>
            <p:ph type="sldNum" sz="quarter" idx="12"/>
          </p:nvPr>
        </p:nvSpPr>
        <p:spPr/>
        <p:txBody>
          <a:bodyPr/>
          <a:lstStyle/>
          <a:p>
            <a:pPr rtl="0"/>
            <a:fld id="{48F63A3B-78C7-47BE-AE5E-E10140E04643}" type="slidenum">
              <a:rPr lang="en-US" altLang="ja-JP" smtClean="0"/>
              <a:t>70</a:t>
            </a:fld>
            <a:endParaRPr lang="ja-JP" dirty="0"/>
          </a:p>
        </p:txBody>
      </p:sp>
      <p:sp>
        <p:nvSpPr>
          <p:cNvPr id="5" name="四角形: 角を丸くする 4">
            <a:extLst>
              <a:ext uri="{FF2B5EF4-FFF2-40B4-BE49-F238E27FC236}">
                <a16:creationId xmlns:a16="http://schemas.microsoft.com/office/drawing/2014/main" id="{CBBBE722-6151-CBE5-4250-0FE39BDA9BFD}"/>
              </a:ext>
            </a:extLst>
          </p:cNvPr>
          <p:cNvSpPr/>
          <p:nvPr/>
        </p:nvSpPr>
        <p:spPr>
          <a:xfrm>
            <a:off x="504759" y="673236"/>
            <a:ext cx="1890969" cy="3094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参考文献：</a:t>
            </a:r>
            <a:r>
              <a:rPr kumimoji="1" lang="en-US" altLang="ja-JP" dirty="0">
                <a:solidFill>
                  <a:schemeClr val="tx1"/>
                </a:solidFill>
              </a:rPr>
              <a:t>1</a:t>
            </a:r>
            <a:r>
              <a:rPr kumimoji="1" lang="ja-JP" altLang="en-US" dirty="0">
                <a:solidFill>
                  <a:schemeClr val="tx1"/>
                </a:solidFill>
              </a:rPr>
              <a:t>）</a:t>
            </a:r>
          </a:p>
        </p:txBody>
      </p:sp>
    </p:spTree>
    <p:extLst>
      <p:ext uri="{BB962C8B-B14F-4D97-AF65-F5344CB8AC3E}">
        <p14:creationId xmlns:p14="http://schemas.microsoft.com/office/powerpoint/2010/main" val="1875620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E84C1-9E76-785D-0DA0-F46FF6C0E4A6}"/>
              </a:ext>
            </a:extLst>
          </p:cNvPr>
          <p:cNvSpPr>
            <a:spLocks noGrp="1"/>
          </p:cNvSpPr>
          <p:nvPr>
            <p:ph type="ctrTitle" idx="4294967295"/>
          </p:nvPr>
        </p:nvSpPr>
        <p:spPr>
          <a:xfrm>
            <a:off x="163286" y="-119041"/>
            <a:ext cx="1975757" cy="803275"/>
          </a:xfrm>
        </p:spPr>
        <p:txBody>
          <a:bodyPr>
            <a:normAutofit fontScale="90000"/>
          </a:bodyPr>
          <a:lstStyle/>
          <a:p>
            <a:r>
              <a:rPr kumimoji="1" lang="en-US" altLang="ja-JP" sz="2800" dirty="0">
                <a:solidFill>
                  <a:schemeClr val="tx1"/>
                </a:solidFill>
              </a:rPr>
              <a:t>E. </a:t>
            </a:r>
            <a:r>
              <a:rPr kumimoji="1" lang="ja-JP" altLang="en-US" sz="2800" dirty="0">
                <a:solidFill>
                  <a:schemeClr val="tx1"/>
                </a:solidFill>
              </a:rPr>
              <a:t>学校給食</a:t>
            </a:r>
          </a:p>
        </p:txBody>
      </p:sp>
      <p:sp>
        <p:nvSpPr>
          <p:cNvPr id="3" name="字幕 2">
            <a:extLst>
              <a:ext uri="{FF2B5EF4-FFF2-40B4-BE49-F238E27FC236}">
                <a16:creationId xmlns:a16="http://schemas.microsoft.com/office/drawing/2014/main" id="{614C7E0D-EC30-0B21-FCF7-A7CA951F981E}"/>
              </a:ext>
            </a:extLst>
          </p:cNvPr>
          <p:cNvSpPr>
            <a:spLocks noGrp="1"/>
          </p:cNvSpPr>
          <p:nvPr>
            <p:ph type="subTitle" idx="4294967295"/>
          </p:nvPr>
        </p:nvSpPr>
        <p:spPr>
          <a:xfrm>
            <a:off x="519339" y="390510"/>
            <a:ext cx="11509375" cy="4957011"/>
          </a:xfrm>
        </p:spPr>
        <p:txBody>
          <a:bodyPr>
            <a:normAutofit/>
          </a:bodyPr>
          <a:lstStyle/>
          <a:p>
            <a:pPr marL="0" indent="0" algn="l">
              <a:buNone/>
            </a:pPr>
            <a:r>
              <a:rPr lang="ja-JP" altLang="en-US" sz="2400" dirty="0">
                <a:solidFill>
                  <a:schemeClr val="tx1"/>
                </a:solidFill>
              </a:rPr>
              <a:t>［東京都］</a:t>
            </a:r>
            <a:endParaRPr lang="en-US" altLang="ja-JP" sz="2400" dirty="0">
              <a:solidFill>
                <a:schemeClr val="tx1"/>
              </a:solidFill>
            </a:endParaRPr>
          </a:p>
          <a:p>
            <a:pPr marL="0" indent="0">
              <a:buNone/>
            </a:pPr>
            <a:r>
              <a:rPr lang="ja-JP" altLang="en-US" sz="2400" dirty="0">
                <a:solidFill>
                  <a:schemeClr val="tx1"/>
                </a:solidFill>
              </a:rPr>
              <a:t>調布市防災教育の日に</a:t>
            </a:r>
            <a:r>
              <a:rPr lang="ja-JP" altLang="en-US" sz="2400" dirty="0">
                <a:solidFill>
                  <a:schemeClr val="accent1">
                    <a:lumMod val="50000"/>
                  </a:schemeClr>
                </a:solidFill>
              </a:rPr>
              <a:t>アルファ化米</a:t>
            </a:r>
            <a:r>
              <a:rPr lang="ja-JP" altLang="en-US" sz="2400" dirty="0">
                <a:solidFill>
                  <a:schemeClr val="tx1"/>
                </a:solidFill>
              </a:rPr>
              <a:t>（調布市第二小学校、</a:t>
            </a:r>
            <a:r>
              <a:rPr lang="en-US" altLang="ja-JP" sz="2400" dirty="0">
                <a:solidFill>
                  <a:schemeClr val="tx1"/>
                </a:solidFill>
              </a:rPr>
              <a:t>2022/4/22</a:t>
            </a:r>
            <a:r>
              <a:rPr lang="ja-JP" altLang="en-US" sz="2400" dirty="0">
                <a:solidFill>
                  <a:schemeClr val="tx1"/>
                </a:solidFill>
              </a:rPr>
              <a:t>）</a:t>
            </a:r>
            <a:r>
              <a:rPr lang="en-US" altLang="ja-JP" sz="2400" baseline="30000" dirty="0">
                <a:solidFill>
                  <a:schemeClr val="tx1"/>
                </a:solidFill>
              </a:rPr>
              <a:t>1</a:t>
            </a:r>
            <a:r>
              <a:rPr lang="en-US" altLang="ja-JP" sz="2400" baseline="30000" dirty="0">
                <a:solidFill>
                  <a:schemeClr val="tx1"/>
                </a:solidFill>
                <a:latin typeface="+mn-ea"/>
              </a:rPr>
              <a:t>)</a:t>
            </a:r>
            <a:r>
              <a:rPr lang="en-US" altLang="ja-JP" sz="2400" baseline="30000" dirty="0">
                <a:solidFill>
                  <a:schemeClr val="tx1"/>
                </a:solidFill>
              </a:rPr>
              <a:t> </a:t>
            </a:r>
            <a:r>
              <a:rPr lang="ja-JP" altLang="en-US" sz="2400" baseline="30000" dirty="0">
                <a:solidFill>
                  <a:schemeClr val="tx1"/>
                </a:solidFill>
              </a:rPr>
              <a:t>　</a:t>
            </a:r>
            <a:endParaRPr lang="en-US" altLang="ja-JP" sz="2400" dirty="0">
              <a:solidFill>
                <a:schemeClr val="tx1"/>
              </a:solidFill>
            </a:endParaRPr>
          </a:p>
          <a:p>
            <a:pPr marL="0" indent="0" algn="l">
              <a:buNone/>
            </a:pPr>
            <a:r>
              <a:rPr lang="ja-JP" altLang="en-US" sz="2400" dirty="0">
                <a:solidFill>
                  <a:schemeClr val="tx1"/>
                </a:solidFill>
              </a:rPr>
              <a:t>［兵庫県］　</a:t>
            </a:r>
            <a:endParaRPr lang="en-US" altLang="ja-JP" sz="2400" dirty="0">
              <a:solidFill>
                <a:schemeClr val="tx1"/>
              </a:solidFill>
            </a:endParaRPr>
          </a:p>
          <a:p>
            <a:pPr marL="0" indent="0">
              <a:buNone/>
            </a:pPr>
            <a:r>
              <a:rPr lang="ja-JP" altLang="en-US" sz="2400" dirty="0">
                <a:solidFill>
                  <a:schemeClr val="tx1"/>
                </a:solidFill>
              </a:rPr>
              <a:t>・防災月間に非常食の「</a:t>
            </a:r>
            <a:r>
              <a:rPr lang="ja-JP" altLang="en-US" sz="2400" dirty="0">
                <a:solidFill>
                  <a:schemeClr val="accent1">
                    <a:lumMod val="50000"/>
                  </a:schemeClr>
                </a:solidFill>
              </a:rPr>
              <a:t>救給カレー</a:t>
            </a:r>
            <a:r>
              <a:rPr lang="ja-JP" altLang="en-US" sz="2400" dirty="0">
                <a:solidFill>
                  <a:schemeClr val="tx1"/>
                </a:solidFill>
              </a:rPr>
              <a:t>」（丹波篠山市、</a:t>
            </a:r>
            <a:r>
              <a:rPr lang="en-US" altLang="ja-JP" sz="2400" dirty="0">
                <a:solidFill>
                  <a:schemeClr val="tx1"/>
                </a:solidFill>
              </a:rPr>
              <a:t>2023/9/6</a:t>
            </a:r>
            <a:r>
              <a:rPr lang="ja-JP" altLang="en-US" sz="2400" dirty="0">
                <a:solidFill>
                  <a:schemeClr val="tx1"/>
                </a:solidFill>
              </a:rPr>
              <a:t>）</a:t>
            </a:r>
            <a:r>
              <a:rPr lang="en-US" altLang="ja-JP" sz="2400" baseline="30000" dirty="0">
                <a:solidFill>
                  <a:schemeClr val="tx1"/>
                </a:solidFill>
              </a:rPr>
              <a:t>2</a:t>
            </a:r>
            <a:r>
              <a:rPr lang="en-US" altLang="ja-JP" sz="2400" baseline="30000" dirty="0">
                <a:solidFill>
                  <a:schemeClr val="tx1"/>
                </a:solidFill>
                <a:latin typeface="+mn-ea"/>
              </a:rPr>
              <a:t>)</a:t>
            </a:r>
            <a:r>
              <a:rPr lang="en-US" altLang="ja-JP" sz="2400" baseline="30000" dirty="0">
                <a:solidFill>
                  <a:schemeClr val="tx1"/>
                </a:solidFill>
              </a:rPr>
              <a:t> </a:t>
            </a:r>
            <a:endParaRPr lang="en-US" altLang="ja-JP" sz="2400" dirty="0">
              <a:solidFill>
                <a:schemeClr val="tx1"/>
              </a:solidFill>
            </a:endParaRPr>
          </a:p>
          <a:p>
            <a:pPr marL="0" indent="0">
              <a:buNone/>
            </a:pPr>
            <a:r>
              <a:rPr lang="ja-JP" altLang="en-US" sz="2400" dirty="0">
                <a:solidFill>
                  <a:schemeClr val="tx1"/>
                </a:solidFill>
              </a:rPr>
              <a:t>・防災の日に非常食の</a:t>
            </a:r>
            <a:r>
              <a:rPr lang="ja-JP" altLang="en-US" sz="2400" dirty="0">
                <a:solidFill>
                  <a:schemeClr val="accent1">
                    <a:lumMod val="50000"/>
                  </a:schemeClr>
                </a:solidFill>
              </a:rPr>
              <a:t>アルファ化米</a:t>
            </a:r>
            <a:r>
              <a:rPr lang="ja-JP" altLang="en-US" sz="2400" dirty="0">
                <a:solidFill>
                  <a:schemeClr val="tx1"/>
                </a:solidFill>
              </a:rPr>
              <a:t>（香美町射添小学校、</a:t>
            </a:r>
            <a:r>
              <a:rPr lang="en-US" altLang="ja-JP" sz="2400" dirty="0">
                <a:solidFill>
                  <a:schemeClr val="tx1"/>
                </a:solidFill>
              </a:rPr>
              <a:t>2023/9/1</a:t>
            </a:r>
            <a:r>
              <a:rPr lang="ja-JP" altLang="en-US" sz="2400" dirty="0">
                <a:solidFill>
                  <a:schemeClr val="tx1"/>
                </a:solidFill>
              </a:rPr>
              <a:t>）</a:t>
            </a:r>
            <a:r>
              <a:rPr lang="en-US" altLang="ja-JP" sz="2400" baseline="30000" dirty="0">
                <a:solidFill>
                  <a:schemeClr val="tx1"/>
                </a:solidFill>
              </a:rPr>
              <a:t>3</a:t>
            </a:r>
            <a:r>
              <a:rPr lang="en-US" altLang="ja-JP" sz="2400" baseline="30000" dirty="0">
                <a:solidFill>
                  <a:schemeClr val="tx1"/>
                </a:solidFill>
                <a:latin typeface="+mn-ea"/>
              </a:rPr>
              <a:t>)</a:t>
            </a:r>
            <a:endParaRPr lang="en-US" altLang="ja-JP" sz="2400" dirty="0">
              <a:solidFill>
                <a:schemeClr val="tx1"/>
              </a:solidFill>
            </a:endParaRPr>
          </a:p>
          <a:p>
            <a:pPr marL="0" indent="0" algn="l">
              <a:buNone/>
            </a:pPr>
            <a:endParaRPr lang="en-US" altLang="ja-JP" sz="1600" dirty="0">
              <a:solidFill>
                <a:schemeClr val="tx1"/>
              </a:solidFill>
            </a:endParaRPr>
          </a:p>
          <a:p>
            <a:pPr marL="0" indent="0" algn="l">
              <a:buNone/>
            </a:pPr>
            <a:r>
              <a:rPr lang="ja-JP" altLang="en-US" sz="1800" dirty="0">
                <a:solidFill>
                  <a:schemeClr val="tx1"/>
                </a:solidFill>
              </a:rPr>
              <a:t>　　　</a:t>
            </a:r>
            <a:endParaRPr lang="en-US" altLang="ja-JP" sz="1800" dirty="0">
              <a:solidFill>
                <a:schemeClr val="tx1"/>
              </a:solidFill>
            </a:endParaRPr>
          </a:p>
          <a:p>
            <a:pPr algn="l"/>
            <a:endParaRPr lang="en-US" altLang="ja-JP" dirty="0">
              <a:solidFill>
                <a:schemeClr val="tx1"/>
              </a:solidFill>
            </a:endParaRPr>
          </a:p>
          <a:p>
            <a:pPr marL="0" indent="0" algn="l">
              <a:buNone/>
            </a:pPr>
            <a:endParaRPr lang="en-US" altLang="ja-JP" dirty="0"/>
          </a:p>
        </p:txBody>
      </p:sp>
      <p:sp>
        <p:nvSpPr>
          <p:cNvPr id="8" name="吹き出し: 角を丸めた四角形 7">
            <a:extLst>
              <a:ext uri="{FF2B5EF4-FFF2-40B4-BE49-F238E27FC236}">
                <a16:creationId xmlns:a16="http://schemas.microsoft.com/office/drawing/2014/main" id="{6743FAA9-6A23-B79F-2ACB-1EC7B7291426}"/>
              </a:ext>
            </a:extLst>
          </p:cNvPr>
          <p:cNvSpPr/>
          <p:nvPr/>
        </p:nvSpPr>
        <p:spPr>
          <a:xfrm>
            <a:off x="206379" y="2651602"/>
            <a:ext cx="3941252" cy="2334160"/>
          </a:xfrm>
          <a:prstGeom prst="wedgeRoundRectCallout">
            <a:avLst>
              <a:gd name="adj1" fmla="val 58440"/>
              <a:gd name="adj2" fmla="val -31068"/>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r>
              <a:rPr lang="en-US" altLang="ja-JP" sz="2400" dirty="0">
                <a:solidFill>
                  <a:schemeClr val="tx1"/>
                </a:solidFill>
                <a:latin typeface="+mn-ea"/>
              </a:rPr>
              <a:t>[</a:t>
            </a:r>
            <a:r>
              <a:rPr lang="ja-JP" altLang="en-US" sz="2400" dirty="0">
                <a:solidFill>
                  <a:schemeClr val="tx1"/>
                </a:solidFill>
                <a:latin typeface="+mn-ea"/>
              </a:rPr>
              <a:t>救給カレー</a:t>
            </a:r>
            <a:r>
              <a:rPr lang="en-US" altLang="ja-JP" sz="2400" dirty="0">
                <a:solidFill>
                  <a:schemeClr val="tx1"/>
                </a:solidFill>
                <a:latin typeface="+mn-ea"/>
              </a:rPr>
              <a:t>]</a:t>
            </a:r>
            <a:r>
              <a:rPr lang="en-US" altLang="ja-JP" sz="2400" baseline="30000" dirty="0">
                <a:solidFill>
                  <a:schemeClr val="tx1"/>
                </a:solidFill>
              </a:rPr>
              <a:t> 4</a:t>
            </a:r>
            <a:r>
              <a:rPr lang="en-US" altLang="ja-JP" sz="2400" baseline="30000" dirty="0">
                <a:solidFill>
                  <a:schemeClr val="tx1"/>
                </a:solidFill>
                <a:latin typeface="+mn-ea"/>
              </a:rPr>
              <a:t>)</a:t>
            </a:r>
            <a:endParaRPr lang="en-US" altLang="ja-JP" sz="2400" dirty="0">
              <a:solidFill>
                <a:schemeClr val="tx1"/>
              </a:solidFill>
              <a:latin typeface="+mn-ea"/>
            </a:endParaRPr>
          </a:p>
          <a:p>
            <a:r>
              <a:rPr lang="ja-JP" altLang="en-US" sz="2400" dirty="0">
                <a:solidFill>
                  <a:schemeClr val="tx1"/>
                </a:solidFill>
                <a:latin typeface="+mn-ea"/>
              </a:rPr>
              <a:t>・災害時学校給食用非常食</a:t>
            </a:r>
            <a:endParaRPr lang="en-US" altLang="ja-JP" sz="2400" dirty="0">
              <a:solidFill>
                <a:schemeClr val="tx1"/>
              </a:solidFill>
              <a:latin typeface="+mn-ea"/>
            </a:endParaRPr>
          </a:p>
          <a:p>
            <a:r>
              <a:rPr lang="ja-JP" altLang="en-US" sz="2400" dirty="0">
                <a:solidFill>
                  <a:schemeClr val="tx1"/>
                </a:solidFill>
                <a:latin typeface="+mn-ea"/>
              </a:rPr>
              <a:t>・アレルギー特定原材料等</a:t>
            </a:r>
            <a:endParaRPr lang="en-US" altLang="ja-JP" sz="2400" dirty="0">
              <a:solidFill>
                <a:schemeClr val="tx1"/>
              </a:solidFill>
              <a:latin typeface="+mn-ea"/>
            </a:endParaRPr>
          </a:p>
          <a:p>
            <a:r>
              <a:rPr lang="ja-JP" altLang="en-US" sz="2400" dirty="0">
                <a:solidFill>
                  <a:schemeClr val="tx1"/>
                </a:solidFill>
                <a:latin typeface="+mn-ea"/>
              </a:rPr>
              <a:t>　</a:t>
            </a:r>
            <a:r>
              <a:rPr lang="en-US" altLang="ja-JP" sz="2400" dirty="0">
                <a:solidFill>
                  <a:schemeClr val="tx1"/>
                </a:solidFill>
                <a:latin typeface="+mn-ea"/>
              </a:rPr>
              <a:t>28</a:t>
            </a:r>
            <a:r>
              <a:rPr lang="ja-JP" altLang="en-US" sz="2400" dirty="0">
                <a:solidFill>
                  <a:schemeClr val="tx1"/>
                </a:solidFill>
                <a:latin typeface="+mn-ea"/>
              </a:rPr>
              <a:t>品目不使用</a:t>
            </a:r>
            <a:endParaRPr lang="en-US" altLang="ja-JP" sz="2400" dirty="0">
              <a:solidFill>
                <a:schemeClr val="tx1"/>
              </a:solidFill>
              <a:latin typeface="+mn-ea"/>
            </a:endParaRPr>
          </a:p>
          <a:p>
            <a:r>
              <a:rPr lang="ja-JP" altLang="en-US" sz="2400" dirty="0">
                <a:solidFill>
                  <a:schemeClr val="tx1"/>
                </a:solidFill>
                <a:latin typeface="+mn-ea"/>
              </a:rPr>
              <a:t>・温めずに食べられる</a:t>
            </a:r>
            <a:endParaRPr lang="en-US" altLang="ja-JP" sz="2400" dirty="0">
              <a:solidFill>
                <a:schemeClr val="tx1"/>
              </a:solidFill>
              <a:latin typeface="+mn-ea"/>
            </a:endParaRPr>
          </a:p>
          <a:p>
            <a:r>
              <a:rPr lang="ja-JP" altLang="en-US" sz="2400" dirty="0">
                <a:solidFill>
                  <a:schemeClr val="tx1"/>
                </a:solidFill>
                <a:latin typeface="+mn-ea"/>
              </a:rPr>
              <a:t>・賞味期限：</a:t>
            </a:r>
            <a:r>
              <a:rPr lang="en-US" altLang="ja-JP" sz="2400" dirty="0">
                <a:solidFill>
                  <a:schemeClr val="tx1"/>
                </a:solidFill>
                <a:latin typeface="+mn-ea"/>
              </a:rPr>
              <a:t>3</a:t>
            </a:r>
            <a:r>
              <a:rPr lang="ja-JP" altLang="en-US" sz="2400" dirty="0">
                <a:solidFill>
                  <a:schemeClr val="tx1"/>
                </a:solidFill>
                <a:latin typeface="+mn-ea"/>
              </a:rPr>
              <a:t>年</a:t>
            </a:r>
            <a:r>
              <a:rPr lang="en-US" altLang="ja-JP" sz="2400" dirty="0">
                <a:solidFill>
                  <a:schemeClr val="tx1"/>
                </a:solidFill>
                <a:latin typeface="+mn-ea"/>
              </a:rPr>
              <a:t>6</a:t>
            </a:r>
            <a:r>
              <a:rPr lang="ja-JP" altLang="en-US" sz="2400" dirty="0">
                <a:solidFill>
                  <a:schemeClr val="tx1"/>
                </a:solidFill>
                <a:latin typeface="+mn-ea"/>
              </a:rPr>
              <a:t>か月</a:t>
            </a:r>
          </a:p>
        </p:txBody>
      </p:sp>
      <p:sp>
        <p:nvSpPr>
          <p:cNvPr id="11" name="吹き出し: 角を丸めた四角形 10">
            <a:extLst>
              <a:ext uri="{FF2B5EF4-FFF2-40B4-BE49-F238E27FC236}">
                <a16:creationId xmlns:a16="http://schemas.microsoft.com/office/drawing/2014/main" id="{FF281AC7-1446-5641-9106-D2DBD3B6EAC1}"/>
              </a:ext>
            </a:extLst>
          </p:cNvPr>
          <p:cNvSpPr/>
          <p:nvPr/>
        </p:nvSpPr>
        <p:spPr>
          <a:xfrm>
            <a:off x="6748990" y="2683399"/>
            <a:ext cx="3175411" cy="2270566"/>
          </a:xfrm>
          <a:prstGeom prst="wedgeRoundRectCallout">
            <a:avLst>
              <a:gd name="adj1" fmla="val 58440"/>
              <a:gd name="adj2" fmla="val -31068"/>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r>
              <a:rPr lang="en-US" altLang="ja-JP" sz="2400" dirty="0">
                <a:solidFill>
                  <a:schemeClr val="tx1"/>
                </a:solidFill>
                <a:latin typeface="+mn-ea"/>
              </a:rPr>
              <a:t>[</a:t>
            </a:r>
            <a:r>
              <a:rPr lang="ja-JP" altLang="en-US" sz="2400" dirty="0">
                <a:solidFill>
                  <a:schemeClr val="tx1"/>
                </a:solidFill>
                <a:latin typeface="+mn-ea"/>
              </a:rPr>
              <a:t>アルファ化米</a:t>
            </a:r>
            <a:r>
              <a:rPr lang="en-US" altLang="ja-JP" sz="2400" dirty="0">
                <a:solidFill>
                  <a:schemeClr val="tx1"/>
                </a:solidFill>
                <a:latin typeface="+mn-ea"/>
              </a:rPr>
              <a:t>]</a:t>
            </a:r>
            <a:r>
              <a:rPr lang="en-US" altLang="ja-JP" sz="2400" baseline="30000" dirty="0">
                <a:solidFill>
                  <a:schemeClr val="tx1"/>
                </a:solidFill>
              </a:rPr>
              <a:t> 5</a:t>
            </a:r>
            <a:r>
              <a:rPr lang="en-US" altLang="ja-JP" sz="2400" baseline="30000" dirty="0">
                <a:solidFill>
                  <a:schemeClr val="tx1"/>
                </a:solidFill>
                <a:latin typeface="+mn-ea"/>
              </a:rPr>
              <a:t>)</a:t>
            </a:r>
            <a:endParaRPr lang="en-US" altLang="ja-JP" sz="2400" dirty="0">
              <a:solidFill>
                <a:schemeClr val="tx1"/>
              </a:solidFill>
              <a:latin typeface="+mn-ea"/>
            </a:endParaRPr>
          </a:p>
          <a:p>
            <a:r>
              <a:rPr lang="ja-JP" altLang="en-US" sz="2400" dirty="0">
                <a:solidFill>
                  <a:schemeClr val="tx1"/>
                </a:solidFill>
                <a:latin typeface="+mn-ea"/>
              </a:rPr>
              <a:t>・お湯または水を注ぐだけで食べられる</a:t>
            </a:r>
            <a:endParaRPr lang="en-US" altLang="ja-JP" sz="2400" dirty="0">
              <a:solidFill>
                <a:schemeClr val="tx1"/>
              </a:solidFill>
              <a:latin typeface="+mn-ea"/>
            </a:endParaRPr>
          </a:p>
          <a:p>
            <a:r>
              <a:rPr lang="ja-JP" altLang="en-US" sz="2400" dirty="0">
                <a:solidFill>
                  <a:schemeClr val="tx1"/>
                </a:solidFill>
                <a:latin typeface="+mn-ea"/>
              </a:rPr>
              <a:t>・食器不要</a:t>
            </a:r>
            <a:endParaRPr lang="en-US" altLang="ja-JP" sz="2400" dirty="0">
              <a:solidFill>
                <a:schemeClr val="tx1"/>
              </a:solidFill>
              <a:latin typeface="+mn-ea"/>
            </a:endParaRPr>
          </a:p>
          <a:p>
            <a:r>
              <a:rPr lang="ja-JP" altLang="en-US" sz="2400" dirty="0">
                <a:solidFill>
                  <a:schemeClr val="tx1"/>
                </a:solidFill>
                <a:latin typeface="+mn-ea"/>
              </a:rPr>
              <a:t>・スプーン付き</a:t>
            </a:r>
            <a:endParaRPr lang="en-US" altLang="ja-JP" sz="2400" dirty="0">
              <a:solidFill>
                <a:schemeClr val="tx1"/>
              </a:solidFill>
              <a:latin typeface="+mn-ea"/>
            </a:endParaRPr>
          </a:p>
          <a:p>
            <a:r>
              <a:rPr lang="ja-JP" altLang="en-US" sz="2400" dirty="0">
                <a:solidFill>
                  <a:schemeClr val="tx1"/>
                </a:solidFill>
                <a:latin typeface="+mn-ea"/>
              </a:rPr>
              <a:t>・賞味期限：</a:t>
            </a:r>
            <a:r>
              <a:rPr lang="en-US" altLang="ja-JP" sz="2400" dirty="0">
                <a:solidFill>
                  <a:schemeClr val="tx1"/>
                </a:solidFill>
                <a:latin typeface="+mn-ea"/>
              </a:rPr>
              <a:t>5</a:t>
            </a:r>
            <a:r>
              <a:rPr lang="ja-JP" altLang="en-US" sz="2400" dirty="0">
                <a:solidFill>
                  <a:schemeClr val="tx1"/>
                </a:solidFill>
                <a:latin typeface="+mn-ea"/>
              </a:rPr>
              <a:t>年</a:t>
            </a:r>
            <a:endParaRPr lang="en-US" altLang="ja-JP" sz="2400" dirty="0">
              <a:solidFill>
                <a:schemeClr val="tx1"/>
              </a:solidFill>
              <a:latin typeface="+mn-ea"/>
            </a:endParaRPr>
          </a:p>
        </p:txBody>
      </p:sp>
      <p:sp>
        <p:nvSpPr>
          <p:cNvPr id="9" name="テキスト ボックス 8">
            <a:extLst>
              <a:ext uri="{FF2B5EF4-FFF2-40B4-BE49-F238E27FC236}">
                <a16:creationId xmlns:a16="http://schemas.microsoft.com/office/drawing/2014/main" id="{0B5F1C4B-1AE2-C6E0-8993-13F076E1E7C1}"/>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12" name="スライド番号プレースホルダー 11">
            <a:extLst>
              <a:ext uri="{FF2B5EF4-FFF2-40B4-BE49-F238E27FC236}">
                <a16:creationId xmlns:a16="http://schemas.microsoft.com/office/drawing/2014/main" id="{0BC5D890-FE43-2486-BE59-2BB4F7BD0396}"/>
              </a:ext>
            </a:extLst>
          </p:cNvPr>
          <p:cNvSpPr>
            <a:spLocks noGrp="1"/>
          </p:cNvSpPr>
          <p:nvPr>
            <p:ph type="sldNum" sz="quarter" idx="12"/>
          </p:nvPr>
        </p:nvSpPr>
        <p:spPr/>
        <p:txBody>
          <a:bodyPr/>
          <a:lstStyle/>
          <a:p>
            <a:pPr rtl="0"/>
            <a:fld id="{48F63A3B-78C7-47BE-AE5E-E10140E04643}" type="slidenum">
              <a:rPr lang="en-US" altLang="ja-JP" smtClean="0"/>
              <a:t>71</a:t>
            </a:fld>
            <a:endParaRPr lang="ja-JP" dirty="0"/>
          </a:p>
        </p:txBody>
      </p:sp>
      <p:pic>
        <p:nvPicPr>
          <p:cNvPr id="13" name="Picture 2">
            <a:extLst>
              <a:ext uri="{FF2B5EF4-FFF2-40B4-BE49-F238E27FC236}">
                <a16:creationId xmlns:a16="http://schemas.microsoft.com/office/drawing/2014/main" id="{8BD3E48A-CE33-0C7F-7067-F070D2372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030" y="2563671"/>
            <a:ext cx="1959247" cy="23382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92485B5-87CA-9DFA-7BFA-A95DE3619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9374" y="3071145"/>
            <a:ext cx="1843546" cy="167032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E6407132-F7F0-9D51-E352-CC9C688B7229}"/>
              </a:ext>
            </a:extLst>
          </p:cNvPr>
          <p:cNvSpPr txBox="1"/>
          <p:nvPr/>
        </p:nvSpPr>
        <p:spPr>
          <a:xfrm>
            <a:off x="7881730" y="6452606"/>
            <a:ext cx="3278125" cy="400110"/>
          </a:xfrm>
          <a:prstGeom prst="rect">
            <a:avLst/>
          </a:prstGeom>
          <a:noFill/>
        </p:spPr>
        <p:txBody>
          <a:bodyPr wrap="square">
            <a:spAutoFit/>
          </a:bodyPr>
          <a:lstStyle/>
          <a:p>
            <a:r>
              <a:rPr lang="ja-JP" altLang="en-US" sz="2000" dirty="0">
                <a:solidFill>
                  <a:schemeClr val="bg2">
                    <a:lumMod val="25000"/>
                  </a:schemeClr>
                </a:solidFill>
              </a:rPr>
              <a:t>参考文献：次のスライド参照</a:t>
            </a:r>
            <a:endParaRPr lang="en-US" altLang="ja-JP" sz="2000" dirty="0">
              <a:solidFill>
                <a:schemeClr val="bg2">
                  <a:lumMod val="25000"/>
                </a:schemeClr>
              </a:solidFill>
            </a:endParaRPr>
          </a:p>
        </p:txBody>
      </p:sp>
    </p:spTree>
    <p:extLst>
      <p:ext uri="{BB962C8B-B14F-4D97-AF65-F5344CB8AC3E}">
        <p14:creationId xmlns:p14="http://schemas.microsoft.com/office/powerpoint/2010/main" val="3965583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0C367D-77C7-15F0-ABAF-651B8FFEBC3F}"/>
              </a:ext>
            </a:extLst>
          </p:cNvPr>
          <p:cNvSpPr>
            <a:spLocks noGrp="1"/>
          </p:cNvSpPr>
          <p:nvPr>
            <p:ph type="sldNum" sz="quarter" idx="12"/>
          </p:nvPr>
        </p:nvSpPr>
        <p:spPr/>
        <p:txBody>
          <a:bodyPr/>
          <a:lstStyle/>
          <a:p>
            <a:pPr rtl="0"/>
            <a:fld id="{48F63A3B-78C7-47BE-AE5E-E10140E04643}" type="slidenum">
              <a:rPr lang="en-US" altLang="ja-JP" smtClean="0"/>
              <a:t>72</a:t>
            </a:fld>
            <a:endParaRPr lang="ja-JP" dirty="0"/>
          </a:p>
        </p:txBody>
      </p:sp>
      <p:sp>
        <p:nvSpPr>
          <p:cNvPr id="5" name="テキスト ボックス 4">
            <a:extLst>
              <a:ext uri="{FF2B5EF4-FFF2-40B4-BE49-F238E27FC236}">
                <a16:creationId xmlns:a16="http://schemas.microsoft.com/office/drawing/2014/main" id="{94272A8F-2B0D-904A-5BDF-C8FA4ADBF85E}"/>
              </a:ext>
            </a:extLst>
          </p:cNvPr>
          <p:cNvSpPr txBox="1"/>
          <p:nvPr/>
        </p:nvSpPr>
        <p:spPr>
          <a:xfrm>
            <a:off x="163286" y="893295"/>
            <a:ext cx="11591018" cy="4093428"/>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．調布市立第二小学校</a:t>
            </a:r>
            <a:r>
              <a:rPr lang="en-US" altLang="ja-JP" sz="2000" dirty="0">
                <a:solidFill>
                  <a:schemeClr val="bg2">
                    <a:lumMod val="25000"/>
                  </a:schemeClr>
                </a:solidFill>
              </a:rPr>
              <a:t>.</a:t>
            </a:r>
            <a:r>
              <a:rPr lang="ja-JP" altLang="en-US" sz="2000" dirty="0">
                <a:solidFill>
                  <a:schemeClr val="bg2">
                    <a:lumMod val="25000"/>
                  </a:schemeClr>
                </a:solidFill>
              </a:rPr>
              <a:t>「「調布市防災教育の日」にちなんだ給食献立」</a:t>
            </a:r>
            <a:r>
              <a:rPr lang="en-US" altLang="ja-JP" sz="2000" dirty="0">
                <a:solidFill>
                  <a:schemeClr val="bg2">
                    <a:lumMod val="25000"/>
                  </a:schemeClr>
                </a:solidFill>
              </a:rPr>
              <a:t>.https://www.chofu-schools.jp/chofu-2sho/blog/2022-0422-1248-12.html,(2023/12/28)</a:t>
            </a:r>
          </a:p>
          <a:p>
            <a:r>
              <a:rPr lang="en-US" altLang="ja-JP" sz="2000" dirty="0">
                <a:solidFill>
                  <a:schemeClr val="bg2">
                    <a:lumMod val="25000"/>
                  </a:schemeClr>
                </a:solidFill>
              </a:rPr>
              <a:t>2</a:t>
            </a:r>
            <a:r>
              <a:rPr lang="ja-JP" altLang="en-US" sz="2000" dirty="0">
                <a:solidFill>
                  <a:schemeClr val="bg2">
                    <a:lumMod val="25000"/>
                  </a:schemeClr>
                </a:solidFill>
              </a:rPr>
              <a:t>．丹波新聞</a:t>
            </a:r>
            <a:r>
              <a:rPr lang="en-US" altLang="ja-JP" sz="2000" dirty="0">
                <a:solidFill>
                  <a:schemeClr val="bg2">
                    <a:lumMod val="25000"/>
                  </a:schemeClr>
                </a:solidFill>
              </a:rPr>
              <a:t>.</a:t>
            </a:r>
            <a:r>
              <a:rPr lang="ja-JP" altLang="en-US" sz="2000" dirty="0">
                <a:solidFill>
                  <a:schemeClr val="bg2">
                    <a:lumMod val="25000"/>
                  </a:schemeClr>
                </a:solidFill>
              </a:rPr>
              <a:t>「「救給カレー」防災月間で給食に非常食　児童ぺろり　「おいしい」」</a:t>
            </a:r>
            <a:r>
              <a:rPr lang="en-US" altLang="ja-JP" sz="2000" dirty="0">
                <a:solidFill>
                  <a:schemeClr val="bg2">
                    <a:lumMod val="25000"/>
                  </a:schemeClr>
                </a:solidFill>
              </a:rPr>
              <a:t>. https://tanba.jp/2023/09/%e3%80%8c%e6%95%91%e7%b5%a6%e3%82%ab%e3%83%ac%e3%83%bc%e3%80%8d%e3%80%80%e9%98%b2%e7%81%bd%e6%9c%88%e9%96%93%e3%81%a7%e7%b5%a6%e9%a3%9f%e3%81%ab%e9%9d%9e%e5%b8%b8%e9%a3%9f%e3%80%80%e5%85%90%e7%ab%a5/,(2023/12/28)</a:t>
            </a:r>
          </a:p>
          <a:p>
            <a:r>
              <a:rPr lang="en-US" altLang="ja-JP" sz="2000" dirty="0">
                <a:solidFill>
                  <a:schemeClr val="bg2">
                    <a:lumMod val="25000"/>
                  </a:schemeClr>
                </a:solidFill>
              </a:rPr>
              <a:t>3</a:t>
            </a:r>
            <a:r>
              <a:rPr lang="ja-JP" altLang="en-US" sz="2000" dirty="0">
                <a:solidFill>
                  <a:schemeClr val="bg2">
                    <a:lumMod val="25000"/>
                  </a:schemeClr>
                </a:solidFill>
              </a:rPr>
              <a:t>．</a:t>
            </a:r>
            <a:r>
              <a:rPr lang="en-US" altLang="ja-JP" sz="2000" dirty="0">
                <a:solidFill>
                  <a:schemeClr val="bg2">
                    <a:lumMod val="25000"/>
                  </a:schemeClr>
                </a:solidFill>
              </a:rPr>
              <a:t>NHK</a:t>
            </a:r>
            <a:r>
              <a:rPr lang="ja-JP" altLang="en-US" sz="2000" dirty="0">
                <a:solidFill>
                  <a:schemeClr val="bg2">
                    <a:lumMod val="25000"/>
                  </a:schemeClr>
                </a:solidFill>
              </a:rPr>
              <a:t>兵庫</a:t>
            </a:r>
            <a:r>
              <a:rPr lang="en-US" altLang="ja-JP" sz="2000" dirty="0">
                <a:solidFill>
                  <a:schemeClr val="bg2">
                    <a:lumMod val="25000"/>
                  </a:schemeClr>
                </a:solidFill>
              </a:rPr>
              <a:t> NEWS WEB.</a:t>
            </a:r>
            <a:r>
              <a:rPr lang="ja-JP" altLang="en-US" sz="2000" dirty="0">
                <a:solidFill>
                  <a:schemeClr val="bg2">
                    <a:lumMod val="25000"/>
                  </a:schemeClr>
                </a:solidFill>
              </a:rPr>
              <a:t>「「防災の日」 香美町の小学校で特別授業 非常食を使った給食も」</a:t>
            </a:r>
            <a:r>
              <a:rPr lang="en-US" altLang="ja-JP" sz="2000" dirty="0">
                <a:solidFill>
                  <a:schemeClr val="bg2">
                    <a:lumMod val="25000"/>
                  </a:schemeClr>
                </a:solidFill>
              </a:rPr>
              <a:t>. https://www3.nhk.or.jp/lnews/kobe/20230901/2020023121.html,(2023/12/28)</a:t>
            </a:r>
          </a:p>
          <a:p>
            <a:r>
              <a:rPr lang="en-US" altLang="ja-JP" sz="2000" dirty="0">
                <a:solidFill>
                  <a:schemeClr val="bg2">
                    <a:lumMod val="25000"/>
                  </a:schemeClr>
                </a:solidFill>
              </a:rPr>
              <a:t>4</a:t>
            </a:r>
            <a:r>
              <a:rPr lang="ja-JP" altLang="en-US" sz="2000" dirty="0">
                <a:solidFill>
                  <a:schemeClr val="bg2">
                    <a:lumMod val="25000"/>
                  </a:schemeClr>
                </a:solidFill>
              </a:rPr>
              <a:t>．学校給食研究改善協会</a:t>
            </a:r>
            <a:r>
              <a:rPr lang="en-US" altLang="ja-JP" sz="2000" dirty="0">
                <a:solidFill>
                  <a:schemeClr val="bg2">
                    <a:lumMod val="25000"/>
                  </a:schemeClr>
                </a:solidFill>
              </a:rPr>
              <a:t>.</a:t>
            </a:r>
            <a:r>
              <a:rPr lang="ja-JP" altLang="en-US" sz="2000" dirty="0">
                <a:solidFill>
                  <a:schemeClr val="bg2">
                    <a:lumMod val="25000"/>
                  </a:schemeClr>
                </a:solidFill>
              </a:rPr>
              <a:t>「栄養教諭・学校栄養職員開発による非常食」</a:t>
            </a:r>
            <a:r>
              <a:rPr lang="en-US" altLang="ja-JP" sz="2000" dirty="0">
                <a:solidFill>
                  <a:schemeClr val="bg2">
                    <a:lumMod val="25000"/>
                  </a:schemeClr>
                </a:solidFill>
              </a:rPr>
              <a:t>.</a:t>
            </a:r>
            <a:r>
              <a:rPr kumimoji="1" lang="en-US" altLang="ja-JP" sz="2000" dirty="0">
                <a:solidFill>
                  <a:schemeClr val="bg2">
                    <a:lumMod val="25000"/>
                  </a:schemeClr>
                </a:solidFill>
              </a:rPr>
              <a:t> </a:t>
            </a:r>
            <a:r>
              <a:rPr lang="en-US" altLang="ja-JP" sz="2000" dirty="0">
                <a:solidFill>
                  <a:schemeClr val="bg2">
                    <a:lumMod val="25000"/>
                  </a:schemeClr>
                </a:solidFill>
              </a:rPr>
              <a:t>https://www.gakkyu.or.jp/zengakuei/emergency/,(2024/1/5)</a:t>
            </a:r>
            <a:endParaRPr lang="ja-JP" altLang="en-US" sz="2000" dirty="0">
              <a:solidFill>
                <a:schemeClr val="bg2">
                  <a:lumMod val="25000"/>
                </a:schemeClr>
              </a:solidFill>
            </a:endParaRPr>
          </a:p>
          <a:p>
            <a:r>
              <a:rPr lang="en-US" altLang="ja-JP" sz="2000" dirty="0">
                <a:solidFill>
                  <a:schemeClr val="bg2">
                    <a:lumMod val="25000"/>
                  </a:schemeClr>
                </a:solidFill>
              </a:rPr>
              <a:t>5</a:t>
            </a:r>
            <a:r>
              <a:rPr lang="ja-JP" altLang="en-US" sz="2000" dirty="0">
                <a:solidFill>
                  <a:schemeClr val="bg2">
                    <a:lumMod val="25000"/>
                  </a:schemeClr>
                </a:solidFill>
              </a:rPr>
              <a:t>．尾西食品株式会社</a:t>
            </a:r>
            <a:r>
              <a:rPr lang="en-US" altLang="ja-JP" sz="2000" dirty="0">
                <a:solidFill>
                  <a:schemeClr val="bg2">
                    <a:lumMod val="25000"/>
                  </a:schemeClr>
                </a:solidFill>
              </a:rPr>
              <a:t>.</a:t>
            </a:r>
            <a:r>
              <a:rPr lang="ja-JP" altLang="en-US" sz="2000" dirty="0">
                <a:solidFill>
                  <a:schemeClr val="bg2">
                    <a:lumMod val="25000"/>
                  </a:schemeClr>
                </a:solidFill>
              </a:rPr>
              <a:t>「</a:t>
            </a:r>
            <a:r>
              <a:rPr lang="en-US" altLang="ja-JP" sz="2000" dirty="0">
                <a:solidFill>
                  <a:schemeClr val="bg2">
                    <a:lumMod val="25000"/>
                  </a:schemeClr>
                </a:solidFill>
              </a:rPr>
              <a:t>100g</a:t>
            </a:r>
            <a:r>
              <a:rPr lang="ja-JP" altLang="en-US" sz="2000" dirty="0">
                <a:solidFill>
                  <a:schemeClr val="bg2">
                    <a:lumMod val="25000"/>
                  </a:schemeClr>
                </a:solidFill>
              </a:rPr>
              <a:t>尾西の五目ごはん」</a:t>
            </a:r>
            <a:r>
              <a:rPr lang="en-US" altLang="ja-JP" sz="2000" dirty="0">
                <a:solidFill>
                  <a:schemeClr val="bg2">
                    <a:lumMod val="25000"/>
                  </a:schemeClr>
                </a:solidFill>
              </a:rPr>
              <a:t>. https://www.onisifoods.co.jp/products/gomoku.html,</a:t>
            </a:r>
            <a:r>
              <a:rPr lang="ja-JP" altLang="en-US" sz="2000" dirty="0">
                <a:solidFill>
                  <a:schemeClr val="bg2">
                    <a:lumMod val="25000"/>
                  </a:schemeClr>
                </a:solidFill>
              </a:rPr>
              <a:t>（</a:t>
            </a:r>
            <a:r>
              <a:rPr lang="en-US" altLang="ja-JP" sz="2000" dirty="0">
                <a:solidFill>
                  <a:schemeClr val="bg2">
                    <a:lumMod val="25000"/>
                  </a:schemeClr>
                </a:solidFill>
              </a:rPr>
              <a:t>2024/1/8)</a:t>
            </a:r>
          </a:p>
        </p:txBody>
      </p:sp>
      <p:sp>
        <p:nvSpPr>
          <p:cNvPr id="4" name="タイトル 1">
            <a:extLst>
              <a:ext uri="{FF2B5EF4-FFF2-40B4-BE49-F238E27FC236}">
                <a16:creationId xmlns:a16="http://schemas.microsoft.com/office/drawing/2014/main" id="{44E53B67-D5B7-CEA4-45AD-6A9D311457F0}"/>
              </a:ext>
            </a:extLst>
          </p:cNvPr>
          <p:cNvSpPr txBox="1">
            <a:spLocks/>
          </p:cNvSpPr>
          <p:nvPr/>
        </p:nvSpPr>
        <p:spPr>
          <a:xfrm>
            <a:off x="0" y="55562"/>
            <a:ext cx="3891879" cy="803275"/>
          </a:xfrm>
          <a:prstGeom prst="rect">
            <a:avLst/>
          </a:prstGeom>
        </p:spPr>
        <p:txBody>
          <a:bodyPr vert="horz" lIns="91440" tIns="45720" rIns="91440" bIns="45720" rtlCol="0" anchor="t">
            <a:norm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kumimoji="1" lang="en-US" altLang="ja-JP" sz="2400" dirty="0">
                <a:solidFill>
                  <a:schemeClr val="tx1"/>
                </a:solidFill>
              </a:rPr>
              <a:t>E. </a:t>
            </a:r>
            <a:r>
              <a:rPr kumimoji="1" lang="ja-JP" altLang="en-US" sz="2400" dirty="0">
                <a:solidFill>
                  <a:schemeClr val="tx1"/>
                </a:solidFill>
              </a:rPr>
              <a:t>学校給食（参考文献）</a:t>
            </a:r>
            <a:endParaRPr lang="ja-JP" altLang="en-US" sz="2400" dirty="0">
              <a:solidFill>
                <a:schemeClr val="tx1"/>
              </a:solidFill>
            </a:endParaRPr>
          </a:p>
        </p:txBody>
      </p:sp>
      <p:sp>
        <p:nvSpPr>
          <p:cNvPr id="6" name="テキスト ボックス 5">
            <a:extLst>
              <a:ext uri="{FF2B5EF4-FFF2-40B4-BE49-F238E27FC236}">
                <a16:creationId xmlns:a16="http://schemas.microsoft.com/office/drawing/2014/main" id="{CE26BE45-D03B-9A18-1D2F-F0AD62B2F780}"/>
              </a:ext>
            </a:extLst>
          </p:cNvPr>
          <p:cNvSpPr txBox="1"/>
          <p:nvPr/>
        </p:nvSpPr>
        <p:spPr>
          <a:xfrm>
            <a:off x="10888533" y="6321378"/>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Tree>
    <p:extLst>
      <p:ext uri="{BB962C8B-B14F-4D97-AF65-F5344CB8AC3E}">
        <p14:creationId xmlns:p14="http://schemas.microsoft.com/office/powerpoint/2010/main" val="1182040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E84C1-9E76-785D-0DA0-F46FF6C0E4A6}"/>
              </a:ext>
            </a:extLst>
          </p:cNvPr>
          <p:cNvSpPr>
            <a:spLocks noGrp="1"/>
          </p:cNvSpPr>
          <p:nvPr>
            <p:ph type="ctrTitle" idx="4294967295"/>
          </p:nvPr>
        </p:nvSpPr>
        <p:spPr>
          <a:xfrm>
            <a:off x="7838" y="-187411"/>
            <a:ext cx="1621600" cy="578669"/>
          </a:xfrm>
        </p:spPr>
        <p:txBody>
          <a:bodyPr>
            <a:noAutofit/>
          </a:bodyPr>
          <a:lstStyle/>
          <a:p>
            <a:r>
              <a:rPr kumimoji="1" lang="en-US" altLang="ja-JP" sz="2400" dirty="0">
                <a:solidFill>
                  <a:schemeClr val="tx1"/>
                </a:solidFill>
              </a:rPr>
              <a:t>F. </a:t>
            </a:r>
            <a:r>
              <a:rPr kumimoji="1" lang="ja-JP" altLang="en-US" sz="2400" dirty="0">
                <a:solidFill>
                  <a:schemeClr val="tx1"/>
                </a:solidFill>
              </a:rPr>
              <a:t>レシピ</a:t>
            </a:r>
          </a:p>
        </p:txBody>
      </p:sp>
      <p:sp>
        <p:nvSpPr>
          <p:cNvPr id="3" name="字幕 2">
            <a:extLst>
              <a:ext uri="{FF2B5EF4-FFF2-40B4-BE49-F238E27FC236}">
                <a16:creationId xmlns:a16="http://schemas.microsoft.com/office/drawing/2014/main" id="{614C7E0D-EC30-0B21-FCF7-A7CA951F981E}"/>
              </a:ext>
            </a:extLst>
          </p:cNvPr>
          <p:cNvSpPr>
            <a:spLocks noGrp="1"/>
          </p:cNvSpPr>
          <p:nvPr>
            <p:ph type="subTitle" idx="4294967295"/>
          </p:nvPr>
        </p:nvSpPr>
        <p:spPr>
          <a:xfrm>
            <a:off x="341312" y="409919"/>
            <a:ext cx="11685318" cy="6261842"/>
          </a:xfrm>
        </p:spPr>
        <p:txBody>
          <a:bodyPr>
            <a:normAutofit fontScale="40000" lnSpcReduction="20000"/>
          </a:bodyPr>
          <a:lstStyle/>
          <a:p>
            <a:pPr marL="0" indent="0" algn="l">
              <a:buNone/>
            </a:pPr>
            <a:r>
              <a:rPr lang="ja-JP" altLang="en-US" sz="6000" dirty="0">
                <a:solidFill>
                  <a:schemeClr val="tx1"/>
                </a:solidFill>
              </a:rPr>
              <a:t>［静岡県］</a:t>
            </a:r>
            <a:endParaRPr lang="en-US" altLang="ja-JP" sz="6000" dirty="0">
              <a:solidFill>
                <a:schemeClr val="tx1"/>
              </a:solidFill>
            </a:endParaRPr>
          </a:p>
          <a:p>
            <a:pPr marL="0" indent="0" algn="l">
              <a:buNone/>
            </a:pPr>
            <a:r>
              <a:rPr lang="ja-JP" altLang="en-US" sz="6000" dirty="0">
                <a:solidFill>
                  <a:schemeClr val="accent1">
                    <a:lumMod val="50000"/>
                  </a:schemeClr>
                </a:solidFill>
              </a:rPr>
              <a:t>◯災害時に活用できるレシピ</a:t>
            </a:r>
            <a:r>
              <a:rPr lang="en-US" altLang="ja-JP" sz="6000" baseline="30000" dirty="0">
                <a:solidFill>
                  <a:schemeClr val="tx1"/>
                </a:solidFill>
              </a:rPr>
              <a:t>1</a:t>
            </a:r>
            <a:r>
              <a:rPr lang="en-US" altLang="ja-JP" sz="6000" baseline="30000" dirty="0">
                <a:solidFill>
                  <a:schemeClr val="tx1"/>
                </a:solidFill>
                <a:latin typeface="+mn-ea"/>
              </a:rPr>
              <a:t>)</a:t>
            </a:r>
            <a:endParaRPr lang="en-US" altLang="ja-JP" sz="6000" baseline="30000" dirty="0">
              <a:solidFill>
                <a:schemeClr val="tx1"/>
              </a:solidFill>
            </a:endParaRPr>
          </a:p>
          <a:p>
            <a:pPr marL="0" indent="0" algn="l">
              <a:buNone/>
            </a:pPr>
            <a:r>
              <a:rPr lang="ja-JP" altLang="en-US" sz="6000" dirty="0">
                <a:solidFill>
                  <a:schemeClr val="tx1"/>
                </a:solidFill>
              </a:rPr>
              <a:t>　・水不使用！栄養たっぷり炒め、「カレーにゅうめん、切干しサラダ、ツナパスタ、さつまいもの</a:t>
            </a:r>
            <a:endParaRPr lang="en-US" altLang="ja-JP" sz="6000" dirty="0">
              <a:solidFill>
                <a:schemeClr val="tx1"/>
              </a:solidFill>
            </a:endParaRPr>
          </a:p>
          <a:p>
            <a:pPr marL="0" indent="0" algn="l">
              <a:buNone/>
            </a:pPr>
            <a:r>
              <a:rPr lang="en-US" altLang="ja-JP" sz="6000" dirty="0">
                <a:solidFill>
                  <a:schemeClr val="tx1"/>
                </a:solidFill>
              </a:rPr>
              <a:t>    </a:t>
            </a:r>
            <a:r>
              <a:rPr lang="ja-JP" altLang="en-US" sz="6000" dirty="0">
                <a:solidFill>
                  <a:schemeClr val="tx1"/>
                </a:solidFill>
              </a:rPr>
              <a:t>茶巾絞り（</a:t>
            </a:r>
            <a:r>
              <a:rPr lang="en-US" altLang="ja-JP" sz="6000" dirty="0">
                <a:solidFill>
                  <a:schemeClr val="tx1"/>
                </a:solidFill>
              </a:rPr>
              <a:t>3</a:t>
            </a:r>
            <a:r>
              <a:rPr lang="ja-JP" altLang="en-US" sz="6000" dirty="0">
                <a:solidFill>
                  <a:schemeClr val="tx1"/>
                </a:solidFill>
              </a:rPr>
              <a:t>品）」など</a:t>
            </a:r>
            <a:endParaRPr lang="en-US" altLang="ja-JP" sz="6000" dirty="0">
              <a:solidFill>
                <a:schemeClr val="tx1"/>
              </a:solidFill>
            </a:endParaRPr>
          </a:p>
          <a:p>
            <a:pPr marL="0" indent="0" algn="l">
              <a:buNone/>
            </a:pPr>
            <a:r>
              <a:rPr lang="ja-JP" altLang="en-US" sz="6000" dirty="0">
                <a:solidFill>
                  <a:schemeClr val="tx1"/>
                </a:solidFill>
              </a:rPr>
              <a:t>　・御殿場高校情報デザイン課の生徒や静岡市南部生涯学習センター主催の市民講座</a:t>
            </a:r>
            <a:endParaRPr lang="en-US" altLang="ja-JP" sz="6000" dirty="0">
              <a:solidFill>
                <a:schemeClr val="tx1"/>
              </a:solidFill>
            </a:endParaRPr>
          </a:p>
          <a:p>
            <a:pPr marL="0" indent="0" algn="l">
              <a:buNone/>
            </a:pPr>
            <a:r>
              <a:rPr lang="en-US" altLang="ja-JP" sz="6000" dirty="0">
                <a:solidFill>
                  <a:schemeClr val="tx1"/>
                </a:solidFill>
              </a:rPr>
              <a:t>   </a:t>
            </a:r>
            <a:r>
              <a:rPr lang="ja-JP" altLang="en-US" sz="6000" dirty="0">
                <a:solidFill>
                  <a:schemeClr val="tx1"/>
                </a:solidFill>
              </a:rPr>
              <a:t>参加者等が考案</a:t>
            </a:r>
            <a:endParaRPr lang="en-US" altLang="ja-JP" sz="6000" dirty="0">
              <a:solidFill>
                <a:schemeClr val="tx1"/>
              </a:solidFill>
            </a:endParaRPr>
          </a:p>
          <a:p>
            <a:pPr marL="0" indent="0" algn="l">
              <a:buNone/>
            </a:pPr>
            <a:endParaRPr lang="en-US" altLang="ja-JP" sz="6000" dirty="0">
              <a:solidFill>
                <a:schemeClr val="tx1"/>
              </a:solidFill>
            </a:endParaRPr>
          </a:p>
          <a:p>
            <a:pPr marL="0" indent="0" algn="l">
              <a:buNone/>
            </a:pPr>
            <a:r>
              <a:rPr lang="ja-JP" altLang="en-US" sz="6000" dirty="0">
                <a:solidFill>
                  <a:schemeClr val="tx1"/>
                </a:solidFill>
              </a:rPr>
              <a:t>［東京都］</a:t>
            </a:r>
            <a:endParaRPr lang="en-US" altLang="ja-JP" sz="6000" dirty="0">
              <a:solidFill>
                <a:schemeClr val="tx1"/>
              </a:solidFill>
            </a:endParaRPr>
          </a:p>
          <a:p>
            <a:pPr marL="0" indent="0" algn="l">
              <a:buNone/>
            </a:pPr>
            <a:r>
              <a:rPr lang="ja-JP" altLang="en-US" sz="6000" dirty="0">
                <a:solidFill>
                  <a:schemeClr val="accent1">
                    <a:lumMod val="50000"/>
                  </a:schemeClr>
                </a:solidFill>
              </a:rPr>
              <a:t>◯防災備蓄食品を活用したアレンジレシピ</a:t>
            </a:r>
            <a:r>
              <a:rPr lang="en-US" altLang="ja-JP" sz="6000" baseline="30000" dirty="0">
                <a:solidFill>
                  <a:schemeClr val="tx1"/>
                </a:solidFill>
              </a:rPr>
              <a:t>2</a:t>
            </a:r>
            <a:r>
              <a:rPr lang="en-US" altLang="ja-JP" sz="6000" baseline="30000" dirty="0">
                <a:solidFill>
                  <a:schemeClr val="tx1"/>
                </a:solidFill>
                <a:latin typeface="+mn-ea"/>
              </a:rPr>
              <a:t>)</a:t>
            </a:r>
            <a:r>
              <a:rPr lang="en-US" altLang="ja-JP" sz="6000" baseline="30000" dirty="0">
                <a:latin typeface="+mn-ea"/>
              </a:rPr>
              <a:t> </a:t>
            </a:r>
            <a:endParaRPr lang="en-US" altLang="ja-JP" sz="6000" baseline="30000" dirty="0">
              <a:solidFill>
                <a:schemeClr val="tx1"/>
              </a:solidFill>
            </a:endParaRPr>
          </a:p>
          <a:p>
            <a:pPr marL="0" indent="0" algn="l">
              <a:buNone/>
            </a:pPr>
            <a:r>
              <a:rPr lang="ja-JP" altLang="en-US" sz="6000" dirty="0">
                <a:solidFill>
                  <a:schemeClr val="tx1"/>
                </a:solidFill>
              </a:rPr>
              <a:t>　・べリーのカンパンプディング、液体ミルクで作るクロック・ムッシュなど</a:t>
            </a:r>
            <a:endParaRPr lang="en-US" altLang="ja-JP" sz="6000" dirty="0">
              <a:solidFill>
                <a:schemeClr val="tx1"/>
              </a:solidFill>
            </a:endParaRPr>
          </a:p>
          <a:p>
            <a:pPr marL="0" indent="0" algn="l">
              <a:buNone/>
            </a:pPr>
            <a:r>
              <a:rPr lang="ja-JP" altLang="en-US" sz="6000" dirty="0">
                <a:solidFill>
                  <a:schemeClr val="tx1"/>
                </a:solidFill>
              </a:rPr>
              <a:t>　・賞味期限が近づいた防災備蓄食品を活用して食品ロス削減</a:t>
            </a:r>
            <a:endParaRPr lang="en-US" altLang="ja-JP" sz="6000" dirty="0">
              <a:solidFill>
                <a:schemeClr val="tx1"/>
              </a:solidFill>
            </a:endParaRPr>
          </a:p>
          <a:p>
            <a:pPr marL="0" indent="0" algn="l">
              <a:buNone/>
            </a:pPr>
            <a:r>
              <a:rPr lang="ja-JP" altLang="en-US" sz="6000" dirty="0">
                <a:solidFill>
                  <a:schemeClr val="accent1">
                    <a:lumMod val="50000"/>
                  </a:schemeClr>
                </a:solidFill>
              </a:rPr>
              <a:t>◯非常時にも使える簡単おいしいヘルシーレシピ</a:t>
            </a:r>
            <a:r>
              <a:rPr lang="en-US" altLang="ja-JP" sz="6000" baseline="30000" dirty="0">
                <a:solidFill>
                  <a:schemeClr val="tx1"/>
                </a:solidFill>
              </a:rPr>
              <a:t>3</a:t>
            </a:r>
            <a:r>
              <a:rPr lang="en-US" altLang="ja-JP" sz="6000" baseline="30000" dirty="0">
                <a:solidFill>
                  <a:schemeClr val="tx1"/>
                </a:solidFill>
                <a:latin typeface="+mn-ea"/>
              </a:rPr>
              <a:t>)</a:t>
            </a:r>
            <a:endParaRPr lang="en-US" altLang="ja-JP" sz="6000" baseline="30000" dirty="0">
              <a:solidFill>
                <a:schemeClr val="tx1"/>
              </a:solidFill>
            </a:endParaRPr>
          </a:p>
          <a:p>
            <a:pPr marL="0" indent="0" algn="l">
              <a:buNone/>
            </a:pPr>
            <a:r>
              <a:rPr lang="ja-JP" altLang="en-US" sz="6000" dirty="0">
                <a:solidFill>
                  <a:schemeClr val="tx1"/>
                </a:solidFill>
              </a:rPr>
              <a:t>　・被災直後：セルフラップサンド、あしたばホットミルクなど</a:t>
            </a:r>
            <a:endParaRPr lang="en-US" altLang="ja-JP" sz="6000" dirty="0">
              <a:solidFill>
                <a:schemeClr val="tx1"/>
              </a:solidFill>
            </a:endParaRPr>
          </a:p>
          <a:p>
            <a:pPr marL="0" indent="0" algn="l">
              <a:buNone/>
            </a:pPr>
            <a:endParaRPr lang="en-US" altLang="ja-JP" sz="6000" dirty="0">
              <a:solidFill>
                <a:schemeClr val="tx1"/>
              </a:solidFill>
            </a:endParaRPr>
          </a:p>
          <a:p>
            <a:pPr marL="0" indent="0" algn="l">
              <a:buNone/>
            </a:pPr>
            <a:r>
              <a:rPr lang="ja-JP" altLang="en-US" sz="6000" dirty="0">
                <a:solidFill>
                  <a:schemeClr val="tx1"/>
                </a:solidFill>
              </a:rPr>
              <a:t>［兵庫県］</a:t>
            </a:r>
            <a:endParaRPr lang="en-US" altLang="ja-JP" sz="6000" dirty="0">
              <a:solidFill>
                <a:schemeClr val="tx1"/>
              </a:solidFill>
            </a:endParaRPr>
          </a:p>
          <a:p>
            <a:pPr marL="0" indent="0" algn="l">
              <a:buNone/>
            </a:pPr>
            <a:r>
              <a:rPr kumimoji="1" lang="ja-JP" altLang="en-US" sz="6000" dirty="0">
                <a:solidFill>
                  <a:schemeClr val="accent1">
                    <a:lumMod val="50000"/>
                  </a:schemeClr>
                </a:solidFill>
              </a:rPr>
              <a:t>◯保存食活用レシピ</a:t>
            </a:r>
            <a:r>
              <a:rPr kumimoji="1" lang="en-US" altLang="ja-JP" sz="6000" baseline="30000" dirty="0">
                <a:solidFill>
                  <a:schemeClr val="tx1"/>
                </a:solidFill>
              </a:rPr>
              <a:t>4</a:t>
            </a:r>
            <a:r>
              <a:rPr lang="en-US" altLang="ja-JP" sz="6000" baseline="30000" dirty="0">
                <a:solidFill>
                  <a:schemeClr val="tx1"/>
                </a:solidFill>
                <a:latin typeface="+mn-ea"/>
              </a:rPr>
              <a:t>) </a:t>
            </a:r>
            <a:r>
              <a:rPr lang="ja-JP" altLang="en-US" sz="6000" dirty="0">
                <a:solidFill>
                  <a:schemeClr val="tx1"/>
                </a:solidFill>
              </a:rPr>
              <a:t>　：さんまのかば焼き缶でまぜごはん、サバのみそ煮缶で炒め物など</a:t>
            </a:r>
            <a:endParaRPr lang="en-US" altLang="ja-JP" sz="6000" dirty="0">
              <a:solidFill>
                <a:schemeClr val="tx1"/>
              </a:solidFill>
            </a:endParaRPr>
          </a:p>
          <a:p>
            <a:pPr marL="0" indent="0" algn="l">
              <a:buNone/>
            </a:pPr>
            <a:r>
              <a:rPr lang="ja-JP" altLang="en-US" sz="6000" dirty="0">
                <a:solidFill>
                  <a:schemeClr val="accent1">
                    <a:lumMod val="50000"/>
                  </a:schemeClr>
                </a:solidFill>
              </a:rPr>
              <a:t>◯簡単料理法</a:t>
            </a:r>
            <a:r>
              <a:rPr lang="en-US" altLang="ja-JP" sz="6000" baseline="30000" dirty="0">
                <a:solidFill>
                  <a:schemeClr val="tx1"/>
                </a:solidFill>
              </a:rPr>
              <a:t>5</a:t>
            </a:r>
            <a:r>
              <a:rPr lang="en-US" altLang="ja-JP" sz="6000" baseline="30000" dirty="0">
                <a:solidFill>
                  <a:schemeClr val="tx1"/>
                </a:solidFill>
                <a:latin typeface="+mn-ea"/>
              </a:rPr>
              <a:t>) </a:t>
            </a:r>
            <a:r>
              <a:rPr lang="ja-JP" altLang="en-US" sz="6000" dirty="0">
                <a:solidFill>
                  <a:schemeClr val="tx1"/>
                </a:solidFill>
              </a:rPr>
              <a:t>　       ：阪神・淡路大震災時に、栄養・食生活支援を行うために作成された</a:t>
            </a:r>
            <a:endParaRPr lang="en-US" altLang="ja-JP" sz="6000" dirty="0">
              <a:solidFill>
                <a:schemeClr val="tx1"/>
              </a:solidFill>
            </a:endParaRPr>
          </a:p>
          <a:p>
            <a:pPr marL="0" indent="0">
              <a:buNone/>
            </a:pPr>
            <a:r>
              <a:rPr lang="ja-JP" altLang="en-US" sz="6000" dirty="0">
                <a:solidFill>
                  <a:schemeClr val="accent1">
                    <a:lumMod val="50000"/>
                  </a:schemeClr>
                </a:solidFill>
              </a:rPr>
              <a:t>◯ポリ袋のパッククッキングの方法</a:t>
            </a:r>
            <a:r>
              <a:rPr lang="en-US" altLang="ja-JP" sz="6000" baseline="30000" dirty="0">
                <a:solidFill>
                  <a:schemeClr val="tx1"/>
                </a:solidFill>
              </a:rPr>
              <a:t>6</a:t>
            </a:r>
            <a:r>
              <a:rPr lang="en-US" altLang="ja-JP" sz="6000" baseline="30000" dirty="0">
                <a:solidFill>
                  <a:schemeClr val="tx1"/>
                </a:solidFill>
                <a:latin typeface="+mn-ea"/>
              </a:rPr>
              <a:t>) </a:t>
            </a:r>
            <a:r>
              <a:rPr lang="ja-JP" altLang="en-US" sz="6000" dirty="0">
                <a:solidFill>
                  <a:schemeClr val="tx1"/>
                </a:solidFill>
              </a:rPr>
              <a:t>　：ポリ袋に食材を入れて、お湯で温める簡単調理法</a:t>
            </a:r>
            <a:endParaRPr lang="en-US" altLang="ja-JP" sz="6000" dirty="0">
              <a:solidFill>
                <a:schemeClr val="tx1"/>
              </a:solidFill>
            </a:endParaRPr>
          </a:p>
          <a:p>
            <a:pPr marL="0" indent="0" algn="l">
              <a:buNone/>
            </a:pPr>
            <a:endParaRPr lang="en-US" altLang="ja-JP" dirty="0"/>
          </a:p>
          <a:p>
            <a:pPr marL="0" indent="0" algn="l">
              <a:buNone/>
            </a:pPr>
            <a:endParaRPr lang="en-US" altLang="ja-JP" dirty="0"/>
          </a:p>
        </p:txBody>
      </p:sp>
      <p:sp>
        <p:nvSpPr>
          <p:cNvPr id="4" name="テキスト ボックス 3">
            <a:extLst>
              <a:ext uri="{FF2B5EF4-FFF2-40B4-BE49-F238E27FC236}">
                <a16:creationId xmlns:a16="http://schemas.microsoft.com/office/drawing/2014/main" id="{B17923A9-4BE9-D472-6235-8B2B7F9359D6}"/>
              </a:ext>
            </a:extLst>
          </p:cNvPr>
          <p:cNvSpPr txBox="1"/>
          <p:nvPr/>
        </p:nvSpPr>
        <p:spPr>
          <a:xfrm>
            <a:off x="8217764" y="6581001"/>
            <a:ext cx="2891568" cy="338554"/>
          </a:xfrm>
          <a:prstGeom prst="rect">
            <a:avLst/>
          </a:prstGeom>
          <a:noFill/>
        </p:spPr>
        <p:txBody>
          <a:bodyPr wrap="square">
            <a:spAutoFit/>
          </a:bodyPr>
          <a:lstStyle/>
          <a:p>
            <a:r>
              <a:rPr lang="ja-JP" altLang="en-US" sz="1600" dirty="0">
                <a:solidFill>
                  <a:schemeClr val="bg2">
                    <a:lumMod val="25000"/>
                  </a:schemeClr>
                </a:solidFill>
              </a:rPr>
              <a:t>参考文献：次のスライド参照</a:t>
            </a:r>
            <a:endParaRPr lang="en-US" altLang="ja-JP" sz="1600" dirty="0">
              <a:solidFill>
                <a:schemeClr val="bg2">
                  <a:lumMod val="25000"/>
                </a:schemeClr>
              </a:solidFill>
            </a:endParaRPr>
          </a:p>
        </p:txBody>
      </p:sp>
      <p:sp>
        <p:nvSpPr>
          <p:cNvPr id="5" name="テキスト ボックス 4">
            <a:extLst>
              <a:ext uri="{FF2B5EF4-FFF2-40B4-BE49-F238E27FC236}">
                <a16:creationId xmlns:a16="http://schemas.microsoft.com/office/drawing/2014/main" id="{2755CD65-95BA-BD09-5CD3-D1B6FA8384DC}"/>
              </a:ext>
            </a:extLst>
          </p:cNvPr>
          <p:cNvSpPr txBox="1"/>
          <p:nvPr/>
        </p:nvSpPr>
        <p:spPr>
          <a:xfrm>
            <a:off x="10888533" y="6492828"/>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6" name="スライド番号プレースホルダー 5">
            <a:extLst>
              <a:ext uri="{FF2B5EF4-FFF2-40B4-BE49-F238E27FC236}">
                <a16:creationId xmlns:a16="http://schemas.microsoft.com/office/drawing/2014/main" id="{544FB0EC-FB5B-DE9B-2CB6-1BB4300D70AE}"/>
              </a:ext>
            </a:extLst>
          </p:cNvPr>
          <p:cNvSpPr>
            <a:spLocks noGrp="1"/>
          </p:cNvSpPr>
          <p:nvPr>
            <p:ph type="sldNum" sz="quarter" idx="12"/>
          </p:nvPr>
        </p:nvSpPr>
        <p:spPr/>
        <p:txBody>
          <a:bodyPr/>
          <a:lstStyle/>
          <a:p>
            <a:pPr rtl="0"/>
            <a:fld id="{48F63A3B-78C7-47BE-AE5E-E10140E04643}" type="slidenum">
              <a:rPr lang="en-US" altLang="ja-JP" smtClean="0"/>
              <a:t>73</a:t>
            </a:fld>
            <a:endParaRPr lang="ja-JP" dirty="0"/>
          </a:p>
        </p:txBody>
      </p:sp>
    </p:spTree>
    <p:extLst>
      <p:ext uri="{BB962C8B-B14F-4D97-AF65-F5344CB8AC3E}">
        <p14:creationId xmlns:p14="http://schemas.microsoft.com/office/powerpoint/2010/main" val="1375037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E84C1-9E76-785D-0DA0-F46FF6C0E4A6}"/>
              </a:ext>
            </a:extLst>
          </p:cNvPr>
          <p:cNvSpPr>
            <a:spLocks noGrp="1"/>
          </p:cNvSpPr>
          <p:nvPr>
            <p:ph type="ctrTitle" idx="4294967295"/>
          </p:nvPr>
        </p:nvSpPr>
        <p:spPr>
          <a:xfrm>
            <a:off x="88392" y="457200"/>
            <a:ext cx="3287105" cy="615730"/>
          </a:xfrm>
        </p:spPr>
        <p:txBody>
          <a:bodyPr>
            <a:noAutofit/>
          </a:bodyPr>
          <a:lstStyle/>
          <a:p>
            <a:r>
              <a:rPr kumimoji="1" lang="en-US" altLang="ja-JP" sz="2400" dirty="0">
                <a:solidFill>
                  <a:schemeClr val="tx1"/>
                </a:solidFill>
              </a:rPr>
              <a:t>f. </a:t>
            </a:r>
            <a:r>
              <a:rPr kumimoji="1" lang="ja-JP" altLang="en-US" sz="2400" dirty="0">
                <a:solidFill>
                  <a:schemeClr val="tx1"/>
                </a:solidFill>
              </a:rPr>
              <a:t>レシピ</a:t>
            </a:r>
            <a:r>
              <a:rPr lang="ja-JP" altLang="en-US" sz="2400" dirty="0">
                <a:solidFill>
                  <a:schemeClr val="tx1"/>
                </a:solidFill>
              </a:rPr>
              <a:t>（参考文献）</a:t>
            </a:r>
            <a:endParaRPr kumimoji="1" lang="ja-JP" altLang="en-US" sz="2400" dirty="0">
              <a:solidFill>
                <a:schemeClr val="tx1"/>
              </a:solidFill>
            </a:endParaRPr>
          </a:p>
        </p:txBody>
      </p:sp>
      <p:sp>
        <p:nvSpPr>
          <p:cNvPr id="5" name="テキスト ボックス 4">
            <a:extLst>
              <a:ext uri="{FF2B5EF4-FFF2-40B4-BE49-F238E27FC236}">
                <a16:creationId xmlns:a16="http://schemas.microsoft.com/office/drawing/2014/main" id="{84C8361C-ABB2-A607-6162-B152D185D49A}"/>
              </a:ext>
            </a:extLst>
          </p:cNvPr>
          <p:cNvSpPr txBox="1"/>
          <p:nvPr/>
        </p:nvSpPr>
        <p:spPr>
          <a:xfrm>
            <a:off x="214851" y="1072929"/>
            <a:ext cx="12012385" cy="5016758"/>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．静岡県</a:t>
            </a:r>
            <a:r>
              <a:rPr lang="en-US" altLang="ja-JP" sz="2000" dirty="0">
                <a:solidFill>
                  <a:schemeClr val="bg2">
                    <a:lumMod val="25000"/>
                  </a:schemeClr>
                </a:solidFill>
              </a:rPr>
              <a:t>.</a:t>
            </a:r>
            <a:r>
              <a:rPr lang="ja-JP" altLang="en-US" sz="2000" dirty="0">
                <a:solidFill>
                  <a:schemeClr val="bg2">
                    <a:lumMod val="25000"/>
                  </a:schemeClr>
                </a:solidFill>
              </a:rPr>
              <a:t>「災害時に活用できるレシピの紹介」</a:t>
            </a:r>
            <a:r>
              <a:rPr lang="en-US" altLang="ja-JP" sz="2000" dirty="0">
                <a:solidFill>
                  <a:schemeClr val="bg2">
                    <a:lumMod val="25000"/>
                  </a:schemeClr>
                </a:solidFill>
              </a:rPr>
              <a:t>.https://www.pref.shizuoka.jp/bosaikinkyu/sonae/earthquake/bosaicenter/1003638/1043919/1003659/1035046.html,</a:t>
            </a:r>
          </a:p>
          <a:p>
            <a:r>
              <a:rPr lang="ja-JP" altLang="en-US" sz="2000" dirty="0">
                <a:solidFill>
                  <a:schemeClr val="bg2">
                    <a:lumMod val="25000"/>
                  </a:schemeClr>
                </a:solidFill>
              </a:rPr>
              <a:t>（</a:t>
            </a:r>
            <a:r>
              <a:rPr lang="en-US" altLang="ja-JP" sz="2000" dirty="0">
                <a:solidFill>
                  <a:schemeClr val="bg2">
                    <a:lumMod val="25000"/>
                  </a:schemeClr>
                </a:solidFill>
              </a:rPr>
              <a:t>2023/12/28</a:t>
            </a:r>
            <a:r>
              <a:rPr lang="ja-JP" altLang="en-US" sz="2000" dirty="0">
                <a:solidFill>
                  <a:schemeClr val="bg2">
                    <a:lumMod val="25000"/>
                  </a:schemeClr>
                </a:solidFill>
              </a:rPr>
              <a:t>）</a:t>
            </a:r>
            <a:endParaRPr lang="en-US" altLang="ja-JP" sz="2000" dirty="0">
              <a:solidFill>
                <a:schemeClr val="bg2">
                  <a:lumMod val="25000"/>
                </a:schemeClr>
              </a:solidFill>
            </a:endParaRPr>
          </a:p>
          <a:p>
            <a:r>
              <a:rPr lang="en-US" altLang="ja-JP" sz="2000" dirty="0">
                <a:solidFill>
                  <a:schemeClr val="bg2">
                    <a:lumMod val="25000"/>
                  </a:schemeClr>
                </a:solidFill>
              </a:rPr>
              <a:t>2</a:t>
            </a:r>
            <a:r>
              <a:rPr lang="ja-JP" altLang="en-US" sz="2000" dirty="0">
                <a:solidFill>
                  <a:schemeClr val="bg2">
                    <a:lumMod val="25000"/>
                  </a:schemeClr>
                </a:solidFill>
              </a:rPr>
              <a:t>．東京都環境局</a:t>
            </a:r>
            <a:r>
              <a:rPr lang="en-US" altLang="ja-JP" sz="2000" dirty="0">
                <a:solidFill>
                  <a:schemeClr val="bg2">
                    <a:lumMod val="25000"/>
                  </a:schemeClr>
                </a:solidFill>
              </a:rPr>
              <a:t>.</a:t>
            </a:r>
            <a:r>
              <a:rPr lang="ja-JP" altLang="en-US" sz="2000" dirty="0">
                <a:solidFill>
                  <a:schemeClr val="bg2">
                    <a:lumMod val="25000"/>
                  </a:schemeClr>
                </a:solidFill>
              </a:rPr>
              <a:t>「防災備蓄食品を活用したレシピ紹介」</a:t>
            </a:r>
            <a:r>
              <a:rPr lang="en-US" altLang="ja-JP" sz="2000" dirty="0">
                <a:solidFill>
                  <a:schemeClr val="bg2">
                    <a:lumMod val="25000"/>
                  </a:schemeClr>
                </a:solidFill>
              </a:rPr>
              <a:t>. https://www.kankyo.metro.tokyo.lg.jp/resource/recycle/tokyo_torikumi/recipe.html,</a:t>
            </a:r>
            <a:r>
              <a:rPr lang="ja-JP" altLang="en-US" sz="2000" dirty="0">
                <a:solidFill>
                  <a:schemeClr val="bg2">
                    <a:lumMod val="25000"/>
                  </a:schemeClr>
                </a:solidFill>
              </a:rPr>
              <a:t>（</a:t>
            </a:r>
            <a:r>
              <a:rPr lang="en-US" altLang="ja-JP" sz="2000" dirty="0">
                <a:solidFill>
                  <a:schemeClr val="bg2">
                    <a:lumMod val="25000"/>
                  </a:schemeClr>
                </a:solidFill>
              </a:rPr>
              <a:t>2024/1/8</a:t>
            </a:r>
            <a:r>
              <a:rPr lang="ja-JP" altLang="en-US" sz="2000" dirty="0">
                <a:solidFill>
                  <a:schemeClr val="bg2">
                    <a:lumMod val="25000"/>
                  </a:schemeClr>
                </a:solidFill>
              </a:rPr>
              <a:t>）</a:t>
            </a:r>
            <a:endParaRPr lang="en-US" altLang="ja-JP" sz="2000" dirty="0">
              <a:solidFill>
                <a:schemeClr val="bg2">
                  <a:lumMod val="25000"/>
                </a:schemeClr>
              </a:solidFill>
            </a:endParaRPr>
          </a:p>
          <a:p>
            <a:r>
              <a:rPr lang="en-US" altLang="ja-JP" sz="2000" dirty="0">
                <a:solidFill>
                  <a:schemeClr val="bg2">
                    <a:lumMod val="25000"/>
                  </a:schemeClr>
                </a:solidFill>
              </a:rPr>
              <a:t>3</a:t>
            </a:r>
            <a:r>
              <a:rPr lang="ja-JP" altLang="en-US" sz="2000" dirty="0">
                <a:solidFill>
                  <a:schemeClr val="bg2">
                    <a:lumMod val="25000"/>
                  </a:schemeClr>
                </a:solidFill>
              </a:rPr>
              <a:t>．東京都保健医療局東京都島しょ保健所</a:t>
            </a:r>
            <a:r>
              <a:rPr lang="en-US" altLang="ja-JP" sz="2000" dirty="0">
                <a:solidFill>
                  <a:schemeClr val="bg2">
                    <a:lumMod val="25000"/>
                  </a:schemeClr>
                </a:solidFill>
              </a:rPr>
              <a:t>.</a:t>
            </a:r>
            <a:r>
              <a:rPr lang="ja-JP" altLang="en-US" sz="2000" dirty="0">
                <a:solidFill>
                  <a:schemeClr val="bg2">
                    <a:lumMod val="25000"/>
                  </a:schemeClr>
                </a:solidFill>
              </a:rPr>
              <a:t>「「非常時にも使える簡単おいしいヘルシーレシピ」を作成しました」</a:t>
            </a:r>
            <a:r>
              <a:rPr lang="en-US" altLang="ja-JP" sz="2000" dirty="0">
                <a:solidFill>
                  <a:schemeClr val="bg2">
                    <a:lumMod val="25000"/>
                  </a:schemeClr>
                </a:solidFill>
              </a:rPr>
              <a:t>. https://www.hokeniryo.metro.tokyo.lg.jp/tousyo/shiryou/hijyoujireshipi2.html,(2024/1/8)</a:t>
            </a:r>
          </a:p>
          <a:p>
            <a:r>
              <a:rPr lang="en-US" altLang="ja-JP" sz="2000" dirty="0">
                <a:solidFill>
                  <a:schemeClr val="bg2">
                    <a:lumMod val="25000"/>
                  </a:schemeClr>
                </a:solidFill>
              </a:rPr>
              <a:t>4</a:t>
            </a:r>
            <a:r>
              <a:rPr lang="ja-JP" altLang="en-US" sz="2000" dirty="0">
                <a:solidFill>
                  <a:schemeClr val="bg2">
                    <a:lumMod val="25000"/>
                  </a:schemeClr>
                </a:solidFill>
              </a:rPr>
              <a:t>．兵庫県</a:t>
            </a:r>
            <a:r>
              <a:rPr lang="en-US" altLang="ja-JP" sz="2000" dirty="0">
                <a:solidFill>
                  <a:schemeClr val="bg2">
                    <a:lumMod val="25000"/>
                  </a:schemeClr>
                </a:solidFill>
              </a:rPr>
              <a:t>.</a:t>
            </a:r>
            <a:r>
              <a:rPr lang="ja-JP" altLang="en-US" sz="2000" dirty="0">
                <a:solidFill>
                  <a:schemeClr val="bg2">
                    <a:lumMod val="25000"/>
                  </a:schemeClr>
                </a:solidFill>
              </a:rPr>
              <a:t>「いざという時の心構え </a:t>
            </a:r>
            <a:r>
              <a:rPr lang="en-US" altLang="ja-JP" sz="2000" dirty="0">
                <a:solidFill>
                  <a:schemeClr val="bg2">
                    <a:lumMod val="25000"/>
                  </a:schemeClr>
                </a:solidFill>
              </a:rPr>
              <a:t>3</a:t>
            </a:r>
            <a:r>
              <a:rPr lang="ja-JP" altLang="en-US" sz="2000" dirty="0">
                <a:solidFill>
                  <a:schemeClr val="bg2">
                    <a:lumMod val="25000"/>
                  </a:schemeClr>
                </a:solidFill>
              </a:rPr>
              <a:t>日分程度の食の備えをしましょう」</a:t>
            </a:r>
            <a:r>
              <a:rPr lang="en-US" altLang="ja-JP" sz="2000" dirty="0">
                <a:solidFill>
                  <a:schemeClr val="bg2">
                    <a:lumMod val="25000"/>
                  </a:schemeClr>
                </a:solidFill>
              </a:rPr>
              <a:t>.https://web.pref.hyogo.lg.jp/recommend/learn/documents/reshipi4.pdf,</a:t>
            </a:r>
            <a:r>
              <a:rPr lang="ja-JP" altLang="en-US" sz="2000" dirty="0">
                <a:solidFill>
                  <a:schemeClr val="bg2">
                    <a:lumMod val="25000"/>
                  </a:schemeClr>
                </a:solidFill>
              </a:rPr>
              <a:t> （</a:t>
            </a:r>
            <a:r>
              <a:rPr lang="en-US" altLang="ja-JP" sz="2000" dirty="0">
                <a:solidFill>
                  <a:schemeClr val="bg2">
                    <a:lumMod val="25000"/>
                  </a:schemeClr>
                </a:solidFill>
              </a:rPr>
              <a:t>2023/12/28</a:t>
            </a:r>
            <a:r>
              <a:rPr lang="ja-JP" altLang="en-US" sz="2000" dirty="0">
                <a:solidFill>
                  <a:schemeClr val="bg2">
                    <a:lumMod val="25000"/>
                  </a:schemeClr>
                </a:solidFill>
              </a:rPr>
              <a:t>）</a:t>
            </a:r>
            <a:endParaRPr lang="en-US" altLang="ja-JP" sz="2000" dirty="0">
              <a:solidFill>
                <a:schemeClr val="bg2">
                  <a:lumMod val="25000"/>
                </a:schemeClr>
              </a:solidFill>
            </a:endParaRPr>
          </a:p>
          <a:p>
            <a:r>
              <a:rPr lang="en-US" altLang="ja-JP" sz="2000" dirty="0">
                <a:solidFill>
                  <a:schemeClr val="bg2">
                    <a:lumMod val="25000"/>
                  </a:schemeClr>
                </a:solidFill>
              </a:rPr>
              <a:t>5</a:t>
            </a:r>
            <a:r>
              <a:rPr lang="ja-JP" altLang="en-US" sz="2000" dirty="0">
                <a:solidFill>
                  <a:schemeClr val="bg2">
                    <a:lumMod val="25000"/>
                  </a:schemeClr>
                </a:solidFill>
              </a:rPr>
              <a:t>．兵庫県</a:t>
            </a:r>
            <a:r>
              <a:rPr lang="en-US" altLang="ja-JP" sz="2000" dirty="0">
                <a:solidFill>
                  <a:schemeClr val="bg2">
                    <a:lumMod val="25000"/>
                  </a:schemeClr>
                </a:solidFill>
              </a:rPr>
              <a:t>.</a:t>
            </a:r>
            <a:r>
              <a:rPr lang="ja-JP" altLang="en-US" sz="2000" dirty="0">
                <a:solidFill>
                  <a:schemeClr val="bg2">
                    <a:lumMod val="25000"/>
                  </a:schemeClr>
                </a:solidFill>
              </a:rPr>
              <a:t>「いざという時の心構え 災害時の食に備える」</a:t>
            </a:r>
            <a:r>
              <a:rPr lang="en-US" altLang="ja-JP" sz="2000" dirty="0">
                <a:solidFill>
                  <a:schemeClr val="bg2">
                    <a:lumMod val="25000"/>
                  </a:schemeClr>
                </a:solidFill>
              </a:rPr>
              <a:t>. https://web.pref.hyogo.lg.jp/kf17/hw13_000000039_1.html,</a:t>
            </a:r>
            <a:r>
              <a:rPr lang="ja-JP" altLang="en-US" sz="2000" dirty="0">
                <a:solidFill>
                  <a:schemeClr val="bg2">
                    <a:lumMod val="25000"/>
                  </a:schemeClr>
                </a:solidFill>
              </a:rPr>
              <a:t> （</a:t>
            </a:r>
            <a:r>
              <a:rPr lang="en-US" altLang="ja-JP" sz="2000" dirty="0">
                <a:solidFill>
                  <a:schemeClr val="bg2">
                    <a:lumMod val="25000"/>
                  </a:schemeClr>
                </a:solidFill>
              </a:rPr>
              <a:t>2023/12/28</a:t>
            </a:r>
            <a:r>
              <a:rPr lang="ja-JP" altLang="en-US" sz="2000" dirty="0">
                <a:solidFill>
                  <a:schemeClr val="bg2">
                    <a:lumMod val="25000"/>
                  </a:schemeClr>
                </a:solidFill>
              </a:rPr>
              <a:t>）</a:t>
            </a:r>
            <a:endParaRPr lang="en-US" altLang="ja-JP" sz="2000" dirty="0">
              <a:solidFill>
                <a:schemeClr val="bg2">
                  <a:lumMod val="25000"/>
                </a:schemeClr>
              </a:solidFill>
            </a:endParaRPr>
          </a:p>
          <a:p>
            <a:r>
              <a:rPr lang="en-US" altLang="ja-JP" sz="2000" dirty="0">
                <a:solidFill>
                  <a:schemeClr val="bg2">
                    <a:lumMod val="25000"/>
                  </a:schemeClr>
                </a:solidFill>
              </a:rPr>
              <a:t>6</a:t>
            </a:r>
            <a:r>
              <a:rPr lang="ja-JP" altLang="en-US" sz="2000" dirty="0">
                <a:solidFill>
                  <a:schemeClr val="bg2">
                    <a:lumMod val="25000"/>
                  </a:schemeClr>
                </a:solidFill>
              </a:rPr>
              <a:t>．</a:t>
            </a:r>
            <a:r>
              <a:rPr lang="en-US" altLang="ja-JP" sz="2000" dirty="0">
                <a:solidFill>
                  <a:schemeClr val="bg2">
                    <a:lumMod val="25000"/>
                  </a:schemeClr>
                </a:solidFill>
              </a:rPr>
              <a:t> </a:t>
            </a:r>
            <a:r>
              <a:rPr lang="ja-JP" altLang="en-US" sz="2000" dirty="0">
                <a:solidFill>
                  <a:schemeClr val="bg2">
                    <a:lumMod val="25000"/>
                  </a:schemeClr>
                </a:solidFill>
              </a:rPr>
              <a:t>兵庫県</a:t>
            </a:r>
            <a:r>
              <a:rPr lang="en-US" altLang="ja-JP" sz="2000" dirty="0">
                <a:solidFill>
                  <a:schemeClr val="bg2">
                    <a:lumMod val="25000"/>
                  </a:schemeClr>
                </a:solidFill>
              </a:rPr>
              <a:t>.</a:t>
            </a:r>
            <a:r>
              <a:rPr lang="ja-JP" altLang="en-US" sz="2000" dirty="0">
                <a:solidFill>
                  <a:schemeClr val="bg2">
                    <a:lumMod val="25000"/>
                  </a:schemeClr>
                </a:solidFill>
              </a:rPr>
              <a:t>「ポリ袋</a:t>
            </a:r>
            <a:r>
              <a:rPr lang="en-US" altLang="ja-JP" sz="2000" dirty="0">
                <a:solidFill>
                  <a:schemeClr val="bg2">
                    <a:lumMod val="25000"/>
                  </a:schemeClr>
                </a:solidFill>
              </a:rPr>
              <a:t>de</a:t>
            </a:r>
            <a:r>
              <a:rPr lang="ja-JP" altLang="en-US" sz="2000" dirty="0">
                <a:solidFill>
                  <a:schemeClr val="bg2">
                    <a:lumMod val="25000"/>
                  </a:schemeClr>
                </a:solidFill>
              </a:rPr>
              <a:t>パッククッキング」</a:t>
            </a:r>
            <a:r>
              <a:rPr lang="en-US" altLang="ja-JP" sz="2000" dirty="0">
                <a:solidFill>
                  <a:schemeClr val="bg2">
                    <a:lumMod val="25000"/>
                  </a:schemeClr>
                </a:solidFill>
              </a:rPr>
              <a:t>.https://web.pref.hyogo.lg.jp/kf17/documents/reshipi2.pdf,</a:t>
            </a:r>
            <a:r>
              <a:rPr lang="ja-JP" altLang="en-US" sz="2000" dirty="0">
                <a:solidFill>
                  <a:schemeClr val="bg2">
                    <a:lumMod val="25000"/>
                  </a:schemeClr>
                </a:solidFill>
              </a:rPr>
              <a:t> （</a:t>
            </a:r>
            <a:r>
              <a:rPr lang="en-US" altLang="ja-JP" sz="2000" dirty="0">
                <a:solidFill>
                  <a:schemeClr val="bg2">
                    <a:lumMod val="25000"/>
                  </a:schemeClr>
                </a:solidFill>
              </a:rPr>
              <a:t>2023/12/28</a:t>
            </a:r>
            <a:r>
              <a:rPr lang="ja-JP" altLang="en-US" sz="2000" dirty="0">
                <a:solidFill>
                  <a:schemeClr val="bg2">
                    <a:lumMod val="25000"/>
                  </a:schemeClr>
                </a:solidFill>
              </a:rPr>
              <a:t>）</a:t>
            </a:r>
            <a:endParaRPr lang="en-US" altLang="ja-JP" sz="2000" dirty="0">
              <a:solidFill>
                <a:schemeClr val="bg2">
                  <a:lumMod val="25000"/>
                </a:schemeClr>
              </a:solidFill>
            </a:endParaRPr>
          </a:p>
          <a:p>
            <a:endParaRPr lang="en-US" altLang="ja-JP" sz="2000" dirty="0">
              <a:solidFill>
                <a:schemeClr val="accent6"/>
              </a:solidFill>
            </a:endParaRPr>
          </a:p>
        </p:txBody>
      </p:sp>
      <p:sp>
        <p:nvSpPr>
          <p:cNvPr id="3" name="テキスト ボックス 2">
            <a:extLst>
              <a:ext uri="{FF2B5EF4-FFF2-40B4-BE49-F238E27FC236}">
                <a16:creationId xmlns:a16="http://schemas.microsoft.com/office/drawing/2014/main" id="{BBD13885-BFF4-88C6-233B-1C48AF9E65F7}"/>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4" name="スライド番号プレースホルダー 3">
            <a:extLst>
              <a:ext uri="{FF2B5EF4-FFF2-40B4-BE49-F238E27FC236}">
                <a16:creationId xmlns:a16="http://schemas.microsoft.com/office/drawing/2014/main" id="{CCC75707-2F57-05C1-6BAF-2BACAC9C67D9}"/>
              </a:ext>
            </a:extLst>
          </p:cNvPr>
          <p:cNvSpPr>
            <a:spLocks noGrp="1"/>
          </p:cNvSpPr>
          <p:nvPr>
            <p:ph type="sldNum" sz="quarter" idx="12"/>
          </p:nvPr>
        </p:nvSpPr>
        <p:spPr/>
        <p:txBody>
          <a:bodyPr/>
          <a:lstStyle/>
          <a:p>
            <a:pPr rtl="0"/>
            <a:fld id="{48F63A3B-78C7-47BE-AE5E-E10140E04643}" type="slidenum">
              <a:rPr lang="en-US" altLang="ja-JP" smtClean="0"/>
              <a:t>74</a:t>
            </a:fld>
            <a:endParaRPr lang="ja-JP" dirty="0"/>
          </a:p>
        </p:txBody>
      </p:sp>
    </p:spTree>
    <p:extLst>
      <p:ext uri="{BB962C8B-B14F-4D97-AF65-F5344CB8AC3E}">
        <p14:creationId xmlns:p14="http://schemas.microsoft.com/office/powerpoint/2010/main" val="2077689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E84C1-9E76-785D-0DA0-F46FF6C0E4A6}"/>
              </a:ext>
            </a:extLst>
          </p:cNvPr>
          <p:cNvSpPr>
            <a:spLocks noGrp="1"/>
          </p:cNvSpPr>
          <p:nvPr>
            <p:ph type="ctrTitle" idx="4294967295"/>
          </p:nvPr>
        </p:nvSpPr>
        <p:spPr>
          <a:xfrm>
            <a:off x="482144" y="478900"/>
            <a:ext cx="3010864" cy="427698"/>
          </a:xfrm>
        </p:spPr>
        <p:txBody>
          <a:bodyPr>
            <a:noAutofit/>
          </a:bodyPr>
          <a:lstStyle/>
          <a:p>
            <a:r>
              <a:rPr kumimoji="1" lang="en-US" altLang="ja-JP" sz="2400" dirty="0">
                <a:solidFill>
                  <a:schemeClr val="tx1"/>
                </a:solidFill>
              </a:rPr>
              <a:t>【</a:t>
            </a:r>
            <a:r>
              <a:rPr kumimoji="1" lang="ja-JP" altLang="en-US" sz="2400" dirty="0">
                <a:solidFill>
                  <a:schemeClr val="tx1"/>
                </a:solidFill>
              </a:rPr>
              <a:t>緊急輸送道路</a:t>
            </a:r>
            <a:r>
              <a:rPr kumimoji="1" lang="en-US" altLang="ja-JP" sz="2400" kern="1200" baseline="30000" dirty="0">
                <a:solidFill>
                  <a:schemeClr val="tx1"/>
                </a:solidFill>
                <a:latin typeface="+mn-ea"/>
                <a:ea typeface="+mn-ea"/>
                <a:cs typeface="+mn-cs"/>
              </a:rPr>
              <a:t>1</a:t>
            </a:r>
            <a:r>
              <a:rPr lang="en-US" altLang="ja-JP" sz="2400" baseline="30000" dirty="0">
                <a:solidFill>
                  <a:schemeClr val="tx1"/>
                </a:solidFill>
                <a:latin typeface="+mn-ea"/>
              </a:rPr>
              <a:t> ) </a:t>
            </a:r>
            <a:r>
              <a:rPr kumimoji="1" lang="en-US" altLang="ja-JP" sz="2400" dirty="0">
                <a:solidFill>
                  <a:schemeClr val="tx1"/>
                </a:solidFill>
              </a:rPr>
              <a:t>】</a:t>
            </a:r>
            <a:endParaRPr kumimoji="1" lang="ja-JP" altLang="en-US" sz="4800" dirty="0">
              <a:solidFill>
                <a:schemeClr val="tx1"/>
              </a:solidFill>
            </a:endParaRPr>
          </a:p>
        </p:txBody>
      </p:sp>
      <p:sp>
        <p:nvSpPr>
          <p:cNvPr id="3" name="字幕 2">
            <a:extLst>
              <a:ext uri="{FF2B5EF4-FFF2-40B4-BE49-F238E27FC236}">
                <a16:creationId xmlns:a16="http://schemas.microsoft.com/office/drawing/2014/main" id="{614C7E0D-EC30-0B21-FCF7-A7CA951F981E}"/>
              </a:ext>
            </a:extLst>
          </p:cNvPr>
          <p:cNvSpPr>
            <a:spLocks noGrp="1"/>
          </p:cNvSpPr>
          <p:nvPr>
            <p:ph type="subTitle" idx="4294967295"/>
          </p:nvPr>
        </p:nvSpPr>
        <p:spPr>
          <a:xfrm>
            <a:off x="215584" y="1081909"/>
            <a:ext cx="11509375" cy="1290957"/>
          </a:xfrm>
        </p:spPr>
        <p:txBody>
          <a:bodyPr>
            <a:normAutofit/>
          </a:bodyPr>
          <a:lstStyle/>
          <a:p>
            <a:pPr marL="0" indent="0">
              <a:buNone/>
            </a:pPr>
            <a:r>
              <a:rPr lang="ja-JP" altLang="en-US" sz="1800" dirty="0"/>
              <a:t>　　　</a:t>
            </a:r>
            <a:r>
              <a:rPr lang="ja-JP" altLang="en-US" sz="2400" dirty="0">
                <a:solidFill>
                  <a:schemeClr val="tx1"/>
                </a:solidFill>
              </a:rPr>
              <a:t>災害直後から</a:t>
            </a:r>
            <a:r>
              <a:rPr lang="ja-JP" altLang="en-US" sz="2400" dirty="0">
                <a:solidFill>
                  <a:schemeClr val="accent1">
                    <a:lumMod val="50000"/>
                  </a:schemeClr>
                </a:solidFill>
              </a:rPr>
              <a:t>食料供給</a:t>
            </a:r>
            <a:r>
              <a:rPr lang="ja-JP" altLang="en-US" sz="2400" dirty="0">
                <a:solidFill>
                  <a:schemeClr val="tx1"/>
                </a:solidFill>
              </a:rPr>
              <a:t>等の応急活動のための道になる。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lang="en-US" altLang="ja-JP" sz="1800" dirty="0"/>
          </a:p>
          <a:p>
            <a:pPr marL="0" indent="0">
              <a:buNone/>
            </a:pPr>
            <a:endParaRPr lang="en-US" altLang="ja-JP" sz="1800" dirty="0"/>
          </a:p>
          <a:p>
            <a:pPr marL="0" indent="0">
              <a:buNone/>
            </a:pPr>
            <a:endParaRPr lang="en-US" altLang="ja-JP" sz="1800" dirty="0"/>
          </a:p>
          <a:p>
            <a:pPr marL="0" indent="0" algn="l">
              <a:buNone/>
            </a:pPr>
            <a:endParaRPr lang="en-US" altLang="ja-JP" dirty="0"/>
          </a:p>
        </p:txBody>
      </p:sp>
      <p:graphicFrame>
        <p:nvGraphicFramePr>
          <p:cNvPr id="4" name="表 3">
            <a:extLst>
              <a:ext uri="{FF2B5EF4-FFF2-40B4-BE49-F238E27FC236}">
                <a16:creationId xmlns:a16="http://schemas.microsoft.com/office/drawing/2014/main" id="{D655309D-98C0-05B4-6B5A-515625128184}"/>
              </a:ext>
            </a:extLst>
          </p:cNvPr>
          <p:cNvGraphicFramePr>
            <a:graphicFrameLocks noGrp="1"/>
          </p:cNvGraphicFramePr>
          <p:nvPr>
            <p:extLst>
              <p:ext uri="{D42A27DB-BD31-4B8C-83A1-F6EECF244321}">
                <p14:modId xmlns:p14="http://schemas.microsoft.com/office/powerpoint/2010/main" val="3250147871"/>
              </p:ext>
            </p:extLst>
          </p:nvPr>
        </p:nvGraphicFramePr>
        <p:xfrm>
          <a:off x="2612060" y="1645971"/>
          <a:ext cx="6967879" cy="914400"/>
        </p:xfrm>
        <a:graphic>
          <a:graphicData uri="http://schemas.openxmlformats.org/drawingml/2006/table">
            <a:tbl>
              <a:tblPr firstRow="1" bandRow="1">
                <a:tableStyleId>{5C22544A-7EE6-4342-B048-85BDC9FD1C3A}</a:tableStyleId>
              </a:tblPr>
              <a:tblGrid>
                <a:gridCol w="2656504">
                  <a:extLst>
                    <a:ext uri="{9D8B030D-6E8A-4147-A177-3AD203B41FA5}">
                      <a16:colId xmlns:a16="http://schemas.microsoft.com/office/drawing/2014/main" val="1689251879"/>
                    </a:ext>
                  </a:extLst>
                </a:gridCol>
                <a:gridCol w="1437125">
                  <a:extLst>
                    <a:ext uri="{9D8B030D-6E8A-4147-A177-3AD203B41FA5}">
                      <a16:colId xmlns:a16="http://schemas.microsoft.com/office/drawing/2014/main" val="230994008"/>
                    </a:ext>
                  </a:extLst>
                </a:gridCol>
                <a:gridCol w="1437125">
                  <a:extLst>
                    <a:ext uri="{9D8B030D-6E8A-4147-A177-3AD203B41FA5}">
                      <a16:colId xmlns:a16="http://schemas.microsoft.com/office/drawing/2014/main" val="2915260478"/>
                    </a:ext>
                  </a:extLst>
                </a:gridCol>
                <a:gridCol w="1437125">
                  <a:extLst>
                    <a:ext uri="{9D8B030D-6E8A-4147-A177-3AD203B41FA5}">
                      <a16:colId xmlns:a16="http://schemas.microsoft.com/office/drawing/2014/main" val="2501228063"/>
                    </a:ext>
                  </a:extLst>
                </a:gridCol>
              </a:tblGrid>
              <a:tr h="0">
                <a:tc>
                  <a:txBody>
                    <a:bodyPr/>
                    <a:lstStyle/>
                    <a:p>
                      <a:endParaRPr kumimoji="1" lang="ja-JP" altLang="en-US" dirty="0">
                        <a:solidFill>
                          <a:schemeClr val="tx1"/>
                        </a:solidFill>
                      </a:endParaRPr>
                    </a:p>
                  </a:txBody>
                  <a:tcPr/>
                </a:tc>
                <a:tc>
                  <a:txBody>
                    <a:bodyPr/>
                    <a:lstStyle/>
                    <a:p>
                      <a:pPr algn="ctr"/>
                      <a:r>
                        <a:rPr kumimoji="1" lang="ja-JP" altLang="en-US" sz="2400" dirty="0">
                          <a:solidFill>
                            <a:schemeClr val="tx1"/>
                          </a:solidFill>
                        </a:rPr>
                        <a:t>静岡県</a:t>
                      </a:r>
                    </a:p>
                  </a:txBody>
                  <a:tcPr/>
                </a:tc>
                <a:tc>
                  <a:txBody>
                    <a:bodyPr/>
                    <a:lstStyle/>
                    <a:p>
                      <a:pPr algn="ctr"/>
                      <a:r>
                        <a:rPr kumimoji="1" lang="ja-JP" altLang="en-US" sz="2400" dirty="0">
                          <a:solidFill>
                            <a:schemeClr val="tx1"/>
                          </a:solidFill>
                        </a:rPr>
                        <a:t>東京都</a:t>
                      </a:r>
                    </a:p>
                  </a:txBody>
                  <a:tcPr/>
                </a:tc>
                <a:tc>
                  <a:txBody>
                    <a:bodyPr/>
                    <a:lstStyle/>
                    <a:p>
                      <a:pPr algn="ctr"/>
                      <a:r>
                        <a:rPr kumimoji="1" lang="ja-JP" altLang="en-US" sz="2400" dirty="0">
                          <a:solidFill>
                            <a:schemeClr val="tx1"/>
                          </a:solidFill>
                        </a:rPr>
                        <a:t>兵庫県</a:t>
                      </a:r>
                    </a:p>
                  </a:txBody>
                  <a:tcPr/>
                </a:tc>
                <a:extLst>
                  <a:ext uri="{0D108BD9-81ED-4DB2-BD59-A6C34878D82A}">
                    <a16:rowId xmlns:a16="http://schemas.microsoft.com/office/drawing/2014/main" val="347383898"/>
                  </a:ext>
                </a:extLst>
              </a:tr>
              <a:tr h="370840">
                <a:tc>
                  <a:txBody>
                    <a:bodyPr/>
                    <a:lstStyle/>
                    <a:p>
                      <a:pPr marL="0" indent="0" algn="l" defTabSz="914400" rtl="0" eaLnBrk="1" latinLnBrk="0" hangingPunct="1">
                        <a:lnSpc>
                          <a:spcPct val="100000"/>
                        </a:lnSpc>
                        <a:spcBef>
                          <a:spcPts val="360"/>
                        </a:spcBef>
                        <a:buFont typeface="Arial" panose="020B0604020202020204" pitchFamily="34" charset="0"/>
                        <a:buNone/>
                      </a:pPr>
                      <a:r>
                        <a:rPr kumimoji="1" lang="ja-JP" altLang="en-US" sz="2400" kern="1200" dirty="0">
                          <a:solidFill>
                            <a:schemeClr val="tx1"/>
                          </a:solidFill>
                        </a:rPr>
                        <a:t>緊急輸送道</a:t>
                      </a:r>
                      <a:r>
                        <a:rPr kumimoji="1" lang="en-US" altLang="ja-JP" sz="2400" kern="1200" dirty="0">
                          <a:solidFill>
                            <a:schemeClr val="tx1"/>
                          </a:solidFill>
                        </a:rPr>
                        <a:t>(km)</a:t>
                      </a:r>
                      <a:r>
                        <a:rPr kumimoji="1" lang="en-US" altLang="ja-JP" sz="2400" kern="1200" baseline="30000" dirty="0">
                          <a:solidFill>
                            <a:schemeClr val="tx1"/>
                          </a:solidFill>
                        </a:rPr>
                        <a:t>1</a:t>
                      </a:r>
                      <a:r>
                        <a:rPr lang="en-US" altLang="ja-JP" sz="2400" baseline="30000" dirty="0">
                          <a:solidFill>
                            <a:schemeClr val="tx1"/>
                          </a:solidFill>
                          <a:latin typeface="+mn-ea"/>
                        </a:rPr>
                        <a:t>)</a:t>
                      </a:r>
                      <a:endParaRPr kumimoji="1" lang="ja-JP" altLang="en-US" sz="2400" kern="1200" baseline="300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2,419</a:t>
                      </a:r>
                      <a:endParaRPr kumimoji="1" lang="ja-JP" altLang="en-US" sz="2400" kern="12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2,197</a:t>
                      </a:r>
                      <a:endParaRPr kumimoji="1" lang="ja-JP" altLang="en-US" sz="2400" kern="12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en-US" altLang="ja-JP" sz="2400" kern="1200" dirty="0">
                          <a:solidFill>
                            <a:schemeClr val="tx1"/>
                          </a:solidFill>
                        </a:rPr>
                        <a:t>3,011</a:t>
                      </a:r>
                      <a:endParaRPr kumimoji="1" lang="ja-JP" altLang="en-US" sz="2400" kern="1200" dirty="0">
                        <a:solidFill>
                          <a:schemeClr val="tx1"/>
                        </a:solidFill>
                        <a:latin typeface="+mn-ea"/>
                        <a:ea typeface="+mn-ea"/>
                        <a:cs typeface="+mn-cs"/>
                      </a:endParaRPr>
                    </a:p>
                  </a:txBody>
                  <a:tcPr/>
                </a:tc>
                <a:extLst>
                  <a:ext uri="{0D108BD9-81ED-4DB2-BD59-A6C34878D82A}">
                    <a16:rowId xmlns:a16="http://schemas.microsoft.com/office/drawing/2014/main" val="132019380"/>
                  </a:ext>
                </a:extLst>
              </a:tr>
            </a:tbl>
          </a:graphicData>
        </a:graphic>
      </p:graphicFrame>
      <p:sp>
        <p:nvSpPr>
          <p:cNvPr id="5" name="テキスト ボックス 4">
            <a:extLst>
              <a:ext uri="{FF2B5EF4-FFF2-40B4-BE49-F238E27FC236}">
                <a16:creationId xmlns:a16="http://schemas.microsoft.com/office/drawing/2014/main" id="{D094F4D9-94C7-FA97-ADE7-E1BFA68BD6F5}"/>
              </a:ext>
            </a:extLst>
          </p:cNvPr>
          <p:cNvSpPr txBox="1"/>
          <p:nvPr/>
        </p:nvSpPr>
        <p:spPr>
          <a:xfrm>
            <a:off x="371247" y="5451164"/>
            <a:ext cx="12012385" cy="1323439"/>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．国土交通省</a:t>
            </a:r>
            <a:r>
              <a:rPr lang="en-US" altLang="ja-JP" sz="2000" dirty="0">
                <a:solidFill>
                  <a:schemeClr val="bg2">
                    <a:lumMod val="25000"/>
                  </a:schemeClr>
                </a:solidFill>
              </a:rPr>
              <a:t>.</a:t>
            </a:r>
            <a:r>
              <a:rPr lang="ja-JP" altLang="en-US" sz="2000" dirty="0">
                <a:solidFill>
                  <a:schemeClr val="bg2">
                    <a:lumMod val="25000"/>
                  </a:schemeClr>
                </a:solidFill>
              </a:rPr>
              <a:t>「緊急輸送道路」</a:t>
            </a:r>
            <a:r>
              <a:rPr lang="en-US" altLang="ja-JP" sz="2000" dirty="0">
                <a:solidFill>
                  <a:schemeClr val="bg2">
                    <a:lumMod val="25000"/>
                  </a:schemeClr>
                </a:solidFill>
              </a:rPr>
              <a:t>. https://www.mlit.go.jp/road/bosai/measures/index3.html,(2024/1/8)</a:t>
            </a:r>
          </a:p>
          <a:p>
            <a:r>
              <a:rPr lang="en-US" altLang="ja-JP" sz="2000" dirty="0">
                <a:solidFill>
                  <a:schemeClr val="bg2">
                    <a:lumMod val="25000"/>
                  </a:schemeClr>
                </a:solidFill>
              </a:rPr>
              <a:t>2</a:t>
            </a:r>
            <a:r>
              <a:rPr lang="ja-JP" altLang="en-US" sz="2000" dirty="0">
                <a:solidFill>
                  <a:schemeClr val="bg2">
                    <a:lumMod val="25000"/>
                  </a:schemeClr>
                </a:solidFill>
              </a:rPr>
              <a:t>．日本栄養士会</a:t>
            </a:r>
            <a:r>
              <a:rPr lang="en-US" altLang="ja-JP" sz="2000" dirty="0">
                <a:solidFill>
                  <a:schemeClr val="bg2">
                    <a:lumMod val="25000"/>
                  </a:schemeClr>
                </a:solidFill>
              </a:rPr>
              <a:t>.</a:t>
            </a:r>
            <a:r>
              <a:rPr lang="ja-JP" altLang="en-US" sz="2000" dirty="0">
                <a:solidFill>
                  <a:schemeClr val="bg2">
                    <a:lumMod val="25000"/>
                  </a:schemeClr>
                </a:solidFill>
              </a:rPr>
              <a:t>「</a:t>
            </a:r>
            <a:r>
              <a:rPr lang="en-US" altLang="ja-JP" sz="2000" dirty="0">
                <a:solidFill>
                  <a:schemeClr val="bg2">
                    <a:lumMod val="25000"/>
                  </a:schemeClr>
                </a:solidFill>
              </a:rPr>
              <a:t>【</a:t>
            </a:r>
            <a:r>
              <a:rPr lang="ja-JP" altLang="en-US" sz="2000" dirty="0">
                <a:solidFill>
                  <a:schemeClr val="bg2">
                    <a:lumMod val="25000"/>
                  </a:schemeClr>
                </a:solidFill>
              </a:rPr>
              <a:t>お知らせ</a:t>
            </a:r>
            <a:r>
              <a:rPr lang="en-US" altLang="ja-JP" sz="2000" dirty="0">
                <a:solidFill>
                  <a:schemeClr val="bg2">
                    <a:lumMod val="25000"/>
                  </a:schemeClr>
                </a:solidFill>
              </a:rPr>
              <a:t>】 </a:t>
            </a:r>
            <a:r>
              <a:rPr lang="ja-JP" altLang="en-US" sz="2000" dirty="0">
                <a:solidFill>
                  <a:schemeClr val="bg2">
                    <a:lumMod val="25000"/>
                  </a:schemeClr>
                </a:solidFill>
              </a:rPr>
              <a:t>全国で進む、災害時の栄養・食生活支援の体制づくり」</a:t>
            </a:r>
            <a:r>
              <a:rPr lang="en-US" altLang="ja-JP" sz="2000" dirty="0">
                <a:solidFill>
                  <a:schemeClr val="bg2">
                    <a:lumMod val="25000"/>
                  </a:schemeClr>
                </a:solidFill>
              </a:rPr>
              <a:t>. https://www.dietitian.or.jp/news/jdadat/2023/10.html,(2024/1/8)</a:t>
            </a:r>
          </a:p>
        </p:txBody>
      </p:sp>
      <p:sp>
        <p:nvSpPr>
          <p:cNvPr id="6" name="タイトル 1">
            <a:extLst>
              <a:ext uri="{FF2B5EF4-FFF2-40B4-BE49-F238E27FC236}">
                <a16:creationId xmlns:a16="http://schemas.microsoft.com/office/drawing/2014/main" id="{C88DCCE0-F251-2160-BCD3-B72CBC6A12EE}"/>
              </a:ext>
            </a:extLst>
          </p:cNvPr>
          <p:cNvSpPr txBox="1">
            <a:spLocks/>
          </p:cNvSpPr>
          <p:nvPr/>
        </p:nvSpPr>
        <p:spPr>
          <a:xfrm>
            <a:off x="179615" y="2440688"/>
            <a:ext cx="3463047" cy="803275"/>
          </a:xfrm>
          <a:prstGeom prst="rect">
            <a:avLst/>
          </a:prstGeom>
        </p:spPr>
        <p:txBody>
          <a:bodyPr vert="horz" lIns="91440" tIns="45720" rIns="91440" bIns="45720" rtlCol="0" anchor="t">
            <a:no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lang="en-US" altLang="ja-JP" sz="2400" dirty="0">
                <a:solidFill>
                  <a:schemeClr val="tx1"/>
                </a:solidFill>
              </a:rPr>
              <a:t>【</a:t>
            </a:r>
            <a:r>
              <a:rPr lang="ja-JP" altLang="en-US" sz="2400" dirty="0">
                <a:solidFill>
                  <a:schemeClr val="tx1"/>
                </a:solidFill>
              </a:rPr>
              <a:t>栄養士会との連携</a:t>
            </a:r>
            <a:r>
              <a:rPr lang="en-US" altLang="ja-JP" sz="2400" baseline="30000" dirty="0">
                <a:solidFill>
                  <a:schemeClr val="tx1"/>
                </a:solidFill>
              </a:rPr>
              <a:t>2</a:t>
            </a:r>
            <a:r>
              <a:rPr lang="en-US" altLang="ja-JP" sz="2400" baseline="30000" dirty="0">
                <a:solidFill>
                  <a:schemeClr val="tx1"/>
                </a:solidFill>
                <a:latin typeface="+mn-ea"/>
              </a:rPr>
              <a:t> ) </a:t>
            </a:r>
            <a:r>
              <a:rPr lang="en-US" altLang="ja-JP" sz="2400" dirty="0">
                <a:solidFill>
                  <a:schemeClr val="tx1"/>
                </a:solidFill>
              </a:rPr>
              <a:t>】</a:t>
            </a:r>
            <a:endParaRPr lang="ja-JP" altLang="en-US" sz="2400" dirty="0">
              <a:solidFill>
                <a:schemeClr val="tx1"/>
              </a:solidFill>
            </a:endParaRPr>
          </a:p>
        </p:txBody>
      </p:sp>
      <p:sp>
        <p:nvSpPr>
          <p:cNvPr id="7" name="字幕 2">
            <a:extLst>
              <a:ext uri="{FF2B5EF4-FFF2-40B4-BE49-F238E27FC236}">
                <a16:creationId xmlns:a16="http://schemas.microsoft.com/office/drawing/2014/main" id="{2A93ED58-8864-B6E7-F6BC-8469B5B3E240}"/>
              </a:ext>
            </a:extLst>
          </p:cNvPr>
          <p:cNvSpPr txBox="1">
            <a:spLocks/>
          </p:cNvSpPr>
          <p:nvPr/>
        </p:nvSpPr>
        <p:spPr>
          <a:xfrm>
            <a:off x="503010" y="3115722"/>
            <a:ext cx="11509375" cy="1274679"/>
          </a:xfrm>
          <a:prstGeom prst="rect">
            <a:avLst/>
          </a:prstGeom>
        </p:spPr>
        <p:txBody>
          <a:bodyPr vert="horz" lIns="91440" tIns="45720" rIns="91440" bIns="45720" rtlCol="0">
            <a:normAutofit lnSpcReduction="10000"/>
          </a:bodyPr>
          <a:lstStyle>
            <a:defPPr>
              <a:defRPr lang="ja-JP"/>
            </a:defPPr>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pPr marL="0" indent="0">
              <a:buFont typeface="Arial" panose="020B0604020202020204" pitchFamily="34" charset="0"/>
              <a:buNone/>
            </a:pPr>
            <a:r>
              <a:rPr lang="ja-JP" altLang="en-US" sz="2400" dirty="0">
                <a:solidFill>
                  <a:schemeClr val="tx1"/>
                </a:solidFill>
              </a:rPr>
              <a:t>［静岡県、東京都、兵庫県］</a:t>
            </a:r>
          </a:p>
          <a:p>
            <a:pPr marL="0" indent="0">
              <a:buFont typeface="Arial" panose="020B0604020202020204" pitchFamily="34" charset="0"/>
              <a:buNone/>
            </a:pPr>
            <a:r>
              <a:rPr lang="ja-JP" altLang="en-US" sz="2400" dirty="0">
                <a:solidFill>
                  <a:schemeClr val="tx1"/>
                </a:solidFill>
              </a:rPr>
              <a:t>各</a:t>
            </a:r>
            <a:r>
              <a:rPr lang="ja-JP" altLang="en-US" sz="2400" dirty="0">
                <a:solidFill>
                  <a:schemeClr val="accent1">
                    <a:lumMod val="50000"/>
                  </a:schemeClr>
                </a:solidFill>
              </a:rPr>
              <a:t>栄養士会</a:t>
            </a:r>
            <a:r>
              <a:rPr lang="ja-JP" altLang="en-US" sz="2400" dirty="0">
                <a:solidFill>
                  <a:schemeClr val="tx1"/>
                </a:solidFill>
              </a:rPr>
              <a:t>と災害時の</a:t>
            </a:r>
            <a:r>
              <a:rPr lang="ja-JP" altLang="en-US" sz="2400" dirty="0">
                <a:solidFill>
                  <a:schemeClr val="accent1">
                    <a:lumMod val="50000"/>
                  </a:schemeClr>
                </a:solidFill>
              </a:rPr>
              <a:t>栄養・食生活</a:t>
            </a:r>
            <a:r>
              <a:rPr lang="ja-JP" altLang="en-US" sz="2400" dirty="0">
                <a:solidFill>
                  <a:schemeClr val="tx1"/>
                </a:solidFill>
              </a:rPr>
              <a:t>支援体制づくりに関する協定の締結</a:t>
            </a:r>
            <a:endParaRPr lang="ja-JP" altLang="en-US" sz="2400" baseline="30000" dirty="0">
              <a:solidFill>
                <a:schemeClr val="tx1"/>
              </a:solidFill>
            </a:endParaRPr>
          </a:p>
          <a:p>
            <a:pPr marL="0" indent="0">
              <a:buFont typeface="Arial" panose="020B0604020202020204" pitchFamily="34" charset="0"/>
              <a:buNone/>
            </a:pPr>
            <a:r>
              <a:rPr lang="ja-JP" altLang="en-US" sz="2400" dirty="0">
                <a:solidFill>
                  <a:schemeClr val="tx1"/>
                </a:solidFill>
              </a:rPr>
              <a:t>　→災害時にいち早く自治体と連携を図り、ニーズに合った栄養・食生活活動を進めるため。</a:t>
            </a:r>
          </a:p>
          <a:p>
            <a:pPr marL="0" indent="0">
              <a:buFont typeface="Arial" panose="020B0604020202020204" pitchFamily="34" charset="0"/>
              <a:buNone/>
            </a:pPr>
            <a:endParaRPr lang="ja-JP" altLang="en-US" sz="2400" dirty="0"/>
          </a:p>
          <a:p>
            <a:pPr marL="0" indent="0">
              <a:buNone/>
            </a:pPr>
            <a:endParaRPr lang="ja-JP" altLang="en-US" dirty="0"/>
          </a:p>
          <a:p>
            <a:pPr marL="0" indent="0">
              <a:buNone/>
            </a:pPr>
            <a:endParaRPr lang="ja-JP" altLang="en-US" dirty="0"/>
          </a:p>
        </p:txBody>
      </p:sp>
      <p:sp>
        <p:nvSpPr>
          <p:cNvPr id="9" name="テキスト ボックス 8">
            <a:extLst>
              <a:ext uri="{FF2B5EF4-FFF2-40B4-BE49-F238E27FC236}">
                <a16:creationId xmlns:a16="http://schemas.microsoft.com/office/drawing/2014/main" id="{66578B14-5CC5-C7A8-ED56-86E881BD4ADF}"/>
              </a:ext>
            </a:extLst>
          </p:cNvPr>
          <p:cNvSpPr txBox="1"/>
          <p:nvPr/>
        </p:nvSpPr>
        <p:spPr>
          <a:xfrm>
            <a:off x="11117133" y="6373495"/>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pic>
        <p:nvPicPr>
          <p:cNvPr id="2050" name="Picture 2">
            <a:extLst>
              <a:ext uri="{FF2B5EF4-FFF2-40B4-BE49-F238E27FC236}">
                <a16:creationId xmlns:a16="http://schemas.microsoft.com/office/drawing/2014/main" id="{1B93D3AE-0D73-F005-289E-F500A7D3C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065" y="4463392"/>
            <a:ext cx="1731118" cy="1226108"/>
          </a:xfrm>
          <a:prstGeom prst="rect">
            <a:avLst/>
          </a:prstGeom>
          <a:noFill/>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D2B118E8-0843-2E5F-E4AB-48C866F7AE45}"/>
              </a:ext>
            </a:extLst>
          </p:cNvPr>
          <p:cNvSpPr/>
          <p:nvPr/>
        </p:nvSpPr>
        <p:spPr>
          <a:xfrm>
            <a:off x="3340971" y="4390401"/>
            <a:ext cx="1606732" cy="1200056"/>
          </a:xfrm>
          <a:prstGeom prst="roundRect">
            <a:avLst/>
          </a:prstGeom>
          <a:solidFill>
            <a:schemeClr val="accent2">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栄養士会</a:t>
            </a:r>
          </a:p>
        </p:txBody>
      </p:sp>
      <p:sp>
        <p:nvSpPr>
          <p:cNvPr id="12" name="四角形: 角を丸くする 11">
            <a:extLst>
              <a:ext uri="{FF2B5EF4-FFF2-40B4-BE49-F238E27FC236}">
                <a16:creationId xmlns:a16="http://schemas.microsoft.com/office/drawing/2014/main" id="{96EBF036-4D5D-E5BC-192A-1D9410152D23}"/>
              </a:ext>
            </a:extLst>
          </p:cNvPr>
          <p:cNvSpPr/>
          <p:nvPr/>
        </p:nvSpPr>
        <p:spPr>
          <a:xfrm>
            <a:off x="7141545" y="4390401"/>
            <a:ext cx="1606732" cy="1200056"/>
          </a:xfrm>
          <a:prstGeom prst="roundRect">
            <a:avLst/>
          </a:prstGeom>
          <a:solidFill>
            <a:schemeClr val="accent2">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各自治体</a:t>
            </a:r>
          </a:p>
        </p:txBody>
      </p:sp>
      <p:sp>
        <p:nvSpPr>
          <p:cNvPr id="8" name="スライド番号プレースホルダー 7">
            <a:extLst>
              <a:ext uri="{FF2B5EF4-FFF2-40B4-BE49-F238E27FC236}">
                <a16:creationId xmlns:a16="http://schemas.microsoft.com/office/drawing/2014/main" id="{30402167-109A-8034-C6E8-29A025E8CD8A}"/>
              </a:ext>
            </a:extLst>
          </p:cNvPr>
          <p:cNvSpPr>
            <a:spLocks noGrp="1"/>
          </p:cNvSpPr>
          <p:nvPr>
            <p:ph type="sldNum" sz="quarter" idx="12"/>
          </p:nvPr>
        </p:nvSpPr>
        <p:spPr/>
        <p:txBody>
          <a:bodyPr/>
          <a:lstStyle/>
          <a:p>
            <a:pPr rtl="0"/>
            <a:fld id="{48F63A3B-78C7-47BE-AE5E-E10140E04643}" type="slidenum">
              <a:rPr lang="en-US" altLang="ja-JP" smtClean="0"/>
              <a:t>75</a:t>
            </a:fld>
            <a:endParaRPr lang="ja-JP" dirty="0"/>
          </a:p>
        </p:txBody>
      </p:sp>
      <p:sp>
        <p:nvSpPr>
          <p:cNvPr id="11" name="タイトル 1">
            <a:extLst>
              <a:ext uri="{FF2B5EF4-FFF2-40B4-BE49-F238E27FC236}">
                <a16:creationId xmlns:a16="http://schemas.microsoft.com/office/drawing/2014/main" id="{06F71618-A80D-D233-1399-66D923F1D888}"/>
              </a:ext>
            </a:extLst>
          </p:cNvPr>
          <p:cNvSpPr txBox="1">
            <a:spLocks/>
          </p:cNvSpPr>
          <p:nvPr/>
        </p:nvSpPr>
        <p:spPr>
          <a:xfrm>
            <a:off x="42563" y="28114"/>
            <a:ext cx="4784417" cy="625030"/>
          </a:xfrm>
          <a:prstGeom prst="rect">
            <a:avLst/>
          </a:prstGeom>
        </p:spPr>
        <p:txBody>
          <a:bodyPr vert="horz" lIns="91440" tIns="45720" rIns="91440" bIns="45720" rtlCol="0" anchor="t">
            <a:normAutofit fontScale="82500" lnSpcReduction="10000"/>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lang="en-US" altLang="ja-JP" sz="2800" dirty="0">
                <a:solidFill>
                  <a:schemeClr val="tx1"/>
                </a:solidFill>
              </a:rPr>
              <a:t>G. </a:t>
            </a:r>
            <a:r>
              <a:rPr lang="ja-JP" altLang="en-US" sz="2800" dirty="0">
                <a:solidFill>
                  <a:schemeClr val="tx1"/>
                </a:solidFill>
              </a:rPr>
              <a:t>緊急輸送道路・栄養士会との連携</a:t>
            </a:r>
          </a:p>
        </p:txBody>
      </p:sp>
    </p:spTree>
    <p:extLst>
      <p:ext uri="{BB962C8B-B14F-4D97-AF65-F5344CB8AC3E}">
        <p14:creationId xmlns:p14="http://schemas.microsoft.com/office/powerpoint/2010/main" val="27011773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0B371-F9A4-E468-F7EB-CCF07B8B4643}"/>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16B80E93-8824-C80F-B8AF-7C9B3AACEEE7}"/>
              </a:ext>
            </a:extLst>
          </p:cNvPr>
          <p:cNvSpPr>
            <a:spLocks noGrp="1"/>
          </p:cNvSpPr>
          <p:nvPr>
            <p:ph type="sldNum" sz="quarter" idx="12"/>
          </p:nvPr>
        </p:nvSpPr>
        <p:spPr/>
        <p:txBody>
          <a:bodyPr/>
          <a:lstStyle/>
          <a:p>
            <a:pPr rtl="0"/>
            <a:fld id="{48F63A3B-78C7-47BE-AE5E-E10140E04643}" type="slidenum">
              <a:rPr lang="en-US" altLang="ja-JP" smtClean="0"/>
              <a:t>76</a:t>
            </a:fld>
            <a:endParaRPr lang="ja-JP" dirty="0"/>
          </a:p>
        </p:txBody>
      </p:sp>
      <p:graphicFrame>
        <p:nvGraphicFramePr>
          <p:cNvPr id="6" name="表 5">
            <a:extLst>
              <a:ext uri="{FF2B5EF4-FFF2-40B4-BE49-F238E27FC236}">
                <a16:creationId xmlns:a16="http://schemas.microsoft.com/office/drawing/2014/main" id="{9FD37DCB-CFFB-09FE-D039-EF0F8B826088}"/>
              </a:ext>
            </a:extLst>
          </p:cNvPr>
          <p:cNvGraphicFramePr>
            <a:graphicFrameLocks noGrp="1"/>
          </p:cNvGraphicFramePr>
          <p:nvPr/>
        </p:nvGraphicFramePr>
        <p:xfrm>
          <a:off x="3556328" y="377247"/>
          <a:ext cx="8397613" cy="4269388"/>
        </p:xfrm>
        <a:graphic>
          <a:graphicData uri="http://schemas.openxmlformats.org/drawingml/2006/table">
            <a:tbl>
              <a:tblPr firstRow="1" bandRow="1">
                <a:tableStyleId>{5DA37D80-6434-44D0-A028-1B22A696006F}</a:tableStyleId>
              </a:tblPr>
              <a:tblGrid>
                <a:gridCol w="1411570">
                  <a:extLst>
                    <a:ext uri="{9D8B030D-6E8A-4147-A177-3AD203B41FA5}">
                      <a16:colId xmlns:a16="http://schemas.microsoft.com/office/drawing/2014/main" val="3126127846"/>
                    </a:ext>
                  </a:extLst>
                </a:gridCol>
                <a:gridCol w="2253963">
                  <a:extLst>
                    <a:ext uri="{9D8B030D-6E8A-4147-A177-3AD203B41FA5}">
                      <a16:colId xmlns:a16="http://schemas.microsoft.com/office/drawing/2014/main" val="1765184504"/>
                    </a:ext>
                  </a:extLst>
                </a:gridCol>
                <a:gridCol w="2347112">
                  <a:extLst>
                    <a:ext uri="{9D8B030D-6E8A-4147-A177-3AD203B41FA5}">
                      <a16:colId xmlns:a16="http://schemas.microsoft.com/office/drawing/2014/main" val="1560922843"/>
                    </a:ext>
                  </a:extLst>
                </a:gridCol>
                <a:gridCol w="2384968">
                  <a:extLst>
                    <a:ext uri="{9D8B030D-6E8A-4147-A177-3AD203B41FA5}">
                      <a16:colId xmlns:a16="http://schemas.microsoft.com/office/drawing/2014/main" val="3950105104"/>
                    </a:ext>
                  </a:extLst>
                </a:gridCol>
              </a:tblGrid>
              <a:tr h="345333">
                <a:tc rowSpan="3">
                  <a:txBody>
                    <a:bodyPr/>
                    <a:lstStyle/>
                    <a:p>
                      <a:pPr algn="ctr"/>
                      <a:r>
                        <a:rPr kumimoji="1" lang="ja-JP" altLang="en-US" sz="2400" dirty="0">
                          <a:solidFill>
                            <a:schemeClr val="tx1"/>
                          </a:solidFill>
                        </a:rPr>
                        <a:t>都市</a:t>
                      </a:r>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rPr>
                        <a:t>項目</a:t>
                      </a:r>
                      <a:endParaRPr kumimoji="1" lang="en-US" altLang="ja-JP" sz="2400" dirty="0">
                        <a:solidFill>
                          <a:schemeClr val="tx1"/>
                        </a:solidFill>
                      </a:endParaRP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500217998"/>
                  </a:ext>
                </a:extLst>
              </a:tr>
              <a:tr h="345333">
                <a:tc vMerge="1">
                  <a:txBody>
                    <a:bodyPr/>
                    <a:lstStyle/>
                    <a:p>
                      <a:endParaRPr kumimoji="1" lang="ja-JP" altLang="en-US" dirty="0"/>
                    </a:p>
                  </a:txBody>
                  <a:tcPr/>
                </a:tc>
                <a:tc>
                  <a:txBody>
                    <a:bodyPr/>
                    <a:lstStyle/>
                    <a:p>
                      <a:pPr algn="ctr"/>
                      <a:r>
                        <a:rPr kumimoji="1" lang="ja-JP" altLang="en-US" sz="2400" dirty="0"/>
                        <a:t>備蓄</a:t>
                      </a:r>
                      <a:endParaRPr kumimoji="1" lang="ja-JP" altLang="en-US" dirty="0"/>
                    </a:p>
                  </a:txBody>
                  <a:tcPr/>
                </a:tc>
                <a:tc gridSpan="2">
                  <a:txBody>
                    <a:bodyPr/>
                    <a:lstStyle/>
                    <a:p>
                      <a:pPr algn="ctr"/>
                      <a:r>
                        <a:rPr kumimoji="1" lang="ja-JP" altLang="en-US" sz="2400" dirty="0"/>
                        <a:t>食育</a:t>
                      </a:r>
                    </a:p>
                  </a:txBody>
                  <a:tcPr/>
                </a:tc>
                <a:tc hMerge="1">
                  <a:txBody>
                    <a:bodyPr/>
                    <a:lstStyle/>
                    <a:p>
                      <a:pPr algn="ctr"/>
                      <a:endParaRPr kumimoji="1" lang="ja-JP" altLang="en-US" dirty="0"/>
                    </a:p>
                  </a:txBody>
                  <a:tcPr/>
                </a:tc>
                <a:extLst>
                  <a:ext uri="{0D108BD9-81ED-4DB2-BD59-A6C34878D82A}">
                    <a16:rowId xmlns:a16="http://schemas.microsoft.com/office/drawing/2014/main" val="3925931682"/>
                  </a:ext>
                </a:extLst>
              </a:tr>
              <a:tr h="345333">
                <a:tc vMerge="1">
                  <a:txBody>
                    <a:bodyPr/>
                    <a:lstStyle/>
                    <a:p>
                      <a:pPr algn="ctr"/>
                      <a:endParaRPr kumimoji="1" lang="ja-JP" altLang="en-US" b="1" dirty="0"/>
                    </a:p>
                  </a:txBody>
                  <a:tcPr/>
                </a:tc>
                <a:tc>
                  <a:txBody>
                    <a:bodyPr/>
                    <a:lstStyle/>
                    <a:p>
                      <a:pPr algn="ctr"/>
                      <a:r>
                        <a:rPr kumimoji="1" lang="ja-JP" altLang="en-US" sz="2400" dirty="0"/>
                        <a:t>自助</a:t>
                      </a:r>
                    </a:p>
                  </a:txBody>
                  <a:tcPr/>
                </a:tc>
                <a:tc>
                  <a:txBody>
                    <a:bodyPr/>
                    <a:lstStyle/>
                    <a:p>
                      <a:pPr algn="ctr"/>
                      <a:r>
                        <a:rPr kumimoji="1" lang="ja-JP" altLang="en-US" sz="2400" dirty="0"/>
                        <a:t>防災</a:t>
                      </a:r>
                    </a:p>
                  </a:txBody>
                  <a:tcPr/>
                </a:tc>
                <a:tc>
                  <a:txBody>
                    <a:bodyPr/>
                    <a:lstStyle/>
                    <a:p>
                      <a:pPr algn="ctr"/>
                      <a:r>
                        <a:rPr kumimoji="1" lang="ja-JP" altLang="en-US" sz="2400" dirty="0"/>
                        <a:t>防災以外</a:t>
                      </a:r>
                    </a:p>
                  </a:txBody>
                  <a:tcPr/>
                </a:tc>
                <a:extLst>
                  <a:ext uri="{0D108BD9-81ED-4DB2-BD59-A6C34878D82A}">
                    <a16:rowId xmlns:a16="http://schemas.microsoft.com/office/drawing/2014/main" val="3935144534"/>
                  </a:ext>
                </a:extLst>
              </a:tr>
              <a:tr h="693498">
                <a:tc>
                  <a:txBody>
                    <a:bodyPr/>
                    <a:lstStyle/>
                    <a:p>
                      <a:pPr algn="ctr"/>
                      <a:r>
                        <a:rPr kumimoji="1" lang="ja-JP" altLang="en-US" sz="2400" b="1" dirty="0"/>
                        <a:t>静岡県</a:t>
                      </a:r>
                    </a:p>
                  </a:txBody>
                  <a:tcPr/>
                </a:tc>
                <a:tc>
                  <a:txBody>
                    <a:bodyPr/>
                    <a:lstStyle/>
                    <a:p>
                      <a:pPr algn="ctr"/>
                      <a:endParaRPr kumimoji="1" lang="ja-JP" altLang="en-US" sz="2400" b="1" dirty="0"/>
                    </a:p>
                  </a:txBody>
                  <a:tcPr/>
                </a:tc>
                <a:tc>
                  <a:txBody>
                    <a:bodyPr/>
                    <a:lstStyle/>
                    <a:p>
                      <a:pPr algn="ctr"/>
                      <a:r>
                        <a:rPr kumimoji="1" lang="ja-JP" altLang="en-US" sz="2400" b="1" dirty="0"/>
                        <a:t>〇</a:t>
                      </a:r>
                    </a:p>
                  </a:txBody>
                  <a:tcPr/>
                </a:tc>
                <a:tc>
                  <a:txBody>
                    <a:bodyPr/>
                    <a:lstStyle/>
                    <a:p>
                      <a:pPr algn="ctr"/>
                      <a:r>
                        <a:rPr kumimoji="1" lang="ja-JP" altLang="en-US" sz="2400" b="1" dirty="0"/>
                        <a:t>〇</a:t>
                      </a:r>
                      <a:endParaRPr kumimoji="1" lang="en-US" altLang="ja-JP" sz="2400" b="1" dirty="0"/>
                    </a:p>
                  </a:txBody>
                  <a:tcPr/>
                </a:tc>
                <a:extLst>
                  <a:ext uri="{0D108BD9-81ED-4DB2-BD59-A6C34878D82A}">
                    <a16:rowId xmlns:a16="http://schemas.microsoft.com/office/drawing/2014/main" val="1721391194"/>
                  </a:ext>
                </a:extLst>
              </a:tr>
              <a:tr h="690665">
                <a:tc>
                  <a:txBody>
                    <a:bodyPr/>
                    <a:lstStyle/>
                    <a:p>
                      <a:pPr algn="ctr"/>
                      <a:r>
                        <a:rPr kumimoji="1" lang="ja-JP" altLang="en-US" sz="2400" b="1" dirty="0"/>
                        <a:t>東京都</a:t>
                      </a:r>
                    </a:p>
                  </a:txBody>
                  <a:tcPr/>
                </a:tc>
                <a:tc>
                  <a:txBody>
                    <a:bodyPr/>
                    <a:lstStyle/>
                    <a:p>
                      <a:pPr algn="ctr"/>
                      <a:endParaRPr kumimoji="1" lang="ja-JP" altLang="en-US" sz="2400" b="1" dirty="0"/>
                    </a:p>
                  </a:txBody>
                  <a:tcPr/>
                </a:tc>
                <a:tc>
                  <a:txBody>
                    <a:bodyPr/>
                    <a:lstStyle/>
                    <a:p>
                      <a:pPr algn="ctr"/>
                      <a:r>
                        <a:rPr kumimoji="1" lang="ja-JP" altLang="en-US" sz="2400" b="0" dirty="0"/>
                        <a:t>△</a:t>
                      </a:r>
                    </a:p>
                  </a:txBody>
                  <a:tcPr/>
                </a:tc>
                <a:tc>
                  <a:txBody>
                    <a:bodyPr/>
                    <a:lstStyle/>
                    <a:p>
                      <a:pPr algn="ctr"/>
                      <a:r>
                        <a:rPr kumimoji="1" lang="ja-JP" altLang="en-US" sz="2400" b="1" dirty="0"/>
                        <a:t>〇</a:t>
                      </a:r>
                    </a:p>
                  </a:txBody>
                  <a:tcPr/>
                </a:tc>
                <a:extLst>
                  <a:ext uri="{0D108BD9-81ED-4DB2-BD59-A6C34878D82A}">
                    <a16:rowId xmlns:a16="http://schemas.microsoft.com/office/drawing/2014/main" val="857260495"/>
                  </a:ext>
                </a:extLst>
              </a:tr>
              <a:tr h="690665">
                <a:tc>
                  <a:txBody>
                    <a:bodyPr/>
                    <a:lstStyle/>
                    <a:p>
                      <a:pPr algn="ctr"/>
                      <a:r>
                        <a:rPr kumimoji="1" lang="ja-JP" altLang="en-US" sz="2400" b="1" dirty="0"/>
                        <a:t>兵庫県</a:t>
                      </a:r>
                    </a:p>
                  </a:txBody>
                  <a:tcPr/>
                </a:tc>
                <a:tc>
                  <a:txBody>
                    <a:bodyPr/>
                    <a:lstStyle/>
                    <a:p>
                      <a:pPr algn="ctr"/>
                      <a:endParaRPr kumimoji="1" lang="ja-JP" altLang="en-US" sz="2400" b="1" dirty="0"/>
                    </a:p>
                  </a:txBody>
                  <a:tcPr/>
                </a:tc>
                <a:tc>
                  <a:txBody>
                    <a:bodyPr/>
                    <a:lstStyle/>
                    <a:p>
                      <a:pPr algn="ctr"/>
                      <a:r>
                        <a:rPr kumimoji="1" lang="ja-JP" altLang="en-US" sz="2400" b="1" dirty="0"/>
                        <a:t>〇</a:t>
                      </a:r>
                    </a:p>
                  </a:txBody>
                  <a:tcPr/>
                </a:tc>
                <a:tc>
                  <a:txBody>
                    <a:bodyPr/>
                    <a:lstStyle/>
                    <a:p>
                      <a:pPr algn="ctr"/>
                      <a:r>
                        <a:rPr kumimoji="1" lang="ja-JP" altLang="en-US" sz="2400" b="1" dirty="0"/>
                        <a:t>〇</a:t>
                      </a:r>
                    </a:p>
                  </a:txBody>
                  <a:tcPr/>
                </a:tc>
                <a:extLst>
                  <a:ext uri="{0D108BD9-81ED-4DB2-BD59-A6C34878D82A}">
                    <a16:rowId xmlns:a16="http://schemas.microsoft.com/office/drawing/2014/main" val="1150505053"/>
                  </a:ext>
                </a:extLst>
              </a:tr>
              <a:tr h="690665">
                <a:tc>
                  <a:txBody>
                    <a:bodyPr/>
                    <a:lstStyle/>
                    <a:p>
                      <a:pPr algn="ctr"/>
                      <a:r>
                        <a:rPr kumimoji="1" lang="ja-JP" altLang="en-US" sz="2400" b="1" dirty="0"/>
                        <a:t>能登半島</a:t>
                      </a:r>
                      <a:endParaRPr kumimoji="1" lang="en-US" altLang="ja-JP" sz="2400" b="1" dirty="0"/>
                    </a:p>
                    <a:p>
                      <a:pPr algn="ctr"/>
                      <a:endParaRPr kumimoji="1" lang="ja-JP" altLang="en-US" sz="2400" b="1" dirty="0"/>
                    </a:p>
                  </a:txBody>
                  <a:tcPr/>
                </a:tc>
                <a:tc>
                  <a:txBody>
                    <a:bodyPr/>
                    <a:lstStyle/>
                    <a:p>
                      <a:pPr algn="ctr"/>
                      <a:endParaRPr kumimoji="1" lang="ja-JP" altLang="en-US" sz="2400" b="1" dirty="0"/>
                    </a:p>
                  </a:txBody>
                  <a:tcPr/>
                </a:tc>
                <a:tc>
                  <a:txBody>
                    <a:bodyPr/>
                    <a:lstStyle/>
                    <a:p>
                      <a:pPr algn="ctr"/>
                      <a:r>
                        <a:rPr kumimoji="1" lang="ja-JP" altLang="en-US" sz="2400" b="1" dirty="0"/>
                        <a:t>△</a:t>
                      </a:r>
                    </a:p>
                  </a:txBody>
                  <a:tcPr/>
                </a:tc>
                <a:tc>
                  <a:txBody>
                    <a:bodyPr/>
                    <a:lstStyle/>
                    <a:p>
                      <a:pPr algn="ctr"/>
                      <a:r>
                        <a:rPr kumimoji="1" lang="ja-JP" altLang="en-US" sz="2400" b="1" dirty="0"/>
                        <a:t>〇</a:t>
                      </a:r>
                    </a:p>
                  </a:txBody>
                  <a:tcPr/>
                </a:tc>
                <a:extLst>
                  <a:ext uri="{0D108BD9-81ED-4DB2-BD59-A6C34878D82A}">
                    <a16:rowId xmlns:a16="http://schemas.microsoft.com/office/drawing/2014/main" val="1524553116"/>
                  </a:ext>
                </a:extLst>
              </a:tr>
            </a:tbl>
          </a:graphicData>
        </a:graphic>
      </p:graphicFrame>
      <p:sp>
        <p:nvSpPr>
          <p:cNvPr id="7" name="テキスト ボックス 6">
            <a:extLst>
              <a:ext uri="{FF2B5EF4-FFF2-40B4-BE49-F238E27FC236}">
                <a16:creationId xmlns:a16="http://schemas.microsoft.com/office/drawing/2014/main" id="{30F7C3D2-1DD2-7DF5-00C4-6A02E4C84A99}"/>
              </a:ext>
            </a:extLst>
          </p:cNvPr>
          <p:cNvSpPr txBox="1"/>
          <p:nvPr/>
        </p:nvSpPr>
        <p:spPr>
          <a:xfrm>
            <a:off x="5759825" y="-34067"/>
            <a:ext cx="6849687" cy="461665"/>
          </a:xfrm>
          <a:prstGeom prst="rect">
            <a:avLst/>
          </a:prstGeom>
          <a:noFill/>
        </p:spPr>
        <p:txBody>
          <a:bodyPr wrap="square" rtlCol="0">
            <a:spAutoFit/>
          </a:bodyPr>
          <a:lstStyle/>
          <a:p>
            <a:r>
              <a:rPr kumimoji="1" lang="ja-JP" altLang="en-US" sz="2400" dirty="0"/>
              <a:t>表　予想に基づく備蓄と食育の比較　</a:t>
            </a:r>
          </a:p>
        </p:txBody>
      </p:sp>
      <p:grpSp>
        <p:nvGrpSpPr>
          <p:cNvPr id="9" name="グループ化 8">
            <a:extLst>
              <a:ext uri="{FF2B5EF4-FFF2-40B4-BE49-F238E27FC236}">
                <a16:creationId xmlns:a16="http://schemas.microsoft.com/office/drawing/2014/main" id="{D79EEF6F-5EF5-1109-FC7B-1434FCF8643B}"/>
              </a:ext>
            </a:extLst>
          </p:cNvPr>
          <p:cNvGrpSpPr/>
          <p:nvPr/>
        </p:nvGrpSpPr>
        <p:grpSpPr>
          <a:xfrm>
            <a:off x="5759822" y="1793224"/>
            <a:ext cx="672356" cy="2777624"/>
            <a:chOff x="3056960" y="2677745"/>
            <a:chExt cx="672356" cy="2777624"/>
          </a:xfrm>
        </p:grpSpPr>
        <p:sp>
          <p:nvSpPr>
            <p:cNvPr id="2" name="スマイル 1">
              <a:extLst>
                <a:ext uri="{FF2B5EF4-FFF2-40B4-BE49-F238E27FC236}">
                  <a16:creationId xmlns:a16="http://schemas.microsoft.com/office/drawing/2014/main" id="{B3FDDF31-D510-FE03-FBD8-B71053478EAB}"/>
                </a:ext>
              </a:extLst>
            </p:cNvPr>
            <p:cNvSpPr/>
            <p:nvPr/>
          </p:nvSpPr>
          <p:spPr>
            <a:xfrm>
              <a:off x="3056960" y="2677745"/>
              <a:ext cx="672353" cy="654423"/>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マイル 2">
              <a:extLst>
                <a:ext uri="{FF2B5EF4-FFF2-40B4-BE49-F238E27FC236}">
                  <a16:creationId xmlns:a16="http://schemas.microsoft.com/office/drawing/2014/main" id="{0B6C5BAE-B044-D868-407F-E9F7F8E5197B}"/>
                </a:ext>
              </a:extLst>
            </p:cNvPr>
            <p:cNvSpPr/>
            <p:nvPr/>
          </p:nvSpPr>
          <p:spPr>
            <a:xfrm>
              <a:off x="3056963" y="4061184"/>
              <a:ext cx="672353" cy="654423"/>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マイル 3">
              <a:extLst>
                <a:ext uri="{FF2B5EF4-FFF2-40B4-BE49-F238E27FC236}">
                  <a16:creationId xmlns:a16="http://schemas.microsoft.com/office/drawing/2014/main" id="{D889CC15-8E74-CFF3-545B-7D6C9522A7FF}"/>
                </a:ext>
              </a:extLst>
            </p:cNvPr>
            <p:cNvSpPr/>
            <p:nvPr/>
          </p:nvSpPr>
          <p:spPr>
            <a:xfrm>
              <a:off x="3056963" y="3369091"/>
              <a:ext cx="672353" cy="654423"/>
            </a:xfrm>
            <a:prstGeom prst="smileyFace">
              <a:avLst>
                <a:gd name="adj" fmla="val 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マイル 7">
              <a:extLst>
                <a:ext uri="{FF2B5EF4-FFF2-40B4-BE49-F238E27FC236}">
                  <a16:creationId xmlns:a16="http://schemas.microsoft.com/office/drawing/2014/main" id="{6DF451CB-1047-1E36-B22D-1F2D48BB99D1}"/>
                </a:ext>
              </a:extLst>
            </p:cNvPr>
            <p:cNvSpPr/>
            <p:nvPr/>
          </p:nvSpPr>
          <p:spPr>
            <a:xfrm>
              <a:off x="3056961" y="4800946"/>
              <a:ext cx="672353" cy="654423"/>
            </a:xfrm>
            <a:prstGeom prst="smileyFace">
              <a:avLst>
                <a:gd name="adj" fmla="val -46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78C383E1-AD9A-3602-8B1D-4C595E473AEE}"/>
              </a:ext>
            </a:extLst>
          </p:cNvPr>
          <p:cNvSpPr txBox="1"/>
          <p:nvPr/>
        </p:nvSpPr>
        <p:spPr>
          <a:xfrm>
            <a:off x="9442749" y="6311853"/>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r>
              <a:rPr kumimoji="1" lang="en-US" altLang="ja-JP" dirty="0"/>
              <a:t>K</a:t>
            </a:r>
            <a:r>
              <a:rPr kumimoji="1" lang="ja-JP" altLang="en-US" dirty="0"/>
              <a:t>、</a:t>
            </a:r>
            <a:r>
              <a:rPr kumimoji="1" lang="en-US" altLang="ja-JP" dirty="0"/>
              <a:t>S</a:t>
            </a:r>
            <a:r>
              <a:rPr kumimoji="1" lang="ja-JP" altLang="en-US" dirty="0"/>
              <a:t>）</a:t>
            </a:r>
          </a:p>
        </p:txBody>
      </p:sp>
      <p:sp>
        <p:nvSpPr>
          <p:cNvPr id="12" name="テキスト ボックス 11">
            <a:extLst>
              <a:ext uri="{FF2B5EF4-FFF2-40B4-BE49-F238E27FC236}">
                <a16:creationId xmlns:a16="http://schemas.microsoft.com/office/drawing/2014/main" id="{E995ACB1-EE67-1357-B9EE-2FDD9D06C24D}"/>
              </a:ext>
            </a:extLst>
          </p:cNvPr>
          <p:cNvSpPr txBox="1"/>
          <p:nvPr/>
        </p:nvSpPr>
        <p:spPr>
          <a:xfrm>
            <a:off x="179615" y="6173142"/>
            <a:ext cx="12012385" cy="1015663"/>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．石川県学校給食会</a:t>
            </a:r>
            <a:r>
              <a:rPr lang="en-US" altLang="ja-JP" sz="2000" dirty="0">
                <a:solidFill>
                  <a:schemeClr val="bg2">
                    <a:lumMod val="25000"/>
                  </a:schemeClr>
                </a:solidFill>
              </a:rPr>
              <a:t>.</a:t>
            </a:r>
            <a:r>
              <a:rPr lang="ja-JP" altLang="en-US" sz="2000" dirty="0">
                <a:solidFill>
                  <a:schemeClr val="bg2">
                    <a:lumMod val="25000"/>
                  </a:schemeClr>
                </a:solidFill>
              </a:rPr>
              <a:t>「いしかわ学校給食会だより </a:t>
            </a:r>
            <a:r>
              <a:rPr lang="en-US" altLang="ja-JP" sz="2000" dirty="0">
                <a:solidFill>
                  <a:schemeClr val="bg2">
                    <a:lumMod val="25000"/>
                  </a:schemeClr>
                </a:solidFill>
              </a:rPr>
              <a:t>vol.76</a:t>
            </a:r>
            <a:r>
              <a:rPr lang="ja-JP" altLang="en-US" sz="2000" dirty="0">
                <a:solidFill>
                  <a:schemeClr val="bg2">
                    <a:lumMod val="25000"/>
                  </a:schemeClr>
                </a:solidFill>
              </a:rPr>
              <a:t>」</a:t>
            </a:r>
            <a:r>
              <a:rPr lang="en-US" altLang="ja-JP" sz="2000" dirty="0">
                <a:solidFill>
                  <a:schemeClr val="bg2">
                    <a:lumMod val="25000"/>
                  </a:schemeClr>
                </a:solidFill>
              </a:rPr>
              <a:t>. https://www.isigk.or.jp/pdf/tayori/tayori76.pdf,</a:t>
            </a:r>
            <a:r>
              <a:rPr lang="ja-JP" altLang="en-US" sz="2000" dirty="0">
                <a:solidFill>
                  <a:schemeClr val="bg2">
                    <a:lumMod val="25000"/>
                  </a:schemeClr>
                </a:solidFill>
              </a:rPr>
              <a:t>（</a:t>
            </a:r>
            <a:r>
              <a:rPr lang="en-US" altLang="ja-JP" sz="2000" dirty="0">
                <a:solidFill>
                  <a:schemeClr val="bg2">
                    <a:lumMod val="25000"/>
                  </a:schemeClr>
                </a:solidFill>
              </a:rPr>
              <a:t>2024/1/21</a:t>
            </a:r>
            <a:r>
              <a:rPr lang="ja-JP" altLang="en-US" sz="2000" dirty="0">
                <a:solidFill>
                  <a:schemeClr val="bg2">
                    <a:lumMod val="25000"/>
                  </a:schemeClr>
                </a:solidFill>
              </a:rPr>
              <a:t>）</a:t>
            </a:r>
            <a:endParaRPr lang="en-US" altLang="ja-JP" sz="2000" dirty="0">
              <a:solidFill>
                <a:schemeClr val="bg2">
                  <a:lumMod val="25000"/>
                </a:schemeClr>
              </a:solidFill>
            </a:endParaRPr>
          </a:p>
          <a:p>
            <a:endParaRPr lang="en-US" altLang="ja-JP" sz="2000" dirty="0">
              <a:solidFill>
                <a:schemeClr val="bg2">
                  <a:lumMod val="25000"/>
                </a:schemeClr>
              </a:solidFill>
            </a:endParaRPr>
          </a:p>
        </p:txBody>
      </p:sp>
      <p:sp>
        <p:nvSpPr>
          <p:cNvPr id="13" name="吹き出し: 角を丸めた四角形 12">
            <a:extLst>
              <a:ext uri="{FF2B5EF4-FFF2-40B4-BE49-F238E27FC236}">
                <a16:creationId xmlns:a16="http://schemas.microsoft.com/office/drawing/2014/main" id="{154C6C4E-6D9C-4995-9C19-D6F69DFA9E71}"/>
              </a:ext>
            </a:extLst>
          </p:cNvPr>
          <p:cNvSpPr/>
          <p:nvPr/>
        </p:nvSpPr>
        <p:spPr>
          <a:xfrm>
            <a:off x="245264" y="2363779"/>
            <a:ext cx="3311064" cy="3601307"/>
          </a:xfrm>
          <a:prstGeom prst="wedgeRoundRectCallout">
            <a:avLst>
              <a:gd name="adj1" fmla="val 112860"/>
              <a:gd name="adj2" fmla="val 2085"/>
              <a:gd name="adj3"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1" lang="en-US" altLang="ja-JP" sz="2400" dirty="0">
              <a:solidFill>
                <a:schemeClr val="tx1"/>
              </a:solidFill>
            </a:endParaRPr>
          </a:p>
          <a:p>
            <a:r>
              <a:rPr kumimoji="1" lang="ja-JP" altLang="en-US" sz="2400" dirty="0">
                <a:solidFill>
                  <a:schemeClr val="tx1"/>
                </a:solidFill>
              </a:rPr>
              <a:t>静岡県→</a:t>
            </a:r>
            <a:endParaRPr kumimoji="1" lang="en-US" altLang="ja-JP" sz="2400" dirty="0">
              <a:solidFill>
                <a:schemeClr val="tx1"/>
              </a:solidFill>
            </a:endParaRPr>
          </a:p>
          <a:p>
            <a:r>
              <a:rPr kumimoji="1" lang="ja-JP" altLang="en-US" sz="2400" dirty="0">
                <a:solidFill>
                  <a:schemeClr val="tx1"/>
                </a:solidFill>
              </a:rPr>
              <a:t>南海トラフ巨大地震、</a:t>
            </a:r>
            <a:endParaRPr kumimoji="1" lang="en-US" altLang="ja-JP" sz="2400" dirty="0">
              <a:solidFill>
                <a:schemeClr val="tx1"/>
              </a:solidFill>
            </a:endParaRPr>
          </a:p>
          <a:p>
            <a:r>
              <a:rPr kumimoji="1" lang="ja-JP" altLang="en-US" sz="2400" dirty="0">
                <a:solidFill>
                  <a:schemeClr val="tx1"/>
                </a:solidFill>
              </a:rPr>
              <a:t>兵庫県→</a:t>
            </a:r>
            <a:endParaRPr kumimoji="1" lang="en-US" altLang="ja-JP" sz="2400" dirty="0">
              <a:solidFill>
                <a:schemeClr val="tx1"/>
              </a:solidFill>
            </a:endParaRPr>
          </a:p>
          <a:p>
            <a:r>
              <a:rPr kumimoji="1" lang="ja-JP" altLang="en-US" sz="2400" dirty="0">
                <a:solidFill>
                  <a:schemeClr val="tx1"/>
                </a:solidFill>
              </a:rPr>
              <a:t>阪神・淡路大震災など、</a:t>
            </a:r>
            <a:endParaRPr kumimoji="1" lang="en-US" altLang="ja-JP" sz="2400" dirty="0">
              <a:solidFill>
                <a:schemeClr val="tx1"/>
              </a:solidFill>
            </a:endParaRPr>
          </a:p>
          <a:p>
            <a:r>
              <a:rPr kumimoji="1" lang="ja-JP" altLang="en-US" sz="2400" dirty="0">
                <a:solidFill>
                  <a:schemeClr val="tx1"/>
                </a:solidFill>
              </a:rPr>
              <a:t>過去の災害で大きな被害があった地域や</a:t>
            </a:r>
            <a:endParaRPr kumimoji="1" lang="en-US" altLang="ja-JP" sz="2400" dirty="0">
              <a:solidFill>
                <a:schemeClr val="tx1"/>
              </a:solidFill>
            </a:endParaRPr>
          </a:p>
          <a:p>
            <a:r>
              <a:rPr kumimoji="1" lang="ja-JP" altLang="en-US" sz="2400" dirty="0">
                <a:solidFill>
                  <a:schemeClr val="tx1"/>
                </a:solidFill>
              </a:rPr>
              <a:t>これから地震が起こるといわれている地域で</a:t>
            </a:r>
            <a:endParaRPr kumimoji="1" lang="en-US" altLang="ja-JP" sz="2400" dirty="0">
              <a:solidFill>
                <a:schemeClr val="tx1"/>
              </a:solidFill>
            </a:endParaRPr>
          </a:p>
          <a:p>
            <a:r>
              <a:rPr kumimoji="1" lang="ja-JP" altLang="en-US" sz="2400" dirty="0">
                <a:solidFill>
                  <a:schemeClr val="tx1"/>
                </a:solidFill>
              </a:rPr>
              <a:t>備蓄の意識は高い？</a:t>
            </a:r>
            <a:endParaRPr kumimoji="1" lang="en-US" altLang="ja-JP" sz="2400" dirty="0">
              <a:solidFill>
                <a:schemeClr val="tx1"/>
              </a:solidFill>
            </a:endParaRPr>
          </a:p>
          <a:p>
            <a:endParaRPr kumimoji="1" lang="en-US" altLang="ja-JP" sz="1800" dirty="0"/>
          </a:p>
          <a:p>
            <a:pPr algn="ctr"/>
            <a:endParaRPr kumimoji="1" lang="ja-JP" altLang="en-US" dirty="0"/>
          </a:p>
        </p:txBody>
      </p:sp>
      <p:sp>
        <p:nvSpPr>
          <p:cNvPr id="14" name="吹き出し: 角を丸めた四角形 13">
            <a:extLst>
              <a:ext uri="{FF2B5EF4-FFF2-40B4-BE49-F238E27FC236}">
                <a16:creationId xmlns:a16="http://schemas.microsoft.com/office/drawing/2014/main" id="{6CE7B675-1B54-CAC6-6C23-01EBC542CAC5}"/>
              </a:ext>
            </a:extLst>
          </p:cNvPr>
          <p:cNvSpPr/>
          <p:nvPr/>
        </p:nvSpPr>
        <p:spPr>
          <a:xfrm>
            <a:off x="4284508" y="4938442"/>
            <a:ext cx="7771156" cy="1184710"/>
          </a:xfrm>
          <a:prstGeom prst="wedgeRoundRectCallout">
            <a:avLst>
              <a:gd name="adj1" fmla="val 4310"/>
              <a:gd name="adj2" fmla="val -104785"/>
              <a:gd name="adj3"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2400" dirty="0">
                <a:solidFill>
                  <a:schemeClr val="tx1"/>
                </a:solidFill>
              </a:rPr>
              <a:t>静岡県→静岡県防災教育基本計画、</a:t>
            </a:r>
            <a:r>
              <a:rPr kumimoji="1" lang="en-US" altLang="ja-JP" sz="2400" dirty="0">
                <a:solidFill>
                  <a:schemeClr val="tx1"/>
                </a:solidFill>
              </a:rPr>
              <a:t>F</a:t>
            </a:r>
            <a:r>
              <a:rPr kumimoji="1" lang="ja-JP" altLang="en-US" sz="2400" dirty="0">
                <a:solidFill>
                  <a:schemeClr val="tx1"/>
                </a:solidFill>
              </a:rPr>
              <a:t>市の実践例</a:t>
            </a:r>
            <a:endParaRPr kumimoji="1" lang="en-US" altLang="ja-JP" sz="2400" dirty="0">
              <a:solidFill>
                <a:schemeClr val="tx1"/>
              </a:solidFill>
            </a:endParaRPr>
          </a:p>
          <a:p>
            <a:r>
              <a:rPr kumimoji="1" lang="ja-JP" altLang="en-US" sz="2400" dirty="0">
                <a:solidFill>
                  <a:schemeClr val="tx1"/>
                </a:solidFill>
              </a:rPr>
              <a:t>兵庫県</a:t>
            </a:r>
            <a:r>
              <a:rPr kumimoji="1" lang="ja-JP" altLang="en-US" sz="1600" dirty="0">
                <a:solidFill>
                  <a:schemeClr val="tx1"/>
                </a:solidFill>
              </a:rPr>
              <a:t>（神戸市）</a:t>
            </a:r>
            <a:r>
              <a:rPr kumimoji="1" lang="ja-JP" altLang="en-US" sz="2400" dirty="0">
                <a:solidFill>
                  <a:schemeClr val="tx1"/>
                </a:solidFill>
              </a:rPr>
              <a:t>→食育に関するアンケートで防災備蓄の調査　　　</a:t>
            </a:r>
            <a:endParaRPr kumimoji="1" lang="en-US" altLang="ja-JP" sz="2400" dirty="0">
              <a:solidFill>
                <a:schemeClr val="tx1"/>
              </a:solidFill>
            </a:endParaRPr>
          </a:p>
          <a:p>
            <a:r>
              <a:rPr kumimoji="1" lang="ja-JP" altLang="en-US" sz="2400" dirty="0">
                <a:solidFill>
                  <a:schemeClr val="tx1"/>
                </a:solidFill>
              </a:rPr>
              <a:t>東京都、兵庫県、石川県</a:t>
            </a:r>
            <a:r>
              <a:rPr kumimoji="1" lang="en-US" altLang="ja-JP" sz="2400" baseline="30000" dirty="0">
                <a:solidFill>
                  <a:schemeClr val="tx1"/>
                </a:solidFill>
              </a:rPr>
              <a:t>1</a:t>
            </a:r>
            <a:r>
              <a:rPr kumimoji="1" lang="ja-JP" altLang="en-US" sz="2400" baseline="30000" dirty="0">
                <a:solidFill>
                  <a:schemeClr val="tx1"/>
                </a:solidFill>
              </a:rPr>
              <a:t>）</a:t>
            </a:r>
            <a:r>
              <a:rPr kumimoji="1" lang="ja-JP" altLang="en-US" sz="2400" dirty="0">
                <a:solidFill>
                  <a:schemeClr val="tx1"/>
                </a:solidFill>
              </a:rPr>
              <a:t>→防災給食</a:t>
            </a:r>
            <a:endParaRPr kumimoji="1" lang="en-US" altLang="ja-JP" sz="2400" dirty="0">
              <a:solidFill>
                <a:schemeClr val="tx1"/>
              </a:solidFill>
            </a:endParaRPr>
          </a:p>
        </p:txBody>
      </p:sp>
      <p:sp>
        <p:nvSpPr>
          <p:cNvPr id="11" name="タイトル 1">
            <a:extLst>
              <a:ext uri="{FF2B5EF4-FFF2-40B4-BE49-F238E27FC236}">
                <a16:creationId xmlns:a16="http://schemas.microsoft.com/office/drawing/2014/main" id="{1EE97208-6EFD-B2B3-916E-75774B585A7E}"/>
              </a:ext>
            </a:extLst>
          </p:cNvPr>
          <p:cNvSpPr txBox="1">
            <a:spLocks/>
          </p:cNvSpPr>
          <p:nvPr/>
        </p:nvSpPr>
        <p:spPr>
          <a:xfrm>
            <a:off x="42563" y="289250"/>
            <a:ext cx="3513765" cy="1015663"/>
          </a:xfrm>
          <a:prstGeom prst="rect">
            <a:avLst/>
          </a:prstGeom>
        </p:spPr>
        <p:txBody>
          <a:bodyPr vert="horz" lIns="91440" tIns="45720" rIns="91440" bIns="45720" rtlCol="0" anchor="t">
            <a:normAutofit fontScale="97500"/>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pPr algn="l">
              <a:lnSpc>
                <a:spcPct val="100000"/>
              </a:lnSpc>
            </a:pPr>
            <a:r>
              <a:rPr lang="en-US" altLang="ja-JP" sz="2800" dirty="0">
                <a:solidFill>
                  <a:schemeClr val="tx1"/>
                </a:solidFill>
              </a:rPr>
              <a:t>h. </a:t>
            </a:r>
            <a:r>
              <a:rPr lang="ja-JP" altLang="en-US" sz="2800" dirty="0">
                <a:solidFill>
                  <a:schemeClr val="tx1"/>
                </a:solidFill>
              </a:rPr>
              <a:t>予想に基づく</a:t>
            </a:r>
            <a:endParaRPr lang="en-US" altLang="ja-JP" sz="2800" dirty="0">
              <a:solidFill>
                <a:schemeClr val="tx1"/>
              </a:solidFill>
            </a:endParaRPr>
          </a:p>
          <a:p>
            <a:pPr algn="l">
              <a:lnSpc>
                <a:spcPct val="100000"/>
              </a:lnSpc>
            </a:pPr>
            <a:r>
              <a:rPr lang="ja-JP" altLang="en-US" sz="2800" dirty="0">
                <a:solidFill>
                  <a:schemeClr val="tx1"/>
                </a:solidFill>
              </a:rPr>
              <a:t>　　 備蓄と食育の比較</a:t>
            </a:r>
          </a:p>
        </p:txBody>
      </p:sp>
    </p:spTree>
    <p:extLst>
      <p:ext uri="{BB962C8B-B14F-4D97-AF65-F5344CB8AC3E}">
        <p14:creationId xmlns:p14="http://schemas.microsoft.com/office/powerpoint/2010/main" val="3368754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E84C1-9E76-785D-0DA0-F46FF6C0E4A6}"/>
              </a:ext>
            </a:extLst>
          </p:cNvPr>
          <p:cNvSpPr>
            <a:spLocks noGrp="1"/>
          </p:cNvSpPr>
          <p:nvPr>
            <p:ph type="ctrTitle" idx="4294967295"/>
          </p:nvPr>
        </p:nvSpPr>
        <p:spPr>
          <a:xfrm>
            <a:off x="9331" y="67228"/>
            <a:ext cx="5674733" cy="829773"/>
          </a:xfrm>
        </p:spPr>
        <p:txBody>
          <a:bodyPr>
            <a:normAutofit fontScale="90000"/>
          </a:bodyPr>
          <a:lstStyle/>
          <a:p>
            <a:pPr algn="l">
              <a:lnSpc>
                <a:spcPct val="100000"/>
              </a:lnSpc>
            </a:pPr>
            <a:r>
              <a:rPr lang="ja-JP" altLang="en-US" sz="2700" dirty="0">
                <a:solidFill>
                  <a:schemeClr val="tx1"/>
                </a:solidFill>
              </a:rPr>
              <a:t>（</a:t>
            </a:r>
            <a:r>
              <a:rPr lang="en-US" altLang="ja-JP" sz="2700" dirty="0">
                <a:solidFill>
                  <a:schemeClr val="tx1"/>
                </a:solidFill>
              </a:rPr>
              <a:t>3</a:t>
            </a:r>
            <a:r>
              <a:rPr lang="ja-JP" altLang="en-US" sz="2700" dirty="0">
                <a:solidFill>
                  <a:schemeClr val="tx1"/>
                </a:solidFill>
              </a:rPr>
              <a:t>）特徴のある取り組み</a:t>
            </a:r>
            <a:br>
              <a:rPr lang="en-US" altLang="ja-JP" sz="2700" dirty="0">
                <a:solidFill>
                  <a:schemeClr val="tx1"/>
                </a:solidFill>
              </a:rPr>
            </a:br>
            <a:r>
              <a:rPr lang="ja-JP" altLang="en-US" sz="2700" dirty="0">
                <a:solidFill>
                  <a:schemeClr val="tx1"/>
                </a:solidFill>
              </a:rPr>
              <a:t>　　　　</a:t>
            </a:r>
            <a:r>
              <a:rPr lang="en-US" altLang="ja-JP" sz="2700" dirty="0">
                <a:solidFill>
                  <a:schemeClr val="tx1"/>
                </a:solidFill>
              </a:rPr>
              <a:t>a. </a:t>
            </a:r>
            <a:r>
              <a:rPr lang="ja-JP" altLang="en-US" sz="2700" dirty="0">
                <a:solidFill>
                  <a:schemeClr val="tx1"/>
                </a:solidFill>
              </a:rPr>
              <a:t>静岡県①</a:t>
            </a:r>
            <a:br>
              <a:rPr kumimoji="1" lang="en-US" altLang="ja-JP" sz="2400" dirty="0">
                <a:solidFill>
                  <a:schemeClr val="tx1"/>
                </a:solidFill>
              </a:rPr>
            </a:br>
            <a:endParaRPr kumimoji="1" lang="ja-JP" altLang="en-US" sz="2400" dirty="0">
              <a:solidFill>
                <a:schemeClr val="tx1"/>
              </a:solidFill>
            </a:endParaRPr>
          </a:p>
        </p:txBody>
      </p:sp>
      <p:sp>
        <p:nvSpPr>
          <p:cNvPr id="3" name="字幕 2">
            <a:extLst>
              <a:ext uri="{FF2B5EF4-FFF2-40B4-BE49-F238E27FC236}">
                <a16:creationId xmlns:a16="http://schemas.microsoft.com/office/drawing/2014/main" id="{614C7E0D-EC30-0B21-FCF7-A7CA951F981E}"/>
              </a:ext>
            </a:extLst>
          </p:cNvPr>
          <p:cNvSpPr>
            <a:spLocks noGrp="1"/>
          </p:cNvSpPr>
          <p:nvPr>
            <p:ph type="subTitle" idx="4294967295"/>
          </p:nvPr>
        </p:nvSpPr>
        <p:spPr>
          <a:xfrm>
            <a:off x="467065" y="1223448"/>
            <a:ext cx="11509375" cy="1254012"/>
          </a:xfrm>
        </p:spPr>
        <p:txBody>
          <a:bodyPr>
            <a:normAutofit/>
          </a:bodyPr>
          <a:lstStyle/>
          <a:p>
            <a:pPr marL="0" indent="0" algn="l">
              <a:buNone/>
            </a:pPr>
            <a:r>
              <a:rPr lang="ja-JP" altLang="en-US" sz="2400" dirty="0">
                <a:solidFill>
                  <a:schemeClr val="tx1"/>
                </a:solidFill>
              </a:rPr>
              <a:t>　・防災教育に関する目標や発達段階別の防災教育などについて</a:t>
            </a: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endParaRPr lang="en-US" altLang="ja-JP" dirty="0"/>
          </a:p>
        </p:txBody>
      </p:sp>
      <p:sp>
        <p:nvSpPr>
          <p:cNvPr id="26" name="テキスト ボックス 25">
            <a:extLst>
              <a:ext uri="{FF2B5EF4-FFF2-40B4-BE49-F238E27FC236}">
                <a16:creationId xmlns:a16="http://schemas.microsoft.com/office/drawing/2014/main" id="{F143BE03-3D87-FBC8-251A-547D39074063}"/>
              </a:ext>
            </a:extLst>
          </p:cNvPr>
          <p:cNvSpPr txBox="1"/>
          <p:nvPr/>
        </p:nvSpPr>
        <p:spPr>
          <a:xfrm>
            <a:off x="215558" y="5140353"/>
            <a:ext cx="12012385" cy="1631216"/>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．静岡県教育委員会</a:t>
            </a:r>
            <a:r>
              <a:rPr lang="en-US" altLang="ja-JP" sz="2000" dirty="0">
                <a:solidFill>
                  <a:schemeClr val="bg2">
                    <a:lumMod val="25000"/>
                  </a:schemeClr>
                </a:solidFill>
              </a:rPr>
              <a:t>.</a:t>
            </a:r>
            <a:r>
              <a:rPr lang="ja-JP" altLang="en-US" sz="2000" dirty="0">
                <a:solidFill>
                  <a:schemeClr val="bg2">
                    <a:lumMod val="25000"/>
                  </a:schemeClr>
                </a:solidFill>
              </a:rPr>
              <a:t>「静岡県防災教育基本方針」</a:t>
            </a:r>
            <a:r>
              <a:rPr lang="en-US" altLang="ja-JP" sz="2000" dirty="0">
                <a:solidFill>
                  <a:schemeClr val="bg2">
                    <a:lumMod val="25000"/>
                  </a:schemeClr>
                </a:solidFill>
              </a:rPr>
              <a:t>. https://anzenkyouiku.mext.go.jp/todoufuken/data/22shizuoka/22-10/22-10-1.pdf,(2023/12/28)</a:t>
            </a:r>
          </a:p>
          <a:p>
            <a:r>
              <a:rPr lang="en-US" altLang="ja-JP" sz="2000" dirty="0">
                <a:solidFill>
                  <a:schemeClr val="bg2">
                    <a:lumMod val="25000"/>
                  </a:schemeClr>
                </a:solidFill>
              </a:rPr>
              <a:t>2.  </a:t>
            </a:r>
            <a:r>
              <a:rPr lang="ja-JP" altLang="en-US" sz="2000" dirty="0">
                <a:solidFill>
                  <a:schemeClr val="bg2">
                    <a:lumMod val="25000"/>
                  </a:schemeClr>
                </a:solidFill>
              </a:rPr>
              <a:t>静鉄レテイリング</a:t>
            </a:r>
            <a:r>
              <a:rPr lang="en-US" altLang="ja-JP" sz="2000" dirty="0">
                <a:solidFill>
                  <a:schemeClr val="bg2">
                    <a:lumMod val="25000"/>
                  </a:schemeClr>
                </a:solidFill>
              </a:rPr>
              <a:t>.</a:t>
            </a:r>
            <a:r>
              <a:rPr lang="ja-JP" altLang="en-US" sz="2000" dirty="0">
                <a:solidFill>
                  <a:schemeClr val="bg2">
                    <a:lumMod val="25000"/>
                  </a:schemeClr>
                </a:solidFill>
              </a:rPr>
              <a:t>「</a:t>
            </a:r>
            <a:r>
              <a:rPr lang="en-US" altLang="ja-JP" sz="2000" dirty="0">
                <a:solidFill>
                  <a:schemeClr val="bg2">
                    <a:lumMod val="25000"/>
                  </a:schemeClr>
                </a:solidFill>
              </a:rPr>
              <a:t>【</a:t>
            </a:r>
            <a:r>
              <a:rPr lang="ja-JP" altLang="en-US" sz="2000" dirty="0">
                <a:solidFill>
                  <a:schemeClr val="bg2">
                    <a:lumMod val="25000"/>
                  </a:schemeClr>
                </a:solidFill>
              </a:rPr>
              <a:t>新商品</a:t>
            </a:r>
            <a:r>
              <a:rPr lang="en-US" altLang="ja-JP" sz="2000" dirty="0">
                <a:solidFill>
                  <a:schemeClr val="bg2">
                    <a:lumMod val="25000"/>
                  </a:schemeClr>
                </a:solidFill>
              </a:rPr>
              <a:t>】</a:t>
            </a:r>
            <a:r>
              <a:rPr lang="ja-JP" altLang="en-US" sz="2000" dirty="0">
                <a:solidFill>
                  <a:schemeClr val="bg2">
                    <a:lumMod val="25000"/>
                  </a:schemeClr>
                </a:solidFill>
              </a:rPr>
              <a:t>オーレセルフ＆カフェにて防災食品登場！」</a:t>
            </a:r>
            <a:r>
              <a:rPr lang="en-US" altLang="ja-JP" sz="2000" dirty="0">
                <a:solidFill>
                  <a:schemeClr val="bg2">
                    <a:lumMod val="25000"/>
                  </a:schemeClr>
                </a:solidFill>
              </a:rPr>
              <a:t>. https://www.shizutetsu-retailing.com/news/ole_info1021/,(2023/12/28)</a:t>
            </a:r>
          </a:p>
        </p:txBody>
      </p:sp>
      <p:graphicFrame>
        <p:nvGraphicFramePr>
          <p:cNvPr id="27" name="表 26">
            <a:extLst>
              <a:ext uri="{FF2B5EF4-FFF2-40B4-BE49-F238E27FC236}">
                <a16:creationId xmlns:a16="http://schemas.microsoft.com/office/drawing/2014/main" id="{7FBE35C3-D8D5-4CC1-D06D-DCE8F0D91DAC}"/>
              </a:ext>
            </a:extLst>
          </p:cNvPr>
          <p:cNvGraphicFramePr>
            <a:graphicFrameLocks noGrp="1"/>
          </p:cNvGraphicFramePr>
          <p:nvPr>
            <p:extLst>
              <p:ext uri="{D42A27DB-BD31-4B8C-83A1-F6EECF244321}">
                <p14:modId xmlns:p14="http://schemas.microsoft.com/office/powerpoint/2010/main" val="291599775"/>
              </p:ext>
            </p:extLst>
          </p:nvPr>
        </p:nvGraphicFramePr>
        <p:xfrm>
          <a:off x="179615" y="1637076"/>
          <a:ext cx="11760879" cy="2377440"/>
        </p:xfrm>
        <a:graphic>
          <a:graphicData uri="http://schemas.openxmlformats.org/drawingml/2006/table">
            <a:tbl>
              <a:tblPr firstRow="1" bandRow="1">
                <a:tableStyleId>{5C22544A-7EE6-4342-B048-85BDC9FD1C3A}</a:tableStyleId>
              </a:tblPr>
              <a:tblGrid>
                <a:gridCol w="1774770">
                  <a:extLst>
                    <a:ext uri="{9D8B030D-6E8A-4147-A177-3AD203B41FA5}">
                      <a16:colId xmlns:a16="http://schemas.microsoft.com/office/drawing/2014/main" val="1689251879"/>
                    </a:ext>
                  </a:extLst>
                </a:gridCol>
                <a:gridCol w="2757475">
                  <a:extLst>
                    <a:ext uri="{9D8B030D-6E8A-4147-A177-3AD203B41FA5}">
                      <a16:colId xmlns:a16="http://schemas.microsoft.com/office/drawing/2014/main" val="230994008"/>
                    </a:ext>
                  </a:extLst>
                </a:gridCol>
                <a:gridCol w="2906864">
                  <a:extLst>
                    <a:ext uri="{9D8B030D-6E8A-4147-A177-3AD203B41FA5}">
                      <a16:colId xmlns:a16="http://schemas.microsoft.com/office/drawing/2014/main" val="2915260478"/>
                    </a:ext>
                  </a:extLst>
                </a:gridCol>
                <a:gridCol w="4321770">
                  <a:extLst>
                    <a:ext uri="{9D8B030D-6E8A-4147-A177-3AD203B41FA5}">
                      <a16:colId xmlns:a16="http://schemas.microsoft.com/office/drawing/2014/main" val="2501228063"/>
                    </a:ext>
                  </a:extLst>
                </a:gridCol>
              </a:tblGrid>
              <a:tr h="0">
                <a:tc>
                  <a:txBody>
                    <a:bodyPr/>
                    <a:lstStyle/>
                    <a:p>
                      <a:endParaRPr kumimoji="1" lang="ja-JP" altLang="en-US" sz="2400" dirty="0">
                        <a:solidFill>
                          <a:schemeClr val="tx1"/>
                        </a:solidFill>
                      </a:endParaRPr>
                    </a:p>
                  </a:txBody>
                  <a:tcPr/>
                </a:tc>
                <a:tc>
                  <a:txBody>
                    <a:bodyPr/>
                    <a:lstStyle/>
                    <a:p>
                      <a:pPr algn="ctr"/>
                      <a:r>
                        <a:rPr kumimoji="1" lang="ja-JP" altLang="en-US" sz="2400" dirty="0">
                          <a:solidFill>
                            <a:schemeClr val="tx1"/>
                          </a:solidFill>
                        </a:rPr>
                        <a:t>知識・理解</a:t>
                      </a:r>
                    </a:p>
                  </a:txBody>
                  <a:tcPr/>
                </a:tc>
                <a:tc>
                  <a:txBody>
                    <a:bodyPr/>
                    <a:lstStyle/>
                    <a:p>
                      <a:pPr algn="ctr"/>
                      <a:r>
                        <a:rPr kumimoji="1" lang="ja-JP" altLang="en-US" sz="2400" dirty="0">
                          <a:solidFill>
                            <a:schemeClr val="tx1"/>
                          </a:solidFill>
                        </a:rPr>
                        <a:t>関心・意欲・態度・</a:t>
                      </a:r>
                      <a:endParaRPr kumimoji="1" lang="en-US" altLang="ja-JP" sz="2400" dirty="0">
                        <a:solidFill>
                          <a:schemeClr val="tx1"/>
                        </a:solidFill>
                      </a:endParaRPr>
                    </a:p>
                    <a:p>
                      <a:pPr algn="ctr"/>
                      <a:r>
                        <a:rPr kumimoji="1" lang="ja-JP" altLang="en-US" sz="2400" dirty="0">
                          <a:solidFill>
                            <a:schemeClr val="tx1"/>
                          </a:solidFill>
                        </a:rPr>
                        <a:t>思考判断</a:t>
                      </a:r>
                    </a:p>
                  </a:txBody>
                  <a:tcPr/>
                </a:tc>
                <a:tc>
                  <a:txBody>
                    <a:bodyPr/>
                    <a:lstStyle/>
                    <a:p>
                      <a:pPr algn="ctr"/>
                      <a:r>
                        <a:rPr kumimoji="1" lang="ja-JP" altLang="en-US" sz="2400" dirty="0">
                          <a:solidFill>
                            <a:schemeClr val="tx1"/>
                          </a:solidFill>
                        </a:rPr>
                        <a:t>技能（社会貢献等）</a:t>
                      </a:r>
                    </a:p>
                  </a:txBody>
                  <a:tcPr/>
                </a:tc>
                <a:extLst>
                  <a:ext uri="{0D108BD9-81ED-4DB2-BD59-A6C34878D82A}">
                    <a16:rowId xmlns:a16="http://schemas.microsoft.com/office/drawing/2014/main" val="347383898"/>
                  </a:ext>
                </a:extLst>
              </a:tr>
              <a:tr h="370840">
                <a:tc>
                  <a:txBody>
                    <a:bodyPr/>
                    <a:lstStyle/>
                    <a:p>
                      <a:pPr marL="0" indent="0" algn="l" defTabSz="914400" rtl="0" eaLnBrk="1" latinLnBrk="0" hangingPunct="1">
                        <a:lnSpc>
                          <a:spcPct val="100000"/>
                        </a:lnSpc>
                        <a:spcBef>
                          <a:spcPts val="360"/>
                        </a:spcBef>
                        <a:buFont typeface="Arial" panose="020B0604020202020204" pitchFamily="34" charset="0"/>
                        <a:buNone/>
                      </a:pPr>
                      <a:r>
                        <a:rPr kumimoji="1" lang="ja-JP" altLang="en-US" sz="2400" kern="1200" baseline="0" dirty="0">
                          <a:solidFill>
                            <a:schemeClr val="tx1"/>
                          </a:solidFill>
                        </a:rPr>
                        <a:t>小学生</a:t>
                      </a:r>
                      <a:endParaRPr kumimoji="1" lang="en-US" altLang="ja-JP" sz="2400" kern="1200" baseline="0" dirty="0">
                        <a:solidFill>
                          <a:schemeClr val="tx1"/>
                        </a:solidFill>
                      </a:endParaRPr>
                    </a:p>
                    <a:p>
                      <a:pPr marL="0" indent="0" algn="l" defTabSz="914400" rtl="0" eaLnBrk="1" latinLnBrk="0" hangingPunct="1">
                        <a:lnSpc>
                          <a:spcPct val="100000"/>
                        </a:lnSpc>
                        <a:spcBef>
                          <a:spcPts val="360"/>
                        </a:spcBef>
                        <a:buFont typeface="Arial" panose="020B0604020202020204" pitchFamily="34" charset="0"/>
                        <a:buNone/>
                      </a:pPr>
                      <a:r>
                        <a:rPr kumimoji="1" lang="en-US" altLang="ja-JP" sz="2400" kern="1200" baseline="0" dirty="0">
                          <a:solidFill>
                            <a:schemeClr val="tx1"/>
                          </a:solidFill>
                        </a:rPr>
                        <a:t>(</a:t>
                      </a:r>
                      <a:r>
                        <a:rPr kumimoji="1" lang="ja-JP" altLang="en-US" sz="2400" kern="1200" baseline="0" dirty="0">
                          <a:solidFill>
                            <a:schemeClr val="tx1"/>
                          </a:solidFill>
                        </a:rPr>
                        <a:t>高学年）</a:t>
                      </a:r>
                      <a:r>
                        <a:rPr kumimoji="1" lang="en-US" altLang="ja-JP" sz="2400" kern="1200" baseline="30000" dirty="0">
                          <a:solidFill>
                            <a:schemeClr val="tx1"/>
                          </a:solidFill>
                        </a:rPr>
                        <a:t>1</a:t>
                      </a:r>
                      <a:r>
                        <a:rPr lang="en-US" altLang="ja-JP" sz="2400" baseline="30000" dirty="0">
                          <a:solidFill>
                            <a:schemeClr val="tx1"/>
                          </a:solidFill>
                          <a:latin typeface="+mn-ea"/>
                        </a:rPr>
                        <a:t>)</a:t>
                      </a:r>
                      <a:endParaRPr kumimoji="1" lang="ja-JP" altLang="en-US" sz="2400" kern="1200" baseline="300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ja-JP" altLang="en-US" sz="2400" kern="1200" dirty="0">
                          <a:solidFill>
                            <a:schemeClr val="tx1"/>
                          </a:solidFill>
                        </a:rPr>
                        <a:t>地域の災害の特性や防災体制の仕組み、地震の備え等の理解できるようにする。</a:t>
                      </a:r>
                      <a:endParaRPr kumimoji="1" lang="ja-JP" altLang="en-US" sz="2400" kern="12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ja-JP" altLang="en-US" sz="2400" kern="1200" dirty="0">
                          <a:solidFill>
                            <a:schemeClr val="tx1"/>
                          </a:solidFill>
                        </a:rPr>
                        <a:t>災害の危険を理解し、災害発生時に自ら安全な行動ができるようにする。</a:t>
                      </a:r>
                      <a:endParaRPr kumimoji="1" lang="ja-JP" altLang="en-US" sz="2400" kern="1200" dirty="0">
                        <a:solidFill>
                          <a:schemeClr val="tx1"/>
                        </a:solidFill>
                        <a:latin typeface="+mn-ea"/>
                        <a:ea typeface="+mn-ea"/>
                        <a:cs typeface="+mn-cs"/>
                      </a:endParaRPr>
                    </a:p>
                  </a:txBody>
                  <a:tcPr/>
                </a:tc>
                <a:tc>
                  <a:txBody>
                    <a:bodyPr/>
                    <a:lstStyle/>
                    <a:p>
                      <a:pPr marL="0" indent="0" algn="ctr" defTabSz="914400" rtl="0" eaLnBrk="1" latinLnBrk="0" hangingPunct="1">
                        <a:lnSpc>
                          <a:spcPct val="100000"/>
                        </a:lnSpc>
                        <a:spcBef>
                          <a:spcPts val="360"/>
                        </a:spcBef>
                        <a:buFont typeface="Arial" panose="020B0604020202020204" pitchFamily="34" charset="0"/>
                        <a:buNone/>
                      </a:pPr>
                      <a:r>
                        <a:rPr kumimoji="1" lang="ja-JP" altLang="en-US" sz="2400" kern="1200" dirty="0">
                          <a:solidFill>
                            <a:schemeClr val="tx1"/>
                          </a:solidFill>
                        </a:rPr>
                        <a:t>災害発生時は、家族や友達等と助け合うとともに、ボランティア活動に参加できるようにする。</a:t>
                      </a:r>
                      <a:endParaRPr kumimoji="1" lang="ja-JP" altLang="en-US" sz="2400" kern="1200" dirty="0">
                        <a:solidFill>
                          <a:schemeClr val="tx1"/>
                        </a:solidFill>
                        <a:latin typeface="+mn-ea"/>
                        <a:ea typeface="+mn-ea"/>
                        <a:cs typeface="+mn-cs"/>
                      </a:endParaRPr>
                    </a:p>
                  </a:txBody>
                  <a:tcPr/>
                </a:tc>
                <a:extLst>
                  <a:ext uri="{0D108BD9-81ED-4DB2-BD59-A6C34878D82A}">
                    <a16:rowId xmlns:a16="http://schemas.microsoft.com/office/drawing/2014/main" val="132019380"/>
                  </a:ext>
                </a:extLst>
              </a:tr>
            </a:tbl>
          </a:graphicData>
        </a:graphic>
      </p:graphicFrame>
      <p:sp>
        <p:nvSpPr>
          <p:cNvPr id="4" name="タイトル 1">
            <a:extLst>
              <a:ext uri="{FF2B5EF4-FFF2-40B4-BE49-F238E27FC236}">
                <a16:creationId xmlns:a16="http://schemas.microsoft.com/office/drawing/2014/main" id="{B0ED5233-B670-62D7-F313-D03099F955C4}"/>
              </a:ext>
            </a:extLst>
          </p:cNvPr>
          <p:cNvSpPr txBox="1">
            <a:spLocks/>
          </p:cNvSpPr>
          <p:nvPr/>
        </p:nvSpPr>
        <p:spPr>
          <a:xfrm>
            <a:off x="-338707" y="3951316"/>
            <a:ext cx="5000057" cy="803275"/>
          </a:xfrm>
          <a:prstGeom prst="rect">
            <a:avLst/>
          </a:prstGeom>
        </p:spPr>
        <p:txBody>
          <a:bodyPr vert="horz" lIns="91440" tIns="45720" rIns="91440" bIns="45720" rtlCol="0" anchor="t">
            <a:norm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lang="en-US" altLang="ja-JP" sz="2400" dirty="0">
                <a:solidFill>
                  <a:schemeClr val="tx1"/>
                </a:solidFill>
              </a:rPr>
              <a:t>【</a:t>
            </a:r>
            <a:r>
              <a:rPr lang="ja-JP" altLang="en-US" sz="2400" dirty="0">
                <a:solidFill>
                  <a:schemeClr val="tx1"/>
                </a:solidFill>
              </a:rPr>
              <a:t>備蓄食品の自動販売機</a:t>
            </a:r>
            <a:r>
              <a:rPr lang="en-US" altLang="ja-JP" sz="2400" baseline="30000" dirty="0">
                <a:solidFill>
                  <a:schemeClr val="tx1"/>
                </a:solidFill>
              </a:rPr>
              <a:t>2</a:t>
            </a:r>
            <a:r>
              <a:rPr lang="en-US" altLang="ja-JP" sz="2400" baseline="30000" dirty="0">
                <a:solidFill>
                  <a:schemeClr val="tx1"/>
                </a:solidFill>
                <a:latin typeface="+mn-ea"/>
              </a:rPr>
              <a:t> ) </a:t>
            </a:r>
            <a:r>
              <a:rPr lang="en-US" altLang="ja-JP" sz="2400" dirty="0">
                <a:solidFill>
                  <a:schemeClr val="tx1"/>
                </a:solidFill>
              </a:rPr>
              <a:t>】</a:t>
            </a:r>
            <a:endParaRPr lang="ja-JP" altLang="en-US" sz="2400" dirty="0">
              <a:solidFill>
                <a:schemeClr val="tx1"/>
              </a:solidFill>
            </a:endParaRPr>
          </a:p>
        </p:txBody>
      </p:sp>
      <p:sp>
        <p:nvSpPr>
          <p:cNvPr id="10" name="字幕 2">
            <a:extLst>
              <a:ext uri="{FF2B5EF4-FFF2-40B4-BE49-F238E27FC236}">
                <a16:creationId xmlns:a16="http://schemas.microsoft.com/office/drawing/2014/main" id="{86A7D3C7-B849-8A2F-F5D1-9E360271C155}"/>
              </a:ext>
            </a:extLst>
          </p:cNvPr>
          <p:cNvSpPr txBox="1">
            <a:spLocks/>
          </p:cNvSpPr>
          <p:nvPr/>
        </p:nvSpPr>
        <p:spPr>
          <a:xfrm>
            <a:off x="467064" y="4118173"/>
            <a:ext cx="11509375" cy="1198454"/>
          </a:xfrm>
          <a:prstGeom prst="rect">
            <a:avLst/>
          </a:prstGeom>
        </p:spPr>
        <p:txBody>
          <a:bodyPr vert="horz" lIns="91440" tIns="45720" rIns="91440" bIns="45720" rtlCol="0">
            <a:normAutofit/>
          </a:bodyPr>
          <a:lstStyle>
            <a:defPPr>
              <a:defRPr lang="ja-JP"/>
            </a:defPPr>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pPr marL="0" indent="0">
              <a:buFont typeface="Arial" panose="020B0604020202020204" pitchFamily="34" charset="0"/>
              <a:buNone/>
            </a:pPr>
            <a:endParaRPr lang="ja-JP" altLang="en-US" sz="2400" dirty="0">
              <a:solidFill>
                <a:schemeClr val="tx1"/>
              </a:solidFill>
            </a:endParaRPr>
          </a:p>
          <a:p>
            <a:pPr marL="0" indent="0">
              <a:buFont typeface="Arial" panose="020B0604020202020204" pitchFamily="34" charset="0"/>
              <a:buNone/>
            </a:pPr>
            <a:r>
              <a:rPr lang="ja-JP" altLang="en-US" sz="2400" dirty="0">
                <a:solidFill>
                  <a:schemeClr val="tx1"/>
                </a:solidFill>
              </a:rPr>
              <a:t>・自動販売機：災害用備蓄食品を</a:t>
            </a:r>
            <a:r>
              <a:rPr lang="ja-JP" altLang="en-US" sz="2400" dirty="0">
                <a:solidFill>
                  <a:schemeClr val="accent1">
                    <a:lumMod val="50000"/>
                  </a:schemeClr>
                </a:solidFill>
              </a:rPr>
              <a:t>非対面・非接触</a:t>
            </a:r>
            <a:r>
              <a:rPr lang="ja-JP" altLang="en-US" sz="2400" dirty="0">
                <a:solidFill>
                  <a:schemeClr val="tx1"/>
                </a:solidFill>
              </a:rPr>
              <a:t>で購入できる（オーレセルフ＆カフェ）</a:t>
            </a:r>
            <a:endParaRPr lang="ja-JP" altLang="en-US" sz="2400" baseline="30000" dirty="0">
              <a:solidFill>
                <a:schemeClr val="tx1"/>
              </a:solidFill>
            </a:endParaRPr>
          </a:p>
          <a:p>
            <a:pPr marL="0" indent="0">
              <a:buFont typeface="Arial" panose="020B0604020202020204" pitchFamily="34" charset="0"/>
              <a:buNone/>
            </a:pPr>
            <a:endParaRPr lang="ja-JP" altLang="en-US" sz="1800" dirty="0"/>
          </a:p>
        </p:txBody>
      </p:sp>
      <p:sp>
        <p:nvSpPr>
          <p:cNvPr id="5" name="テキスト ボックス 4">
            <a:extLst>
              <a:ext uri="{FF2B5EF4-FFF2-40B4-BE49-F238E27FC236}">
                <a16:creationId xmlns:a16="http://schemas.microsoft.com/office/drawing/2014/main" id="{D1EE6230-2C1A-B5F0-D562-81EDB913864E}"/>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6" name="スライド番号プレースホルダー 5">
            <a:extLst>
              <a:ext uri="{FF2B5EF4-FFF2-40B4-BE49-F238E27FC236}">
                <a16:creationId xmlns:a16="http://schemas.microsoft.com/office/drawing/2014/main" id="{C4A425AD-7A6C-3B01-FD79-4CA9E953F81F}"/>
              </a:ext>
            </a:extLst>
          </p:cNvPr>
          <p:cNvSpPr>
            <a:spLocks noGrp="1"/>
          </p:cNvSpPr>
          <p:nvPr>
            <p:ph type="sldNum" sz="quarter" idx="12"/>
          </p:nvPr>
        </p:nvSpPr>
        <p:spPr/>
        <p:txBody>
          <a:bodyPr/>
          <a:lstStyle/>
          <a:p>
            <a:pPr rtl="0"/>
            <a:fld id="{48F63A3B-78C7-47BE-AE5E-E10140E04643}" type="slidenum">
              <a:rPr lang="en-US" altLang="ja-JP" smtClean="0"/>
              <a:t>77</a:t>
            </a:fld>
            <a:endParaRPr lang="ja-JP" dirty="0"/>
          </a:p>
        </p:txBody>
      </p:sp>
      <p:sp>
        <p:nvSpPr>
          <p:cNvPr id="7" name="タイトル 1">
            <a:extLst>
              <a:ext uri="{FF2B5EF4-FFF2-40B4-BE49-F238E27FC236}">
                <a16:creationId xmlns:a16="http://schemas.microsoft.com/office/drawing/2014/main" id="{4DB546EB-0037-1480-5CD9-D46EB06E668A}"/>
              </a:ext>
            </a:extLst>
          </p:cNvPr>
          <p:cNvSpPr txBox="1">
            <a:spLocks/>
          </p:cNvSpPr>
          <p:nvPr/>
        </p:nvSpPr>
        <p:spPr>
          <a:xfrm>
            <a:off x="179615" y="677139"/>
            <a:ext cx="4330994" cy="589899"/>
          </a:xfrm>
          <a:prstGeom prst="rect">
            <a:avLst/>
          </a:prstGeom>
        </p:spPr>
        <p:txBody>
          <a:bodyPr vert="horz" lIns="91440" tIns="45720" rIns="91440" bIns="45720" rtlCol="0" anchor="t">
            <a:no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kumimoji="1" lang="en-US" altLang="ja-JP" sz="2400" dirty="0">
                <a:solidFill>
                  <a:schemeClr val="tx1"/>
                </a:solidFill>
              </a:rPr>
              <a:t>【</a:t>
            </a:r>
            <a:r>
              <a:rPr lang="ja-JP" altLang="en-US" sz="2400" dirty="0">
                <a:solidFill>
                  <a:schemeClr val="tx1"/>
                </a:solidFill>
              </a:rPr>
              <a:t>静岡県防災教育基本方針</a:t>
            </a:r>
            <a:r>
              <a:rPr lang="en-US" altLang="ja-JP" sz="2400" baseline="30000" dirty="0">
                <a:solidFill>
                  <a:schemeClr val="tx1"/>
                </a:solidFill>
              </a:rPr>
              <a:t>1</a:t>
            </a:r>
            <a:r>
              <a:rPr lang="en-US" altLang="ja-JP" sz="2400" baseline="30000" dirty="0">
                <a:solidFill>
                  <a:schemeClr val="tx1"/>
                </a:solidFill>
                <a:latin typeface="+mn-ea"/>
              </a:rPr>
              <a:t> ) </a:t>
            </a:r>
            <a:r>
              <a:rPr kumimoji="1" lang="en-US" altLang="ja-JP" sz="2400" dirty="0">
                <a:solidFill>
                  <a:schemeClr val="tx1"/>
                </a:solidFill>
              </a:rPr>
              <a:t>】</a:t>
            </a:r>
            <a:endParaRPr lang="ja-JP" altLang="en-US" sz="2400" dirty="0">
              <a:solidFill>
                <a:schemeClr val="tx1"/>
              </a:solidFill>
            </a:endParaRPr>
          </a:p>
        </p:txBody>
      </p:sp>
    </p:spTree>
    <p:extLst>
      <p:ext uri="{BB962C8B-B14F-4D97-AF65-F5344CB8AC3E}">
        <p14:creationId xmlns:p14="http://schemas.microsoft.com/office/powerpoint/2010/main" val="10313041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BD2A73A1-86AE-47A9-1899-BB5918ADE8C6}"/>
              </a:ext>
            </a:extLst>
          </p:cNvPr>
          <p:cNvSpPr/>
          <p:nvPr/>
        </p:nvSpPr>
        <p:spPr>
          <a:xfrm>
            <a:off x="8210346" y="3596154"/>
            <a:ext cx="3259298" cy="2510562"/>
          </a:xfrm>
          <a:prstGeom prst="roundRect">
            <a:avLst/>
          </a:prstGeom>
          <a:solidFill>
            <a:schemeClr val="accent2">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CD007B70-DFED-381F-8019-645D300767F6}"/>
              </a:ext>
            </a:extLst>
          </p:cNvPr>
          <p:cNvSpPr txBox="1">
            <a:spLocks/>
          </p:cNvSpPr>
          <p:nvPr/>
        </p:nvSpPr>
        <p:spPr>
          <a:xfrm>
            <a:off x="-1" y="185488"/>
            <a:ext cx="5016903" cy="999076"/>
          </a:xfrm>
          <a:prstGeom prst="rect">
            <a:avLst/>
          </a:prstGeom>
        </p:spPr>
        <p:txBody>
          <a:bodyPr vert="horz" lIns="91440" tIns="45720" rIns="91440" bIns="45720" rtlCol="0" anchor="t">
            <a:norm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pPr algn="l">
              <a:lnSpc>
                <a:spcPts val="3575"/>
              </a:lnSpc>
            </a:pPr>
            <a:r>
              <a:rPr lang="en-US" altLang="ja-JP" sz="2400" dirty="0">
                <a:solidFill>
                  <a:schemeClr val="tx1"/>
                </a:solidFill>
              </a:rPr>
              <a:t>a. </a:t>
            </a:r>
            <a:r>
              <a:rPr lang="ja-JP" altLang="en-US" sz="2400" dirty="0">
                <a:solidFill>
                  <a:schemeClr val="tx1"/>
                </a:solidFill>
              </a:rPr>
              <a:t>静岡県②</a:t>
            </a:r>
            <a:br>
              <a:rPr kumimoji="1" lang="en-US" altLang="ja-JP" sz="2000" dirty="0">
                <a:solidFill>
                  <a:schemeClr val="tx1"/>
                </a:solidFill>
              </a:rPr>
            </a:br>
            <a:r>
              <a:rPr lang="en-US" altLang="ja-JP" sz="2400" dirty="0">
                <a:solidFill>
                  <a:schemeClr val="tx1"/>
                </a:solidFill>
              </a:rPr>
              <a:t>  </a:t>
            </a:r>
            <a:r>
              <a:rPr lang="ja-JP" altLang="en-US" sz="2400" dirty="0">
                <a:solidFill>
                  <a:schemeClr val="tx1"/>
                </a:solidFill>
              </a:rPr>
              <a:t> </a:t>
            </a:r>
            <a:r>
              <a:rPr lang="en-US" altLang="ja-JP" sz="2400" dirty="0">
                <a:solidFill>
                  <a:schemeClr val="tx1"/>
                </a:solidFill>
              </a:rPr>
              <a:t>【</a:t>
            </a:r>
            <a:r>
              <a:rPr lang="ja-JP" altLang="en-US" sz="2400" dirty="0">
                <a:solidFill>
                  <a:schemeClr val="tx1"/>
                </a:solidFill>
              </a:rPr>
              <a:t>備蓄食品の定期配達サービス</a:t>
            </a:r>
            <a:r>
              <a:rPr lang="en-US" altLang="ja-JP" sz="2400" baseline="30000" dirty="0">
                <a:solidFill>
                  <a:schemeClr val="tx1"/>
                </a:solidFill>
              </a:rPr>
              <a:t>1</a:t>
            </a:r>
            <a:r>
              <a:rPr lang="en-US" altLang="ja-JP" sz="2400" baseline="30000" dirty="0">
                <a:solidFill>
                  <a:schemeClr val="tx1"/>
                </a:solidFill>
                <a:latin typeface="+mn-ea"/>
              </a:rPr>
              <a:t> ) </a:t>
            </a:r>
            <a:r>
              <a:rPr lang="en-US" altLang="ja-JP" sz="2400" dirty="0">
                <a:solidFill>
                  <a:schemeClr val="tx1"/>
                </a:solidFill>
              </a:rPr>
              <a:t>】</a:t>
            </a:r>
            <a:endParaRPr lang="ja-JP" altLang="en-US" sz="2400" dirty="0">
              <a:solidFill>
                <a:schemeClr val="tx1"/>
              </a:solidFill>
            </a:endParaRPr>
          </a:p>
        </p:txBody>
      </p:sp>
      <p:sp>
        <p:nvSpPr>
          <p:cNvPr id="9" name="字幕 2">
            <a:extLst>
              <a:ext uri="{FF2B5EF4-FFF2-40B4-BE49-F238E27FC236}">
                <a16:creationId xmlns:a16="http://schemas.microsoft.com/office/drawing/2014/main" id="{5A19F9B7-57DC-A1FF-7668-D12DB66650E6}"/>
              </a:ext>
            </a:extLst>
          </p:cNvPr>
          <p:cNvSpPr txBox="1">
            <a:spLocks/>
          </p:cNvSpPr>
          <p:nvPr/>
        </p:nvSpPr>
        <p:spPr>
          <a:xfrm>
            <a:off x="354939" y="1184563"/>
            <a:ext cx="11509375" cy="1956307"/>
          </a:xfrm>
          <a:prstGeom prst="rect">
            <a:avLst/>
          </a:prstGeom>
        </p:spPr>
        <p:txBody>
          <a:bodyPr vert="horz" lIns="91440" tIns="45720" rIns="91440" bIns="45720" rtlCol="0">
            <a:normAutofit/>
          </a:bodyPr>
          <a:lstStyle>
            <a:defPPr>
              <a:defRPr lang="ja-JP"/>
            </a:defPPr>
            <a:lvl1pPr marL="347472" indent="-347472" algn="l" defTabSz="914400" rtl="0" eaLnBrk="1" latinLnBrk="0" hangingPunct="1">
              <a:lnSpc>
                <a:spcPct val="100000"/>
              </a:lnSpc>
              <a:spcBef>
                <a:spcPts val="360"/>
              </a:spcBef>
              <a:buFont typeface="Arial" panose="020B0604020202020204" pitchFamily="34" charset="0"/>
              <a:buChar char="•"/>
              <a:defRPr kumimoji="1" lang="ja-JP" sz="2800" kern="1200">
                <a:solidFill>
                  <a:schemeClr val="accent6"/>
                </a:solidFill>
                <a:latin typeface="+mn-ea"/>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kumimoji="1" lang="ja-JP" sz="2400" kern="1200">
                <a:solidFill>
                  <a:schemeClr val="accent6"/>
                </a:solidFill>
                <a:latin typeface="+mn-ea"/>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kumimoji="1" lang="ja-JP" sz="2000" kern="1200">
                <a:solidFill>
                  <a:schemeClr val="accent6"/>
                </a:solidFill>
                <a:latin typeface="+mn-ea"/>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kumimoji="1" lang="ja-JP" sz="1800" kern="1200">
                <a:solidFill>
                  <a:schemeClr val="accent6"/>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a:lstStyle>
          <a:p>
            <a:pPr marL="0" indent="0">
              <a:buFont typeface="Arial" panose="020B0604020202020204" pitchFamily="34" charset="0"/>
              <a:buNone/>
            </a:pPr>
            <a:r>
              <a:rPr lang="ja-JP" altLang="en-US" sz="2400" dirty="0">
                <a:solidFill>
                  <a:schemeClr val="tx1"/>
                </a:solidFill>
              </a:rPr>
              <a:t>・食の備蓄「</a:t>
            </a:r>
            <a:r>
              <a:rPr lang="en-US" altLang="ja-JP" sz="2400" dirty="0">
                <a:solidFill>
                  <a:schemeClr val="tx1"/>
                </a:solidFill>
              </a:rPr>
              <a:t>Buddy Box</a:t>
            </a:r>
            <a:r>
              <a:rPr lang="ja-JP" altLang="en-US" sz="2400" dirty="0">
                <a:solidFill>
                  <a:schemeClr val="tx1"/>
                </a:solidFill>
              </a:rPr>
              <a:t>」：静岡新聞</a:t>
            </a:r>
            <a:r>
              <a:rPr lang="en-US" altLang="ja-JP" sz="2400" dirty="0">
                <a:solidFill>
                  <a:schemeClr val="tx1"/>
                </a:solidFill>
              </a:rPr>
              <a:t>SBS</a:t>
            </a:r>
            <a:r>
              <a:rPr lang="ja-JP" altLang="en-US" sz="2400" dirty="0">
                <a:solidFill>
                  <a:schemeClr val="tx1"/>
                </a:solidFill>
              </a:rPr>
              <a:t>とマックスバリュ東海が提供する</a:t>
            </a:r>
            <a:r>
              <a:rPr lang="ja-JP" altLang="en-US" sz="2400" dirty="0">
                <a:solidFill>
                  <a:schemeClr val="accent1">
                    <a:lumMod val="50000"/>
                  </a:schemeClr>
                </a:solidFill>
              </a:rPr>
              <a:t>栄養計算済み</a:t>
            </a:r>
            <a:r>
              <a:rPr lang="ja-JP" altLang="en-US" sz="2400" dirty="0">
                <a:solidFill>
                  <a:schemeClr val="tx1"/>
                </a:solidFill>
              </a:rPr>
              <a:t>の</a:t>
            </a:r>
            <a:endParaRPr lang="en-US" altLang="ja-JP" sz="2400" dirty="0">
              <a:solidFill>
                <a:schemeClr val="tx1"/>
              </a:solidFill>
            </a:endParaRPr>
          </a:p>
          <a:p>
            <a:pPr marL="0" indent="0">
              <a:buFont typeface="Arial" panose="020B0604020202020204" pitchFamily="34" charset="0"/>
              <a:buNone/>
            </a:pPr>
            <a:r>
              <a:rPr lang="ja-JP" altLang="en-US" sz="2400" dirty="0">
                <a:solidFill>
                  <a:schemeClr val="tx1"/>
                </a:solidFill>
              </a:rPr>
              <a:t>　備蓄食品の定期配達サービス</a:t>
            </a:r>
            <a:endParaRPr lang="en-US" altLang="ja-JP" sz="2400" dirty="0">
              <a:solidFill>
                <a:schemeClr val="tx1"/>
              </a:solidFill>
            </a:endParaRPr>
          </a:p>
          <a:p>
            <a:pPr marL="0" indent="0">
              <a:buFont typeface="Arial" panose="020B0604020202020204" pitchFamily="34" charset="0"/>
              <a:buNone/>
            </a:pPr>
            <a:r>
              <a:rPr lang="ja-JP" altLang="en-US" sz="2400" dirty="0">
                <a:solidFill>
                  <a:schemeClr val="tx1"/>
                </a:solidFill>
              </a:rPr>
              <a:t>　→</a:t>
            </a:r>
            <a:r>
              <a:rPr lang="ja-JP" altLang="en-US" sz="2400" dirty="0">
                <a:solidFill>
                  <a:schemeClr val="accent1">
                    <a:lumMod val="50000"/>
                  </a:schemeClr>
                </a:solidFill>
              </a:rPr>
              <a:t>ローリングストック</a:t>
            </a:r>
            <a:r>
              <a:rPr lang="ja-JP" altLang="en-US" sz="2400" dirty="0">
                <a:solidFill>
                  <a:schemeClr val="tx1"/>
                </a:solidFill>
              </a:rPr>
              <a:t>の考え方を生かして、</a:t>
            </a:r>
            <a:r>
              <a:rPr lang="en-US" altLang="ja-JP" sz="2400" dirty="0">
                <a:solidFill>
                  <a:schemeClr val="tx1"/>
                </a:solidFill>
              </a:rPr>
              <a:t>1</a:t>
            </a:r>
            <a:r>
              <a:rPr lang="ja-JP" altLang="en-US" sz="2400" dirty="0">
                <a:solidFill>
                  <a:schemeClr val="tx1"/>
                </a:solidFill>
              </a:rPr>
              <a:t>人</a:t>
            </a:r>
            <a:r>
              <a:rPr lang="en-US" altLang="ja-JP" sz="2400" dirty="0">
                <a:solidFill>
                  <a:schemeClr val="accent1">
                    <a:lumMod val="50000"/>
                  </a:schemeClr>
                </a:solidFill>
              </a:rPr>
              <a:t>3</a:t>
            </a:r>
            <a:r>
              <a:rPr lang="ja-JP" altLang="en-US" sz="2400" dirty="0">
                <a:solidFill>
                  <a:schemeClr val="accent1">
                    <a:lumMod val="50000"/>
                  </a:schemeClr>
                </a:solidFill>
              </a:rPr>
              <a:t>日分</a:t>
            </a:r>
            <a:r>
              <a:rPr lang="ja-JP" altLang="en-US" sz="2400" dirty="0">
                <a:solidFill>
                  <a:schemeClr val="tx1"/>
                </a:solidFill>
              </a:rPr>
              <a:t>の備蓄食品を届けるサービス</a:t>
            </a:r>
          </a:p>
        </p:txBody>
      </p:sp>
      <p:sp>
        <p:nvSpPr>
          <p:cNvPr id="6" name="テキスト ボックス 5">
            <a:extLst>
              <a:ext uri="{FF2B5EF4-FFF2-40B4-BE49-F238E27FC236}">
                <a16:creationId xmlns:a16="http://schemas.microsoft.com/office/drawing/2014/main" id="{7D9480D1-F08A-0B22-F8BC-781BBE7F70DE}"/>
              </a:ext>
            </a:extLst>
          </p:cNvPr>
          <p:cNvSpPr txBox="1"/>
          <p:nvPr/>
        </p:nvSpPr>
        <p:spPr>
          <a:xfrm>
            <a:off x="512829" y="6188572"/>
            <a:ext cx="12012385" cy="707886"/>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a:t>
            </a:r>
            <a:r>
              <a:rPr lang="en-US" altLang="ja-JP" sz="2000" dirty="0">
                <a:solidFill>
                  <a:schemeClr val="bg2">
                    <a:lumMod val="25000"/>
                  </a:schemeClr>
                </a:solidFill>
              </a:rPr>
              <a:t> Team Buddy.</a:t>
            </a:r>
            <a:r>
              <a:rPr lang="ja-JP" altLang="en-US" sz="2000" dirty="0">
                <a:solidFill>
                  <a:schemeClr val="bg2">
                    <a:lumMod val="25000"/>
                  </a:schemeClr>
                </a:solidFill>
              </a:rPr>
              <a:t>「食の備蓄 定期配達サービス </a:t>
            </a:r>
            <a:r>
              <a:rPr lang="en-US" altLang="ja-JP" sz="2000" dirty="0">
                <a:solidFill>
                  <a:schemeClr val="bg2">
                    <a:lumMod val="25000"/>
                  </a:schemeClr>
                </a:solidFill>
              </a:rPr>
              <a:t>Buddy Box</a:t>
            </a:r>
            <a:r>
              <a:rPr lang="ja-JP" altLang="en-US" sz="2000" dirty="0">
                <a:solidFill>
                  <a:schemeClr val="bg2">
                    <a:lumMod val="25000"/>
                  </a:schemeClr>
                </a:solidFill>
              </a:rPr>
              <a:t>」</a:t>
            </a:r>
            <a:r>
              <a:rPr lang="en-US" altLang="ja-JP" sz="2000" dirty="0">
                <a:solidFill>
                  <a:schemeClr val="bg2">
                    <a:lumMod val="25000"/>
                  </a:schemeClr>
                </a:solidFill>
              </a:rPr>
              <a:t>. https://teambuddy.jp/buddybox/,</a:t>
            </a:r>
            <a:r>
              <a:rPr lang="ja-JP" altLang="en-US" sz="2000" dirty="0">
                <a:solidFill>
                  <a:schemeClr val="bg2">
                    <a:lumMod val="25000"/>
                  </a:schemeClr>
                </a:solidFill>
              </a:rPr>
              <a:t>（</a:t>
            </a:r>
            <a:r>
              <a:rPr lang="en-US" altLang="ja-JP" sz="2000" dirty="0">
                <a:solidFill>
                  <a:schemeClr val="bg2">
                    <a:lumMod val="25000"/>
                  </a:schemeClr>
                </a:solidFill>
              </a:rPr>
              <a:t>2023/12/28</a:t>
            </a:r>
            <a:r>
              <a:rPr lang="ja-JP" altLang="en-US" sz="2000" dirty="0">
                <a:solidFill>
                  <a:schemeClr val="bg2">
                    <a:lumMod val="25000"/>
                  </a:schemeClr>
                </a:solidFill>
              </a:rPr>
              <a:t>）</a:t>
            </a:r>
            <a:endParaRPr lang="en-US" altLang="ja-JP" sz="2000" dirty="0">
              <a:solidFill>
                <a:schemeClr val="bg2">
                  <a:lumMod val="25000"/>
                </a:schemeClr>
              </a:solidFill>
            </a:endParaRPr>
          </a:p>
        </p:txBody>
      </p:sp>
      <p:sp>
        <p:nvSpPr>
          <p:cNvPr id="10" name="テキスト ボックス 9">
            <a:extLst>
              <a:ext uri="{FF2B5EF4-FFF2-40B4-BE49-F238E27FC236}">
                <a16:creationId xmlns:a16="http://schemas.microsoft.com/office/drawing/2014/main" id="{85B21484-95CE-707E-BD17-0703D13080CB}"/>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grpSp>
        <p:nvGrpSpPr>
          <p:cNvPr id="15" name="グループ化 14">
            <a:extLst>
              <a:ext uri="{FF2B5EF4-FFF2-40B4-BE49-F238E27FC236}">
                <a16:creationId xmlns:a16="http://schemas.microsoft.com/office/drawing/2014/main" id="{BA7DF69B-F2AA-57F0-BE9B-07C42FFAE973}"/>
              </a:ext>
            </a:extLst>
          </p:cNvPr>
          <p:cNvGrpSpPr/>
          <p:nvPr/>
        </p:nvGrpSpPr>
        <p:grpSpPr>
          <a:xfrm>
            <a:off x="3393567" y="2162716"/>
            <a:ext cx="4352627" cy="4161875"/>
            <a:chOff x="731520" y="2149978"/>
            <a:chExt cx="4352627" cy="4161875"/>
          </a:xfrm>
        </p:grpSpPr>
        <p:pic>
          <p:nvPicPr>
            <p:cNvPr id="1026" name="Picture 2">
              <a:extLst>
                <a:ext uri="{FF2B5EF4-FFF2-40B4-BE49-F238E27FC236}">
                  <a16:creationId xmlns:a16="http://schemas.microsoft.com/office/drawing/2014/main" id="{C0482C1A-505A-F12F-9FB9-4433D4F30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2149978"/>
              <a:ext cx="4352627" cy="4161875"/>
            </a:xfrm>
            <a:prstGeom prst="rect">
              <a:avLst/>
            </a:prstGeom>
            <a:noFill/>
            <a:extLst>
              <a:ext uri="{909E8E84-426E-40DD-AFC4-6F175D3DCCD1}">
                <a14:hiddenFill xmlns:a14="http://schemas.microsoft.com/office/drawing/2010/main">
                  <a:solidFill>
                    <a:srgbClr val="FFFFFF"/>
                  </a:solidFill>
                </a14:hiddenFill>
              </a:ext>
            </a:extLst>
          </p:spPr>
        </p:pic>
        <p:sp>
          <p:nvSpPr>
            <p:cNvPr id="11" name="矢印: 右 10">
              <a:extLst>
                <a:ext uri="{FF2B5EF4-FFF2-40B4-BE49-F238E27FC236}">
                  <a16:creationId xmlns:a16="http://schemas.microsoft.com/office/drawing/2014/main" id="{DFC42232-92EF-70FB-BBC0-9E0A8E95430E}"/>
                </a:ext>
              </a:extLst>
            </p:cNvPr>
            <p:cNvSpPr/>
            <p:nvPr/>
          </p:nvSpPr>
          <p:spPr>
            <a:xfrm rot="3813659">
              <a:off x="3184558" y="3720422"/>
              <a:ext cx="984191" cy="706395"/>
            </a:xfrm>
            <a:prstGeom prst="rightArrow">
              <a:avLst>
                <a:gd name="adj1" fmla="val 53960"/>
                <a:gd name="adj2" fmla="val 50000"/>
              </a:avLst>
            </a:prstGeom>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21747698-15B2-F204-1F9E-075BF01CBDC0}"/>
                </a:ext>
              </a:extLst>
            </p:cNvPr>
            <p:cNvSpPr/>
            <p:nvPr/>
          </p:nvSpPr>
          <p:spPr>
            <a:xfrm rot="10800000">
              <a:off x="2456827" y="4739194"/>
              <a:ext cx="984191" cy="706395"/>
            </a:xfrm>
            <a:prstGeom prst="rightArrow">
              <a:avLst>
                <a:gd name="adj1" fmla="val 53960"/>
                <a:gd name="adj2" fmla="val 50000"/>
              </a:avLst>
            </a:prstGeom>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30" name="Picture 6">
            <a:extLst>
              <a:ext uri="{FF2B5EF4-FFF2-40B4-BE49-F238E27FC236}">
                <a16:creationId xmlns:a16="http://schemas.microsoft.com/office/drawing/2014/main" id="{53F6F7FC-2081-E2E7-F7E7-90128ECB5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7070" y="4831542"/>
            <a:ext cx="1111253" cy="11112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563D86D-5CA5-57DB-69C0-D8CDC1C35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1655" y="4829742"/>
            <a:ext cx="1111253" cy="11112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72F87DA-5435-06CF-9706-306DC2A69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7710" y="3607689"/>
            <a:ext cx="1561225" cy="1328993"/>
          </a:xfrm>
          <a:prstGeom prst="rect">
            <a:avLst/>
          </a:prstGeom>
          <a:noFill/>
          <a:extLst>
            <a:ext uri="{909E8E84-426E-40DD-AFC4-6F175D3DCCD1}">
              <a14:hiddenFill xmlns:a14="http://schemas.microsoft.com/office/drawing/2010/main">
                <a:solidFill>
                  <a:srgbClr val="FFFFFF"/>
                </a:solidFill>
              </a14:hiddenFill>
            </a:ext>
          </a:extLst>
        </p:spPr>
      </p:pic>
      <p:sp>
        <p:nvSpPr>
          <p:cNvPr id="18" name="乗算記号 17">
            <a:extLst>
              <a:ext uri="{FF2B5EF4-FFF2-40B4-BE49-F238E27FC236}">
                <a16:creationId xmlns:a16="http://schemas.microsoft.com/office/drawing/2014/main" id="{362070DA-E936-CD54-FD90-B889A7B036A2}"/>
              </a:ext>
            </a:extLst>
          </p:cNvPr>
          <p:cNvSpPr/>
          <p:nvPr/>
        </p:nvSpPr>
        <p:spPr>
          <a:xfrm>
            <a:off x="7773581" y="3294033"/>
            <a:ext cx="1339891" cy="1218511"/>
          </a:xfrm>
          <a:prstGeom prst="mathMultiply">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AF9F9723-EDD0-F3A9-3D93-BAACAC44BE68}"/>
              </a:ext>
            </a:extLst>
          </p:cNvPr>
          <p:cNvSpPr/>
          <p:nvPr/>
        </p:nvSpPr>
        <p:spPr>
          <a:xfrm>
            <a:off x="3440745" y="4488974"/>
            <a:ext cx="1670050" cy="157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吹き出し: 角を丸めた四角形 15">
            <a:extLst>
              <a:ext uri="{FF2B5EF4-FFF2-40B4-BE49-F238E27FC236}">
                <a16:creationId xmlns:a16="http://schemas.microsoft.com/office/drawing/2014/main" id="{6F46A842-3005-C603-CB6A-020252D742CF}"/>
              </a:ext>
            </a:extLst>
          </p:cNvPr>
          <p:cNvSpPr/>
          <p:nvPr/>
        </p:nvSpPr>
        <p:spPr>
          <a:xfrm>
            <a:off x="582403" y="3890904"/>
            <a:ext cx="2709499" cy="1553970"/>
          </a:xfrm>
          <a:prstGeom prst="wedgeRoundRectCallout">
            <a:avLst>
              <a:gd name="adj1" fmla="val 56599"/>
              <a:gd name="adj2" fmla="val 21540"/>
              <a:gd name="adj3" fmla="val 16667"/>
            </a:avLst>
          </a:prstGeom>
          <a:solidFill>
            <a:schemeClr val="accent2">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u="sng" dirty="0">
                <a:solidFill>
                  <a:schemeClr val="tx1"/>
                </a:solidFill>
              </a:rPr>
              <a:t>定期配達サービス</a:t>
            </a:r>
            <a:endParaRPr kumimoji="1" lang="en-US" altLang="ja-JP" sz="2400" u="sng" dirty="0">
              <a:solidFill>
                <a:schemeClr val="tx1"/>
              </a:solidFill>
            </a:endParaRPr>
          </a:p>
          <a:p>
            <a:pPr algn="ctr"/>
            <a:r>
              <a:rPr kumimoji="1" lang="ja-JP" altLang="en-US" sz="2400" dirty="0">
                <a:solidFill>
                  <a:schemeClr val="tx1"/>
                </a:solidFill>
              </a:rPr>
              <a:t>賞味期限切れ前にお知らせ</a:t>
            </a:r>
            <a:endParaRPr kumimoji="1" lang="en-US" altLang="ja-JP" sz="2400" dirty="0">
              <a:solidFill>
                <a:schemeClr val="tx1"/>
              </a:solidFill>
            </a:endParaRPr>
          </a:p>
          <a:p>
            <a:pPr algn="ctr"/>
            <a:r>
              <a:rPr kumimoji="1" lang="ja-JP" altLang="en-US" sz="2400" dirty="0">
                <a:solidFill>
                  <a:schemeClr val="tx1"/>
                </a:solidFill>
              </a:rPr>
              <a:t>→買い忘れ防止</a:t>
            </a:r>
          </a:p>
        </p:txBody>
      </p:sp>
      <p:sp>
        <p:nvSpPr>
          <p:cNvPr id="3" name="矢印: 右 2">
            <a:extLst>
              <a:ext uri="{FF2B5EF4-FFF2-40B4-BE49-F238E27FC236}">
                <a16:creationId xmlns:a16="http://schemas.microsoft.com/office/drawing/2014/main" id="{3A10D55F-4C6A-BF3C-41A7-BFDD6B173416}"/>
              </a:ext>
            </a:extLst>
          </p:cNvPr>
          <p:cNvSpPr/>
          <p:nvPr/>
        </p:nvSpPr>
        <p:spPr>
          <a:xfrm rot="18051836">
            <a:off x="4106359" y="3773700"/>
            <a:ext cx="984191" cy="706395"/>
          </a:xfrm>
          <a:prstGeom prst="rightArrow">
            <a:avLst>
              <a:gd name="adj1" fmla="val 53960"/>
              <a:gd name="adj2" fmla="val 50000"/>
            </a:avLst>
          </a:prstGeom>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6" name="Picture 12">
            <a:extLst>
              <a:ext uri="{FF2B5EF4-FFF2-40B4-BE49-F238E27FC236}">
                <a16:creationId xmlns:a16="http://schemas.microsoft.com/office/drawing/2014/main" id="{E90A8353-1AA4-25DA-EA61-1098E1C552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7045"/>
          <a:stretch/>
        </p:blipFill>
        <p:spPr bwMode="auto">
          <a:xfrm>
            <a:off x="3475745" y="4640341"/>
            <a:ext cx="1579305" cy="734310"/>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a:extLst>
              <a:ext uri="{FF2B5EF4-FFF2-40B4-BE49-F238E27FC236}">
                <a16:creationId xmlns:a16="http://schemas.microsoft.com/office/drawing/2014/main" id="{59FCC3FC-F9B5-F905-B829-4698B2864AFB}"/>
              </a:ext>
            </a:extLst>
          </p:cNvPr>
          <p:cNvSpPr/>
          <p:nvPr/>
        </p:nvSpPr>
        <p:spPr>
          <a:xfrm>
            <a:off x="3567710" y="5374651"/>
            <a:ext cx="1449193" cy="645404"/>
          </a:xfrm>
          <a:prstGeom prst="rect">
            <a:avLst/>
          </a:prstGeom>
          <a:solidFill>
            <a:schemeClr val="bg1">
              <a:lumMod val="50000"/>
            </a:schemeClr>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0" name="Picture 2">
            <a:extLst>
              <a:ext uri="{FF2B5EF4-FFF2-40B4-BE49-F238E27FC236}">
                <a16:creationId xmlns:a16="http://schemas.microsoft.com/office/drawing/2014/main" id="{1FFE5E4E-1789-BFEE-D0A1-47F0405203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2653" y="5586163"/>
            <a:ext cx="1181829" cy="740121"/>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7E2B9150-C0CC-463A-36D9-578E306E0D39}"/>
              </a:ext>
            </a:extLst>
          </p:cNvPr>
          <p:cNvSpPr>
            <a:spLocks noGrp="1"/>
          </p:cNvSpPr>
          <p:nvPr>
            <p:ph type="sldNum" sz="quarter" idx="12"/>
          </p:nvPr>
        </p:nvSpPr>
        <p:spPr/>
        <p:txBody>
          <a:bodyPr/>
          <a:lstStyle/>
          <a:p>
            <a:pPr rtl="0"/>
            <a:fld id="{48F63A3B-78C7-47BE-AE5E-E10140E04643}" type="slidenum">
              <a:rPr lang="en-US" altLang="ja-JP" smtClean="0"/>
              <a:t>78</a:t>
            </a:fld>
            <a:endParaRPr lang="ja-JP" dirty="0"/>
          </a:p>
        </p:txBody>
      </p:sp>
    </p:spTree>
    <p:extLst>
      <p:ext uri="{BB962C8B-B14F-4D97-AF65-F5344CB8AC3E}">
        <p14:creationId xmlns:p14="http://schemas.microsoft.com/office/powerpoint/2010/main" val="1913335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14C7E0D-EC30-0B21-FCF7-A7CA951F981E}"/>
              </a:ext>
            </a:extLst>
          </p:cNvPr>
          <p:cNvSpPr>
            <a:spLocks noGrp="1"/>
          </p:cNvSpPr>
          <p:nvPr>
            <p:ph type="subTitle" idx="4294967295"/>
          </p:nvPr>
        </p:nvSpPr>
        <p:spPr>
          <a:xfrm>
            <a:off x="341312" y="74433"/>
            <a:ext cx="11509375" cy="6421116"/>
          </a:xfrm>
        </p:spPr>
        <p:txBody>
          <a:bodyPr>
            <a:normAutofit/>
          </a:bodyPr>
          <a:lstStyle/>
          <a:p>
            <a:pPr marL="0" indent="0" algn="l">
              <a:buNone/>
            </a:pP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endParaRPr lang="en-US" altLang="ja-JP" sz="2400" dirty="0">
              <a:solidFill>
                <a:schemeClr val="tx1"/>
              </a:solidFill>
            </a:endParaRPr>
          </a:p>
          <a:p>
            <a:pPr marL="0" indent="0" algn="l">
              <a:buNone/>
            </a:pPr>
            <a:r>
              <a:rPr lang="ja-JP" altLang="en-US" sz="2400" dirty="0">
                <a:solidFill>
                  <a:schemeClr val="tx1"/>
                </a:solidFill>
              </a:rPr>
              <a:t>・未利用食品マッチングシステム</a:t>
            </a:r>
            <a:endParaRPr lang="en-US" altLang="ja-JP" sz="2400" dirty="0">
              <a:solidFill>
                <a:schemeClr val="tx1"/>
              </a:solidFill>
            </a:endParaRPr>
          </a:p>
          <a:p>
            <a:pPr marL="0" indent="0" algn="l">
              <a:buNone/>
            </a:pPr>
            <a:r>
              <a:rPr lang="ja-JP" altLang="en-US" sz="2400" dirty="0">
                <a:solidFill>
                  <a:schemeClr val="tx1"/>
                </a:solidFill>
              </a:rPr>
              <a:t>　都内区市町村と</a:t>
            </a:r>
            <a:r>
              <a:rPr lang="ja-JP" altLang="en-US" sz="2400" dirty="0">
                <a:solidFill>
                  <a:schemeClr val="accent1">
                    <a:lumMod val="50000"/>
                  </a:schemeClr>
                </a:solidFill>
              </a:rPr>
              <a:t>フードバンク</a:t>
            </a:r>
            <a:r>
              <a:rPr lang="ja-JP" altLang="en-US" sz="2400" dirty="0">
                <a:solidFill>
                  <a:schemeClr val="tx1"/>
                </a:solidFill>
              </a:rPr>
              <a:t>をつなぐ未利用食品マッチングシステム→</a:t>
            </a:r>
            <a:r>
              <a:rPr lang="ja-JP" altLang="en-US" sz="2400" dirty="0">
                <a:solidFill>
                  <a:schemeClr val="accent1">
                    <a:lumMod val="50000"/>
                  </a:schemeClr>
                </a:solidFill>
              </a:rPr>
              <a:t>食品ロス削減</a:t>
            </a:r>
            <a:endParaRPr lang="en-US" altLang="ja-JP" sz="2400" baseline="30000" dirty="0">
              <a:solidFill>
                <a:schemeClr val="accent1">
                  <a:lumMod val="50000"/>
                </a:schemeClr>
              </a:solidFill>
            </a:endParaRPr>
          </a:p>
          <a:p>
            <a:pPr marL="0" indent="0" algn="l">
              <a:buNone/>
            </a:pPr>
            <a:endParaRPr lang="en-US" altLang="ja-JP" dirty="0">
              <a:solidFill>
                <a:schemeClr val="tx1"/>
              </a:solidFill>
            </a:endParaRPr>
          </a:p>
          <a:p>
            <a:pPr marL="0" indent="0" algn="l">
              <a:buNone/>
            </a:pPr>
            <a:endParaRPr lang="en-US" altLang="ja-JP" dirty="0"/>
          </a:p>
        </p:txBody>
      </p:sp>
      <p:sp>
        <p:nvSpPr>
          <p:cNvPr id="5" name="タイトル 1">
            <a:extLst>
              <a:ext uri="{FF2B5EF4-FFF2-40B4-BE49-F238E27FC236}">
                <a16:creationId xmlns:a16="http://schemas.microsoft.com/office/drawing/2014/main" id="{823AEE53-49BB-1CD6-F913-770AEBB915F6}"/>
              </a:ext>
            </a:extLst>
          </p:cNvPr>
          <p:cNvSpPr txBox="1">
            <a:spLocks/>
          </p:cNvSpPr>
          <p:nvPr/>
        </p:nvSpPr>
        <p:spPr>
          <a:xfrm>
            <a:off x="0" y="362450"/>
            <a:ext cx="4413421" cy="1182157"/>
          </a:xfrm>
          <a:prstGeom prst="rect">
            <a:avLst/>
          </a:prstGeom>
        </p:spPr>
        <p:txBody>
          <a:bodyPr vert="horz" lIns="91440" tIns="45720" rIns="91440" bIns="45720" rtlCol="0" anchor="t">
            <a:norm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pPr algn="l">
              <a:lnSpc>
                <a:spcPts val="3575"/>
              </a:lnSpc>
            </a:pPr>
            <a:r>
              <a:rPr lang="ja-JP" altLang="en-US" sz="2400" dirty="0">
                <a:solidFill>
                  <a:schemeClr val="accent1">
                    <a:lumMod val="50000"/>
                  </a:schemeClr>
                </a:solidFill>
              </a:rPr>
              <a:t>　</a:t>
            </a:r>
            <a:r>
              <a:rPr lang="en-US" altLang="ja-JP" sz="2400" dirty="0">
                <a:solidFill>
                  <a:schemeClr val="tx1"/>
                </a:solidFill>
              </a:rPr>
              <a:t>B. </a:t>
            </a:r>
            <a:r>
              <a:rPr lang="ja-JP" altLang="en-US" sz="2400" dirty="0">
                <a:solidFill>
                  <a:schemeClr val="tx1"/>
                </a:solidFill>
              </a:rPr>
              <a:t>東京都①</a:t>
            </a:r>
            <a:br>
              <a:rPr kumimoji="1" lang="en-US" altLang="ja-JP" sz="2000" dirty="0">
                <a:solidFill>
                  <a:schemeClr val="tx1"/>
                </a:solidFill>
              </a:rPr>
            </a:br>
            <a:r>
              <a:rPr kumimoji="1" lang="ja-JP" altLang="en-US" sz="2000" dirty="0">
                <a:solidFill>
                  <a:schemeClr val="tx1"/>
                </a:solidFill>
              </a:rPr>
              <a:t>　　</a:t>
            </a:r>
            <a:r>
              <a:rPr lang="en-US" altLang="ja-JP" sz="2400" dirty="0">
                <a:solidFill>
                  <a:schemeClr val="tx1"/>
                </a:solidFill>
              </a:rPr>
              <a:t>【</a:t>
            </a:r>
            <a:r>
              <a:rPr lang="ja-JP" altLang="en-US" sz="2400" dirty="0">
                <a:solidFill>
                  <a:schemeClr val="tx1"/>
                </a:solidFill>
              </a:rPr>
              <a:t>食品ロス削減の取り組み</a:t>
            </a:r>
            <a:r>
              <a:rPr lang="en-US" altLang="ja-JP" sz="2400" baseline="30000" dirty="0">
                <a:solidFill>
                  <a:schemeClr val="tx1"/>
                </a:solidFill>
              </a:rPr>
              <a:t>1</a:t>
            </a:r>
            <a:r>
              <a:rPr lang="en-US" altLang="ja-JP" sz="2400" baseline="30000" dirty="0">
                <a:solidFill>
                  <a:schemeClr val="tx1"/>
                </a:solidFill>
                <a:latin typeface="+mn-ea"/>
              </a:rPr>
              <a:t>)</a:t>
            </a:r>
            <a:r>
              <a:rPr lang="en-US" altLang="ja-JP" sz="2400" baseline="30000" dirty="0">
                <a:solidFill>
                  <a:schemeClr val="tx1"/>
                </a:solidFill>
              </a:rPr>
              <a:t> </a:t>
            </a:r>
            <a:r>
              <a:rPr lang="en-US" altLang="ja-JP" sz="2400" dirty="0">
                <a:solidFill>
                  <a:schemeClr val="tx1"/>
                </a:solidFill>
              </a:rPr>
              <a:t>】</a:t>
            </a:r>
            <a:endParaRPr lang="ja-JP" altLang="en-US" sz="2400" dirty="0">
              <a:solidFill>
                <a:schemeClr val="tx1"/>
              </a:solidFill>
            </a:endParaRPr>
          </a:p>
        </p:txBody>
      </p:sp>
      <p:sp>
        <p:nvSpPr>
          <p:cNvPr id="26" name="テキスト ボックス 25">
            <a:extLst>
              <a:ext uri="{FF2B5EF4-FFF2-40B4-BE49-F238E27FC236}">
                <a16:creationId xmlns:a16="http://schemas.microsoft.com/office/drawing/2014/main" id="{F143BE03-3D87-FBC8-251A-547D39074063}"/>
              </a:ext>
            </a:extLst>
          </p:cNvPr>
          <p:cNvSpPr txBox="1"/>
          <p:nvPr/>
        </p:nvSpPr>
        <p:spPr>
          <a:xfrm>
            <a:off x="778350" y="6200613"/>
            <a:ext cx="12012385" cy="461665"/>
          </a:xfrm>
          <a:prstGeom prst="rect">
            <a:avLst/>
          </a:prstGeom>
          <a:noFill/>
        </p:spPr>
        <p:txBody>
          <a:bodyPr wrap="square">
            <a:spAutoFit/>
          </a:bodyPr>
          <a:lstStyle/>
          <a:p>
            <a:r>
              <a:rPr lang="en-US" altLang="ja-JP" sz="1200" dirty="0">
                <a:solidFill>
                  <a:schemeClr val="bg2">
                    <a:lumMod val="25000"/>
                  </a:schemeClr>
                </a:solidFill>
              </a:rPr>
              <a:t>1</a:t>
            </a:r>
            <a:r>
              <a:rPr lang="ja-JP" altLang="en-US" sz="1200" dirty="0">
                <a:solidFill>
                  <a:schemeClr val="bg2">
                    <a:lumMod val="25000"/>
                  </a:schemeClr>
                </a:solidFill>
              </a:rPr>
              <a:t>．東京都</a:t>
            </a:r>
            <a:r>
              <a:rPr lang="en-US" altLang="ja-JP" sz="1200" dirty="0">
                <a:solidFill>
                  <a:schemeClr val="bg2">
                    <a:lumMod val="25000"/>
                  </a:schemeClr>
                </a:solidFill>
              </a:rPr>
              <a:t>.</a:t>
            </a:r>
            <a:r>
              <a:rPr lang="ja-JP" altLang="en-US" sz="1200" dirty="0">
                <a:solidFill>
                  <a:schemeClr val="bg2">
                    <a:lumMod val="25000"/>
                  </a:schemeClr>
                </a:solidFill>
              </a:rPr>
              <a:t>「都内区市町村とフードバンク等をつなぐ未利用食品マッチングの運用を開始します 本システムを利用するフードバンク等を募集します」</a:t>
            </a:r>
            <a:r>
              <a:rPr lang="en-US" altLang="ja-JP" sz="1200" dirty="0">
                <a:solidFill>
                  <a:schemeClr val="bg2">
                    <a:lumMod val="25000"/>
                  </a:schemeClr>
                </a:solidFill>
              </a:rPr>
              <a:t>.</a:t>
            </a:r>
          </a:p>
          <a:p>
            <a:r>
              <a:rPr lang="ja-JP" altLang="en-US" sz="1200" dirty="0">
                <a:solidFill>
                  <a:schemeClr val="bg2">
                    <a:lumMod val="25000"/>
                  </a:schemeClr>
                </a:solidFill>
              </a:rPr>
              <a:t>　　</a:t>
            </a:r>
            <a:r>
              <a:rPr lang="en-US" altLang="ja-JP" sz="1200" dirty="0">
                <a:solidFill>
                  <a:schemeClr val="bg2">
                    <a:lumMod val="25000"/>
                  </a:schemeClr>
                </a:solidFill>
              </a:rPr>
              <a:t> https://www.metro.tokyo.lg.jp/tosei/hodohappyo/press/2021/03/30/14.html,</a:t>
            </a:r>
            <a:r>
              <a:rPr lang="ja-JP" altLang="en-US" sz="1200" dirty="0">
                <a:solidFill>
                  <a:schemeClr val="bg2">
                    <a:lumMod val="25000"/>
                  </a:schemeClr>
                </a:solidFill>
              </a:rPr>
              <a:t>（</a:t>
            </a:r>
            <a:r>
              <a:rPr lang="en-US" altLang="ja-JP" sz="1200" dirty="0">
                <a:solidFill>
                  <a:schemeClr val="bg2">
                    <a:lumMod val="25000"/>
                  </a:schemeClr>
                </a:solidFill>
              </a:rPr>
              <a:t>2024/1/8)</a:t>
            </a:r>
          </a:p>
        </p:txBody>
      </p:sp>
      <p:grpSp>
        <p:nvGrpSpPr>
          <p:cNvPr id="35" name="グループ化 34">
            <a:extLst>
              <a:ext uri="{FF2B5EF4-FFF2-40B4-BE49-F238E27FC236}">
                <a16:creationId xmlns:a16="http://schemas.microsoft.com/office/drawing/2014/main" id="{886029B7-30AD-D2E9-B95D-44BC19DF00CF}"/>
              </a:ext>
            </a:extLst>
          </p:cNvPr>
          <p:cNvGrpSpPr/>
          <p:nvPr/>
        </p:nvGrpSpPr>
        <p:grpSpPr>
          <a:xfrm>
            <a:off x="1069967" y="2190749"/>
            <a:ext cx="10642135" cy="3834975"/>
            <a:chOff x="568553" y="3921533"/>
            <a:chExt cx="8799904" cy="2839331"/>
          </a:xfrm>
        </p:grpSpPr>
        <p:sp>
          <p:nvSpPr>
            <p:cNvPr id="6" name="四角形: 角を丸くする 5">
              <a:extLst>
                <a:ext uri="{FF2B5EF4-FFF2-40B4-BE49-F238E27FC236}">
                  <a16:creationId xmlns:a16="http://schemas.microsoft.com/office/drawing/2014/main" id="{19591009-1A3A-9E35-F647-6215FFAACF18}"/>
                </a:ext>
              </a:extLst>
            </p:cNvPr>
            <p:cNvSpPr/>
            <p:nvPr/>
          </p:nvSpPr>
          <p:spPr>
            <a:xfrm>
              <a:off x="568553" y="4511794"/>
              <a:ext cx="2342147" cy="803275"/>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寄贈元：</a:t>
              </a:r>
              <a:r>
                <a:rPr lang="ja-JP" altLang="en-US" sz="2400" dirty="0">
                  <a:solidFill>
                    <a:schemeClr val="tx1"/>
                  </a:solidFill>
                </a:rPr>
                <a:t>区市町村</a:t>
              </a:r>
              <a:endParaRPr lang="en-US" altLang="ja-JP" sz="2400" dirty="0">
                <a:solidFill>
                  <a:schemeClr val="tx1"/>
                </a:solidFill>
              </a:endParaRPr>
            </a:p>
            <a:p>
              <a:pPr algn="ctr"/>
              <a:r>
                <a:rPr kumimoji="1" lang="ja-JP" altLang="en-US" sz="2400" dirty="0">
                  <a:solidFill>
                    <a:schemeClr val="tx1"/>
                  </a:solidFill>
                </a:rPr>
                <a:t>食品の情報を登録</a:t>
              </a:r>
              <a:endParaRPr kumimoji="1" lang="ja-JP" altLang="en-US" dirty="0">
                <a:solidFill>
                  <a:schemeClr val="tx1"/>
                </a:solidFill>
              </a:endParaRPr>
            </a:p>
          </p:txBody>
        </p:sp>
        <p:sp>
          <p:nvSpPr>
            <p:cNvPr id="7" name="四角形: 角を丸くする 6">
              <a:extLst>
                <a:ext uri="{FF2B5EF4-FFF2-40B4-BE49-F238E27FC236}">
                  <a16:creationId xmlns:a16="http://schemas.microsoft.com/office/drawing/2014/main" id="{CB8A4476-DB47-E17D-10B5-F457EEBCE05D}"/>
                </a:ext>
              </a:extLst>
            </p:cNvPr>
            <p:cNvSpPr/>
            <p:nvPr/>
          </p:nvSpPr>
          <p:spPr>
            <a:xfrm>
              <a:off x="5951619" y="4509969"/>
              <a:ext cx="3416838" cy="803275"/>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寄贈先</a:t>
              </a:r>
              <a:r>
                <a:rPr lang="ja-JP" altLang="en-US" sz="2400" dirty="0">
                  <a:solidFill>
                    <a:schemeClr val="tx1"/>
                  </a:solidFill>
                </a:rPr>
                <a:t>：フードバンク</a:t>
              </a:r>
              <a:endParaRPr lang="en-US" altLang="ja-JP" sz="2400" dirty="0">
                <a:solidFill>
                  <a:schemeClr val="tx1"/>
                </a:solidFill>
              </a:endParaRPr>
            </a:p>
            <a:p>
              <a:pPr algn="ctr"/>
              <a:r>
                <a:rPr kumimoji="1" lang="ja-JP" altLang="en-US" sz="2400" dirty="0">
                  <a:solidFill>
                    <a:schemeClr val="tx1"/>
                  </a:solidFill>
                </a:rPr>
                <a:t>希望する食品を検索・申し込み</a:t>
              </a:r>
            </a:p>
          </p:txBody>
        </p:sp>
        <p:grpSp>
          <p:nvGrpSpPr>
            <p:cNvPr id="12" name="グループ化 11">
              <a:extLst>
                <a:ext uri="{FF2B5EF4-FFF2-40B4-BE49-F238E27FC236}">
                  <a16:creationId xmlns:a16="http://schemas.microsoft.com/office/drawing/2014/main" id="{1C0049CB-28F9-C5ED-BA01-EC98AF338B2D}"/>
                </a:ext>
              </a:extLst>
            </p:cNvPr>
            <p:cNvGrpSpPr/>
            <p:nvPr/>
          </p:nvGrpSpPr>
          <p:grpSpPr>
            <a:xfrm>
              <a:off x="3513219" y="3921533"/>
              <a:ext cx="1909680" cy="1983799"/>
              <a:chOff x="4138862" y="3914274"/>
              <a:chExt cx="1909680" cy="1983799"/>
            </a:xfrm>
          </p:grpSpPr>
          <p:sp>
            <p:nvSpPr>
              <p:cNvPr id="8" name="フローチャート: 磁気ディスク 7">
                <a:extLst>
                  <a:ext uri="{FF2B5EF4-FFF2-40B4-BE49-F238E27FC236}">
                    <a16:creationId xmlns:a16="http://schemas.microsoft.com/office/drawing/2014/main" id="{51528F0B-B247-BE2D-6ED4-9600012C4834}"/>
                  </a:ext>
                </a:extLst>
              </p:cNvPr>
              <p:cNvSpPr/>
              <p:nvPr/>
            </p:nvSpPr>
            <p:spPr>
              <a:xfrm>
                <a:off x="4138862" y="3914274"/>
                <a:ext cx="1909680" cy="1983799"/>
              </a:xfrm>
              <a:prstGeom prst="flowChartMagneticDisk">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8462444-3F25-D2BD-ECEA-B3D5A210962C}"/>
                  </a:ext>
                </a:extLst>
              </p:cNvPr>
              <p:cNvSpPr txBox="1"/>
              <p:nvPr/>
            </p:nvSpPr>
            <p:spPr>
              <a:xfrm>
                <a:off x="4407369" y="4699240"/>
                <a:ext cx="1512169" cy="84567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sz="2400" b="1" dirty="0">
                    <a:solidFill>
                      <a:schemeClr val="tx1"/>
                    </a:solidFill>
                  </a:rPr>
                  <a:t>未利用食品</a:t>
                </a:r>
                <a:endParaRPr kumimoji="1" lang="en-US" altLang="ja-JP" sz="2400" b="1" dirty="0">
                  <a:solidFill>
                    <a:schemeClr val="tx1"/>
                  </a:solidFill>
                </a:endParaRPr>
              </a:p>
              <a:p>
                <a:r>
                  <a:rPr kumimoji="1" lang="ja-JP" altLang="en-US" sz="2400" b="1" dirty="0">
                    <a:solidFill>
                      <a:schemeClr val="tx1"/>
                    </a:solidFill>
                  </a:rPr>
                  <a:t>マッチング</a:t>
                </a:r>
                <a:endParaRPr kumimoji="1" lang="en-US" altLang="ja-JP" sz="2400" b="1" dirty="0">
                  <a:solidFill>
                    <a:schemeClr val="tx1"/>
                  </a:solidFill>
                </a:endParaRPr>
              </a:p>
              <a:p>
                <a:r>
                  <a:rPr kumimoji="1" lang="ja-JP" altLang="en-US" sz="2400" b="1" dirty="0">
                    <a:solidFill>
                      <a:schemeClr val="tx1"/>
                    </a:solidFill>
                  </a:rPr>
                  <a:t>システム</a:t>
                </a:r>
              </a:p>
            </p:txBody>
          </p:sp>
        </p:grpSp>
        <p:sp>
          <p:nvSpPr>
            <p:cNvPr id="15" name="矢印: 右 14">
              <a:extLst>
                <a:ext uri="{FF2B5EF4-FFF2-40B4-BE49-F238E27FC236}">
                  <a16:creationId xmlns:a16="http://schemas.microsoft.com/office/drawing/2014/main" id="{0B145146-47E2-AFA8-CD26-DBA08047A0A8}"/>
                </a:ext>
              </a:extLst>
            </p:cNvPr>
            <p:cNvSpPr/>
            <p:nvPr/>
          </p:nvSpPr>
          <p:spPr>
            <a:xfrm rot="5400000">
              <a:off x="4329408" y="5854750"/>
              <a:ext cx="277300" cy="497840"/>
            </a:xfrm>
            <a:prstGeom prst="rightArrow">
              <a:avLst/>
            </a:prstGeom>
            <a:ln>
              <a:solidFill>
                <a:schemeClr val="accent1">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600"/>
            </a:p>
          </p:txBody>
        </p:sp>
        <p:sp>
          <p:nvSpPr>
            <p:cNvPr id="16" name="テキスト ボックス 15">
              <a:extLst>
                <a:ext uri="{FF2B5EF4-FFF2-40B4-BE49-F238E27FC236}">
                  <a16:creationId xmlns:a16="http://schemas.microsoft.com/office/drawing/2014/main" id="{D91342F1-B3DC-76F1-415D-F48CBEC266E3}"/>
                </a:ext>
              </a:extLst>
            </p:cNvPr>
            <p:cNvSpPr txBox="1"/>
            <p:nvPr/>
          </p:nvSpPr>
          <p:spPr>
            <a:xfrm>
              <a:off x="3572069" y="6299199"/>
              <a:ext cx="2304946"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sz="2400" dirty="0">
                  <a:solidFill>
                    <a:schemeClr val="tx1"/>
                  </a:solidFill>
                </a:rPr>
                <a:t>マッチング成立</a:t>
              </a:r>
            </a:p>
          </p:txBody>
        </p:sp>
        <p:cxnSp>
          <p:nvCxnSpPr>
            <p:cNvPr id="24" name="直線矢印コネクタ 23">
              <a:extLst>
                <a:ext uri="{FF2B5EF4-FFF2-40B4-BE49-F238E27FC236}">
                  <a16:creationId xmlns:a16="http://schemas.microsoft.com/office/drawing/2014/main" id="{54891F87-92D1-857F-4240-38C5CD6F784F}"/>
                </a:ext>
              </a:extLst>
            </p:cNvPr>
            <p:cNvCxnSpPr>
              <a:cxnSpLocks/>
            </p:cNvCxnSpPr>
            <p:nvPr/>
          </p:nvCxnSpPr>
          <p:spPr>
            <a:xfrm flipH="1">
              <a:off x="5422899" y="4913811"/>
              <a:ext cx="528720" cy="0"/>
            </a:xfrm>
            <a:prstGeom prst="straightConnector1">
              <a:avLst/>
            </a:prstGeom>
            <a:ln w="76200">
              <a:solidFill>
                <a:schemeClr val="accent2">
                  <a:lumMod val="7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33" name="直線矢印コネクタ 32">
              <a:extLst>
                <a:ext uri="{FF2B5EF4-FFF2-40B4-BE49-F238E27FC236}">
                  <a16:creationId xmlns:a16="http://schemas.microsoft.com/office/drawing/2014/main" id="{CDF24224-775F-E5B9-9A14-F4F85E477314}"/>
                </a:ext>
              </a:extLst>
            </p:cNvPr>
            <p:cNvCxnSpPr>
              <a:cxnSpLocks/>
              <a:stCxn id="6" idx="3"/>
              <a:endCxn id="8" idx="2"/>
            </p:cNvCxnSpPr>
            <p:nvPr/>
          </p:nvCxnSpPr>
          <p:spPr>
            <a:xfrm>
              <a:off x="2910700" y="4913432"/>
              <a:ext cx="602519" cy="1"/>
            </a:xfrm>
            <a:prstGeom prst="straightConnector1">
              <a:avLst/>
            </a:prstGeom>
            <a:ln w="76200">
              <a:solidFill>
                <a:schemeClr val="accent2">
                  <a:lumMod val="7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sp>
        <p:nvSpPr>
          <p:cNvPr id="2" name="テキスト ボックス 1">
            <a:extLst>
              <a:ext uri="{FF2B5EF4-FFF2-40B4-BE49-F238E27FC236}">
                <a16:creationId xmlns:a16="http://schemas.microsoft.com/office/drawing/2014/main" id="{918EFB82-57C0-19CE-4C08-C2D409C0D449}"/>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pic>
        <p:nvPicPr>
          <p:cNvPr id="3074" name="Picture 2">
            <a:extLst>
              <a:ext uri="{FF2B5EF4-FFF2-40B4-BE49-F238E27FC236}">
                <a16:creationId xmlns:a16="http://schemas.microsoft.com/office/drawing/2014/main" id="{8BA99229-7504-13D2-DECA-F1A0B0422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261" y="4113122"/>
            <a:ext cx="1289049" cy="12890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351C820-E10B-D795-9570-0E488AD8F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022" y="4113122"/>
            <a:ext cx="1097192" cy="1450833"/>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F40AEE08-15DF-8C5B-2502-33B3B0D49BEC}"/>
              </a:ext>
            </a:extLst>
          </p:cNvPr>
          <p:cNvSpPr>
            <a:spLocks noGrp="1"/>
          </p:cNvSpPr>
          <p:nvPr>
            <p:ph type="sldNum" sz="quarter" idx="12"/>
          </p:nvPr>
        </p:nvSpPr>
        <p:spPr/>
        <p:txBody>
          <a:bodyPr/>
          <a:lstStyle/>
          <a:p>
            <a:pPr rtl="0"/>
            <a:fld id="{48F63A3B-78C7-47BE-AE5E-E10140E04643}" type="slidenum">
              <a:rPr lang="en-US" altLang="ja-JP" smtClean="0"/>
              <a:t>79</a:t>
            </a:fld>
            <a:endParaRPr lang="ja-JP" dirty="0"/>
          </a:p>
        </p:txBody>
      </p:sp>
    </p:spTree>
    <p:extLst>
      <p:ext uri="{BB962C8B-B14F-4D97-AF65-F5344CB8AC3E}">
        <p14:creationId xmlns:p14="http://schemas.microsoft.com/office/powerpoint/2010/main" val="2452798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602D-6478-0C22-BE6E-923D6A1827F4}"/>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21C258E-F300-E3F6-C2F1-353A8E1F5196}"/>
              </a:ext>
            </a:extLst>
          </p:cNvPr>
          <p:cNvSpPr>
            <a:spLocks noGrp="1"/>
          </p:cNvSpPr>
          <p:nvPr>
            <p:ph idx="1"/>
          </p:nvPr>
        </p:nvSpPr>
        <p:spPr>
          <a:xfrm>
            <a:off x="3593432" y="913237"/>
            <a:ext cx="8339488" cy="5031526"/>
          </a:xfrm>
        </p:spPr>
        <p:txBody>
          <a:bodyPr rtlCol="0"/>
          <a:lstStyle>
            <a:defPPr>
              <a:defRPr lang="ja-JP"/>
            </a:defPPr>
          </a:lstStyle>
          <a:p>
            <a:pPr rtl="0"/>
            <a:r>
              <a:rPr lang="en-US" altLang="ja-JP" sz="2400" b="1" dirty="0">
                <a:solidFill>
                  <a:schemeClr val="tx1"/>
                </a:solidFill>
              </a:rPr>
              <a:t>3</a:t>
            </a:r>
            <a:r>
              <a:rPr lang="ja-JP" altLang="en-US" sz="2400" b="1" dirty="0">
                <a:solidFill>
                  <a:schemeClr val="tx1"/>
                </a:solidFill>
              </a:rPr>
              <a:t>）なぜ防災と食育に注目したか</a:t>
            </a:r>
            <a:endParaRPr lang="en-US" altLang="ja-JP" sz="3200" b="1" dirty="0">
              <a:solidFill>
                <a:schemeClr val="tx1"/>
              </a:solidFill>
            </a:endParaRPr>
          </a:p>
          <a:p>
            <a:r>
              <a:rPr lang="ja-JP" altLang="en-US" sz="2400" dirty="0">
                <a:solidFill>
                  <a:schemeClr val="tx1"/>
                </a:solidFill>
              </a:rPr>
              <a:t>総合の授業を作っていくにあたって、食育の視点から見ると問題のある社会問題をテーマとした。その中には、福祉、貧困など他のテーマもあったが、中でも防災は、栄養失調、栄養障害による災害関連死など、食育の視点から見ると様々な課題があることから選択した。</a:t>
            </a:r>
            <a:endParaRPr lang="en-US" altLang="ja-JP" sz="2400" dirty="0">
              <a:solidFill>
                <a:schemeClr val="tx1"/>
              </a:solidFill>
            </a:endParaRPr>
          </a:p>
          <a:p>
            <a:endParaRPr lang="en-US" altLang="ja-JP" sz="2400" dirty="0">
              <a:solidFill>
                <a:schemeClr val="tx1"/>
              </a:solidFill>
            </a:endParaRPr>
          </a:p>
          <a:p>
            <a:r>
              <a:rPr lang="en-US" altLang="ja-JP" sz="2400" b="1" dirty="0">
                <a:solidFill>
                  <a:schemeClr val="tx1"/>
                </a:solidFill>
                <a:cs typeface="Times New Roman" panose="02020603050405020304" pitchFamily="18" charset="0"/>
              </a:rPr>
              <a:t>4</a:t>
            </a:r>
            <a:r>
              <a:rPr lang="ja-JP" altLang="en-US" sz="2400" b="1" dirty="0">
                <a:solidFill>
                  <a:schemeClr val="tx1"/>
                </a:solidFill>
                <a:cs typeface="Times New Roman" panose="02020603050405020304" pitchFamily="18" charset="0"/>
              </a:rPr>
              <a:t>）</a:t>
            </a:r>
            <a:r>
              <a:rPr lang="ja-JP" altLang="ja-JP" sz="2400" b="1" dirty="0">
                <a:solidFill>
                  <a:schemeClr val="tx1"/>
                </a:solidFill>
                <a:cs typeface="Times New Roman" panose="02020603050405020304" pitchFamily="18" charset="0"/>
              </a:rPr>
              <a:t>防災と食育を結び付ける意義</a:t>
            </a:r>
            <a:endParaRPr lang="en-US" altLang="ja-JP" sz="2400" b="1" dirty="0">
              <a:solidFill>
                <a:schemeClr val="tx1"/>
              </a:solidFill>
              <a:cs typeface="Times New Roman" panose="02020603050405020304" pitchFamily="18" charset="0"/>
            </a:endParaRPr>
          </a:p>
          <a:p>
            <a:r>
              <a:rPr lang="ja-JP" altLang="en-US" sz="2400" dirty="0">
                <a:solidFill>
                  <a:schemeClr val="tx1"/>
                </a:solidFill>
              </a:rPr>
              <a:t>上述の通り、防災に関する食育はほとんど進んでおらず、栄養障害を原因とする災害関連死など、課題が多く存在する。防災に管理養士の専門的な知識を活かすことによって、人々の食料供給の維持や健康管理に携わることができる。また、専門的な知識を持栄たない人々に対して防災に関する食育を行うことで、防災における食の課題の解決に一役買うことができると考えられる。</a:t>
            </a:r>
            <a:endParaRPr lang="en-US" altLang="ja-JP" sz="2400" dirty="0">
              <a:solidFill>
                <a:schemeClr val="tx1"/>
              </a:solidFill>
            </a:endParaRPr>
          </a:p>
        </p:txBody>
      </p:sp>
      <p:sp>
        <p:nvSpPr>
          <p:cNvPr id="15" name="スライド番号プレースホルダー 14">
            <a:extLst>
              <a:ext uri="{FF2B5EF4-FFF2-40B4-BE49-F238E27FC236}">
                <a16:creationId xmlns:a16="http://schemas.microsoft.com/office/drawing/2014/main" id="{CC0014BE-4715-89F2-DB39-BD886CEC7AF8}"/>
              </a:ext>
            </a:extLst>
          </p:cNvPr>
          <p:cNvSpPr>
            <a:spLocks noGrp="1"/>
          </p:cNvSpPr>
          <p:nvPr>
            <p:ph type="sldNum" sz="quarter" idx="12"/>
          </p:nvPr>
        </p:nvSpPr>
        <p:spPr/>
        <p:txBody>
          <a:bodyPr rtlCol="0"/>
          <a:lstStyle>
            <a:defPPr>
              <a:defRPr lang="ja-JP"/>
            </a:defPPr>
          </a:lstStyle>
          <a:p>
            <a:pPr rtl="0"/>
            <a:fld id="{48F63A3B-78C7-47BE-AE5E-E10140E04643}" type="slidenum">
              <a:rPr lang="en-US" altLang="ja-JP" smtClean="0"/>
              <a:t>8</a:t>
            </a:fld>
            <a:endParaRPr lang="ja-JP" dirty="0"/>
          </a:p>
        </p:txBody>
      </p:sp>
      <p:sp>
        <p:nvSpPr>
          <p:cNvPr id="4" name="テキスト ボックス 3">
            <a:extLst>
              <a:ext uri="{FF2B5EF4-FFF2-40B4-BE49-F238E27FC236}">
                <a16:creationId xmlns:a16="http://schemas.microsoft.com/office/drawing/2014/main" id="{75ACB412-8696-6287-A216-22D156A0234A}"/>
              </a:ext>
            </a:extLst>
          </p:cNvPr>
          <p:cNvSpPr txBox="1"/>
          <p:nvPr/>
        </p:nvSpPr>
        <p:spPr>
          <a:xfrm>
            <a:off x="10878670" y="6495806"/>
            <a:ext cx="1452957"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15421048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1EC65A1-B681-CE79-FA32-DD152DD3D38C}"/>
              </a:ext>
            </a:extLst>
          </p:cNvPr>
          <p:cNvSpPr txBox="1"/>
          <p:nvPr/>
        </p:nvSpPr>
        <p:spPr>
          <a:xfrm>
            <a:off x="332472" y="975862"/>
            <a:ext cx="10722670" cy="5078313"/>
          </a:xfrm>
          <a:prstGeom prst="rect">
            <a:avLst/>
          </a:prstGeom>
          <a:noFill/>
        </p:spPr>
        <p:txBody>
          <a:bodyPr wrap="square" rtlCol="0">
            <a:spAutoFit/>
          </a:bodyPr>
          <a:lstStyle/>
          <a:p>
            <a:pPr marL="0" indent="0" algn="l">
              <a:buNone/>
            </a:pPr>
            <a:r>
              <a:rPr lang="ja-JP" altLang="en-US" sz="2400" dirty="0">
                <a:solidFill>
                  <a:schemeClr val="accent1">
                    <a:lumMod val="50000"/>
                  </a:schemeClr>
                </a:solidFill>
              </a:rPr>
              <a:t>◯賞味期限前</a:t>
            </a:r>
            <a:r>
              <a:rPr lang="ja-JP" altLang="en-US" sz="2400" dirty="0"/>
              <a:t>の備蓄食品の</a:t>
            </a:r>
            <a:r>
              <a:rPr lang="ja-JP" altLang="en-US" sz="2400" dirty="0">
                <a:solidFill>
                  <a:schemeClr val="accent1">
                    <a:lumMod val="50000"/>
                  </a:schemeClr>
                </a:solidFill>
              </a:rPr>
              <a:t>無料配布・配送</a:t>
            </a:r>
            <a:r>
              <a:rPr lang="ja-JP" altLang="en-US" sz="2400" dirty="0"/>
              <a:t>（</a:t>
            </a:r>
            <a:r>
              <a:rPr lang="en-US" altLang="ja-JP" sz="2400" dirty="0"/>
              <a:t>2023</a:t>
            </a:r>
            <a:r>
              <a:rPr lang="ja-JP" altLang="en-US" sz="2400" dirty="0"/>
              <a:t>年）</a:t>
            </a:r>
            <a:r>
              <a:rPr lang="en-US" altLang="ja-JP" sz="2400" baseline="30000" dirty="0"/>
              <a:t>1</a:t>
            </a:r>
            <a:r>
              <a:rPr lang="en-US" altLang="ja-JP" sz="2400" baseline="30000" dirty="0">
                <a:solidFill>
                  <a:schemeClr val="tx1"/>
                </a:solidFill>
                <a:latin typeface="+mn-ea"/>
              </a:rPr>
              <a:t>) </a:t>
            </a:r>
            <a:r>
              <a:rPr lang="ja-JP" altLang="en-US" sz="2400" baseline="30000" dirty="0"/>
              <a:t>　　</a:t>
            </a:r>
            <a:r>
              <a:rPr lang="ja-JP" altLang="en-US" sz="2400" dirty="0"/>
              <a:t>→</a:t>
            </a:r>
            <a:r>
              <a:rPr lang="ja-JP" altLang="en-US" sz="2400" dirty="0">
                <a:solidFill>
                  <a:schemeClr val="accent1">
                    <a:lumMod val="50000"/>
                  </a:schemeClr>
                </a:solidFill>
              </a:rPr>
              <a:t>食品ロス削減</a:t>
            </a:r>
            <a:endParaRPr lang="en-US" altLang="ja-JP" sz="2400" dirty="0">
              <a:solidFill>
                <a:schemeClr val="accent1">
                  <a:lumMod val="50000"/>
                </a:schemeClr>
              </a:solidFill>
            </a:endParaRPr>
          </a:p>
          <a:p>
            <a:pPr marL="0" indent="0" algn="l">
              <a:buNone/>
            </a:pPr>
            <a:endParaRPr lang="en-US" altLang="ja-JP" sz="2400" dirty="0">
              <a:solidFill>
                <a:schemeClr val="accent1">
                  <a:lumMod val="50000"/>
                </a:schemeClr>
              </a:solidFill>
            </a:endParaRPr>
          </a:p>
          <a:p>
            <a:pPr marL="0" indent="0" algn="l">
              <a:buNone/>
            </a:pPr>
            <a:endParaRPr lang="en-US" altLang="ja-JP" sz="2400" dirty="0"/>
          </a:p>
          <a:p>
            <a:pPr marL="0" indent="0" algn="l">
              <a:buNone/>
            </a:pPr>
            <a:endParaRPr lang="en-US" altLang="ja-JP" sz="2400" dirty="0"/>
          </a:p>
          <a:p>
            <a:pPr marL="0" indent="0" algn="l">
              <a:buNone/>
            </a:pPr>
            <a:endParaRPr lang="en-US" altLang="ja-JP" sz="2400" dirty="0"/>
          </a:p>
          <a:p>
            <a:pPr marL="0" indent="0" algn="l">
              <a:buNone/>
            </a:pPr>
            <a:endParaRPr lang="ja-JP" altLang="en-US" sz="2400" dirty="0"/>
          </a:p>
          <a:p>
            <a:pPr marL="0" indent="0" algn="l">
              <a:buNone/>
            </a:pPr>
            <a:r>
              <a:rPr lang="ja-JP" altLang="en-US" sz="2400" dirty="0">
                <a:solidFill>
                  <a:schemeClr val="accent1">
                    <a:lumMod val="50000"/>
                  </a:schemeClr>
                </a:solidFill>
              </a:rPr>
              <a:t>◯地域事業者</a:t>
            </a:r>
            <a:r>
              <a:rPr lang="ja-JP" altLang="en-US" sz="2400" dirty="0"/>
              <a:t>と協力した</a:t>
            </a:r>
            <a:r>
              <a:rPr lang="ja-JP" altLang="en-US" sz="2400" dirty="0">
                <a:solidFill>
                  <a:schemeClr val="accent1">
                    <a:lumMod val="50000"/>
                  </a:schemeClr>
                </a:solidFill>
              </a:rPr>
              <a:t>ローリングストック</a:t>
            </a:r>
            <a:r>
              <a:rPr lang="ja-JP" altLang="en-US" sz="2400" dirty="0"/>
              <a:t>プロジェクト</a:t>
            </a:r>
            <a:r>
              <a:rPr lang="en-US" altLang="ja-JP" sz="2400" baseline="30000" dirty="0"/>
              <a:t>2</a:t>
            </a:r>
            <a:r>
              <a:rPr lang="en-US" altLang="ja-JP" sz="2400" baseline="30000" dirty="0">
                <a:solidFill>
                  <a:schemeClr val="tx1"/>
                </a:solidFill>
                <a:latin typeface="+mn-ea"/>
              </a:rPr>
              <a:t>)</a:t>
            </a:r>
            <a:endParaRPr lang="ja-JP" altLang="en-US" sz="2400" baseline="30000" dirty="0"/>
          </a:p>
          <a:p>
            <a:pPr marL="0" indent="0" algn="l">
              <a:buNone/>
            </a:pPr>
            <a:r>
              <a:rPr lang="ja-JP" altLang="en-US" sz="2400" dirty="0"/>
              <a:t>　→事業主は賞味期限が迫った備蓄品を</a:t>
            </a:r>
            <a:endParaRPr lang="en-US" altLang="ja-JP" sz="2400" dirty="0"/>
          </a:p>
          <a:p>
            <a:pPr marL="0" indent="0" algn="l">
              <a:buNone/>
            </a:pPr>
            <a:r>
              <a:rPr lang="en-US" altLang="ja-JP" sz="2400" dirty="0"/>
              <a:t>     </a:t>
            </a:r>
            <a:r>
              <a:rPr lang="ja-JP" altLang="en-US" sz="2400" dirty="0"/>
              <a:t>無料配布し、減った分を新たに補充</a:t>
            </a:r>
            <a:endParaRPr lang="en-US" altLang="ja-JP" sz="2400" dirty="0"/>
          </a:p>
          <a:p>
            <a:pPr marL="0" indent="0" algn="l">
              <a:buNone/>
            </a:pPr>
            <a:r>
              <a:rPr lang="en-US" altLang="ja-JP" sz="2400" dirty="0"/>
              <a:t>   </a:t>
            </a:r>
            <a:r>
              <a:rPr lang="ja-JP" altLang="en-US" sz="2400" dirty="0"/>
              <a:t>（ローリングストック）する。備蓄品を</a:t>
            </a:r>
            <a:endParaRPr lang="en-US" altLang="ja-JP" sz="2400" dirty="0"/>
          </a:p>
          <a:p>
            <a:pPr marL="0" indent="0" algn="l">
              <a:buNone/>
            </a:pPr>
            <a:r>
              <a:rPr lang="en-US" altLang="ja-JP" sz="2400" dirty="0"/>
              <a:t>     </a:t>
            </a:r>
            <a:r>
              <a:rPr lang="ja-JP" altLang="en-US" sz="2400" dirty="0"/>
              <a:t>受け取った人に、</a:t>
            </a:r>
            <a:r>
              <a:rPr lang="en-US" altLang="ja-JP" sz="2400" dirty="0"/>
              <a:t> </a:t>
            </a:r>
            <a:r>
              <a:rPr lang="ja-JP" altLang="en-US" sz="2400" dirty="0">
                <a:solidFill>
                  <a:schemeClr val="accent1">
                    <a:lumMod val="50000"/>
                  </a:schemeClr>
                </a:solidFill>
              </a:rPr>
              <a:t>家庭備蓄を促す</a:t>
            </a:r>
            <a:r>
              <a:rPr lang="ja-JP" altLang="en-US" sz="2400" dirty="0"/>
              <a:t>こと</a:t>
            </a:r>
            <a:endParaRPr lang="en-US" altLang="ja-JP" sz="2400" dirty="0"/>
          </a:p>
          <a:p>
            <a:pPr marL="0" indent="0" algn="l">
              <a:buNone/>
            </a:pPr>
            <a:r>
              <a:rPr lang="en-US" altLang="ja-JP" sz="2400" dirty="0"/>
              <a:t>     </a:t>
            </a:r>
            <a:r>
              <a:rPr lang="ja-JP" altLang="en-US" sz="2400" dirty="0"/>
              <a:t>につながる。</a:t>
            </a:r>
          </a:p>
          <a:p>
            <a:endParaRPr kumimoji="1" lang="ja-JP" altLang="en-US" dirty="0"/>
          </a:p>
          <a:p>
            <a:endParaRPr kumimoji="1" lang="ja-JP" altLang="en-US" dirty="0"/>
          </a:p>
        </p:txBody>
      </p:sp>
      <p:sp>
        <p:nvSpPr>
          <p:cNvPr id="12" name="タイトル 1">
            <a:extLst>
              <a:ext uri="{FF2B5EF4-FFF2-40B4-BE49-F238E27FC236}">
                <a16:creationId xmlns:a16="http://schemas.microsoft.com/office/drawing/2014/main" id="{49044B57-AB80-E14A-F4A1-696ACA75A656}"/>
              </a:ext>
            </a:extLst>
          </p:cNvPr>
          <p:cNvSpPr txBox="1">
            <a:spLocks/>
          </p:cNvSpPr>
          <p:nvPr/>
        </p:nvSpPr>
        <p:spPr>
          <a:xfrm>
            <a:off x="185850" y="316411"/>
            <a:ext cx="5520006" cy="803275"/>
          </a:xfrm>
          <a:prstGeom prst="rect">
            <a:avLst/>
          </a:prstGeom>
        </p:spPr>
        <p:txBody>
          <a:bodyPr vert="horz" lIns="91440" tIns="45720" rIns="91440" bIns="45720" rtlCol="0" anchor="t">
            <a:no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lang="en-US" altLang="ja-JP" sz="2400" dirty="0">
                <a:solidFill>
                  <a:schemeClr val="tx1"/>
                </a:solidFill>
              </a:rPr>
              <a:t>【</a:t>
            </a:r>
            <a:r>
              <a:rPr lang="ja-JP" altLang="en-US" sz="2400" dirty="0">
                <a:solidFill>
                  <a:schemeClr val="tx1"/>
                </a:solidFill>
              </a:rPr>
              <a:t>賞味期限が近い備蓄食品の配布</a:t>
            </a:r>
            <a:r>
              <a:rPr lang="en-US" altLang="ja-JP" sz="2400" baseline="30000" dirty="0">
                <a:solidFill>
                  <a:schemeClr val="tx1"/>
                </a:solidFill>
              </a:rPr>
              <a:t>1</a:t>
            </a:r>
            <a:r>
              <a:rPr lang="en-US" altLang="ja-JP" sz="2400" baseline="30000" dirty="0">
                <a:solidFill>
                  <a:schemeClr val="tx1"/>
                </a:solidFill>
                <a:latin typeface="+mn-ea"/>
              </a:rPr>
              <a:t>)</a:t>
            </a:r>
            <a:r>
              <a:rPr lang="en-US" altLang="ja-JP" sz="2400" baseline="30000" dirty="0">
                <a:solidFill>
                  <a:schemeClr val="tx1"/>
                </a:solidFill>
              </a:rPr>
              <a:t>,2</a:t>
            </a:r>
            <a:r>
              <a:rPr lang="en-US" altLang="ja-JP" sz="2400" baseline="30000" dirty="0">
                <a:solidFill>
                  <a:schemeClr val="tx1"/>
                </a:solidFill>
                <a:latin typeface="+mn-ea"/>
              </a:rPr>
              <a:t>) </a:t>
            </a:r>
            <a:r>
              <a:rPr lang="en-US" altLang="ja-JP" sz="2400" dirty="0">
                <a:solidFill>
                  <a:schemeClr val="tx1"/>
                </a:solidFill>
              </a:rPr>
              <a:t>】</a:t>
            </a:r>
            <a:endParaRPr lang="ja-JP" altLang="en-US" sz="2400" dirty="0">
              <a:solidFill>
                <a:schemeClr val="tx1"/>
              </a:solidFill>
            </a:endParaRPr>
          </a:p>
        </p:txBody>
      </p:sp>
      <p:sp>
        <p:nvSpPr>
          <p:cNvPr id="15" name="テキスト ボックス 14">
            <a:extLst>
              <a:ext uri="{FF2B5EF4-FFF2-40B4-BE49-F238E27FC236}">
                <a16:creationId xmlns:a16="http://schemas.microsoft.com/office/drawing/2014/main" id="{239B3CA8-DA41-D6A9-643C-6F42A8B4A7A7}"/>
              </a:ext>
            </a:extLst>
          </p:cNvPr>
          <p:cNvSpPr txBox="1"/>
          <p:nvPr/>
        </p:nvSpPr>
        <p:spPr>
          <a:xfrm>
            <a:off x="332901" y="5498038"/>
            <a:ext cx="12006150" cy="1323439"/>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．東京都福祉局</a:t>
            </a:r>
            <a:r>
              <a:rPr lang="en-US" altLang="ja-JP" sz="2000" dirty="0">
                <a:solidFill>
                  <a:schemeClr val="bg2">
                    <a:lumMod val="25000"/>
                  </a:schemeClr>
                </a:solidFill>
              </a:rPr>
              <a:t>.</a:t>
            </a:r>
            <a:r>
              <a:rPr lang="ja-JP" altLang="en-US" sz="2000" dirty="0">
                <a:solidFill>
                  <a:schemeClr val="bg2">
                    <a:lumMod val="25000"/>
                  </a:schemeClr>
                </a:solidFill>
              </a:rPr>
              <a:t>「賞味期限前の災害用備蓄食品を配布します」</a:t>
            </a:r>
            <a:r>
              <a:rPr lang="en-US" altLang="ja-JP" sz="2000" dirty="0">
                <a:solidFill>
                  <a:schemeClr val="bg2">
                    <a:lumMod val="25000"/>
                  </a:schemeClr>
                </a:solidFill>
              </a:rPr>
              <a:t>.https://www.fukushi.metro.tokyo.lg.jp/seikatsu/saigaiengo/foodloss.html,(2023/12/28)</a:t>
            </a:r>
          </a:p>
          <a:p>
            <a:r>
              <a:rPr lang="en-US" altLang="ja-JP" sz="2000" dirty="0">
                <a:solidFill>
                  <a:schemeClr val="bg2">
                    <a:lumMod val="25000"/>
                  </a:schemeClr>
                </a:solidFill>
              </a:rPr>
              <a:t>2</a:t>
            </a:r>
            <a:r>
              <a:rPr lang="ja-JP" altLang="en-US" sz="2000" dirty="0">
                <a:solidFill>
                  <a:schemeClr val="bg2">
                    <a:lumMod val="25000"/>
                  </a:schemeClr>
                </a:solidFill>
              </a:rPr>
              <a:t>．内閣官房</a:t>
            </a:r>
            <a:r>
              <a:rPr lang="en-US" altLang="ja-JP" sz="2000" dirty="0">
                <a:solidFill>
                  <a:schemeClr val="bg2">
                    <a:lumMod val="25000"/>
                  </a:schemeClr>
                </a:solidFill>
              </a:rPr>
              <a:t>.</a:t>
            </a:r>
            <a:r>
              <a:rPr lang="ja-JP" altLang="en-US" sz="2000" dirty="0">
                <a:solidFill>
                  <a:schemeClr val="bg2">
                    <a:lumMod val="25000"/>
                  </a:schemeClr>
                </a:solidFill>
              </a:rPr>
              <a:t>「</a:t>
            </a:r>
            <a:r>
              <a:rPr lang="en-US" altLang="ja-JP" sz="2000" dirty="0">
                <a:solidFill>
                  <a:schemeClr val="bg2">
                    <a:lumMod val="25000"/>
                  </a:schemeClr>
                </a:solidFill>
              </a:rPr>
              <a:t>034</a:t>
            </a:r>
            <a:r>
              <a:rPr lang="ja-JP" altLang="en-US" sz="2000" dirty="0">
                <a:solidFill>
                  <a:schemeClr val="bg2">
                    <a:lumMod val="25000"/>
                  </a:schemeClr>
                </a:solidFill>
              </a:rPr>
              <a:t> 地域事業者と協力したローリングストックプロジェクト」</a:t>
            </a:r>
            <a:r>
              <a:rPr lang="en-US" altLang="ja-JP" sz="2000" dirty="0">
                <a:solidFill>
                  <a:schemeClr val="bg2">
                    <a:lumMod val="25000"/>
                  </a:schemeClr>
                </a:solidFill>
              </a:rPr>
              <a:t>. https://www.cas.go.jp/jp/seisaku/kokudo_kyoujinka/h31_minkan/pdf/034.pdf,(2023/12/28)</a:t>
            </a:r>
          </a:p>
        </p:txBody>
      </p:sp>
      <p:grpSp>
        <p:nvGrpSpPr>
          <p:cNvPr id="26" name="グループ化 25">
            <a:extLst>
              <a:ext uri="{FF2B5EF4-FFF2-40B4-BE49-F238E27FC236}">
                <a16:creationId xmlns:a16="http://schemas.microsoft.com/office/drawing/2014/main" id="{897B6CEE-7AC6-E7C5-770A-C7EB3A2A5C8C}"/>
              </a:ext>
            </a:extLst>
          </p:cNvPr>
          <p:cNvGrpSpPr/>
          <p:nvPr/>
        </p:nvGrpSpPr>
        <p:grpSpPr>
          <a:xfrm>
            <a:off x="5213797" y="2140619"/>
            <a:ext cx="6844277" cy="3527095"/>
            <a:chOff x="6796505" y="2904980"/>
            <a:chExt cx="5395495" cy="2688523"/>
          </a:xfrm>
        </p:grpSpPr>
        <p:graphicFrame>
          <p:nvGraphicFramePr>
            <p:cNvPr id="16" name="図表 15">
              <a:extLst>
                <a:ext uri="{FF2B5EF4-FFF2-40B4-BE49-F238E27FC236}">
                  <a16:creationId xmlns:a16="http://schemas.microsoft.com/office/drawing/2014/main" id="{2324F378-2931-0ECE-9367-1A2C4B8B822F}"/>
                </a:ext>
              </a:extLst>
            </p:cNvPr>
            <p:cNvGraphicFramePr/>
            <p:nvPr/>
          </p:nvGraphicFramePr>
          <p:xfrm>
            <a:off x="6796505" y="2904980"/>
            <a:ext cx="4416926" cy="2688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グループ化 19">
              <a:extLst>
                <a:ext uri="{FF2B5EF4-FFF2-40B4-BE49-F238E27FC236}">
                  <a16:creationId xmlns:a16="http://schemas.microsoft.com/office/drawing/2014/main" id="{BDE0CD43-A51A-D744-823F-DABDE2BD1831}"/>
                </a:ext>
              </a:extLst>
            </p:cNvPr>
            <p:cNvGrpSpPr/>
            <p:nvPr/>
          </p:nvGrpSpPr>
          <p:grpSpPr>
            <a:xfrm rot="10800000">
              <a:off x="10611292" y="4867397"/>
              <a:ext cx="310131" cy="394514"/>
              <a:chOff x="2069855" y="1906546"/>
              <a:chExt cx="310131" cy="394514"/>
            </a:xfrm>
          </p:grpSpPr>
          <p:sp>
            <p:nvSpPr>
              <p:cNvPr id="21" name="矢印: 右 20">
                <a:extLst>
                  <a:ext uri="{FF2B5EF4-FFF2-40B4-BE49-F238E27FC236}">
                    <a16:creationId xmlns:a16="http://schemas.microsoft.com/office/drawing/2014/main" id="{A81591CF-69C5-E482-63C4-D240DE94E680}"/>
                  </a:ext>
                </a:extLst>
              </p:cNvPr>
              <p:cNvSpPr/>
              <p:nvPr/>
            </p:nvSpPr>
            <p:spPr>
              <a:xfrm rot="10800000">
                <a:off x="2069855" y="1906546"/>
                <a:ext cx="310131" cy="394514"/>
              </a:xfrm>
              <a:prstGeom prst="rightArrow">
                <a:avLst>
                  <a:gd name="adj1" fmla="val 60000"/>
                  <a:gd name="adj2" fmla="val 50000"/>
                </a:avLst>
              </a:prstGeom>
              <a:solidFill>
                <a:srgbClr val="F5CDCE">
                  <a:tint val="60000"/>
                  <a:hueOff val="0"/>
                  <a:satOff val="0"/>
                  <a:lumOff val="0"/>
                  <a:alphaOff val="0"/>
                </a:srgbClr>
              </a:solidFill>
              <a:ln w="28575">
                <a:solidFill>
                  <a:schemeClr val="accent1">
                    <a:lumMod val="75000"/>
                  </a:schemeClr>
                </a:solidFill>
              </a:ln>
              <a:effectLst/>
            </p:spPr>
          </p:sp>
          <p:sp>
            <p:nvSpPr>
              <p:cNvPr id="22" name="矢印: 右 4">
                <a:extLst>
                  <a:ext uri="{FF2B5EF4-FFF2-40B4-BE49-F238E27FC236}">
                    <a16:creationId xmlns:a16="http://schemas.microsoft.com/office/drawing/2014/main" id="{714C6940-2570-58ED-B277-063ED7B640A9}"/>
                  </a:ext>
                </a:extLst>
              </p:cNvPr>
              <p:cNvSpPr txBox="1"/>
              <p:nvPr/>
            </p:nvSpPr>
            <p:spPr>
              <a:xfrm>
                <a:off x="2155214" y="1985448"/>
                <a:ext cx="217092" cy="236708"/>
              </a:xfrm>
              <a:prstGeom prst="rect">
                <a:avLst/>
              </a:prstGeom>
              <a:solidFill>
                <a:srgbClr val="F5CDCE">
                  <a:tint val="60000"/>
                  <a:hueOff val="0"/>
                  <a:satOff val="0"/>
                  <a:lumOff val="0"/>
                  <a:alphaOff val="0"/>
                </a:srgbClr>
              </a:solidFill>
              <a:ln>
                <a:noFill/>
              </a:ln>
              <a:effectLst/>
            </p:spPr>
            <p:txBody>
              <a:bodyPr spcFirstLastPara="0" vert="horz" wrap="square" lIns="0" tIns="0" rIns="0" bIns="0" numCol="1" spcCol="1270" anchor="ctr" anchorCtr="0">
                <a:noAutofit/>
              </a:bodyPr>
              <a:lstStyle/>
              <a:p>
                <a:endParaRPr lang="ja-JP" altLang="en-US"/>
              </a:p>
            </p:txBody>
          </p:sp>
        </p:grpSp>
        <p:grpSp>
          <p:nvGrpSpPr>
            <p:cNvPr id="23" name="グループ化 22">
              <a:extLst>
                <a:ext uri="{FF2B5EF4-FFF2-40B4-BE49-F238E27FC236}">
                  <a16:creationId xmlns:a16="http://schemas.microsoft.com/office/drawing/2014/main" id="{77BD71B6-2211-84DF-ABC9-AAEE525854E0}"/>
                </a:ext>
              </a:extLst>
            </p:cNvPr>
            <p:cNvGrpSpPr/>
            <p:nvPr/>
          </p:nvGrpSpPr>
          <p:grpSpPr>
            <a:xfrm>
              <a:off x="11023068" y="4472018"/>
              <a:ext cx="1168932" cy="1121485"/>
              <a:chOff x="2501040" y="1519337"/>
              <a:chExt cx="1168932" cy="1121485"/>
            </a:xfrm>
          </p:grpSpPr>
          <p:sp>
            <p:nvSpPr>
              <p:cNvPr id="24" name="楕円 23">
                <a:extLst>
                  <a:ext uri="{FF2B5EF4-FFF2-40B4-BE49-F238E27FC236}">
                    <a16:creationId xmlns:a16="http://schemas.microsoft.com/office/drawing/2014/main" id="{B1584768-A7D6-97E6-3C95-EE51901FD722}"/>
                  </a:ext>
                </a:extLst>
              </p:cNvPr>
              <p:cNvSpPr/>
              <p:nvPr/>
            </p:nvSpPr>
            <p:spPr>
              <a:xfrm>
                <a:off x="2501040" y="1519337"/>
                <a:ext cx="1168932" cy="1121485"/>
              </a:xfrm>
              <a:prstGeom prst="ellipse">
                <a:avLst/>
              </a:prstGeom>
              <a:solidFill>
                <a:srgbClr val="F5CDCE">
                  <a:hueOff val="0"/>
                  <a:satOff val="0"/>
                  <a:lumOff val="0"/>
                  <a:alphaOff val="0"/>
                </a:srgbClr>
              </a:solidFill>
              <a:ln w="28575" cap="flat" cmpd="sng" algn="ctr">
                <a:solidFill>
                  <a:schemeClr val="accent1">
                    <a:lumMod val="50000"/>
                  </a:schemeClr>
                </a:solidFill>
                <a:prstDash val="solid"/>
                <a:miter lim="800000"/>
              </a:ln>
              <a:effectLst/>
            </p:spPr>
          </p:sp>
          <p:sp>
            <p:nvSpPr>
              <p:cNvPr id="25" name="楕円 4">
                <a:extLst>
                  <a:ext uri="{FF2B5EF4-FFF2-40B4-BE49-F238E27FC236}">
                    <a16:creationId xmlns:a16="http://schemas.microsoft.com/office/drawing/2014/main" id="{8C26CEFC-8053-4BE0-3F3D-14F798AEB071}"/>
                  </a:ext>
                </a:extLst>
              </p:cNvPr>
              <p:cNvSpPr txBox="1"/>
              <p:nvPr/>
            </p:nvSpPr>
            <p:spPr>
              <a:xfrm>
                <a:off x="2672226" y="1690523"/>
                <a:ext cx="826560" cy="727449"/>
              </a:xfrm>
              <a:prstGeom prst="rect">
                <a:avLst/>
              </a:prstGeom>
              <a:solidFill>
                <a:srgbClr val="F5CDCE">
                  <a:hueOff val="0"/>
                  <a:satOff val="0"/>
                  <a:lumOff val="0"/>
                  <a:alphaOff val="0"/>
                </a:srgbClr>
              </a:solidFill>
              <a:ln w="12700" cap="flat" cmpd="sng" algn="ctr">
                <a:solidFill>
                  <a:schemeClr val="accent2">
                    <a:lumMod val="40000"/>
                    <a:lumOff val="60000"/>
                  </a:schemeClr>
                </a:solidFill>
                <a:prstDash val="solid"/>
                <a:miter lim="800000"/>
              </a:ln>
              <a:effectLst/>
            </p:spPr>
            <p:txBody>
              <a:bodyPr spcFirstLastPara="0" vert="horz" wrap="square" lIns="22860" tIns="22860" rIns="22860" bIns="22860" numCol="1" spcCol="1270" anchor="ctr" anchorCtr="0">
                <a:noAutofit/>
              </a:bodyPr>
              <a:lstStyle>
                <a:lvl1pPr>
                  <a:defRPr/>
                </a:lvl1pPr>
              </a:lstStyle>
              <a:p>
                <a:r>
                  <a:rPr lang="ja-JP" altLang="en-US" sz="2400" dirty="0"/>
                  <a:t>地域防災力の向上</a:t>
                </a:r>
              </a:p>
            </p:txBody>
          </p:sp>
        </p:grpSp>
      </p:grpSp>
      <p:sp>
        <p:nvSpPr>
          <p:cNvPr id="2" name="テキスト ボックス 1">
            <a:extLst>
              <a:ext uri="{FF2B5EF4-FFF2-40B4-BE49-F238E27FC236}">
                <a16:creationId xmlns:a16="http://schemas.microsoft.com/office/drawing/2014/main" id="{53348D9B-8944-4392-F8AF-DC6FD9BF4D9F}"/>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pic>
        <p:nvPicPr>
          <p:cNvPr id="4" name="図 3">
            <a:extLst>
              <a:ext uri="{FF2B5EF4-FFF2-40B4-BE49-F238E27FC236}">
                <a16:creationId xmlns:a16="http://schemas.microsoft.com/office/drawing/2014/main" id="{ACD86065-E150-F782-CA28-A9736F21A4B9}"/>
              </a:ext>
            </a:extLst>
          </p:cNvPr>
          <p:cNvPicPr>
            <a:picLocks noChangeAspect="1"/>
          </p:cNvPicPr>
          <p:nvPr/>
        </p:nvPicPr>
        <p:blipFill>
          <a:blip r:embed="rId8"/>
          <a:stretch>
            <a:fillRect/>
          </a:stretch>
        </p:blipFill>
        <p:spPr>
          <a:xfrm>
            <a:off x="5524723" y="1395437"/>
            <a:ext cx="1027236" cy="1712061"/>
          </a:xfrm>
          <a:prstGeom prst="rect">
            <a:avLst/>
          </a:prstGeom>
        </p:spPr>
      </p:pic>
      <p:sp>
        <p:nvSpPr>
          <p:cNvPr id="6" name="楕円 5">
            <a:extLst>
              <a:ext uri="{FF2B5EF4-FFF2-40B4-BE49-F238E27FC236}">
                <a16:creationId xmlns:a16="http://schemas.microsoft.com/office/drawing/2014/main" id="{2A3D9FB7-0DA4-F1BE-555A-6B9CA40E8F4B}"/>
              </a:ext>
            </a:extLst>
          </p:cNvPr>
          <p:cNvSpPr/>
          <p:nvPr/>
        </p:nvSpPr>
        <p:spPr>
          <a:xfrm>
            <a:off x="763900" y="1399574"/>
            <a:ext cx="1743314" cy="1712062"/>
          </a:xfrm>
          <a:prstGeom prst="ellipse">
            <a:avLst/>
          </a:prstGeom>
          <a:solidFill>
            <a:srgbClr val="F5CDCE">
              <a:hueOff val="0"/>
              <a:satOff val="0"/>
              <a:lumOff val="0"/>
              <a:alphaOff val="0"/>
            </a:srgbClr>
          </a:solidFill>
          <a:ln w="28575" cap="flat" cmpd="sng" algn="ctr">
            <a:solidFill>
              <a:schemeClr val="accent1">
                <a:lumMod val="50000"/>
              </a:schemeClr>
            </a:solidFill>
            <a:prstDash val="solid"/>
            <a:miter lim="800000"/>
          </a:ln>
          <a:effectLst/>
        </p:spPr>
        <p:txBody>
          <a:bodyPr/>
          <a:lstStyle/>
          <a:p>
            <a:endParaRPr lang="ja-JP" altLang="en-US" sz="2400" dirty="0"/>
          </a:p>
        </p:txBody>
      </p:sp>
      <p:sp>
        <p:nvSpPr>
          <p:cNvPr id="7" name="矢印: 右 6">
            <a:extLst>
              <a:ext uri="{FF2B5EF4-FFF2-40B4-BE49-F238E27FC236}">
                <a16:creationId xmlns:a16="http://schemas.microsoft.com/office/drawing/2014/main" id="{C44D8E61-22AC-2514-A8EB-AD4881FEDB08}"/>
              </a:ext>
            </a:extLst>
          </p:cNvPr>
          <p:cNvSpPr/>
          <p:nvPr/>
        </p:nvSpPr>
        <p:spPr>
          <a:xfrm>
            <a:off x="2620458" y="2022992"/>
            <a:ext cx="2467631" cy="724897"/>
          </a:xfrm>
          <a:prstGeom prst="rightArrow">
            <a:avLst>
              <a:gd name="adj1" fmla="val 60000"/>
              <a:gd name="adj2" fmla="val 50000"/>
            </a:avLst>
          </a:prstGeom>
          <a:solidFill>
            <a:srgbClr val="F5CDCE">
              <a:tint val="60000"/>
              <a:hueOff val="0"/>
              <a:satOff val="0"/>
              <a:lumOff val="0"/>
              <a:alphaOff val="0"/>
            </a:srgbClr>
          </a:solidFill>
          <a:ln w="28575">
            <a:solidFill>
              <a:schemeClr val="accent1">
                <a:lumMod val="75000"/>
              </a:schemeClr>
            </a:solidFill>
          </a:ln>
          <a:effectLst/>
        </p:spPr>
        <p:txBody>
          <a:bodyPr/>
          <a:lstStyle/>
          <a:p>
            <a:r>
              <a:rPr lang="ja-JP" altLang="en-US" sz="2400" dirty="0"/>
              <a:t>無料配布・配送</a:t>
            </a:r>
          </a:p>
        </p:txBody>
      </p:sp>
      <p:sp>
        <p:nvSpPr>
          <p:cNvPr id="8" name="乗算記号 7">
            <a:extLst>
              <a:ext uri="{FF2B5EF4-FFF2-40B4-BE49-F238E27FC236}">
                <a16:creationId xmlns:a16="http://schemas.microsoft.com/office/drawing/2014/main" id="{03062CD6-0EAA-3D2C-B171-9B5687905B26}"/>
              </a:ext>
            </a:extLst>
          </p:cNvPr>
          <p:cNvSpPr/>
          <p:nvPr/>
        </p:nvSpPr>
        <p:spPr>
          <a:xfrm>
            <a:off x="5096713" y="1523525"/>
            <a:ext cx="1155621" cy="998933"/>
          </a:xfrm>
          <a:prstGeom prst="mathMultiply">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4">
            <a:extLst>
              <a:ext uri="{FF2B5EF4-FFF2-40B4-BE49-F238E27FC236}">
                <a16:creationId xmlns:a16="http://schemas.microsoft.com/office/drawing/2014/main" id="{64663121-FCF4-4995-6BBC-7FFF0BC7F84D}"/>
              </a:ext>
            </a:extLst>
          </p:cNvPr>
          <p:cNvSpPr txBox="1"/>
          <p:nvPr/>
        </p:nvSpPr>
        <p:spPr>
          <a:xfrm>
            <a:off x="965402" y="1779137"/>
            <a:ext cx="1485587" cy="954346"/>
          </a:xfrm>
          <a:prstGeom prst="rect">
            <a:avLst/>
          </a:prstGeom>
          <a:noFill/>
          <a:ln w="12700" cap="flat" cmpd="sng" algn="ctr">
            <a:noFill/>
            <a:prstDash val="solid"/>
            <a:miter lim="800000"/>
          </a:ln>
          <a:effectLst/>
        </p:spPr>
        <p:txBody>
          <a:bodyPr spcFirstLastPara="0" vert="horz" wrap="square" lIns="22860" tIns="22860" rIns="22860" bIns="22860" numCol="1" spcCol="1270" anchor="ctr" anchorCtr="0">
            <a:noAutofit/>
          </a:bodyPr>
          <a:lstStyle>
            <a:lvl1pPr>
              <a:defRPr/>
            </a:lvl1pPr>
          </a:lstStyle>
          <a:p>
            <a:r>
              <a:rPr lang="ja-JP" altLang="en-US" sz="2400" dirty="0"/>
              <a:t>賞味期限前切れ前の備蓄食品</a:t>
            </a:r>
          </a:p>
        </p:txBody>
      </p:sp>
      <p:sp>
        <p:nvSpPr>
          <p:cNvPr id="10" name="テキスト ボックス 9">
            <a:extLst>
              <a:ext uri="{FF2B5EF4-FFF2-40B4-BE49-F238E27FC236}">
                <a16:creationId xmlns:a16="http://schemas.microsoft.com/office/drawing/2014/main" id="{C63107FD-5DAF-7387-DD55-861A72066A93}"/>
              </a:ext>
            </a:extLst>
          </p:cNvPr>
          <p:cNvSpPr txBox="1"/>
          <p:nvPr/>
        </p:nvSpPr>
        <p:spPr>
          <a:xfrm>
            <a:off x="428940" y="36523"/>
            <a:ext cx="4044098" cy="461665"/>
          </a:xfrm>
          <a:prstGeom prst="rect">
            <a:avLst/>
          </a:prstGeom>
          <a:noFill/>
        </p:spPr>
        <p:txBody>
          <a:bodyPr wrap="square" rtlCol="0">
            <a:spAutoFit/>
          </a:bodyPr>
          <a:lstStyle/>
          <a:p>
            <a:r>
              <a:rPr lang="en-US" altLang="ja-JP" sz="2400" b="1" dirty="0">
                <a:solidFill>
                  <a:schemeClr val="tx1"/>
                </a:solidFill>
              </a:rPr>
              <a:t>B. </a:t>
            </a:r>
            <a:r>
              <a:rPr lang="ja-JP" altLang="en-US" sz="2400" b="1" dirty="0">
                <a:solidFill>
                  <a:schemeClr val="tx1"/>
                </a:solidFill>
              </a:rPr>
              <a:t>東京都②</a:t>
            </a:r>
            <a:endParaRPr kumimoji="1" lang="ja-JP" altLang="en-US" sz="2400" b="1" dirty="0"/>
          </a:p>
        </p:txBody>
      </p:sp>
      <p:sp>
        <p:nvSpPr>
          <p:cNvPr id="3" name="スライド番号プレースホルダー 2">
            <a:extLst>
              <a:ext uri="{FF2B5EF4-FFF2-40B4-BE49-F238E27FC236}">
                <a16:creationId xmlns:a16="http://schemas.microsoft.com/office/drawing/2014/main" id="{1433075B-FD1A-2CAD-A518-76C0EA648A42}"/>
              </a:ext>
            </a:extLst>
          </p:cNvPr>
          <p:cNvSpPr>
            <a:spLocks noGrp="1"/>
          </p:cNvSpPr>
          <p:nvPr>
            <p:ph type="sldNum" sz="quarter" idx="12"/>
          </p:nvPr>
        </p:nvSpPr>
        <p:spPr/>
        <p:txBody>
          <a:bodyPr/>
          <a:lstStyle/>
          <a:p>
            <a:pPr rtl="0"/>
            <a:fld id="{48F63A3B-78C7-47BE-AE5E-E10140E04643}" type="slidenum">
              <a:rPr lang="en-US" altLang="ja-JP" smtClean="0"/>
              <a:t>80</a:t>
            </a:fld>
            <a:endParaRPr lang="ja-JP" dirty="0"/>
          </a:p>
        </p:txBody>
      </p:sp>
    </p:spTree>
    <p:extLst>
      <p:ext uri="{BB962C8B-B14F-4D97-AF65-F5344CB8AC3E}">
        <p14:creationId xmlns:p14="http://schemas.microsoft.com/office/powerpoint/2010/main" val="3663656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DA16F8A-2AC0-1DE2-5C63-C7F1FDA02590}"/>
              </a:ext>
            </a:extLst>
          </p:cNvPr>
          <p:cNvSpPr txBox="1"/>
          <p:nvPr/>
        </p:nvSpPr>
        <p:spPr>
          <a:xfrm>
            <a:off x="421691" y="5435960"/>
            <a:ext cx="12548874" cy="1631216"/>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．兵庫県</a:t>
            </a:r>
            <a:r>
              <a:rPr lang="en-US" altLang="ja-JP" sz="2000" dirty="0">
                <a:solidFill>
                  <a:schemeClr val="bg2">
                    <a:lumMod val="25000"/>
                  </a:schemeClr>
                </a:solidFill>
              </a:rPr>
              <a:t>.</a:t>
            </a:r>
            <a:r>
              <a:rPr lang="ja-JP" altLang="en-US" sz="2000" dirty="0">
                <a:solidFill>
                  <a:schemeClr val="bg2">
                    <a:lumMod val="25000"/>
                  </a:schemeClr>
                </a:solidFill>
              </a:rPr>
              <a:t>「</a:t>
            </a:r>
            <a:r>
              <a:rPr lang="en-US" altLang="ja-JP" sz="2000" dirty="0">
                <a:solidFill>
                  <a:schemeClr val="bg2">
                    <a:lumMod val="25000"/>
                  </a:schemeClr>
                </a:solidFill>
              </a:rPr>
              <a:t>Ⅱ</a:t>
            </a:r>
            <a:r>
              <a:rPr lang="ja-JP" altLang="en-US" sz="2000" dirty="0">
                <a:solidFill>
                  <a:schemeClr val="bg2">
                    <a:lumMod val="25000"/>
                  </a:schemeClr>
                </a:solidFill>
              </a:rPr>
              <a:t> 被災地における食生活改善活動」</a:t>
            </a:r>
            <a:r>
              <a:rPr lang="en-US" altLang="ja-JP" sz="2000" dirty="0">
                <a:solidFill>
                  <a:schemeClr val="bg2">
                    <a:lumMod val="25000"/>
                  </a:schemeClr>
                </a:solidFill>
              </a:rPr>
              <a:t>. https://web.pref.hyogo.lg.jp/kf17/documents/000111273.pdf,</a:t>
            </a:r>
            <a:r>
              <a:rPr lang="ja-JP" altLang="en-US" sz="2000" dirty="0">
                <a:solidFill>
                  <a:schemeClr val="bg2">
                    <a:lumMod val="25000"/>
                  </a:schemeClr>
                </a:solidFill>
              </a:rPr>
              <a:t>（</a:t>
            </a:r>
            <a:r>
              <a:rPr lang="en-US" altLang="ja-JP" sz="2000" dirty="0">
                <a:solidFill>
                  <a:schemeClr val="bg2">
                    <a:lumMod val="25000"/>
                  </a:schemeClr>
                </a:solidFill>
              </a:rPr>
              <a:t>2023/12/28</a:t>
            </a:r>
            <a:r>
              <a:rPr lang="ja-JP" altLang="en-US" sz="2000" dirty="0">
                <a:solidFill>
                  <a:schemeClr val="bg2">
                    <a:lumMod val="25000"/>
                  </a:schemeClr>
                </a:solidFill>
              </a:rPr>
              <a:t>）</a:t>
            </a:r>
            <a:endParaRPr lang="en-US" altLang="ja-JP" sz="2000" dirty="0">
              <a:solidFill>
                <a:schemeClr val="bg2">
                  <a:lumMod val="25000"/>
                </a:schemeClr>
              </a:solidFill>
            </a:endParaRPr>
          </a:p>
          <a:p>
            <a:r>
              <a:rPr lang="en-US" altLang="ja-JP" sz="2000" dirty="0">
                <a:solidFill>
                  <a:schemeClr val="bg2">
                    <a:lumMod val="25000"/>
                  </a:schemeClr>
                </a:solidFill>
              </a:rPr>
              <a:t>2</a:t>
            </a:r>
            <a:r>
              <a:rPr lang="ja-JP" altLang="en-US" sz="2000" dirty="0">
                <a:solidFill>
                  <a:schemeClr val="bg2">
                    <a:lumMod val="25000"/>
                  </a:schemeClr>
                </a:solidFill>
              </a:rPr>
              <a:t>．兵庫県</a:t>
            </a:r>
            <a:r>
              <a:rPr lang="en-US" altLang="ja-JP" sz="2000" dirty="0">
                <a:solidFill>
                  <a:schemeClr val="bg2">
                    <a:lumMod val="25000"/>
                  </a:schemeClr>
                </a:solidFill>
              </a:rPr>
              <a:t>.</a:t>
            </a:r>
            <a:r>
              <a:rPr lang="ja-JP" altLang="en-US" sz="2000" dirty="0">
                <a:solidFill>
                  <a:schemeClr val="bg2">
                    <a:lumMod val="25000"/>
                  </a:schemeClr>
                </a:solidFill>
              </a:rPr>
              <a:t>「いざという時んの心構え」</a:t>
            </a:r>
            <a:r>
              <a:rPr lang="en-US" altLang="ja-JP" sz="2000" dirty="0">
                <a:solidFill>
                  <a:schemeClr val="bg2">
                    <a:lumMod val="25000"/>
                  </a:schemeClr>
                </a:solidFill>
              </a:rPr>
              <a:t>. https://web.pref.hyogo.lg.jp/kf17/hw13_000000039_1.html,(2023/12/28</a:t>
            </a:r>
            <a:r>
              <a:rPr lang="ja-JP" altLang="en-US" sz="2000" dirty="0">
                <a:solidFill>
                  <a:schemeClr val="bg2">
                    <a:lumMod val="25000"/>
                  </a:schemeClr>
                </a:solidFill>
              </a:rPr>
              <a:t>）</a:t>
            </a:r>
            <a:endParaRPr lang="en-US" altLang="ja-JP" sz="2000" dirty="0">
              <a:solidFill>
                <a:schemeClr val="bg2">
                  <a:lumMod val="25000"/>
                </a:schemeClr>
              </a:solidFill>
            </a:endParaRPr>
          </a:p>
          <a:p>
            <a:endParaRPr lang="en-US" altLang="ja-JP" sz="2000" dirty="0">
              <a:solidFill>
                <a:schemeClr val="bg2">
                  <a:lumMod val="25000"/>
                </a:schemeClr>
              </a:solidFill>
            </a:endParaRPr>
          </a:p>
        </p:txBody>
      </p:sp>
      <p:sp>
        <p:nvSpPr>
          <p:cNvPr id="6" name="タイトル 1">
            <a:extLst>
              <a:ext uri="{FF2B5EF4-FFF2-40B4-BE49-F238E27FC236}">
                <a16:creationId xmlns:a16="http://schemas.microsoft.com/office/drawing/2014/main" id="{6F5C869C-40B8-E3AE-72A7-386A622F8C4C}"/>
              </a:ext>
            </a:extLst>
          </p:cNvPr>
          <p:cNvSpPr txBox="1">
            <a:spLocks/>
          </p:cNvSpPr>
          <p:nvPr/>
        </p:nvSpPr>
        <p:spPr>
          <a:xfrm>
            <a:off x="224588" y="-57986"/>
            <a:ext cx="5014183" cy="1913411"/>
          </a:xfrm>
          <a:prstGeom prst="rect">
            <a:avLst/>
          </a:prstGeom>
        </p:spPr>
        <p:txBody>
          <a:bodyPr vert="horz" lIns="91440" tIns="45720" rIns="91440" bIns="45720" rtlCol="0" anchor="t">
            <a:no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pPr algn="l">
              <a:lnSpc>
                <a:spcPts val="3575"/>
              </a:lnSpc>
            </a:pPr>
            <a:r>
              <a:rPr lang="en-US" altLang="ja-JP" sz="2400" dirty="0">
                <a:solidFill>
                  <a:schemeClr val="tx1"/>
                </a:solidFill>
              </a:rPr>
              <a:t>C. </a:t>
            </a:r>
            <a:r>
              <a:rPr lang="ja-JP" altLang="en-US" sz="2400" dirty="0">
                <a:solidFill>
                  <a:schemeClr val="tx1"/>
                </a:solidFill>
              </a:rPr>
              <a:t>兵庫県①</a:t>
            </a:r>
            <a:br>
              <a:rPr kumimoji="1" lang="en-US" altLang="ja-JP" sz="2000" dirty="0">
                <a:solidFill>
                  <a:schemeClr val="tx1"/>
                </a:solidFill>
              </a:rPr>
            </a:br>
            <a:r>
              <a:rPr lang="en-US" altLang="zh-TW" sz="2400" dirty="0">
                <a:solidFill>
                  <a:schemeClr val="tx1"/>
                </a:solidFill>
              </a:rPr>
              <a:t>【</a:t>
            </a:r>
            <a:r>
              <a:rPr lang="ja-JP" altLang="en-US" sz="2400" dirty="0">
                <a:solidFill>
                  <a:schemeClr val="tx1"/>
                </a:solidFill>
              </a:rPr>
              <a:t>被災地における</a:t>
            </a:r>
            <a:r>
              <a:rPr lang="zh-TW" altLang="en-US" sz="2400" dirty="0">
                <a:solidFill>
                  <a:schemeClr val="tx1"/>
                </a:solidFill>
              </a:rPr>
              <a:t>食生活改善活動</a:t>
            </a:r>
            <a:r>
              <a:rPr lang="en-US" altLang="ja-JP" sz="2400" baseline="30000" dirty="0">
                <a:solidFill>
                  <a:schemeClr val="tx1"/>
                </a:solidFill>
              </a:rPr>
              <a:t>1</a:t>
            </a:r>
            <a:r>
              <a:rPr lang="en-US" altLang="ja-JP" sz="2400" baseline="30000" dirty="0">
                <a:solidFill>
                  <a:schemeClr val="tx1"/>
                </a:solidFill>
                <a:latin typeface="+mn-ea"/>
              </a:rPr>
              <a:t>) </a:t>
            </a:r>
            <a:r>
              <a:rPr lang="en-US" altLang="zh-TW" sz="2400" dirty="0">
                <a:solidFill>
                  <a:schemeClr val="tx1"/>
                </a:solidFill>
              </a:rPr>
              <a:t>】</a:t>
            </a:r>
            <a:endParaRPr lang="zh-TW" altLang="en-US" sz="2400" dirty="0">
              <a:solidFill>
                <a:schemeClr val="tx1"/>
              </a:solidFill>
            </a:endParaRPr>
          </a:p>
        </p:txBody>
      </p:sp>
      <p:sp>
        <p:nvSpPr>
          <p:cNvPr id="7" name="テキスト ボックス 6">
            <a:extLst>
              <a:ext uri="{FF2B5EF4-FFF2-40B4-BE49-F238E27FC236}">
                <a16:creationId xmlns:a16="http://schemas.microsoft.com/office/drawing/2014/main" id="{FEEEB0FA-F954-2CC7-F92C-573C292ED5EA}"/>
              </a:ext>
            </a:extLst>
          </p:cNvPr>
          <p:cNvSpPr txBox="1"/>
          <p:nvPr/>
        </p:nvSpPr>
        <p:spPr>
          <a:xfrm>
            <a:off x="336883" y="878359"/>
            <a:ext cx="11967412" cy="1846659"/>
          </a:xfrm>
          <a:prstGeom prst="rect">
            <a:avLst/>
          </a:prstGeom>
          <a:noFill/>
        </p:spPr>
        <p:txBody>
          <a:bodyPr wrap="square" rtlCol="0">
            <a:spAutoFit/>
          </a:bodyPr>
          <a:lstStyle/>
          <a:p>
            <a:pPr algn="l"/>
            <a:r>
              <a:rPr lang="ja-JP" altLang="en-US" sz="2400" dirty="0"/>
              <a:t>・災害時の食生活支援体制における栄養士の役割</a:t>
            </a:r>
            <a:endParaRPr lang="en-US" altLang="ja-JP" sz="2400" dirty="0"/>
          </a:p>
          <a:p>
            <a:pPr algn="l"/>
            <a:endParaRPr lang="en-US" altLang="ja-JP" sz="2400" dirty="0"/>
          </a:p>
          <a:p>
            <a:pPr algn="l"/>
            <a:endParaRPr lang="en-US" altLang="ja-JP" sz="2400" dirty="0"/>
          </a:p>
          <a:p>
            <a:pPr algn="l"/>
            <a:r>
              <a:rPr lang="ja-JP" altLang="en-US" sz="2400" dirty="0"/>
              <a:t>　</a:t>
            </a:r>
            <a:endParaRPr lang="en-US" altLang="ja-JP" sz="2400" dirty="0"/>
          </a:p>
          <a:p>
            <a:endParaRPr kumimoji="1" lang="ja-JP" altLang="en-US" dirty="0">
              <a:solidFill>
                <a:schemeClr val="accent6"/>
              </a:solidFill>
            </a:endParaRPr>
          </a:p>
        </p:txBody>
      </p:sp>
      <p:sp>
        <p:nvSpPr>
          <p:cNvPr id="8" name="タイトル 1">
            <a:extLst>
              <a:ext uri="{FF2B5EF4-FFF2-40B4-BE49-F238E27FC236}">
                <a16:creationId xmlns:a16="http://schemas.microsoft.com/office/drawing/2014/main" id="{8D8919C3-EC5D-E623-15B8-4F2149754D7A}"/>
              </a:ext>
            </a:extLst>
          </p:cNvPr>
          <p:cNvSpPr txBox="1">
            <a:spLocks/>
          </p:cNvSpPr>
          <p:nvPr/>
        </p:nvSpPr>
        <p:spPr>
          <a:xfrm>
            <a:off x="-547732" y="3331295"/>
            <a:ext cx="5290457" cy="801688"/>
          </a:xfrm>
          <a:prstGeom prst="rect">
            <a:avLst/>
          </a:prstGeom>
        </p:spPr>
        <p:txBody>
          <a:bodyPr vert="horz" lIns="91440" tIns="45720" rIns="91440" bIns="45720" rtlCol="0" anchor="t">
            <a:normAutofit/>
          </a:bodyPr>
          <a:lstStyle>
            <a:defPPr>
              <a:defRPr lang="ja-JP"/>
            </a:defPPr>
            <a:lvl1pPr algn="ctr" defTabSz="914400" rtl="0" eaLnBrk="1" latinLnBrk="0" hangingPunct="1">
              <a:lnSpc>
                <a:spcPts val="4875"/>
              </a:lnSpc>
              <a:spcBef>
                <a:spcPct val="0"/>
              </a:spcBef>
              <a:buNone/>
              <a:defRPr kumimoji="1" lang="ja-JP" sz="4400" b="1" kern="1200" cap="all" baseline="0">
                <a:solidFill>
                  <a:schemeClr val="accent6"/>
                </a:solidFill>
                <a:latin typeface="+mj-ea"/>
                <a:ea typeface="+mj-ea"/>
                <a:cs typeface="+mj-cs"/>
              </a:defRPr>
            </a:lvl1pPr>
          </a:lstStyle>
          <a:p>
            <a:r>
              <a:rPr lang="en-US" altLang="ja-JP" sz="2400" dirty="0">
                <a:solidFill>
                  <a:schemeClr val="tx1"/>
                </a:solidFill>
              </a:rPr>
              <a:t>【</a:t>
            </a:r>
            <a:r>
              <a:rPr lang="ja-JP" altLang="en-US" sz="2400" dirty="0">
                <a:solidFill>
                  <a:schemeClr val="tx1"/>
                </a:solidFill>
              </a:rPr>
              <a:t>兵庫県給食施設協議会</a:t>
            </a:r>
            <a:r>
              <a:rPr lang="en-US" altLang="ja-JP" sz="2400" baseline="30000" dirty="0">
                <a:solidFill>
                  <a:schemeClr val="tx1"/>
                </a:solidFill>
                <a:latin typeface="+mn-ea"/>
                <a:ea typeface="+mn-ea"/>
                <a:cs typeface="+mn-cs"/>
              </a:rPr>
              <a:t>2</a:t>
            </a:r>
            <a:r>
              <a:rPr lang="en-US" altLang="ja-JP" sz="2400" baseline="30000" dirty="0">
                <a:solidFill>
                  <a:schemeClr val="tx1"/>
                </a:solidFill>
                <a:latin typeface="+mn-ea"/>
              </a:rPr>
              <a:t>) </a:t>
            </a:r>
            <a:r>
              <a:rPr lang="en-US" altLang="ja-JP" sz="2400" dirty="0">
                <a:solidFill>
                  <a:schemeClr val="tx1"/>
                </a:solidFill>
              </a:rPr>
              <a:t>】</a:t>
            </a:r>
            <a:endParaRPr lang="ja-JP" altLang="en-US" sz="2400" dirty="0">
              <a:solidFill>
                <a:schemeClr val="tx1"/>
              </a:solidFill>
            </a:endParaRPr>
          </a:p>
        </p:txBody>
      </p:sp>
      <p:sp>
        <p:nvSpPr>
          <p:cNvPr id="9" name="テキスト ボックス 8">
            <a:extLst>
              <a:ext uri="{FF2B5EF4-FFF2-40B4-BE49-F238E27FC236}">
                <a16:creationId xmlns:a16="http://schemas.microsoft.com/office/drawing/2014/main" id="{5995080F-0D94-6509-16AE-8363D68125EA}"/>
              </a:ext>
            </a:extLst>
          </p:cNvPr>
          <p:cNvSpPr txBox="1"/>
          <p:nvPr/>
        </p:nvSpPr>
        <p:spPr>
          <a:xfrm>
            <a:off x="422424" y="3846949"/>
            <a:ext cx="10714007" cy="1384995"/>
          </a:xfrm>
          <a:prstGeom prst="rect">
            <a:avLst/>
          </a:prstGeom>
          <a:noFill/>
        </p:spPr>
        <p:txBody>
          <a:bodyPr wrap="square" rtlCol="0">
            <a:spAutoFit/>
          </a:bodyPr>
          <a:lstStyle/>
          <a:p>
            <a:r>
              <a:rPr lang="ja-JP" altLang="en-US" sz="2400" dirty="0"/>
              <a:t>・災害時などの緊急時における</a:t>
            </a:r>
            <a:r>
              <a:rPr lang="ja-JP" altLang="en-US" sz="2400" dirty="0">
                <a:solidFill>
                  <a:schemeClr val="accent1">
                    <a:lumMod val="50000"/>
                  </a:schemeClr>
                </a:solidFill>
              </a:rPr>
              <a:t>安全な食事提供</a:t>
            </a:r>
            <a:r>
              <a:rPr lang="ja-JP" altLang="en-US" sz="2400" dirty="0"/>
              <a:t>等をするための相互支援体制の構築</a:t>
            </a:r>
            <a:endParaRPr lang="en-US" altLang="ja-JP" sz="2400" dirty="0"/>
          </a:p>
          <a:p>
            <a:r>
              <a:rPr lang="ja-JP" altLang="en-US" sz="2400" dirty="0"/>
              <a:t>・給食を通じた食育実践事業</a:t>
            </a:r>
            <a:endParaRPr lang="en-US" altLang="ja-JP" sz="2400" dirty="0"/>
          </a:p>
          <a:p>
            <a:endParaRPr lang="en-US" altLang="ja-JP" dirty="0">
              <a:solidFill>
                <a:schemeClr val="accent6"/>
              </a:solidFill>
              <a:latin typeface="+mn-ea"/>
            </a:endParaRPr>
          </a:p>
          <a:p>
            <a:endParaRPr lang="en-US" altLang="ja-JP" dirty="0">
              <a:solidFill>
                <a:schemeClr val="accent6"/>
              </a:solidFill>
              <a:latin typeface="+mn-ea"/>
            </a:endParaRPr>
          </a:p>
        </p:txBody>
      </p:sp>
      <p:sp>
        <p:nvSpPr>
          <p:cNvPr id="11" name="テキスト ボックス 10">
            <a:extLst>
              <a:ext uri="{FF2B5EF4-FFF2-40B4-BE49-F238E27FC236}">
                <a16:creationId xmlns:a16="http://schemas.microsoft.com/office/drawing/2014/main" id="{499E497E-A386-459C-DEF6-C7A8D36A3E61}"/>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14" name="四角形: 角を丸くする 13">
            <a:extLst>
              <a:ext uri="{FF2B5EF4-FFF2-40B4-BE49-F238E27FC236}">
                <a16:creationId xmlns:a16="http://schemas.microsoft.com/office/drawing/2014/main" id="{148BA463-1542-C187-E74D-091060BA40A4}"/>
              </a:ext>
            </a:extLst>
          </p:cNvPr>
          <p:cNvSpPr/>
          <p:nvPr/>
        </p:nvSpPr>
        <p:spPr>
          <a:xfrm>
            <a:off x="336883" y="1297865"/>
            <a:ext cx="3979639" cy="711595"/>
          </a:xfrm>
          <a:prstGeom prst="roundRect">
            <a:avLst/>
          </a:prstGeom>
          <a:solidFill>
            <a:schemeClr val="accent2">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早期の被害状況の把握・連携</a:t>
            </a:r>
          </a:p>
        </p:txBody>
      </p:sp>
      <p:sp>
        <p:nvSpPr>
          <p:cNvPr id="15" name="矢印: 右 14">
            <a:extLst>
              <a:ext uri="{FF2B5EF4-FFF2-40B4-BE49-F238E27FC236}">
                <a16:creationId xmlns:a16="http://schemas.microsoft.com/office/drawing/2014/main" id="{0A43CFDA-30E9-7349-1B5F-7254DB79F683}"/>
              </a:ext>
            </a:extLst>
          </p:cNvPr>
          <p:cNvSpPr/>
          <p:nvPr/>
        </p:nvSpPr>
        <p:spPr>
          <a:xfrm>
            <a:off x="1244909" y="2121835"/>
            <a:ext cx="2266950" cy="711016"/>
          </a:xfrm>
          <a:prstGeom prst="rightArrow">
            <a:avLst/>
          </a:prstGeom>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支援対策確立</a:t>
            </a:r>
          </a:p>
        </p:txBody>
      </p:sp>
      <p:sp>
        <p:nvSpPr>
          <p:cNvPr id="16" name="四角形: 角を丸くする 15">
            <a:extLst>
              <a:ext uri="{FF2B5EF4-FFF2-40B4-BE49-F238E27FC236}">
                <a16:creationId xmlns:a16="http://schemas.microsoft.com/office/drawing/2014/main" id="{D2DC9D86-5849-3280-E818-16A3118F8FE1}"/>
              </a:ext>
            </a:extLst>
          </p:cNvPr>
          <p:cNvSpPr/>
          <p:nvPr/>
        </p:nvSpPr>
        <p:spPr>
          <a:xfrm>
            <a:off x="3624154" y="2095211"/>
            <a:ext cx="4526380" cy="711595"/>
          </a:xfrm>
          <a:prstGeom prst="roundRect">
            <a:avLst/>
          </a:prstGeom>
          <a:solidFill>
            <a:schemeClr val="accent2">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栄養に配慮された食品の早期提供</a:t>
            </a:r>
          </a:p>
        </p:txBody>
      </p:sp>
      <p:sp>
        <p:nvSpPr>
          <p:cNvPr id="19" name="四角形: 角を丸くする 18">
            <a:extLst>
              <a:ext uri="{FF2B5EF4-FFF2-40B4-BE49-F238E27FC236}">
                <a16:creationId xmlns:a16="http://schemas.microsoft.com/office/drawing/2014/main" id="{072F66DC-723F-66F0-AD6C-6F428511E0F8}"/>
              </a:ext>
            </a:extLst>
          </p:cNvPr>
          <p:cNvSpPr/>
          <p:nvPr/>
        </p:nvSpPr>
        <p:spPr>
          <a:xfrm>
            <a:off x="7375069" y="2886876"/>
            <a:ext cx="4526380" cy="711595"/>
          </a:xfrm>
          <a:prstGeom prst="roundRect">
            <a:avLst/>
          </a:prstGeom>
          <a:solidFill>
            <a:schemeClr val="accent2">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健康を阻害する因子の減少</a:t>
            </a:r>
          </a:p>
        </p:txBody>
      </p:sp>
      <p:sp>
        <p:nvSpPr>
          <p:cNvPr id="22" name="矢印: 右 21">
            <a:extLst>
              <a:ext uri="{FF2B5EF4-FFF2-40B4-BE49-F238E27FC236}">
                <a16:creationId xmlns:a16="http://schemas.microsoft.com/office/drawing/2014/main" id="{A2D8CA24-75C2-E066-6315-E76A59344B5A}"/>
              </a:ext>
            </a:extLst>
          </p:cNvPr>
          <p:cNvSpPr/>
          <p:nvPr/>
        </p:nvSpPr>
        <p:spPr>
          <a:xfrm>
            <a:off x="4958640" y="2885133"/>
            <a:ext cx="2266950" cy="711016"/>
          </a:xfrm>
          <a:prstGeom prst="rightArrow">
            <a:avLst/>
          </a:prstGeom>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不安・不満↓</a:t>
            </a:r>
          </a:p>
        </p:txBody>
      </p:sp>
      <p:grpSp>
        <p:nvGrpSpPr>
          <p:cNvPr id="2" name="グループ化 1">
            <a:extLst>
              <a:ext uri="{FF2B5EF4-FFF2-40B4-BE49-F238E27FC236}">
                <a16:creationId xmlns:a16="http://schemas.microsoft.com/office/drawing/2014/main" id="{9F8091BA-AD75-138B-7DD7-181DBCEAF2EF}"/>
              </a:ext>
            </a:extLst>
          </p:cNvPr>
          <p:cNvGrpSpPr/>
          <p:nvPr/>
        </p:nvGrpSpPr>
        <p:grpSpPr>
          <a:xfrm>
            <a:off x="4425977" y="4370995"/>
            <a:ext cx="6216920" cy="1334754"/>
            <a:chOff x="1244909" y="4989592"/>
            <a:chExt cx="6216920" cy="1334754"/>
          </a:xfrm>
        </p:grpSpPr>
        <p:sp>
          <p:nvSpPr>
            <p:cNvPr id="27" name="矢印: 上カーブ 26">
              <a:extLst>
                <a:ext uri="{FF2B5EF4-FFF2-40B4-BE49-F238E27FC236}">
                  <a16:creationId xmlns:a16="http://schemas.microsoft.com/office/drawing/2014/main" id="{91452AA1-94E2-653C-E5EB-76775DF08D6A}"/>
                </a:ext>
              </a:extLst>
            </p:cNvPr>
            <p:cNvSpPr/>
            <p:nvPr/>
          </p:nvSpPr>
          <p:spPr>
            <a:xfrm rot="9372683">
              <a:off x="5037743" y="4989592"/>
              <a:ext cx="1846237" cy="539579"/>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四角形: 角を丸くする 22">
              <a:extLst>
                <a:ext uri="{FF2B5EF4-FFF2-40B4-BE49-F238E27FC236}">
                  <a16:creationId xmlns:a16="http://schemas.microsoft.com/office/drawing/2014/main" id="{B40D8CEA-2016-3531-9844-81065BA6CF9C}"/>
                </a:ext>
              </a:extLst>
            </p:cNvPr>
            <p:cNvSpPr/>
            <p:nvPr/>
          </p:nvSpPr>
          <p:spPr>
            <a:xfrm>
              <a:off x="1244909" y="5110398"/>
              <a:ext cx="2565908" cy="711595"/>
            </a:xfrm>
            <a:prstGeom prst="roundRect">
              <a:avLst/>
            </a:prstGeom>
            <a:solidFill>
              <a:schemeClr val="accent2">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災害・食中毒発生</a:t>
              </a:r>
            </a:p>
          </p:txBody>
        </p:sp>
        <p:sp>
          <p:nvSpPr>
            <p:cNvPr id="24" name="矢印: 上カーブ 23">
              <a:extLst>
                <a:ext uri="{FF2B5EF4-FFF2-40B4-BE49-F238E27FC236}">
                  <a16:creationId xmlns:a16="http://schemas.microsoft.com/office/drawing/2014/main" id="{E3D2E3D8-11CD-0DEB-CAF7-4B4FD2E11563}"/>
                </a:ext>
              </a:extLst>
            </p:cNvPr>
            <p:cNvSpPr/>
            <p:nvPr/>
          </p:nvSpPr>
          <p:spPr>
            <a:xfrm rot="20134985">
              <a:off x="5436905" y="5784767"/>
              <a:ext cx="1846237" cy="539579"/>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矢印: 右 27">
              <a:extLst>
                <a:ext uri="{FF2B5EF4-FFF2-40B4-BE49-F238E27FC236}">
                  <a16:creationId xmlns:a16="http://schemas.microsoft.com/office/drawing/2014/main" id="{4338CC5C-593D-4A40-63D2-274C870F4B0F}"/>
                </a:ext>
              </a:extLst>
            </p:cNvPr>
            <p:cNvSpPr/>
            <p:nvPr/>
          </p:nvSpPr>
          <p:spPr>
            <a:xfrm>
              <a:off x="4124943" y="5139272"/>
              <a:ext cx="741070" cy="711016"/>
            </a:xfrm>
            <a:prstGeom prst="rightArrow">
              <a:avLst/>
            </a:prstGeom>
            <a:solidFill>
              <a:schemeClr val="accent2">
                <a:lumMod val="60000"/>
                <a:lumOff val="4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endParaRPr>
            </a:p>
          </p:txBody>
        </p:sp>
        <p:sp>
          <p:nvSpPr>
            <p:cNvPr id="29" name="四角形: 角を丸くする 28">
              <a:extLst>
                <a:ext uri="{FF2B5EF4-FFF2-40B4-BE49-F238E27FC236}">
                  <a16:creationId xmlns:a16="http://schemas.microsoft.com/office/drawing/2014/main" id="{A04C3B29-335E-8E41-E42D-FB8548CE0EA6}"/>
                </a:ext>
              </a:extLst>
            </p:cNvPr>
            <p:cNvSpPr/>
            <p:nvPr/>
          </p:nvSpPr>
          <p:spPr>
            <a:xfrm>
              <a:off x="4895921" y="5110398"/>
              <a:ext cx="2565908" cy="711595"/>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食事の支援</a:t>
              </a:r>
            </a:p>
          </p:txBody>
        </p:sp>
      </p:grpSp>
      <p:sp>
        <p:nvSpPr>
          <p:cNvPr id="3" name="スライド番号プレースホルダー 2">
            <a:extLst>
              <a:ext uri="{FF2B5EF4-FFF2-40B4-BE49-F238E27FC236}">
                <a16:creationId xmlns:a16="http://schemas.microsoft.com/office/drawing/2014/main" id="{28848E6C-339A-0415-0A4E-D9AF06FA86CC}"/>
              </a:ext>
            </a:extLst>
          </p:cNvPr>
          <p:cNvSpPr>
            <a:spLocks noGrp="1"/>
          </p:cNvSpPr>
          <p:nvPr>
            <p:ph type="sldNum" sz="quarter" idx="12"/>
          </p:nvPr>
        </p:nvSpPr>
        <p:spPr/>
        <p:txBody>
          <a:bodyPr/>
          <a:lstStyle/>
          <a:p>
            <a:pPr rtl="0"/>
            <a:fld id="{48F63A3B-78C7-47BE-AE5E-E10140E04643}" type="slidenum">
              <a:rPr lang="en-US" altLang="ja-JP" smtClean="0"/>
              <a:t>81</a:t>
            </a:fld>
            <a:endParaRPr lang="ja-JP" dirty="0"/>
          </a:p>
        </p:txBody>
      </p:sp>
    </p:spTree>
    <p:extLst>
      <p:ext uri="{BB962C8B-B14F-4D97-AF65-F5344CB8AC3E}">
        <p14:creationId xmlns:p14="http://schemas.microsoft.com/office/powerpoint/2010/main" val="19224880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536448" y="730050"/>
            <a:ext cx="11655552" cy="5670750"/>
          </a:xfrm>
        </p:spPr>
        <p:txBody>
          <a:bodyPr/>
          <a:lstStyle/>
          <a:p>
            <a:pPr marL="0" indent="0">
              <a:buNone/>
            </a:pPr>
            <a:endParaRPr kumimoji="1" lang="en-US" altLang="ja-JP" dirty="0"/>
          </a:p>
          <a:p>
            <a:pPr marL="0" indent="0">
              <a:buFont typeface="Arial" panose="020B0604020202020204" pitchFamily="34" charset="0"/>
              <a:buNone/>
            </a:pPr>
            <a:r>
              <a:rPr lang="en-US" altLang="ja-JP" sz="2400" dirty="0">
                <a:solidFill>
                  <a:schemeClr val="tx1"/>
                </a:solidFill>
              </a:rPr>
              <a:t>【</a:t>
            </a:r>
            <a:r>
              <a:rPr lang="ja-JP" altLang="en-US" sz="2400" dirty="0">
                <a:solidFill>
                  <a:schemeClr val="tx1"/>
                </a:solidFill>
              </a:rPr>
              <a:t>本・アプリ</a:t>
            </a:r>
            <a:r>
              <a:rPr lang="en-US" altLang="ja-JP" sz="2400" dirty="0">
                <a:solidFill>
                  <a:schemeClr val="tx1"/>
                </a:solidFill>
              </a:rPr>
              <a:t>】</a:t>
            </a:r>
          </a:p>
          <a:p>
            <a:pPr marL="0" indent="0">
              <a:buNone/>
            </a:pPr>
            <a:r>
              <a:rPr lang="en-US" altLang="ja-JP" sz="2400" dirty="0">
                <a:solidFill>
                  <a:schemeClr val="tx1"/>
                </a:solidFill>
              </a:rPr>
              <a:t>3</a:t>
            </a:r>
            <a:r>
              <a:rPr lang="ja-JP" altLang="en-US" sz="2400" dirty="0" err="1">
                <a:solidFill>
                  <a:schemeClr val="tx1"/>
                </a:solidFill>
              </a:rPr>
              <a:t>つの</a:t>
            </a:r>
            <a:r>
              <a:rPr lang="ja-JP" altLang="en-US" sz="2400" dirty="0">
                <a:solidFill>
                  <a:schemeClr val="tx1"/>
                </a:solidFill>
              </a:rPr>
              <a:t>地域でそれぞれ本・アプリがある</a:t>
            </a:r>
            <a:endParaRPr lang="en-US" altLang="ja-JP" sz="2400" dirty="0">
              <a:solidFill>
                <a:schemeClr val="tx1"/>
              </a:solidFill>
            </a:endParaRPr>
          </a:p>
          <a:p>
            <a:pPr marL="0" indent="0">
              <a:buNone/>
            </a:pPr>
            <a:r>
              <a:rPr kumimoji="1" lang="ja-JP" altLang="en-US" sz="2400" dirty="0">
                <a:solidFill>
                  <a:schemeClr val="tx1"/>
                </a:solidFill>
              </a:rPr>
              <a:t>　　 →アプリの長所は「容易に更新できる」こと。アプリの普及は優先度の高い課題の一つである。</a:t>
            </a:r>
            <a:endParaRPr kumimoji="1" lang="en-US" altLang="ja-JP" sz="2400" dirty="0">
              <a:solidFill>
                <a:schemeClr val="tx1"/>
              </a:solidFill>
            </a:endParaRPr>
          </a:p>
          <a:p>
            <a:pPr marL="0" indent="0">
              <a:buNone/>
            </a:pPr>
            <a:endParaRPr lang="en-US" altLang="ja-JP" sz="2400" dirty="0">
              <a:solidFill>
                <a:schemeClr val="tx1"/>
              </a:solidFill>
            </a:endParaRPr>
          </a:p>
          <a:p>
            <a:pPr marL="0" indent="0">
              <a:buNone/>
            </a:pPr>
            <a:r>
              <a:rPr lang="en-US" altLang="ja-JP" sz="2400" dirty="0">
                <a:solidFill>
                  <a:schemeClr val="tx1"/>
                </a:solidFill>
              </a:rPr>
              <a:t>【</a:t>
            </a:r>
            <a:r>
              <a:rPr lang="ja-JP" altLang="en-US" sz="2400" dirty="0">
                <a:solidFill>
                  <a:schemeClr val="tx1"/>
                </a:solidFill>
              </a:rPr>
              <a:t>食料備蓄の目標量と現状</a:t>
            </a:r>
            <a:r>
              <a:rPr lang="en-US" altLang="ja-JP" sz="2400" dirty="0">
                <a:solidFill>
                  <a:schemeClr val="tx1"/>
                </a:solidFill>
              </a:rPr>
              <a:t>】</a:t>
            </a:r>
          </a:p>
          <a:p>
            <a:pPr marL="0" indent="0">
              <a:buNone/>
            </a:pPr>
            <a:r>
              <a:rPr lang="ja-JP" altLang="en-US" sz="2400" dirty="0">
                <a:solidFill>
                  <a:schemeClr val="tx1"/>
                </a:solidFill>
              </a:rPr>
              <a:t>備蓄をしていても、備蓄量が十分でない可能性が高い。</a:t>
            </a:r>
          </a:p>
          <a:p>
            <a:pPr marL="0" indent="0">
              <a:buNone/>
            </a:pPr>
            <a:r>
              <a:rPr lang="ja-JP" altLang="en-US" sz="2400" dirty="0">
                <a:solidFill>
                  <a:schemeClr val="tx1"/>
                </a:solidFill>
              </a:rPr>
              <a:t>　→目標とする備蓄量を理解してもらう必要性</a:t>
            </a:r>
          </a:p>
          <a:p>
            <a:pPr marL="0" indent="0">
              <a:buNone/>
            </a:pPr>
            <a:endParaRPr lang="en-US" altLang="ja-JP" sz="2400" dirty="0">
              <a:solidFill>
                <a:schemeClr val="tx1"/>
              </a:solidFill>
            </a:endParaRPr>
          </a:p>
          <a:p>
            <a:pPr marL="0" indent="0">
              <a:buNone/>
            </a:pPr>
            <a:r>
              <a:rPr kumimoji="1" lang="en-US" altLang="ja-JP" sz="2400" dirty="0">
                <a:solidFill>
                  <a:schemeClr val="tx1"/>
                </a:solidFill>
              </a:rPr>
              <a:t>【</a:t>
            </a:r>
            <a:r>
              <a:rPr kumimoji="1" lang="ja-JP" altLang="en-US" sz="2400" dirty="0">
                <a:solidFill>
                  <a:schemeClr val="tx1"/>
                </a:solidFill>
              </a:rPr>
              <a:t>南海トラフ巨大地震を想定したシュミレーション</a:t>
            </a:r>
            <a:r>
              <a:rPr kumimoji="1" lang="en-US" altLang="ja-JP" sz="2400" dirty="0">
                <a:solidFill>
                  <a:schemeClr val="tx1"/>
                </a:solidFill>
              </a:rPr>
              <a:t>】</a:t>
            </a:r>
          </a:p>
          <a:p>
            <a:pPr marL="0" indent="0">
              <a:buNone/>
            </a:pPr>
            <a:r>
              <a:rPr kumimoji="1" lang="ja-JP" altLang="en-US" sz="2400" dirty="0">
                <a:solidFill>
                  <a:schemeClr val="tx1"/>
                </a:solidFill>
              </a:rPr>
              <a:t>米の備蓄はあっても、ライフラインが途絶えると食べることができない</a:t>
            </a:r>
            <a:r>
              <a:rPr kumimoji="1" lang="en-US" altLang="ja-JP" sz="2400" baseline="30000" dirty="0">
                <a:solidFill>
                  <a:schemeClr val="tx1"/>
                </a:solidFill>
              </a:rPr>
              <a:t>1</a:t>
            </a:r>
            <a:r>
              <a:rPr kumimoji="1" lang="ja-JP" altLang="en-US" sz="2400" baseline="30000" dirty="0">
                <a:solidFill>
                  <a:schemeClr val="tx1"/>
                </a:solidFill>
              </a:rPr>
              <a:t>）</a:t>
            </a:r>
            <a:r>
              <a:rPr kumimoji="1" lang="ja-JP" altLang="en-US" sz="2400" dirty="0">
                <a:solidFill>
                  <a:schemeClr val="tx1"/>
                </a:solidFill>
              </a:rPr>
              <a:t>。</a:t>
            </a:r>
          </a:p>
          <a:p>
            <a:pPr marL="0" indent="0">
              <a:buNone/>
            </a:pPr>
            <a:r>
              <a:rPr kumimoji="1" lang="ja-JP" altLang="en-US" sz="2400" dirty="0">
                <a:solidFill>
                  <a:schemeClr val="tx1"/>
                </a:solidFill>
              </a:rPr>
              <a:t>　→水や電気、火がなくても食べられる食品が必要</a:t>
            </a:r>
            <a:endParaRPr kumimoji="1" lang="en-US" altLang="ja-JP" sz="2400" dirty="0">
              <a:solidFill>
                <a:schemeClr val="tx1"/>
              </a:solidFill>
            </a:endParaRPr>
          </a:p>
        </p:txBody>
      </p:sp>
      <p:sp>
        <p:nvSpPr>
          <p:cNvPr id="6" name="タイトル 5"/>
          <p:cNvSpPr>
            <a:spLocks noGrp="1"/>
          </p:cNvSpPr>
          <p:nvPr>
            <p:ph type="title"/>
          </p:nvPr>
        </p:nvSpPr>
        <p:spPr>
          <a:xfrm>
            <a:off x="90721" y="349948"/>
            <a:ext cx="3016372" cy="529200"/>
          </a:xfrm>
        </p:spPr>
        <p:txBody>
          <a:bodyPr/>
          <a:lstStyle/>
          <a:p>
            <a:pPr algn="l"/>
            <a:r>
              <a:rPr lang="ja-JP" altLang="en-US" sz="2400" dirty="0">
                <a:solidFill>
                  <a:schemeClr val="tx1"/>
                </a:solidFill>
              </a:rPr>
              <a:t>（</a:t>
            </a:r>
            <a:r>
              <a:rPr lang="en-US" altLang="ja-JP" sz="2400" dirty="0">
                <a:solidFill>
                  <a:schemeClr val="tx1"/>
                </a:solidFill>
              </a:rPr>
              <a:t>4</a:t>
            </a:r>
            <a:r>
              <a:rPr lang="ja-JP" altLang="en-US" sz="2400" dirty="0">
                <a:solidFill>
                  <a:schemeClr val="tx1"/>
                </a:solidFill>
              </a:rPr>
              <a:t>）考察①</a:t>
            </a:r>
            <a:endParaRPr kumimoji="1" lang="ja-JP" altLang="en-US" sz="2400" dirty="0">
              <a:solidFill>
                <a:schemeClr val="tx1"/>
              </a:solidFill>
            </a:endParaRPr>
          </a:p>
        </p:txBody>
      </p:sp>
      <p:sp>
        <p:nvSpPr>
          <p:cNvPr id="2" name="テキスト ボックス 1">
            <a:extLst>
              <a:ext uri="{FF2B5EF4-FFF2-40B4-BE49-F238E27FC236}">
                <a16:creationId xmlns:a16="http://schemas.microsoft.com/office/drawing/2014/main" id="{668F050C-3EEC-AE0A-BE5B-72C08678AF6E}"/>
              </a:ext>
            </a:extLst>
          </p:cNvPr>
          <p:cNvSpPr txBox="1"/>
          <p:nvPr/>
        </p:nvSpPr>
        <p:spPr>
          <a:xfrm>
            <a:off x="10888533" y="2270205"/>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4" name="テキスト ボックス 3">
            <a:extLst>
              <a:ext uri="{FF2B5EF4-FFF2-40B4-BE49-F238E27FC236}">
                <a16:creationId xmlns:a16="http://schemas.microsoft.com/office/drawing/2014/main" id="{DA218699-5534-FD54-8E79-E399F4F5FA30}"/>
              </a:ext>
            </a:extLst>
          </p:cNvPr>
          <p:cNvSpPr txBox="1"/>
          <p:nvPr/>
        </p:nvSpPr>
        <p:spPr>
          <a:xfrm>
            <a:off x="321932" y="5842337"/>
            <a:ext cx="12012385" cy="1015663"/>
          </a:xfrm>
          <a:prstGeom prst="rect">
            <a:avLst/>
          </a:prstGeom>
          <a:noFill/>
        </p:spPr>
        <p:txBody>
          <a:bodyPr wrap="square">
            <a:spAutoFit/>
          </a:bodyPr>
          <a:lstStyle/>
          <a:p>
            <a:r>
              <a:rPr lang="en-US" altLang="ja-JP" sz="2000" dirty="0">
                <a:solidFill>
                  <a:schemeClr val="bg2">
                    <a:lumMod val="25000"/>
                  </a:schemeClr>
                </a:solidFill>
              </a:rPr>
              <a:t>1</a:t>
            </a:r>
            <a:r>
              <a:rPr lang="ja-JP" altLang="en-US" sz="2000" dirty="0">
                <a:solidFill>
                  <a:schemeClr val="bg2">
                    <a:lumMod val="25000"/>
                  </a:schemeClr>
                </a:solidFill>
              </a:rPr>
              <a:t>．吉田裕美子ら</a:t>
            </a:r>
            <a:r>
              <a:rPr lang="en-US" altLang="ja-JP" sz="2000" dirty="0">
                <a:solidFill>
                  <a:schemeClr val="bg2">
                    <a:lumMod val="25000"/>
                  </a:schemeClr>
                </a:solidFill>
              </a:rPr>
              <a:t>.</a:t>
            </a:r>
            <a:r>
              <a:rPr lang="ja-JP" altLang="en-US" sz="2000" dirty="0">
                <a:solidFill>
                  <a:schemeClr val="bg2">
                    <a:lumMod val="25000"/>
                  </a:schemeClr>
                </a:solidFill>
              </a:rPr>
              <a:t>「大規模災害を想定した食料シュミレーションー南海トラフ巨大地震を対象としてー」</a:t>
            </a:r>
            <a:r>
              <a:rPr lang="en-US" altLang="ja-JP" sz="2000" dirty="0">
                <a:solidFill>
                  <a:schemeClr val="bg2">
                    <a:lumMod val="25000"/>
                  </a:schemeClr>
                </a:solidFill>
              </a:rPr>
              <a:t>.</a:t>
            </a:r>
            <a:r>
              <a:rPr lang="ja-JP" altLang="en-US" sz="2000" dirty="0">
                <a:solidFill>
                  <a:schemeClr val="bg2">
                    <a:lumMod val="25000"/>
                  </a:schemeClr>
                </a:solidFill>
              </a:rPr>
              <a:t>土木学会論文集</a:t>
            </a:r>
            <a:r>
              <a:rPr lang="en-US" altLang="ja-JP" sz="2000" dirty="0">
                <a:solidFill>
                  <a:schemeClr val="bg2">
                    <a:lumMod val="25000"/>
                  </a:schemeClr>
                </a:solidFill>
              </a:rPr>
              <a:t>A1</a:t>
            </a:r>
            <a:r>
              <a:rPr lang="ja-JP" altLang="en-US" sz="2000" dirty="0">
                <a:solidFill>
                  <a:schemeClr val="bg2">
                    <a:lumMod val="25000"/>
                  </a:schemeClr>
                </a:solidFill>
              </a:rPr>
              <a:t>（構造・地震工学）</a:t>
            </a:r>
            <a:r>
              <a:rPr lang="en-US" altLang="ja-JP" sz="2000" dirty="0">
                <a:solidFill>
                  <a:schemeClr val="bg2">
                    <a:lumMod val="25000"/>
                  </a:schemeClr>
                </a:solidFill>
              </a:rPr>
              <a:t>.</a:t>
            </a:r>
          </a:p>
          <a:p>
            <a:r>
              <a:rPr lang="en-US" altLang="ja-JP" sz="2000" dirty="0">
                <a:solidFill>
                  <a:schemeClr val="bg2">
                    <a:lumMod val="25000"/>
                  </a:schemeClr>
                </a:solidFill>
              </a:rPr>
              <a:t>2017</a:t>
            </a:r>
            <a:r>
              <a:rPr lang="ja-JP" altLang="en-US" sz="2000" dirty="0">
                <a:solidFill>
                  <a:schemeClr val="bg2">
                    <a:lumMod val="25000"/>
                  </a:schemeClr>
                </a:solidFill>
              </a:rPr>
              <a:t>年</a:t>
            </a:r>
            <a:r>
              <a:rPr lang="en-US" altLang="ja-JP" sz="2000" dirty="0">
                <a:solidFill>
                  <a:schemeClr val="bg2">
                    <a:lumMod val="25000"/>
                  </a:schemeClr>
                </a:solidFill>
              </a:rPr>
              <a:t>,</a:t>
            </a:r>
            <a:r>
              <a:rPr lang="ja-JP" altLang="en-US" sz="2000" dirty="0">
                <a:solidFill>
                  <a:schemeClr val="bg2">
                    <a:lumMod val="25000"/>
                  </a:schemeClr>
                </a:solidFill>
              </a:rPr>
              <a:t>第</a:t>
            </a:r>
            <a:r>
              <a:rPr lang="en-US" altLang="ja-JP" sz="2000" dirty="0">
                <a:solidFill>
                  <a:schemeClr val="bg2">
                    <a:lumMod val="25000"/>
                  </a:schemeClr>
                </a:solidFill>
              </a:rPr>
              <a:t>73</a:t>
            </a:r>
            <a:r>
              <a:rPr lang="ja-JP" altLang="en-US" sz="2000" dirty="0">
                <a:solidFill>
                  <a:schemeClr val="bg2">
                    <a:lumMod val="25000"/>
                  </a:schemeClr>
                </a:solidFill>
              </a:rPr>
              <a:t>巻第</a:t>
            </a:r>
            <a:r>
              <a:rPr lang="en-US" altLang="ja-JP" sz="2000" dirty="0">
                <a:solidFill>
                  <a:schemeClr val="bg2">
                    <a:lumMod val="25000"/>
                  </a:schemeClr>
                </a:solidFill>
              </a:rPr>
              <a:t>4</a:t>
            </a:r>
            <a:r>
              <a:rPr lang="ja-JP" altLang="en-US" sz="2000" dirty="0">
                <a:solidFill>
                  <a:schemeClr val="bg2">
                    <a:lumMod val="25000"/>
                  </a:schemeClr>
                </a:solidFill>
              </a:rPr>
              <a:t>号</a:t>
            </a:r>
            <a:r>
              <a:rPr lang="en-US" altLang="ja-JP" sz="2000" dirty="0">
                <a:solidFill>
                  <a:schemeClr val="bg2">
                    <a:lumMod val="25000"/>
                  </a:schemeClr>
                </a:solidFill>
              </a:rPr>
              <a:t>,pp.I_422-I_430</a:t>
            </a:r>
          </a:p>
        </p:txBody>
      </p:sp>
      <p:sp>
        <p:nvSpPr>
          <p:cNvPr id="7" name="テキスト ボックス 6">
            <a:extLst>
              <a:ext uri="{FF2B5EF4-FFF2-40B4-BE49-F238E27FC236}">
                <a16:creationId xmlns:a16="http://schemas.microsoft.com/office/drawing/2014/main" id="{B12348EC-7181-14FA-C521-B537FCD7C1AB}"/>
              </a:ext>
            </a:extLst>
          </p:cNvPr>
          <p:cNvSpPr txBox="1"/>
          <p:nvPr/>
        </p:nvSpPr>
        <p:spPr>
          <a:xfrm>
            <a:off x="6364224" y="3665142"/>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8" name="テキスト ボックス 7">
            <a:extLst>
              <a:ext uri="{FF2B5EF4-FFF2-40B4-BE49-F238E27FC236}">
                <a16:creationId xmlns:a16="http://schemas.microsoft.com/office/drawing/2014/main" id="{0C517F15-45D2-6D95-6B5B-5ADD8AD2D6C2}"/>
              </a:ext>
            </a:extLst>
          </p:cNvPr>
          <p:cNvSpPr txBox="1"/>
          <p:nvPr/>
        </p:nvSpPr>
        <p:spPr>
          <a:xfrm>
            <a:off x="7978217" y="5292805"/>
            <a:ext cx="2891568" cy="369332"/>
          </a:xfrm>
          <a:prstGeom prst="rect">
            <a:avLst/>
          </a:prstGeom>
          <a:noFill/>
        </p:spPr>
        <p:txBody>
          <a:bodyPr wrap="square" rtlCol="0">
            <a:spAutoFit/>
          </a:bodyPr>
          <a:lstStyle/>
          <a:p>
            <a:r>
              <a:rPr kumimoji="1" lang="ja-JP" altLang="en-US" dirty="0"/>
              <a:t>（</a:t>
            </a:r>
            <a:r>
              <a:rPr kumimoji="1" lang="en-US" altLang="ja-JP" dirty="0"/>
              <a:t>S</a:t>
            </a:r>
            <a:r>
              <a:rPr kumimoji="1" lang="ja-JP" altLang="en-US" dirty="0"/>
              <a:t>）</a:t>
            </a:r>
          </a:p>
        </p:txBody>
      </p:sp>
      <p:sp>
        <p:nvSpPr>
          <p:cNvPr id="5" name="スライド番号プレースホルダー 4">
            <a:extLst>
              <a:ext uri="{FF2B5EF4-FFF2-40B4-BE49-F238E27FC236}">
                <a16:creationId xmlns:a16="http://schemas.microsoft.com/office/drawing/2014/main" id="{8ED0E43F-7407-11BC-DBB0-591D89B21CDB}"/>
              </a:ext>
            </a:extLst>
          </p:cNvPr>
          <p:cNvSpPr>
            <a:spLocks noGrp="1"/>
          </p:cNvSpPr>
          <p:nvPr>
            <p:ph type="sldNum" sz="quarter" idx="12"/>
          </p:nvPr>
        </p:nvSpPr>
        <p:spPr/>
        <p:txBody>
          <a:bodyPr/>
          <a:lstStyle/>
          <a:p>
            <a:pPr rtl="0"/>
            <a:fld id="{48F63A3B-78C7-47BE-AE5E-E10140E04643}" type="slidenum">
              <a:rPr lang="en-US" altLang="ja-JP" smtClean="0"/>
              <a:t>82</a:t>
            </a:fld>
            <a:endParaRPr lang="ja-JP" dirty="0"/>
          </a:p>
        </p:txBody>
      </p:sp>
    </p:spTree>
    <p:extLst>
      <p:ext uri="{BB962C8B-B14F-4D97-AF65-F5344CB8AC3E}">
        <p14:creationId xmlns:p14="http://schemas.microsoft.com/office/powerpoint/2010/main" val="2605640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536448" y="730050"/>
            <a:ext cx="11655552" cy="5670750"/>
          </a:xfrm>
        </p:spPr>
        <p:txBody>
          <a:bodyPr/>
          <a:lstStyle/>
          <a:p>
            <a:pPr marL="0" indent="0">
              <a:buNone/>
            </a:pPr>
            <a:r>
              <a:rPr lang="en-US" altLang="ja-JP" sz="2400" dirty="0">
                <a:solidFill>
                  <a:schemeClr val="tx1"/>
                </a:solidFill>
              </a:rPr>
              <a:t>【</a:t>
            </a:r>
            <a:r>
              <a:rPr lang="ja-JP" altLang="en-US" sz="2400" dirty="0">
                <a:solidFill>
                  <a:schemeClr val="tx1"/>
                </a:solidFill>
              </a:rPr>
              <a:t>非常食に求める条件の変化、今後求められる非常食の条件</a:t>
            </a:r>
            <a:r>
              <a:rPr lang="en-US" altLang="ja-JP" sz="2400" dirty="0">
                <a:solidFill>
                  <a:schemeClr val="tx1"/>
                </a:solidFill>
              </a:rPr>
              <a:t>】</a:t>
            </a:r>
          </a:p>
          <a:p>
            <a:pPr marL="0" indent="0">
              <a:buNone/>
            </a:pPr>
            <a:r>
              <a:rPr kumimoji="1" lang="ja-JP" altLang="en-US" sz="2400" dirty="0">
                <a:solidFill>
                  <a:schemeClr val="tx1"/>
                </a:solidFill>
              </a:rPr>
              <a:t>・非常食に求められる条件は変化してきている。</a:t>
            </a:r>
            <a:endParaRPr kumimoji="1" lang="en-US" altLang="ja-JP" sz="2400" dirty="0">
              <a:solidFill>
                <a:schemeClr val="tx1"/>
              </a:solidFill>
            </a:endParaRPr>
          </a:p>
          <a:p>
            <a:pPr marL="0" indent="0">
              <a:buNone/>
            </a:pPr>
            <a:r>
              <a:rPr lang="ja-JP" altLang="en-US" sz="2400" dirty="0">
                <a:solidFill>
                  <a:schemeClr val="tx1"/>
                </a:solidFill>
              </a:rPr>
              <a:t>　　 </a:t>
            </a:r>
            <a:r>
              <a:rPr kumimoji="1" lang="ja-JP" altLang="en-US" sz="2400" dirty="0">
                <a:solidFill>
                  <a:schemeClr val="tx1"/>
                </a:solidFill>
              </a:rPr>
              <a:t>現在の需要は「</a:t>
            </a:r>
            <a:r>
              <a:rPr lang="ja-JP" altLang="en-US" sz="2400" dirty="0">
                <a:solidFill>
                  <a:schemeClr val="tx1"/>
                </a:solidFill>
              </a:rPr>
              <a:t>日常的に喜んで消費される品質</a:t>
            </a:r>
            <a:r>
              <a:rPr kumimoji="1" lang="ja-JP" altLang="en-US" sz="2400" dirty="0">
                <a:solidFill>
                  <a:schemeClr val="tx1"/>
                </a:solidFill>
              </a:rPr>
              <a:t>」、「</a:t>
            </a:r>
            <a:r>
              <a:rPr lang="ja-JP" altLang="en-US" sz="2400" dirty="0">
                <a:solidFill>
                  <a:schemeClr val="tx1"/>
                </a:solidFill>
              </a:rPr>
              <a:t>食べなれた食品</a:t>
            </a:r>
            <a:r>
              <a:rPr kumimoji="1" lang="ja-JP" altLang="en-US" sz="2400" dirty="0">
                <a:solidFill>
                  <a:schemeClr val="tx1"/>
                </a:solidFill>
              </a:rPr>
              <a:t>」。</a:t>
            </a:r>
            <a:endParaRPr kumimoji="1" lang="en-US" altLang="ja-JP" sz="2400" dirty="0">
              <a:solidFill>
                <a:schemeClr val="tx1"/>
              </a:solidFill>
            </a:endParaRPr>
          </a:p>
          <a:p>
            <a:pPr marL="0" indent="0">
              <a:buNone/>
            </a:pPr>
            <a:r>
              <a:rPr kumimoji="1" lang="ja-JP" altLang="en-US" sz="2400" dirty="0">
                <a:solidFill>
                  <a:schemeClr val="tx1"/>
                </a:solidFill>
              </a:rPr>
              <a:t>　　 →</a:t>
            </a:r>
            <a:r>
              <a:rPr lang="ja-JP" altLang="en-US" sz="2400" dirty="0">
                <a:solidFill>
                  <a:schemeClr val="tx1"/>
                </a:solidFill>
              </a:rPr>
              <a:t>非常食と日常食の境界線がなくなっていくことが理想？　　　</a:t>
            </a:r>
            <a:r>
              <a:rPr lang="ja-JP" altLang="en-US" dirty="0">
                <a:solidFill>
                  <a:schemeClr val="tx1"/>
                </a:solidFill>
              </a:rPr>
              <a:t>（</a:t>
            </a:r>
            <a:r>
              <a:rPr lang="en-US" altLang="ja-JP" dirty="0">
                <a:solidFill>
                  <a:schemeClr val="tx1"/>
                </a:solidFill>
              </a:rPr>
              <a:t>O</a:t>
            </a:r>
            <a:r>
              <a:rPr lang="ja-JP" altLang="en-US" dirty="0">
                <a:solidFill>
                  <a:schemeClr val="tx1"/>
                </a:solidFill>
              </a:rPr>
              <a:t>）</a:t>
            </a:r>
            <a:endParaRPr lang="en-US" altLang="ja-JP" sz="2400" dirty="0">
              <a:solidFill>
                <a:schemeClr val="tx1"/>
              </a:solidFill>
            </a:endParaRPr>
          </a:p>
          <a:p>
            <a:pPr marL="0" indent="0">
              <a:buNone/>
            </a:pPr>
            <a:endParaRPr kumimoji="1" lang="en-US" altLang="ja-JP" sz="2400" dirty="0">
              <a:solidFill>
                <a:schemeClr val="tx1"/>
              </a:solidFill>
            </a:endParaRPr>
          </a:p>
          <a:p>
            <a:pPr marL="0" indent="0">
              <a:buNone/>
            </a:pPr>
            <a:r>
              <a:rPr lang="ja-JP" altLang="en-US" sz="2400" dirty="0">
                <a:solidFill>
                  <a:schemeClr val="tx1"/>
                </a:solidFill>
              </a:rPr>
              <a:t>・食物アレルギーを持つ子どもや高齢者の増加により、非常食のニーズも多様化している。</a:t>
            </a:r>
            <a:endParaRPr lang="en-US" altLang="ja-JP" sz="2400" dirty="0">
              <a:solidFill>
                <a:schemeClr val="tx1"/>
              </a:solidFill>
            </a:endParaRPr>
          </a:p>
          <a:p>
            <a:pPr marL="0" indent="0">
              <a:buNone/>
            </a:pPr>
            <a:r>
              <a:rPr kumimoji="1" lang="ja-JP" altLang="en-US" sz="2400" dirty="0">
                <a:solidFill>
                  <a:schemeClr val="tx1"/>
                </a:solidFill>
              </a:rPr>
              <a:t>　　→それらのニーズに応えつつ、ほっとできる食べなれた味の非常食が必要　　　</a:t>
            </a:r>
            <a:r>
              <a:rPr kumimoji="1" lang="ja-JP" altLang="en-US" dirty="0">
                <a:solidFill>
                  <a:schemeClr val="tx1"/>
                </a:solidFill>
              </a:rPr>
              <a:t>（</a:t>
            </a:r>
            <a:r>
              <a:rPr kumimoji="1" lang="en-US" altLang="ja-JP" dirty="0">
                <a:solidFill>
                  <a:schemeClr val="tx1"/>
                </a:solidFill>
              </a:rPr>
              <a:t>S</a:t>
            </a:r>
            <a:r>
              <a:rPr kumimoji="1" lang="ja-JP" altLang="en-US" dirty="0">
                <a:solidFill>
                  <a:schemeClr val="tx1"/>
                </a:solidFill>
              </a:rPr>
              <a:t>）</a:t>
            </a:r>
            <a:endParaRPr kumimoji="1" lang="en-US" altLang="ja-JP" sz="2400" dirty="0">
              <a:solidFill>
                <a:schemeClr val="tx1"/>
              </a:solidFill>
            </a:endParaRPr>
          </a:p>
        </p:txBody>
      </p:sp>
      <p:sp>
        <p:nvSpPr>
          <p:cNvPr id="2" name="スライド番号プレースホルダー 1">
            <a:extLst>
              <a:ext uri="{FF2B5EF4-FFF2-40B4-BE49-F238E27FC236}">
                <a16:creationId xmlns:a16="http://schemas.microsoft.com/office/drawing/2014/main" id="{7645F980-8716-66CD-DA2E-7F86623ECF4B}"/>
              </a:ext>
            </a:extLst>
          </p:cNvPr>
          <p:cNvSpPr>
            <a:spLocks noGrp="1"/>
          </p:cNvSpPr>
          <p:nvPr>
            <p:ph type="sldNum" sz="quarter" idx="12"/>
          </p:nvPr>
        </p:nvSpPr>
        <p:spPr/>
        <p:txBody>
          <a:bodyPr/>
          <a:lstStyle/>
          <a:p>
            <a:pPr rtl="0"/>
            <a:fld id="{48F63A3B-78C7-47BE-AE5E-E10140E04643}" type="slidenum">
              <a:rPr lang="en-US" altLang="ja-JP" smtClean="0"/>
              <a:t>83</a:t>
            </a:fld>
            <a:endParaRPr lang="ja-JP" dirty="0"/>
          </a:p>
        </p:txBody>
      </p:sp>
      <p:sp>
        <p:nvSpPr>
          <p:cNvPr id="4" name="タイトル 5">
            <a:extLst>
              <a:ext uri="{FF2B5EF4-FFF2-40B4-BE49-F238E27FC236}">
                <a16:creationId xmlns:a16="http://schemas.microsoft.com/office/drawing/2014/main" id="{5AA7E3DE-7B6C-63F1-6B2C-7495173487F9}"/>
              </a:ext>
            </a:extLst>
          </p:cNvPr>
          <p:cNvSpPr>
            <a:spLocks noGrp="1"/>
          </p:cNvSpPr>
          <p:nvPr>
            <p:ph type="title"/>
          </p:nvPr>
        </p:nvSpPr>
        <p:spPr>
          <a:xfrm>
            <a:off x="90721" y="207035"/>
            <a:ext cx="3016372" cy="529200"/>
          </a:xfrm>
        </p:spPr>
        <p:txBody>
          <a:bodyPr/>
          <a:lstStyle/>
          <a:p>
            <a:pPr algn="l"/>
            <a:r>
              <a:rPr lang="ja-JP" altLang="en-US" sz="2400" dirty="0">
                <a:solidFill>
                  <a:schemeClr val="tx1"/>
                </a:solidFill>
              </a:rPr>
              <a:t>（</a:t>
            </a:r>
            <a:r>
              <a:rPr lang="en-US" altLang="ja-JP" sz="2400" dirty="0">
                <a:solidFill>
                  <a:schemeClr val="tx1"/>
                </a:solidFill>
              </a:rPr>
              <a:t>4</a:t>
            </a:r>
            <a:r>
              <a:rPr lang="ja-JP" altLang="en-US" sz="2400" dirty="0">
                <a:solidFill>
                  <a:schemeClr val="tx1"/>
                </a:solidFill>
              </a:rPr>
              <a:t>）考察②</a:t>
            </a:r>
            <a:endParaRPr kumimoji="1" lang="ja-JP" altLang="en-US" sz="2400" dirty="0">
              <a:solidFill>
                <a:schemeClr val="tx1"/>
              </a:solidFill>
            </a:endParaRPr>
          </a:p>
        </p:txBody>
      </p:sp>
    </p:spTree>
    <p:extLst>
      <p:ext uri="{BB962C8B-B14F-4D97-AF65-F5344CB8AC3E}">
        <p14:creationId xmlns:p14="http://schemas.microsoft.com/office/powerpoint/2010/main" val="4014994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461674" y="524376"/>
            <a:ext cx="11119104" cy="6407231"/>
          </a:xfrm>
        </p:spPr>
        <p:txBody>
          <a:bodyPr/>
          <a:lstStyle/>
          <a:p>
            <a:pPr marL="0" indent="0">
              <a:buNone/>
            </a:pPr>
            <a:r>
              <a:rPr lang="en-US" altLang="ja-JP" sz="2400" dirty="0">
                <a:solidFill>
                  <a:schemeClr val="tx1"/>
                </a:solidFill>
              </a:rPr>
              <a:t>【</a:t>
            </a:r>
            <a:r>
              <a:rPr lang="ja-JP" altLang="en-US" sz="2400" dirty="0">
                <a:solidFill>
                  <a:schemeClr val="tx1"/>
                </a:solidFill>
              </a:rPr>
              <a:t>学校給食</a:t>
            </a:r>
            <a:r>
              <a:rPr lang="en-US" altLang="ja-JP" sz="2400" dirty="0">
                <a:solidFill>
                  <a:schemeClr val="tx1"/>
                </a:solidFill>
              </a:rPr>
              <a:t>】</a:t>
            </a:r>
          </a:p>
          <a:p>
            <a:pPr marL="0" indent="0">
              <a:buNone/>
            </a:pPr>
            <a:r>
              <a:rPr lang="ja-JP" altLang="en-US" sz="2400" dirty="0">
                <a:solidFill>
                  <a:schemeClr val="tx1"/>
                </a:solidFill>
              </a:rPr>
              <a:t>　　 兵庫：非常食の「救給カレー」やアルファ化米</a:t>
            </a:r>
            <a:endParaRPr lang="en-US" altLang="ja-JP" sz="2400" dirty="0">
              <a:solidFill>
                <a:schemeClr val="tx1"/>
              </a:solidFill>
            </a:endParaRPr>
          </a:p>
          <a:p>
            <a:pPr marL="0" indent="0">
              <a:buNone/>
            </a:pPr>
            <a:r>
              <a:rPr lang="ja-JP" altLang="en-US" sz="2400" dirty="0">
                <a:solidFill>
                  <a:schemeClr val="tx1"/>
                </a:solidFill>
              </a:rPr>
              <a:t>　　 東京：非常食のアルファ化米</a:t>
            </a:r>
            <a:endParaRPr lang="en-US" altLang="ja-JP" sz="2400" dirty="0">
              <a:solidFill>
                <a:schemeClr val="tx1"/>
              </a:solidFill>
            </a:endParaRPr>
          </a:p>
          <a:p>
            <a:pPr marL="0" indent="0">
              <a:buNone/>
            </a:pPr>
            <a:r>
              <a:rPr lang="ja-JP" altLang="en-US" sz="2400" dirty="0">
                <a:solidFill>
                  <a:schemeClr val="tx1"/>
                </a:solidFill>
              </a:rPr>
              <a:t>　　 →給食に出せるくらい理想的な非常食の存在をもっとアピールしていくべき。</a:t>
            </a:r>
            <a:endParaRPr lang="en-US" altLang="ja-JP" sz="2400" dirty="0">
              <a:solidFill>
                <a:schemeClr val="tx1"/>
              </a:solidFill>
            </a:endParaRPr>
          </a:p>
          <a:p>
            <a:pPr marL="0" indent="0">
              <a:buNone/>
            </a:pPr>
            <a:r>
              <a:rPr lang="ja-JP" altLang="en-US" sz="2400" dirty="0">
                <a:solidFill>
                  <a:schemeClr val="tx1"/>
                </a:solidFill>
              </a:rPr>
              <a:t>　　　　「救給カレー」はインパクトのある名前なので工夫次第でたくさんの人に覚えてもらえる　　</a:t>
            </a:r>
            <a:endParaRPr lang="en-US" altLang="ja-JP" sz="2400" dirty="0">
              <a:solidFill>
                <a:schemeClr val="tx1"/>
              </a:solidFill>
            </a:endParaRPr>
          </a:p>
          <a:p>
            <a:pPr marL="0" indent="0">
              <a:buNone/>
            </a:pPr>
            <a:r>
              <a:rPr lang="ja-JP" altLang="en-US" sz="2400" dirty="0">
                <a:solidFill>
                  <a:schemeClr val="tx1"/>
                </a:solidFill>
              </a:rPr>
              <a:t>　　　　のではないか？</a:t>
            </a:r>
            <a:endParaRPr lang="en-US" altLang="ja-JP" sz="2400" dirty="0">
              <a:solidFill>
                <a:schemeClr val="tx1"/>
              </a:solidFill>
            </a:endParaRPr>
          </a:p>
          <a:p>
            <a:pPr marL="0" indent="0">
              <a:buNone/>
            </a:pPr>
            <a:endParaRPr kumimoji="1" lang="en-US" altLang="ja-JP" sz="2400" dirty="0">
              <a:solidFill>
                <a:schemeClr val="tx1"/>
              </a:solidFill>
            </a:endParaRPr>
          </a:p>
          <a:p>
            <a:pPr marL="0" indent="0">
              <a:buNone/>
            </a:pPr>
            <a:r>
              <a:rPr kumimoji="1" lang="en-US" altLang="ja-JP" sz="2400" dirty="0">
                <a:solidFill>
                  <a:schemeClr val="tx1"/>
                </a:solidFill>
              </a:rPr>
              <a:t>【</a:t>
            </a:r>
            <a:r>
              <a:rPr kumimoji="1" lang="ja-JP" altLang="en-US" sz="2400" dirty="0">
                <a:solidFill>
                  <a:schemeClr val="tx1"/>
                </a:solidFill>
              </a:rPr>
              <a:t>レシピ</a:t>
            </a:r>
            <a:r>
              <a:rPr kumimoji="1" lang="en-US" altLang="ja-JP" sz="2400" dirty="0">
                <a:solidFill>
                  <a:schemeClr val="tx1"/>
                </a:solidFill>
              </a:rPr>
              <a:t>】</a:t>
            </a:r>
          </a:p>
          <a:p>
            <a:pPr marL="0" indent="0">
              <a:buNone/>
            </a:pPr>
            <a:r>
              <a:rPr lang="ja-JP" altLang="en-US" sz="2400" dirty="0">
                <a:solidFill>
                  <a:schemeClr val="tx1"/>
                </a:solidFill>
              </a:rPr>
              <a:t>　　 静岡：高校生や市民講座参加者が考案</a:t>
            </a:r>
            <a:endParaRPr lang="en-US" altLang="ja-JP" sz="2400" dirty="0">
              <a:solidFill>
                <a:schemeClr val="tx1"/>
              </a:solidFill>
            </a:endParaRPr>
          </a:p>
          <a:p>
            <a:pPr marL="0" indent="0">
              <a:buNone/>
            </a:pPr>
            <a:r>
              <a:rPr lang="ja-JP" altLang="en-US" sz="2400" dirty="0">
                <a:solidFill>
                  <a:schemeClr val="tx1"/>
                </a:solidFill>
              </a:rPr>
              <a:t>　　　　　　　 →地震を自分事として考えるための事業として効果的である。</a:t>
            </a:r>
            <a:endParaRPr lang="en-US" altLang="ja-JP" sz="2400" dirty="0">
              <a:solidFill>
                <a:schemeClr val="tx1"/>
              </a:solidFill>
            </a:endParaRPr>
          </a:p>
          <a:p>
            <a:pPr marL="0" indent="0">
              <a:buNone/>
            </a:pPr>
            <a:r>
              <a:rPr kumimoji="1" lang="ja-JP" altLang="en-US" sz="2400" dirty="0">
                <a:solidFill>
                  <a:schemeClr val="tx1"/>
                </a:solidFill>
              </a:rPr>
              <a:t>　　 </a:t>
            </a:r>
            <a:r>
              <a:rPr lang="ja-JP" altLang="en-US" sz="2400" dirty="0">
                <a:solidFill>
                  <a:schemeClr val="tx1"/>
                </a:solidFill>
              </a:rPr>
              <a:t>東京：防災備蓄食品を活用したアレンジレシピ</a:t>
            </a:r>
            <a:endParaRPr lang="en-US" altLang="ja-JP" sz="2400" dirty="0">
              <a:solidFill>
                <a:schemeClr val="tx1"/>
              </a:solidFill>
            </a:endParaRPr>
          </a:p>
          <a:p>
            <a:pPr marL="0" indent="0">
              <a:buNone/>
            </a:pPr>
            <a:r>
              <a:rPr kumimoji="1" lang="ja-JP" altLang="en-US" sz="2400" dirty="0">
                <a:solidFill>
                  <a:schemeClr val="tx1"/>
                </a:solidFill>
              </a:rPr>
              <a:t>　　　　　　　→非常食に食べ慣れておくために効果的なアイデアである。</a:t>
            </a:r>
            <a:r>
              <a:rPr kumimoji="1" lang="en-US" altLang="ja-JP" sz="2400" dirty="0">
                <a:solidFill>
                  <a:schemeClr val="tx1"/>
                </a:solidFill>
              </a:rPr>
              <a:t>	</a:t>
            </a:r>
          </a:p>
          <a:p>
            <a:pPr marL="0" indent="0">
              <a:buNone/>
            </a:pPr>
            <a:r>
              <a:rPr lang="ja-JP" altLang="en-US" sz="2400" dirty="0">
                <a:solidFill>
                  <a:schemeClr val="tx1"/>
                </a:solidFill>
              </a:rPr>
              <a:t>　　 兵庫：ポリ袋の活用法の紹介</a:t>
            </a:r>
            <a:endParaRPr lang="en-US" altLang="ja-JP" sz="2400" dirty="0">
              <a:solidFill>
                <a:schemeClr val="tx1"/>
              </a:solidFill>
            </a:endParaRPr>
          </a:p>
          <a:p>
            <a:pPr marL="0" indent="0">
              <a:buNone/>
            </a:pPr>
            <a:r>
              <a:rPr kumimoji="1" lang="ja-JP" altLang="en-US" sz="2400" dirty="0">
                <a:solidFill>
                  <a:schemeClr val="tx1"/>
                </a:solidFill>
              </a:rPr>
              <a:t>　　　　　　　→調理器具等を工夫するという視点である。忘れがちだが衛生の観点などから</a:t>
            </a:r>
            <a:r>
              <a:rPr lang="ja-JP" altLang="en-US" sz="2400" dirty="0">
                <a:solidFill>
                  <a:schemeClr val="tx1"/>
                </a:solidFill>
              </a:rPr>
              <a:t>　　</a:t>
            </a:r>
            <a:endParaRPr lang="en-US" altLang="ja-JP" sz="2400" dirty="0">
              <a:solidFill>
                <a:schemeClr val="tx1"/>
              </a:solidFill>
            </a:endParaRPr>
          </a:p>
          <a:p>
            <a:pPr marL="0" indent="0">
              <a:buNone/>
            </a:pPr>
            <a:r>
              <a:rPr kumimoji="1" lang="ja-JP" altLang="en-US" sz="2400" dirty="0">
                <a:solidFill>
                  <a:schemeClr val="tx1"/>
                </a:solidFill>
              </a:rPr>
              <a:t>　　　　　　　　 重要であり、災害関連死とも関係している。</a:t>
            </a:r>
            <a:endParaRPr kumimoji="1" lang="en-US" altLang="ja-JP" sz="2400" dirty="0">
              <a:solidFill>
                <a:schemeClr val="tx1"/>
              </a:solidFill>
            </a:endParaRPr>
          </a:p>
        </p:txBody>
      </p:sp>
      <p:sp>
        <p:nvSpPr>
          <p:cNvPr id="4" name="テキスト ボックス 3">
            <a:extLst>
              <a:ext uri="{FF2B5EF4-FFF2-40B4-BE49-F238E27FC236}">
                <a16:creationId xmlns:a16="http://schemas.microsoft.com/office/drawing/2014/main" id="{AE762FB8-DF1B-1B34-083B-A2032984BB58}"/>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2" name="スライド番号プレースホルダー 1">
            <a:extLst>
              <a:ext uri="{FF2B5EF4-FFF2-40B4-BE49-F238E27FC236}">
                <a16:creationId xmlns:a16="http://schemas.microsoft.com/office/drawing/2014/main" id="{8C93CAB8-6D58-F38E-9DF6-BC3FFD89B58D}"/>
              </a:ext>
            </a:extLst>
          </p:cNvPr>
          <p:cNvSpPr>
            <a:spLocks noGrp="1"/>
          </p:cNvSpPr>
          <p:nvPr>
            <p:ph type="sldNum" sz="quarter" idx="12"/>
          </p:nvPr>
        </p:nvSpPr>
        <p:spPr/>
        <p:txBody>
          <a:bodyPr/>
          <a:lstStyle/>
          <a:p>
            <a:pPr rtl="0"/>
            <a:fld id="{48F63A3B-78C7-47BE-AE5E-E10140E04643}" type="slidenum">
              <a:rPr lang="en-US" altLang="ja-JP" smtClean="0"/>
              <a:t>84</a:t>
            </a:fld>
            <a:endParaRPr lang="ja-JP" dirty="0"/>
          </a:p>
        </p:txBody>
      </p:sp>
      <p:sp>
        <p:nvSpPr>
          <p:cNvPr id="5" name="タイトル 5">
            <a:extLst>
              <a:ext uri="{FF2B5EF4-FFF2-40B4-BE49-F238E27FC236}">
                <a16:creationId xmlns:a16="http://schemas.microsoft.com/office/drawing/2014/main" id="{217C30F2-A971-9F75-0543-D841E43E7D22}"/>
              </a:ext>
            </a:extLst>
          </p:cNvPr>
          <p:cNvSpPr>
            <a:spLocks noGrp="1"/>
          </p:cNvSpPr>
          <p:nvPr>
            <p:ph type="title"/>
          </p:nvPr>
        </p:nvSpPr>
        <p:spPr>
          <a:xfrm>
            <a:off x="90721" y="85348"/>
            <a:ext cx="3016372" cy="529200"/>
          </a:xfrm>
        </p:spPr>
        <p:txBody>
          <a:bodyPr/>
          <a:lstStyle/>
          <a:p>
            <a:pPr algn="l"/>
            <a:r>
              <a:rPr lang="ja-JP" altLang="en-US" sz="2400" dirty="0">
                <a:solidFill>
                  <a:schemeClr val="tx1"/>
                </a:solidFill>
              </a:rPr>
              <a:t>（</a:t>
            </a:r>
            <a:r>
              <a:rPr lang="en-US" altLang="ja-JP" sz="2400" dirty="0">
                <a:solidFill>
                  <a:schemeClr val="tx1"/>
                </a:solidFill>
              </a:rPr>
              <a:t>4</a:t>
            </a:r>
            <a:r>
              <a:rPr lang="ja-JP" altLang="en-US" sz="2400" dirty="0">
                <a:solidFill>
                  <a:schemeClr val="tx1"/>
                </a:solidFill>
              </a:rPr>
              <a:t>）考察③</a:t>
            </a:r>
            <a:endParaRPr kumimoji="1" lang="ja-JP" altLang="en-US" sz="2400" dirty="0">
              <a:solidFill>
                <a:schemeClr val="tx1"/>
              </a:solidFill>
            </a:endParaRPr>
          </a:p>
        </p:txBody>
      </p:sp>
    </p:spTree>
    <p:extLst>
      <p:ext uri="{BB962C8B-B14F-4D97-AF65-F5344CB8AC3E}">
        <p14:creationId xmlns:p14="http://schemas.microsoft.com/office/powerpoint/2010/main" val="409367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539496" y="645182"/>
            <a:ext cx="11119104" cy="5882078"/>
          </a:xfrm>
        </p:spPr>
        <p:txBody>
          <a:bodyPr/>
          <a:lstStyle/>
          <a:p>
            <a:pPr marL="0" indent="0">
              <a:buNone/>
            </a:pPr>
            <a:r>
              <a:rPr lang="en-US" altLang="ja-JP" sz="2400" dirty="0">
                <a:solidFill>
                  <a:schemeClr val="tx1"/>
                </a:solidFill>
              </a:rPr>
              <a:t>【</a:t>
            </a:r>
            <a:r>
              <a:rPr lang="zh-TW" altLang="en-US" sz="2400" dirty="0">
                <a:solidFill>
                  <a:schemeClr val="tx1"/>
                </a:solidFill>
              </a:rPr>
              <a:t>緊急輸送道路</a:t>
            </a:r>
            <a:r>
              <a:rPr lang="en-US" altLang="ja-JP" sz="2400" dirty="0">
                <a:solidFill>
                  <a:schemeClr val="tx1"/>
                </a:solidFill>
              </a:rPr>
              <a:t>】</a:t>
            </a:r>
          </a:p>
          <a:p>
            <a:pPr marL="0" indent="0">
              <a:buNone/>
            </a:pPr>
            <a:r>
              <a:rPr lang="ja-JP" altLang="en-US" sz="2400" dirty="0">
                <a:solidFill>
                  <a:schemeClr val="tx1"/>
                </a:solidFill>
              </a:rPr>
              <a:t>静岡、東京、兵庫：緊急輸送道路がある。 </a:t>
            </a:r>
            <a:r>
              <a:rPr lang="en-US" altLang="ja-JP" sz="2400" dirty="0">
                <a:solidFill>
                  <a:schemeClr val="tx1"/>
                </a:solidFill>
              </a:rPr>
              <a:t>(</a:t>
            </a:r>
            <a:r>
              <a:rPr lang="ja-JP" altLang="en-US" sz="2400" dirty="0">
                <a:solidFill>
                  <a:schemeClr val="tx1"/>
                </a:solidFill>
              </a:rPr>
              <a:t>食糧確保の道になる</a:t>
            </a:r>
            <a:r>
              <a:rPr lang="en-US" altLang="ja-JP" sz="2400" dirty="0">
                <a:solidFill>
                  <a:schemeClr val="tx1"/>
                </a:solidFill>
              </a:rPr>
              <a:t>)</a:t>
            </a:r>
          </a:p>
          <a:p>
            <a:pPr marL="0" indent="0">
              <a:buNone/>
            </a:pPr>
            <a:r>
              <a:rPr lang="ja-JP" altLang="en-US" sz="2400" dirty="0">
                <a:solidFill>
                  <a:schemeClr val="tx1"/>
                </a:solidFill>
              </a:rPr>
              <a:t>　　 →備え◎</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en-US" altLang="ja-JP" sz="2400" dirty="0">
                <a:solidFill>
                  <a:schemeClr val="tx1"/>
                </a:solidFill>
              </a:rPr>
              <a:t>【</a:t>
            </a:r>
            <a:r>
              <a:rPr lang="ja-JP" altLang="en-US" sz="2400" dirty="0">
                <a:solidFill>
                  <a:schemeClr val="tx1"/>
                </a:solidFill>
              </a:rPr>
              <a:t>栄養士会との連携</a:t>
            </a:r>
            <a:r>
              <a:rPr lang="en-US" altLang="ja-JP" sz="2400" dirty="0">
                <a:solidFill>
                  <a:schemeClr val="tx1"/>
                </a:solidFill>
              </a:rPr>
              <a:t>】</a:t>
            </a:r>
          </a:p>
          <a:p>
            <a:pPr marL="0" indent="0">
              <a:buNone/>
            </a:pPr>
            <a:r>
              <a:rPr lang="ja-JP" altLang="en-US" sz="2400" dirty="0">
                <a:solidFill>
                  <a:schemeClr val="tx1"/>
                </a:solidFill>
              </a:rPr>
              <a:t>防災に栄養士会との連携あり</a:t>
            </a:r>
            <a:endParaRPr lang="en-US" altLang="ja-JP" sz="2400" dirty="0">
              <a:solidFill>
                <a:schemeClr val="tx1"/>
              </a:solidFill>
            </a:endParaRPr>
          </a:p>
          <a:p>
            <a:pPr marL="0" indent="0">
              <a:buNone/>
            </a:pPr>
            <a:r>
              <a:rPr kumimoji="1" lang="ja-JP" altLang="en-US" sz="2400" dirty="0">
                <a:solidFill>
                  <a:schemeClr val="tx1"/>
                </a:solidFill>
              </a:rPr>
              <a:t>　→</a:t>
            </a:r>
            <a:r>
              <a:rPr lang="ja-JP" altLang="en-US" sz="2400" dirty="0">
                <a:solidFill>
                  <a:schemeClr val="tx1"/>
                </a:solidFill>
              </a:rPr>
              <a:t>建前では連携できているが実際はどうか？今回の能登半島地震で栄養士はどんな役割  </a:t>
            </a:r>
            <a:endParaRPr lang="en-US" altLang="ja-JP" sz="2400" dirty="0">
              <a:solidFill>
                <a:schemeClr val="tx1"/>
              </a:solidFill>
            </a:endParaRPr>
          </a:p>
          <a:p>
            <a:pPr marL="0" indent="0">
              <a:buNone/>
            </a:pPr>
            <a:r>
              <a:rPr lang="en-US" altLang="ja-JP" sz="2400" dirty="0">
                <a:solidFill>
                  <a:schemeClr val="tx1"/>
                </a:solidFill>
              </a:rPr>
              <a:t>     </a:t>
            </a:r>
            <a:r>
              <a:rPr lang="ja-JP" altLang="en-US" sz="2400" dirty="0">
                <a:solidFill>
                  <a:schemeClr val="tx1"/>
                </a:solidFill>
              </a:rPr>
              <a:t>を果たした？</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lang="en-US" altLang="ja-JP" dirty="0"/>
          </a:p>
        </p:txBody>
      </p:sp>
      <mc:AlternateContent xmlns:mc="http://schemas.openxmlformats.org/markup-compatibility/2006" xmlns:p14="http://schemas.microsoft.com/office/powerpoint/2010/main">
        <mc:Choice Requires="p14">
          <p:contentPart p14:bwMode="auto" r:id="rId3">
            <p14:nvContentPartPr>
              <p14:cNvPr id="6" name="インク 5">
                <a:extLst>
                  <a:ext uri="{FF2B5EF4-FFF2-40B4-BE49-F238E27FC236}">
                    <a16:creationId xmlns:a16="http://schemas.microsoft.com/office/drawing/2014/main" id="{0172682C-28DD-AA52-7541-812AEC019E84}"/>
                  </a:ext>
                </a:extLst>
              </p14:cNvPr>
              <p14:cNvContentPartPr/>
              <p14:nvPr/>
            </p14:nvContentPartPr>
            <p14:xfrm>
              <a:off x="1056153" y="2538087"/>
              <a:ext cx="360" cy="360"/>
            </p14:xfrm>
          </p:contentPart>
        </mc:Choice>
        <mc:Fallback xmlns="">
          <p:pic>
            <p:nvPicPr>
              <p:cNvPr id="6" name="インク 5">
                <a:extLst>
                  <a:ext uri="{FF2B5EF4-FFF2-40B4-BE49-F238E27FC236}">
                    <a16:creationId xmlns:a16="http://schemas.microsoft.com/office/drawing/2014/main" id="{0172682C-28DD-AA52-7541-812AEC019E84}"/>
                  </a:ext>
                </a:extLst>
              </p:cNvPr>
              <p:cNvPicPr/>
              <p:nvPr/>
            </p:nvPicPr>
            <p:blipFill>
              <a:blip r:embed="rId4"/>
              <a:stretch>
                <a:fillRect/>
              </a:stretch>
            </p:blipFill>
            <p:spPr>
              <a:xfrm>
                <a:off x="1047513" y="2529447"/>
                <a:ext cx="18000" cy="18000"/>
              </a:xfrm>
              <a:prstGeom prst="rect">
                <a:avLst/>
              </a:prstGeom>
            </p:spPr>
          </p:pic>
        </mc:Fallback>
      </mc:AlternateContent>
      <p:sp>
        <p:nvSpPr>
          <p:cNvPr id="2" name="テキスト ボックス 1">
            <a:extLst>
              <a:ext uri="{FF2B5EF4-FFF2-40B4-BE49-F238E27FC236}">
                <a16:creationId xmlns:a16="http://schemas.microsoft.com/office/drawing/2014/main" id="{F59DD7DE-CB05-2CFF-1F2C-EBF9BBE267CB}"/>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4" name="スライド番号プレースホルダー 3">
            <a:extLst>
              <a:ext uri="{FF2B5EF4-FFF2-40B4-BE49-F238E27FC236}">
                <a16:creationId xmlns:a16="http://schemas.microsoft.com/office/drawing/2014/main" id="{FDFFF77D-417C-A254-B61E-8E46713CB49F}"/>
              </a:ext>
            </a:extLst>
          </p:cNvPr>
          <p:cNvSpPr>
            <a:spLocks noGrp="1"/>
          </p:cNvSpPr>
          <p:nvPr>
            <p:ph type="sldNum" sz="quarter" idx="12"/>
          </p:nvPr>
        </p:nvSpPr>
        <p:spPr/>
        <p:txBody>
          <a:bodyPr/>
          <a:lstStyle/>
          <a:p>
            <a:pPr rtl="0"/>
            <a:fld id="{48F63A3B-78C7-47BE-AE5E-E10140E04643}" type="slidenum">
              <a:rPr lang="en-US" altLang="ja-JP" smtClean="0"/>
              <a:t>85</a:t>
            </a:fld>
            <a:endParaRPr lang="ja-JP" dirty="0"/>
          </a:p>
        </p:txBody>
      </p:sp>
      <p:sp>
        <p:nvSpPr>
          <p:cNvPr id="5" name="タイトル 5">
            <a:extLst>
              <a:ext uri="{FF2B5EF4-FFF2-40B4-BE49-F238E27FC236}">
                <a16:creationId xmlns:a16="http://schemas.microsoft.com/office/drawing/2014/main" id="{6E33A2B1-8C3B-3C07-003A-356B8EC9B5FF}"/>
              </a:ext>
            </a:extLst>
          </p:cNvPr>
          <p:cNvSpPr>
            <a:spLocks noGrp="1"/>
          </p:cNvSpPr>
          <p:nvPr>
            <p:ph type="title"/>
          </p:nvPr>
        </p:nvSpPr>
        <p:spPr>
          <a:xfrm>
            <a:off x="90721" y="115982"/>
            <a:ext cx="3016372" cy="529200"/>
          </a:xfrm>
        </p:spPr>
        <p:txBody>
          <a:bodyPr/>
          <a:lstStyle/>
          <a:p>
            <a:pPr algn="l"/>
            <a:r>
              <a:rPr lang="ja-JP" altLang="en-US" sz="2400" dirty="0">
                <a:solidFill>
                  <a:schemeClr val="tx1"/>
                </a:solidFill>
              </a:rPr>
              <a:t>（</a:t>
            </a:r>
            <a:r>
              <a:rPr lang="en-US" altLang="ja-JP" sz="2400" dirty="0">
                <a:solidFill>
                  <a:schemeClr val="tx1"/>
                </a:solidFill>
              </a:rPr>
              <a:t>4</a:t>
            </a:r>
            <a:r>
              <a:rPr lang="ja-JP" altLang="en-US" sz="2400" dirty="0">
                <a:solidFill>
                  <a:schemeClr val="tx1"/>
                </a:solidFill>
              </a:rPr>
              <a:t>）考察④</a:t>
            </a:r>
            <a:endParaRPr kumimoji="1" lang="ja-JP" altLang="en-US" sz="2400" dirty="0">
              <a:solidFill>
                <a:schemeClr val="tx1"/>
              </a:solidFill>
            </a:endParaRPr>
          </a:p>
        </p:txBody>
      </p:sp>
    </p:spTree>
    <p:extLst>
      <p:ext uri="{BB962C8B-B14F-4D97-AF65-F5344CB8AC3E}">
        <p14:creationId xmlns:p14="http://schemas.microsoft.com/office/powerpoint/2010/main" val="15721399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259080" y="520321"/>
            <a:ext cx="11932920" cy="6175119"/>
          </a:xfrm>
        </p:spPr>
        <p:txBody>
          <a:bodyPr/>
          <a:lstStyle/>
          <a:p>
            <a:pPr marL="0" indent="0">
              <a:buNone/>
            </a:pPr>
            <a:r>
              <a:rPr lang="en-US" altLang="ja-JP" sz="2400" dirty="0">
                <a:solidFill>
                  <a:schemeClr val="tx1"/>
                </a:solidFill>
              </a:rPr>
              <a:t>【</a:t>
            </a:r>
            <a:r>
              <a:rPr lang="ja-JP" altLang="en-US" sz="2400" dirty="0">
                <a:solidFill>
                  <a:schemeClr val="tx1"/>
                </a:solidFill>
              </a:rPr>
              <a:t>各県の特徴のある取り組み：静岡県</a:t>
            </a:r>
            <a:r>
              <a:rPr lang="en-US" altLang="ja-JP" sz="2400" dirty="0">
                <a:solidFill>
                  <a:schemeClr val="tx1"/>
                </a:solidFill>
              </a:rPr>
              <a:t>】</a:t>
            </a:r>
          </a:p>
          <a:p>
            <a:pPr marL="0" indent="0">
              <a:buNone/>
            </a:pPr>
            <a:r>
              <a:rPr lang="ja-JP" altLang="en-US" sz="2400" dirty="0">
                <a:solidFill>
                  <a:schemeClr val="tx1"/>
                </a:solidFill>
              </a:rPr>
              <a:t>・防災教育基本方針がある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・備蓄食品の定期配達サービス</a:t>
            </a:r>
            <a:endParaRPr lang="en-US" altLang="ja-JP" sz="2400" dirty="0">
              <a:solidFill>
                <a:schemeClr val="tx1"/>
              </a:solidFill>
            </a:endParaRPr>
          </a:p>
          <a:p>
            <a:pPr marL="0" indent="0">
              <a:buNone/>
            </a:pPr>
            <a:r>
              <a:rPr lang="ja-JP" altLang="en-US" sz="2400" dirty="0">
                <a:solidFill>
                  <a:schemeClr val="tx1"/>
                </a:solidFill>
              </a:rPr>
              <a:t>　→便利、理想的、生協感覚でできる。（生協などのサービス利用者へのアプローチが効果的？）</a:t>
            </a:r>
            <a:endParaRPr lang="en-US" altLang="ja-JP" sz="2400" dirty="0">
              <a:solidFill>
                <a:schemeClr val="tx1"/>
              </a:solidFill>
            </a:endParaRPr>
          </a:p>
          <a:p>
            <a:pPr marL="0" indent="0">
              <a:buNone/>
            </a:pPr>
            <a:r>
              <a:rPr lang="ja-JP" altLang="en-US" sz="2400" dirty="0">
                <a:solidFill>
                  <a:schemeClr val="tx1"/>
                </a:solidFill>
              </a:rPr>
              <a:t>　　　「自分でローリングストックするのが面倒」という問題を解決している。</a:t>
            </a:r>
            <a:endParaRPr lang="en-US" altLang="ja-JP" sz="2400" dirty="0">
              <a:solidFill>
                <a:schemeClr val="tx1"/>
              </a:solidFill>
            </a:endParaRPr>
          </a:p>
          <a:p>
            <a:pPr marL="0" indent="0">
              <a:buNone/>
            </a:pPr>
            <a:r>
              <a:rPr lang="ja-JP" altLang="en-US" sz="2400" dirty="0">
                <a:solidFill>
                  <a:schemeClr val="tx1"/>
                </a:solidFill>
              </a:rPr>
              <a:t>　　　その一方で、お金がかかるため防災への意識の高い人しか利用しないことが考えられる。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・自販機で非常食</a:t>
            </a:r>
            <a:endParaRPr lang="en-US" altLang="ja-JP" sz="2400" dirty="0">
              <a:solidFill>
                <a:schemeClr val="tx1"/>
              </a:solidFill>
            </a:endParaRPr>
          </a:p>
          <a:p>
            <a:pPr marL="0" indent="0">
              <a:buNone/>
            </a:pPr>
            <a:r>
              <a:rPr lang="ja-JP" altLang="en-US" sz="2400" dirty="0">
                <a:solidFill>
                  <a:schemeClr val="tx1"/>
                </a:solidFill>
              </a:rPr>
              <a:t>　　 →「食べたいかどうか」という観点でほかの食品に負けてしまいそうだが、</a:t>
            </a:r>
            <a:endParaRPr lang="en-US" altLang="ja-JP" sz="2400" dirty="0">
              <a:solidFill>
                <a:schemeClr val="tx1"/>
              </a:solidFill>
            </a:endParaRPr>
          </a:p>
          <a:p>
            <a:pPr marL="0" indent="0">
              <a:buNone/>
            </a:pPr>
            <a:r>
              <a:rPr lang="ja-JP" altLang="en-US" sz="2400" dirty="0">
                <a:solidFill>
                  <a:schemeClr val="tx1"/>
                </a:solidFill>
              </a:rPr>
              <a:t>　　　　この取り組みによって非常食が日常的に視界に入る、「見たことある食品」になることができる。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lang="en-US" altLang="ja-JP" dirty="0"/>
          </a:p>
          <a:p>
            <a:endParaRPr lang="en-US" altLang="ja-JP" dirty="0"/>
          </a:p>
          <a:p>
            <a:endParaRPr kumimoji="1" lang="en-US" altLang="ja-JP" dirty="0"/>
          </a:p>
        </p:txBody>
      </p:sp>
      <p:sp>
        <p:nvSpPr>
          <p:cNvPr id="2" name="テキスト ボックス 1">
            <a:extLst>
              <a:ext uri="{FF2B5EF4-FFF2-40B4-BE49-F238E27FC236}">
                <a16:creationId xmlns:a16="http://schemas.microsoft.com/office/drawing/2014/main" id="{55B014B1-6232-D393-D66A-CC2A1CD172CA}"/>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4" name="スライド番号プレースホルダー 3">
            <a:extLst>
              <a:ext uri="{FF2B5EF4-FFF2-40B4-BE49-F238E27FC236}">
                <a16:creationId xmlns:a16="http://schemas.microsoft.com/office/drawing/2014/main" id="{DBCC9EE3-4604-592B-1F83-C4AC05647B10}"/>
              </a:ext>
            </a:extLst>
          </p:cNvPr>
          <p:cNvSpPr>
            <a:spLocks noGrp="1"/>
          </p:cNvSpPr>
          <p:nvPr>
            <p:ph type="sldNum" sz="quarter" idx="12"/>
          </p:nvPr>
        </p:nvSpPr>
        <p:spPr/>
        <p:txBody>
          <a:bodyPr/>
          <a:lstStyle/>
          <a:p>
            <a:pPr rtl="0"/>
            <a:fld id="{48F63A3B-78C7-47BE-AE5E-E10140E04643}" type="slidenum">
              <a:rPr lang="en-US" altLang="ja-JP" smtClean="0"/>
              <a:t>86</a:t>
            </a:fld>
            <a:endParaRPr lang="ja-JP" dirty="0"/>
          </a:p>
        </p:txBody>
      </p:sp>
      <p:sp>
        <p:nvSpPr>
          <p:cNvPr id="5" name="タイトル 5">
            <a:extLst>
              <a:ext uri="{FF2B5EF4-FFF2-40B4-BE49-F238E27FC236}">
                <a16:creationId xmlns:a16="http://schemas.microsoft.com/office/drawing/2014/main" id="{C81B1C94-38BE-3428-F285-1C60FF3A6244}"/>
              </a:ext>
            </a:extLst>
          </p:cNvPr>
          <p:cNvSpPr>
            <a:spLocks noGrp="1"/>
          </p:cNvSpPr>
          <p:nvPr>
            <p:ph type="title"/>
          </p:nvPr>
        </p:nvSpPr>
        <p:spPr>
          <a:xfrm>
            <a:off x="90721" y="85348"/>
            <a:ext cx="3016372" cy="529200"/>
          </a:xfrm>
        </p:spPr>
        <p:txBody>
          <a:bodyPr/>
          <a:lstStyle/>
          <a:p>
            <a:pPr algn="l"/>
            <a:r>
              <a:rPr lang="ja-JP" altLang="en-US" sz="2400" dirty="0">
                <a:solidFill>
                  <a:schemeClr val="tx1"/>
                </a:solidFill>
              </a:rPr>
              <a:t>（</a:t>
            </a:r>
            <a:r>
              <a:rPr lang="en-US" altLang="ja-JP" sz="2400" dirty="0">
                <a:solidFill>
                  <a:schemeClr val="tx1"/>
                </a:solidFill>
              </a:rPr>
              <a:t>4</a:t>
            </a:r>
            <a:r>
              <a:rPr lang="ja-JP" altLang="en-US" sz="2400" dirty="0">
                <a:solidFill>
                  <a:schemeClr val="tx1"/>
                </a:solidFill>
              </a:rPr>
              <a:t>）考察⑤</a:t>
            </a:r>
            <a:endParaRPr kumimoji="1" lang="ja-JP" altLang="en-US" sz="2400" dirty="0">
              <a:solidFill>
                <a:schemeClr val="tx1"/>
              </a:solidFill>
            </a:endParaRPr>
          </a:p>
        </p:txBody>
      </p:sp>
    </p:spTree>
    <p:extLst>
      <p:ext uri="{BB962C8B-B14F-4D97-AF65-F5344CB8AC3E}">
        <p14:creationId xmlns:p14="http://schemas.microsoft.com/office/powerpoint/2010/main" val="21991144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409696" y="457200"/>
            <a:ext cx="11372607" cy="4894311"/>
          </a:xfrm>
        </p:spPr>
        <p:txBody>
          <a:bodyPr/>
          <a:lstStyle/>
          <a:p>
            <a:pPr marL="0" indent="0">
              <a:buNone/>
            </a:pPr>
            <a:r>
              <a:rPr lang="en-US" altLang="ja-JP" sz="2400" dirty="0">
                <a:solidFill>
                  <a:schemeClr val="tx1"/>
                </a:solidFill>
              </a:rPr>
              <a:t>【</a:t>
            </a:r>
            <a:r>
              <a:rPr lang="ja-JP" altLang="en-US" sz="2400" dirty="0">
                <a:solidFill>
                  <a:schemeClr val="tx1"/>
                </a:solidFill>
              </a:rPr>
              <a:t>各県の特徴のある取り組み：東京都</a:t>
            </a:r>
            <a:r>
              <a:rPr lang="en-US" altLang="ja-JP" sz="2400" dirty="0">
                <a:solidFill>
                  <a:schemeClr val="tx1"/>
                </a:solidFill>
              </a:rPr>
              <a:t>】</a:t>
            </a:r>
          </a:p>
          <a:p>
            <a:pPr marL="0" indent="0">
              <a:buNone/>
            </a:pPr>
            <a:r>
              <a:rPr lang="ja-JP" altLang="en-US" sz="2400" dirty="0">
                <a:solidFill>
                  <a:schemeClr val="tx1"/>
                </a:solidFill>
              </a:rPr>
              <a:t>・未利用食品マッチングシステム</a:t>
            </a:r>
            <a:endParaRPr lang="en-US" altLang="ja-JP" sz="2400" dirty="0">
              <a:solidFill>
                <a:schemeClr val="tx1"/>
              </a:solidFill>
            </a:endParaRPr>
          </a:p>
          <a:p>
            <a:pPr marL="0" indent="0">
              <a:buNone/>
            </a:pPr>
            <a:r>
              <a:rPr lang="ja-JP" altLang="en-US" sz="2400" dirty="0">
                <a:solidFill>
                  <a:schemeClr val="tx1"/>
                </a:solidFill>
              </a:rPr>
              <a:t>　　　　→消費期限の迫った非常食を無駄にしないために、このシステムを活用することができる。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・非常食の無料配布</a:t>
            </a:r>
            <a:endParaRPr lang="en-US" altLang="ja-JP" sz="2400" dirty="0">
              <a:solidFill>
                <a:schemeClr val="tx1"/>
              </a:solidFill>
            </a:endParaRPr>
          </a:p>
          <a:p>
            <a:pPr marL="0" indent="0">
              <a:buNone/>
            </a:pPr>
            <a:r>
              <a:rPr lang="ja-JP" altLang="en-US" sz="2400" dirty="0">
                <a:solidFill>
                  <a:schemeClr val="tx1"/>
                </a:solidFill>
              </a:rPr>
              <a:t>　　 →取りに行かないといけないため、いつも決まった人しかもらわない。</a:t>
            </a:r>
            <a:endParaRPr lang="en-US" altLang="ja-JP" sz="2400" dirty="0">
              <a:solidFill>
                <a:schemeClr val="tx1"/>
              </a:solidFill>
            </a:endParaRPr>
          </a:p>
          <a:p>
            <a:pPr marL="0" indent="0">
              <a:buNone/>
            </a:pPr>
            <a:r>
              <a:rPr lang="ja-JP" altLang="en-US" sz="2400" dirty="0">
                <a:solidFill>
                  <a:schemeClr val="tx1"/>
                </a:solidFill>
              </a:rPr>
              <a:t>　　　　無料配布の存在を知らない人も多いと考えられる。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kumimoji="1" lang="en-US" altLang="ja-JP" dirty="0"/>
          </a:p>
        </p:txBody>
      </p:sp>
      <p:sp>
        <p:nvSpPr>
          <p:cNvPr id="2" name="テキスト ボックス 1">
            <a:extLst>
              <a:ext uri="{FF2B5EF4-FFF2-40B4-BE49-F238E27FC236}">
                <a16:creationId xmlns:a16="http://schemas.microsoft.com/office/drawing/2014/main" id="{22340BA7-5F98-CA66-F4D6-6BD334022404}"/>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4" name="スライド番号プレースホルダー 3">
            <a:extLst>
              <a:ext uri="{FF2B5EF4-FFF2-40B4-BE49-F238E27FC236}">
                <a16:creationId xmlns:a16="http://schemas.microsoft.com/office/drawing/2014/main" id="{C304CD2C-F11F-2265-7590-67370A8BEBA4}"/>
              </a:ext>
            </a:extLst>
          </p:cNvPr>
          <p:cNvSpPr>
            <a:spLocks noGrp="1"/>
          </p:cNvSpPr>
          <p:nvPr>
            <p:ph type="sldNum" sz="quarter" idx="12"/>
          </p:nvPr>
        </p:nvSpPr>
        <p:spPr/>
        <p:txBody>
          <a:bodyPr/>
          <a:lstStyle/>
          <a:p>
            <a:pPr rtl="0"/>
            <a:fld id="{48F63A3B-78C7-47BE-AE5E-E10140E04643}" type="slidenum">
              <a:rPr lang="en-US" altLang="ja-JP" smtClean="0"/>
              <a:t>87</a:t>
            </a:fld>
            <a:endParaRPr lang="ja-JP" dirty="0"/>
          </a:p>
        </p:txBody>
      </p:sp>
      <p:sp>
        <p:nvSpPr>
          <p:cNvPr id="5" name="タイトル 5">
            <a:extLst>
              <a:ext uri="{FF2B5EF4-FFF2-40B4-BE49-F238E27FC236}">
                <a16:creationId xmlns:a16="http://schemas.microsoft.com/office/drawing/2014/main" id="{4A78214E-6A43-7AA6-4632-D3D3F9147B11}"/>
              </a:ext>
            </a:extLst>
          </p:cNvPr>
          <p:cNvSpPr>
            <a:spLocks noGrp="1"/>
          </p:cNvSpPr>
          <p:nvPr>
            <p:ph type="title"/>
          </p:nvPr>
        </p:nvSpPr>
        <p:spPr>
          <a:xfrm>
            <a:off x="90721" y="65160"/>
            <a:ext cx="3016372" cy="529200"/>
          </a:xfrm>
        </p:spPr>
        <p:txBody>
          <a:bodyPr/>
          <a:lstStyle/>
          <a:p>
            <a:pPr algn="l"/>
            <a:r>
              <a:rPr lang="ja-JP" altLang="en-US" sz="2400" dirty="0">
                <a:solidFill>
                  <a:schemeClr val="tx1"/>
                </a:solidFill>
              </a:rPr>
              <a:t>（</a:t>
            </a:r>
            <a:r>
              <a:rPr lang="en-US" altLang="ja-JP" sz="2400" dirty="0">
                <a:solidFill>
                  <a:schemeClr val="tx1"/>
                </a:solidFill>
              </a:rPr>
              <a:t>4</a:t>
            </a:r>
            <a:r>
              <a:rPr lang="ja-JP" altLang="en-US" sz="2400" dirty="0">
                <a:solidFill>
                  <a:schemeClr val="tx1"/>
                </a:solidFill>
              </a:rPr>
              <a:t>）考察⑥</a:t>
            </a:r>
            <a:endParaRPr kumimoji="1" lang="ja-JP" altLang="en-US" sz="2400" dirty="0">
              <a:solidFill>
                <a:schemeClr val="tx1"/>
              </a:solidFill>
            </a:endParaRPr>
          </a:p>
        </p:txBody>
      </p:sp>
    </p:spTree>
    <p:extLst>
      <p:ext uri="{BB962C8B-B14F-4D97-AF65-F5344CB8AC3E}">
        <p14:creationId xmlns:p14="http://schemas.microsoft.com/office/powerpoint/2010/main" val="23275816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560313" y="731520"/>
            <a:ext cx="11372607" cy="5903676"/>
          </a:xfrm>
        </p:spPr>
        <p:txBody>
          <a:bodyPr/>
          <a:lstStyle/>
          <a:p>
            <a:pPr marL="0" indent="0">
              <a:buNone/>
            </a:pPr>
            <a:r>
              <a:rPr lang="en-US" altLang="ja-JP" sz="2400" dirty="0">
                <a:solidFill>
                  <a:schemeClr val="tx1"/>
                </a:solidFill>
              </a:rPr>
              <a:t>【</a:t>
            </a:r>
            <a:r>
              <a:rPr lang="ja-JP" altLang="en-US" sz="2400" dirty="0">
                <a:solidFill>
                  <a:schemeClr val="tx1"/>
                </a:solidFill>
              </a:rPr>
              <a:t>各県の特徴のある取り組み：兵庫県</a:t>
            </a:r>
            <a:r>
              <a:rPr lang="en-US" altLang="ja-JP" sz="2400" dirty="0">
                <a:solidFill>
                  <a:schemeClr val="tx1"/>
                </a:solidFill>
              </a:rPr>
              <a:t>】</a:t>
            </a:r>
          </a:p>
          <a:p>
            <a:pPr marL="0" indent="0">
              <a:buNone/>
            </a:pPr>
            <a:r>
              <a:rPr lang="ja-JP" altLang="en-US" sz="2400" dirty="0">
                <a:solidFill>
                  <a:schemeClr val="tx1"/>
                </a:solidFill>
              </a:rPr>
              <a:t>・食育に関するアンケートで防災備蓄の調査</a:t>
            </a:r>
            <a:endParaRPr lang="en-US" altLang="ja-JP" sz="2400" dirty="0">
              <a:solidFill>
                <a:schemeClr val="tx1"/>
              </a:solidFill>
            </a:endParaRPr>
          </a:p>
          <a:p>
            <a:pPr marL="0" indent="0">
              <a:buNone/>
            </a:pPr>
            <a:r>
              <a:rPr lang="ja-JP" altLang="en-US" sz="2400" dirty="0">
                <a:solidFill>
                  <a:schemeClr val="tx1"/>
                </a:solidFill>
              </a:rPr>
              <a:t>　　 →教育内容としての防災を重要視している。</a:t>
            </a:r>
            <a:endParaRPr lang="en-US" altLang="ja-JP" sz="2400" dirty="0">
              <a:solidFill>
                <a:schemeClr val="tx1"/>
              </a:solidFill>
            </a:endParaRPr>
          </a:p>
          <a:p>
            <a:pPr marL="0" indent="0">
              <a:buNone/>
            </a:pPr>
            <a:endParaRPr kumimoji="1" lang="en-US" altLang="ja-JP" sz="2400" dirty="0">
              <a:solidFill>
                <a:schemeClr val="tx1"/>
              </a:solidFill>
            </a:endParaRPr>
          </a:p>
          <a:p>
            <a:pPr marL="0" indent="0">
              <a:buNone/>
            </a:pPr>
            <a:r>
              <a:rPr lang="ja-JP" altLang="en-US" sz="2400" dirty="0">
                <a:solidFill>
                  <a:schemeClr val="tx1"/>
                </a:solidFill>
              </a:rPr>
              <a:t>・被災地における食生活改善活動</a:t>
            </a:r>
            <a:endParaRPr lang="en-US" altLang="ja-JP" sz="2400" dirty="0">
              <a:solidFill>
                <a:schemeClr val="tx1"/>
              </a:solidFill>
            </a:endParaRPr>
          </a:p>
          <a:p>
            <a:pPr marL="0" indent="0">
              <a:buNone/>
            </a:pPr>
            <a:r>
              <a:rPr lang="ja-JP" altLang="en-US" sz="2400" dirty="0">
                <a:solidFill>
                  <a:schemeClr val="tx1"/>
                </a:solidFill>
              </a:rPr>
              <a:t>　　　　　　　災害時の食生活支援体制における栄養士の役割</a:t>
            </a:r>
            <a:endParaRPr lang="en-US" altLang="ja-JP" sz="2400" dirty="0">
              <a:solidFill>
                <a:schemeClr val="tx1"/>
              </a:solidFill>
            </a:endParaRPr>
          </a:p>
          <a:p>
            <a:pPr marL="0" indent="0">
              <a:buNone/>
            </a:pPr>
            <a:r>
              <a:rPr lang="ja-JP" altLang="en-US" sz="2400" dirty="0">
                <a:solidFill>
                  <a:schemeClr val="tx1"/>
                </a:solidFill>
              </a:rPr>
              <a:t>　　　　　　　→災害時の栄養士の役割について具体的に想定することができている。</a:t>
            </a:r>
            <a:endParaRPr lang="en-US" altLang="ja-JP" sz="2400" dirty="0">
              <a:solidFill>
                <a:schemeClr val="tx1"/>
              </a:solidFill>
            </a:endParaRPr>
          </a:p>
          <a:p>
            <a:pPr marL="0" indent="0">
              <a:buNone/>
            </a:pPr>
            <a:r>
              <a:rPr lang="ja-JP" altLang="en-US" sz="2400" dirty="0">
                <a:solidFill>
                  <a:schemeClr val="tx1"/>
                </a:solidFill>
              </a:rPr>
              <a:t>　　　　　　　食品供給部局と連携</a:t>
            </a:r>
            <a:endParaRPr lang="en-US" altLang="ja-JP" sz="2400" dirty="0">
              <a:solidFill>
                <a:schemeClr val="tx1"/>
              </a:solidFill>
            </a:endParaRPr>
          </a:p>
          <a:p>
            <a:pPr marL="0" indent="0">
              <a:buNone/>
            </a:pPr>
            <a:r>
              <a:rPr lang="ja-JP" altLang="en-US" sz="2400" dirty="0">
                <a:solidFill>
                  <a:schemeClr val="tx1"/>
                </a:solidFill>
              </a:rPr>
              <a:t>　　　　　　　→非常時に連携する人と普段からコミュニケーションをとっておく必要がある。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a:t>
            </a:r>
            <a:r>
              <a:rPr lang="zh-TW" altLang="en-US" sz="2400" dirty="0">
                <a:solidFill>
                  <a:schemeClr val="tx1"/>
                </a:solidFill>
              </a:rPr>
              <a:t>兵庫県給食施設協議会</a:t>
            </a:r>
            <a:endParaRPr lang="en-US" altLang="zh-TW" sz="2400" dirty="0">
              <a:solidFill>
                <a:schemeClr val="tx1"/>
              </a:solidFill>
            </a:endParaRPr>
          </a:p>
          <a:p>
            <a:pPr marL="0" indent="0">
              <a:buNone/>
            </a:pPr>
            <a:r>
              <a:rPr lang="ja-JP" altLang="en-US" sz="2400" dirty="0">
                <a:solidFill>
                  <a:schemeClr val="tx1"/>
                </a:solidFill>
              </a:rPr>
              <a:t>　　　　　　　→兵庫は食に関して、衛生管理の意識、防災への意識のどちらも高い。</a:t>
            </a:r>
            <a:endParaRPr lang="en-US" altLang="ja-JP" sz="2400" dirty="0">
              <a:solidFill>
                <a:schemeClr val="tx1"/>
              </a:solidFill>
            </a:endParaRPr>
          </a:p>
          <a:p>
            <a:pPr marL="0" indent="0">
              <a:buNone/>
            </a:pPr>
            <a:r>
              <a:rPr lang="ja-JP" altLang="en-US" sz="2400" dirty="0">
                <a:solidFill>
                  <a:schemeClr val="tx1"/>
                </a:solidFill>
              </a:rPr>
              <a:t>　　　　　　　　 全国のお手本になるべき。そうすることで兵庫県の防災への意識は一層高まり、</a:t>
            </a:r>
            <a:endParaRPr lang="en-US" altLang="ja-JP" sz="2400" dirty="0">
              <a:solidFill>
                <a:schemeClr val="tx1"/>
              </a:solidFill>
            </a:endParaRPr>
          </a:p>
          <a:p>
            <a:pPr marL="0" indent="0">
              <a:buNone/>
            </a:pPr>
            <a:r>
              <a:rPr lang="ja-JP" altLang="en-US" sz="2400" dirty="0">
                <a:solidFill>
                  <a:schemeClr val="tx1"/>
                </a:solidFill>
              </a:rPr>
              <a:t>　　　　　　　　 ほかの地域はお手本ができることで防災の事業がやりやすくなる。</a:t>
            </a:r>
            <a:endParaRPr lang="en-US" altLang="ja-JP" sz="2400" dirty="0">
              <a:solidFill>
                <a:schemeClr val="tx1"/>
              </a:solidFill>
            </a:endParaRPr>
          </a:p>
          <a:p>
            <a:pPr marL="0" indent="0">
              <a:buNone/>
            </a:pPr>
            <a:endParaRPr lang="en-US" altLang="ja-JP" sz="2400" dirty="0">
              <a:solidFill>
                <a:schemeClr val="tx1"/>
              </a:solidFill>
            </a:endParaRPr>
          </a:p>
          <a:p>
            <a:endParaRPr lang="en-US" altLang="ja-JP" dirty="0"/>
          </a:p>
          <a:p>
            <a:endParaRPr kumimoji="1" lang="en-US" altLang="ja-JP" dirty="0"/>
          </a:p>
        </p:txBody>
      </p:sp>
      <p:sp>
        <p:nvSpPr>
          <p:cNvPr id="2" name="テキスト ボックス 1">
            <a:extLst>
              <a:ext uri="{FF2B5EF4-FFF2-40B4-BE49-F238E27FC236}">
                <a16:creationId xmlns:a16="http://schemas.microsoft.com/office/drawing/2014/main" id="{A32EDBE6-8BF6-62FB-614A-290CDAB058B7}"/>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4" name="スライド番号プレースホルダー 3">
            <a:extLst>
              <a:ext uri="{FF2B5EF4-FFF2-40B4-BE49-F238E27FC236}">
                <a16:creationId xmlns:a16="http://schemas.microsoft.com/office/drawing/2014/main" id="{A33193CD-45CA-C9E1-7053-9238B4F3C11B}"/>
              </a:ext>
            </a:extLst>
          </p:cNvPr>
          <p:cNvSpPr>
            <a:spLocks noGrp="1"/>
          </p:cNvSpPr>
          <p:nvPr>
            <p:ph type="sldNum" sz="quarter" idx="12"/>
          </p:nvPr>
        </p:nvSpPr>
        <p:spPr/>
        <p:txBody>
          <a:bodyPr/>
          <a:lstStyle/>
          <a:p>
            <a:pPr rtl="0"/>
            <a:fld id="{48F63A3B-78C7-47BE-AE5E-E10140E04643}" type="slidenum">
              <a:rPr lang="en-US" altLang="ja-JP" smtClean="0"/>
              <a:t>88</a:t>
            </a:fld>
            <a:endParaRPr lang="ja-JP" dirty="0"/>
          </a:p>
        </p:txBody>
      </p:sp>
      <p:sp>
        <p:nvSpPr>
          <p:cNvPr id="5" name="タイトル 5">
            <a:extLst>
              <a:ext uri="{FF2B5EF4-FFF2-40B4-BE49-F238E27FC236}">
                <a16:creationId xmlns:a16="http://schemas.microsoft.com/office/drawing/2014/main" id="{7E83F282-0979-D2DA-8B1F-6519BF342843}"/>
              </a:ext>
            </a:extLst>
          </p:cNvPr>
          <p:cNvSpPr>
            <a:spLocks noGrp="1"/>
          </p:cNvSpPr>
          <p:nvPr>
            <p:ph type="title"/>
          </p:nvPr>
        </p:nvSpPr>
        <p:spPr>
          <a:xfrm>
            <a:off x="90721" y="300022"/>
            <a:ext cx="3016372" cy="529200"/>
          </a:xfrm>
        </p:spPr>
        <p:txBody>
          <a:bodyPr/>
          <a:lstStyle/>
          <a:p>
            <a:pPr algn="l"/>
            <a:r>
              <a:rPr lang="ja-JP" altLang="en-US" sz="2400" dirty="0">
                <a:solidFill>
                  <a:schemeClr val="tx1"/>
                </a:solidFill>
              </a:rPr>
              <a:t>（</a:t>
            </a:r>
            <a:r>
              <a:rPr lang="en-US" altLang="ja-JP" sz="2400" dirty="0">
                <a:solidFill>
                  <a:schemeClr val="tx1"/>
                </a:solidFill>
              </a:rPr>
              <a:t>4</a:t>
            </a:r>
            <a:r>
              <a:rPr lang="ja-JP" altLang="en-US" sz="2400" dirty="0">
                <a:solidFill>
                  <a:schemeClr val="tx1"/>
                </a:solidFill>
              </a:rPr>
              <a:t>）考察⑦</a:t>
            </a:r>
            <a:endParaRPr kumimoji="1" lang="ja-JP" altLang="en-US" sz="2400" dirty="0">
              <a:solidFill>
                <a:schemeClr val="tx1"/>
              </a:solidFill>
            </a:endParaRPr>
          </a:p>
        </p:txBody>
      </p:sp>
    </p:spTree>
    <p:extLst>
      <p:ext uri="{BB962C8B-B14F-4D97-AF65-F5344CB8AC3E}">
        <p14:creationId xmlns:p14="http://schemas.microsoft.com/office/powerpoint/2010/main" val="16463069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C08B0A-7709-8BED-886C-DEDB19FF4F53}"/>
              </a:ext>
            </a:extLst>
          </p:cNvPr>
          <p:cNvSpPr>
            <a:spLocks noGrp="1"/>
          </p:cNvSpPr>
          <p:nvPr>
            <p:ph sz="half" idx="1"/>
          </p:nvPr>
        </p:nvSpPr>
        <p:spPr>
          <a:xfrm>
            <a:off x="451947" y="1054358"/>
            <a:ext cx="10939142" cy="3974841"/>
          </a:xfrm>
        </p:spPr>
        <p:txBody>
          <a:bodyPr/>
          <a:lstStyle/>
          <a:p>
            <a:r>
              <a:rPr kumimoji="1" lang="ja-JP" altLang="en-US" sz="2400" dirty="0">
                <a:solidFill>
                  <a:schemeClr val="tx1"/>
                </a:solidFill>
              </a:rPr>
              <a:t>これから起こる</a:t>
            </a:r>
            <a:r>
              <a:rPr lang="ja-JP" altLang="en-US" sz="2400" dirty="0">
                <a:solidFill>
                  <a:schemeClr val="tx1"/>
                </a:solidFill>
              </a:rPr>
              <a:t>と言われている</a:t>
            </a:r>
            <a:r>
              <a:rPr kumimoji="1" lang="ja-JP" altLang="en-US" sz="2400" dirty="0">
                <a:solidFill>
                  <a:schemeClr val="tx1"/>
                </a:solidFill>
              </a:rPr>
              <a:t>地域（東京、静岡）は、既に経験した地域</a:t>
            </a:r>
            <a:r>
              <a:rPr lang="ja-JP" altLang="en-US" sz="2400" dirty="0">
                <a:solidFill>
                  <a:schemeClr val="tx1"/>
                </a:solidFill>
              </a:rPr>
              <a:t>（兵庫）</a:t>
            </a:r>
            <a:r>
              <a:rPr kumimoji="1" lang="ja-JP" altLang="en-US" sz="2400" dirty="0">
                <a:solidFill>
                  <a:schemeClr val="tx1"/>
                </a:solidFill>
              </a:rPr>
              <a:t>やほかのこれから起こる地域と連携して防災の知識や技術を深めていくことができる。</a:t>
            </a:r>
            <a:endParaRPr kumimoji="1" lang="en-US" altLang="ja-JP" sz="2400" dirty="0">
              <a:solidFill>
                <a:schemeClr val="tx1"/>
              </a:solidFill>
            </a:endParaRPr>
          </a:p>
          <a:p>
            <a:pPr marL="0" indent="0">
              <a:buNone/>
            </a:pPr>
            <a:r>
              <a:rPr lang="ja-JP" altLang="en-US" sz="2400" dirty="0">
                <a:solidFill>
                  <a:schemeClr val="tx1"/>
                </a:solidFill>
              </a:rPr>
              <a:t>　　</a:t>
            </a:r>
            <a:r>
              <a:rPr kumimoji="1" lang="ja-JP" altLang="en-US" sz="2400" dirty="0">
                <a:solidFill>
                  <a:schemeClr val="tx1"/>
                </a:solidFill>
              </a:rPr>
              <a:t>食育においても、「ほかの地域から学ぶ」というテーマで授業ができると考える。</a:t>
            </a:r>
            <a:endParaRPr kumimoji="1" lang="en-US" altLang="ja-JP" sz="2400" dirty="0">
              <a:solidFill>
                <a:schemeClr val="tx1"/>
              </a:solidFill>
            </a:endParaRPr>
          </a:p>
          <a:p>
            <a:endParaRPr lang="en-US" altLang="ja-JP" dirty="0"/>
          </a:p>
          <a:p>
            <a:endParaRPr kumimoji="1" lang="en-US" altLang="ja-JP" dirty="0"/>
          </a:p>
        </p:txBody>
      </p:sp>
      <p:sp>
        <p:nvSpPr>
          <p:cNvPr id="2" name="テキスト ボックス 1">
            <a:extLst>
              <a:ext uri="{FF2B5EF4-FFF2-40B4-BE49-F238E27FC236}">
                <a16:creationId xmlns:a16="http://schemas.microsoft.com/office/drawing/2014/main" id="{6AC3FB61-7550-1B07-48C0-0DEAF04D734B}"/>
              </a:ext>
            </a:extLst>
          </p:cNvPr>
          <p:cNvSpPr txBox="1"/>
          <p:nvPr/>
        </p:nvSpPr>
        <p:spPr>
          <a:xfrm>
            <a:off x="10888533" y="6311853"/>
            <a:ext cx="2891568" cy="369332"/>
          </a:xfrm>
          <a:prstGeom prst="rect">
            <a:avLst/>
          </a:prstGeom>
          <a:noFill/>
        </p:spPr>
        <p:txBody>
          <a:bodyPr wrap="square" rtlCol="0">
            <a:spAutoFit/>
          </a:bodyPr>
          <a:lstStyle/>
          <a:p>
            <a:r>
              <a:rPr kumimoji="1" lang="ja-JP" altLang="en-US" dirty="0"/>
              <a:t>（</a:t>
            </a:r>
            <a:r>
              <a:rPr kumimoji="1" lang="en-US" altLang="ja-JP" dirty="0"/>
              <a:t>O</a:t>
            </a:r>
            <a:r>
              <a:rPr kumimoji="1" lang="ja-JP" altLang="en-US" dirty="0"/>
              <a:t>）</a:t>
            </a:r>
          </a:p>
        </p:txBody>
      </p:sp>
      <p:sp>
        <p:nvSpPr>
          <p:cNvPr id="4" name="スライド番号プレースホルダー 3">
            <a:extLst>
              <a:ext uri="{FF2B5EF4-FFF2-40B4-BE49-F238E27FC236}">
                <a16:creationId xmlns:a16="http://schemas.microsoft.com/office/drawing/2014/main" id="{5390A5F9-078D-AF83-9388-D87C6B0EC6D9}"/>
              </a:ext>
            </a:extLst>
          </p:cNvPr>
          <p:cNvSpPr>
            <a:spLocks noGrp="1"/>
          </p:cNvSpPr>
          <p:nvPr>
            <p:ph type="sldNum" sz="quarter" idx="12"/>
          </p:nvPr>
        </p:nvSpPr>
        <p:spPr/>
        <p:txBody>
          <a:bodyPr/>
          <a:lstStyle/>
          <a:p>
            <a:pPr rtl="0"/>
            <a:fld id="{48F63A3B-78C7-47BE-AE5E-E10140E04643}" type="slidenum">
              <a:rPr lang="en-US" altLang="ja-JP" smtClean="0"/>
              <a:t>89</a:t>
            </a:fld>
            <a:endParaRPr lang="ja-JP" dirty="0"/>
          </a:p>
        </p:txBody>
      </p:sp>
      <p:sp>
        <p:nvSpPr>
          <p:cNvPr id="5" name="タイトル 5">
            <a:extLst>
              <a:ext uri="{FF2B5EF4-FFF2-40B4-BE49-F238E27FC236}">
                <a16:creationId xmlns:a16="http://schemas.microsoft.com/office/drawing/2014/main" id="{750B588D-0909-923C-0FFD-A11C650B4A1B}"/>
              </a:ext>
            </a:extLst>
          </p:cNvPr>
          <p:cNvSpPr>
            <a:spLocks noGrp="1"/>
          </p:cNvSpPr>
          <p:nvPr>
            <p:ph type="title"/>
          </p:nvPr>
        </p:nvSpPr>
        <p:spPr>
          <a:xfrm>
            <a:off x="90721" y="414279"/>
            <a:ext cx="3016372" cy="529200"/>
          </a:xfrm>
        </p:spPr>
        <p:txBody>
          <a:bodyPr/>
          <a:lstStyle/>
          <a:p>
            <a:pPr algn="l"/>
            <a:r>
              <a:rPr lang="ja-JP" altLang="en-US" sz="2400" dirty="0">
                <a:solidFill>
                  <a:schemeClr val="tx1"/>
                </a:solidFill>
              </a:rPr>
              <a:t>（</a:t>
            </a:r>
            <a:r>
              <a:rPr lang="en-US" altLang="ja-JP" sz="2400" dirty="0">
                <a:solidFill>
                  <a:schemeClr val="tx1"/>
                </a:solidFill>
              </a:rPr>
              <a:t>4</a:t>
            </a:r>
            <a:r>
              <a:rPr lang="ja-JP" altLang="en-US" sz="2400" dirty="0">
                <a:solidFill>
                  <a:schemeClr val="tx1"/>
                </a:solidFill>
              </a:rPr>
              <a:t>）考察⑧</a:t>
            </a:r>
            <a:endParaRPr kumimoji="1" lang="ja-JP" altLang="en-US" sz="2400" dirty="0">
              <a:solidFill>
                <a:schemeClr val="tx1"/>
              </a:solidFill>
            </a:endParaRPr>
          </a:p>
        </p:txBody>
      </p:sp>
    </p:spTree>
    <p:extLst>
      <p:ext uri="{BB962C8B-B14F-4D97-AF65-F5344CB8AC3E}">
        <p14:creationId xmlns:p14="http://schemas.microsoft.com/office/powerpoint/2010/main" val="221149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B7964-D42D-BB9B-F716-6BA10CB1B3C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13842A3-DA08-9750-7B53-4466C82C8E84}"/>
              </a:ext>
            </a:extLst>
          </p:cNvPr>
          <p:cNvSpPr>
            <a:spLocks noGrp="1"/>
          </p:cNvSpPr>
          <p:nvPr>
            <p:ph type="title"/>
          </p:nvPr>
        </p:nvSpPr>
        <p:spPr>
          <a:xfrm>
            <a:off x="2895600" y="3706898"/>
            <a:ext cx="6400800" cy="768096"/>
          </a:xfrm>
        </p:spPr>
        <p:txBody>
          <a:bodyPr rtlCol="0"/>
          <a:lstStyle>
            <a:defPPr>
              <a:defRPr lang="ja-JP"/>
            </a:defPPr>
          </a:lstStyle>
          <a:p>
            <a:pPr rtl="0"/>
            <a:r>
              <a:rPr lang="en-US" altLang="ja-JP" sz="4400" b="1" dirty="0">
                <a:solidFill>
                  <a:schemeClr val="tx1"/>
                </a:solidFill>
                <a:latin typeface="Meiryo UI" panose="020B0604020202020204" pitchFamily="34" charset="0"/>
                <a:ea typeface="Meiryo UI"/>
                <a:cs typeface="Arial Black" panose="020B0604020202020204" pitchFamily="34" charset="0"/>
              </a:rPr>
              <a:t>1. </a:t>
            </a:r>
            <a:r>
              <a:rPr lang="ja-JP" altLang="en-US" sz="4400" b="1" dirty="0">
                <a:solidFill>
                  <a:schemeClr val="tx1"/>
                </a:solidFill>
                <a:latin typeface="Meiryo UI" panose="020B0604020202020204" pitchFamily="34" charset="0"/>
                <a:ea typeface="Meiryo UI"/>
                <a:cs typeface="Arial Black" panose="020B0604020202020204" pitchFamily="34" charset="0"/>
              </a:rPr>
              <a:t>背景と目的</a:t>
            </a:r>
            <a:endParaRPr lang="ja-JP" sz="4400" b="1" dirty="0">
              <a:solidFill>
                <a:schemeClr val="tx1"/>
              </a:solidFill>
              <a:latin typeface="Meiryo UI" panose="020B0604020202020204" pitchFamily="34" charset="0"/>
              <a:ea typeface="Meiryo UI"/>
              <a:cs typeface="Arial Black" panose="020B0604020202020204" pitchFamily="34" charset="0"/>
            </a:endParaRPr>
          </a:p>
        </p:txBody>
      </p:sp>
    </p:spTree>
    <p:extLst>
      <p:ext uri="{BB962C8B-B14F-4D97-AF65-F5344CB8AC3E}">
        <p14:creationId xmlns:p14="http://schemas.microsoft.com/office/powerpoint/2010/main" val="31591949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11B43-A51E-716B-9D90-584738A1E72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758E4F2-7466-19FC-DCB5-E532881DEC31}"/>
              </a:ext>
            </a:extLst>
          </p:cNvPr>
          <p:cNvSpPr>
            <a:spLocks noGrp="1"/>
          </p:cNvSpPr>
          <p:nvPr>
            <p:ph type="title"/>
          </p:nvPr>
        </p:nvSpPr>
        <p:spPr>
          <a:xfrm>
            <a:off x="616228" y="3105978"/>
            <a:ext cx="8299172" cy="646044"/>
          </a:xfrm>
        </p:spPr>
        <p:txBody>
          <a:bodyPr/>
          <a:lstStyle/>
          <a:p>
            <a:r>
              <a:rPr lang="en-US" altLang="ja-JP" sz="3200" b="1" dirty="0">
                <a:solidFill>
                  <a:schemeClr val="tx1"/>
                </a:solidFill>
              </a:rPr>
              <a:t>2) </a:t>
            </a:r>
            <a:r>
              <a:rPr lang="ja-JP" altLang="en-US" sz="3200" b="1" dirty="0">
                <a:solidFill>
                  <a:schemeClr val="tx1"/>
                </a:solidFill>
              </a:rPr>
              <a:t>令和</a:t>
            </a:r>
            <a:r>
              <a:rPr lang="en-US" altLang="ja-JP" sz="3200" b="1" dirty="0">
                <a:solidFill>
                  <a:schemeClr val="tx1"/>
                </a:solidFill>
              </a:rPr>
              <a:t>6</a:t>
            </a:r>
            <a:r>
              <a:rPr lang="ja-JP" altLang="en-US" sz="3200" b="1" dirty="0">
                <a:solidFill>
                  <a:schemeClr val="tx1"/>
                </a:solidFill>
              </a:rPr>
              <a:t>年能登半島地震</a:t>
            </a:r>
            <a:br>
              <a:rPr lang="en-US" altLang="ja-JP" sz="1400" b="1" dirty="0">
                <a:solidFill>
                  <a:schemeClr val="tx1"/>
                </a:solidFill>
              </a:rPr>
            </a:br>
            <a:r>
              <a:rPr lang="ja-JP" altLang="en-US" sz="2400" dirty="0">
                <a:solidFill>
                  <a:schemeClr val="tx1"/>
                </a:solidFill>
              </a:rPr>
              <a:t>　　　</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65C90FD0-BAC7-F103-BEEA-6F170B8A8DE2}"/>
              </a:ext>
            </a:extLst>
          </p:cNvPr>
          <p:cNvSpPr>
            <a:spLocks noGrp="1"/>
          </p:cNvSpPr>
          <p:nvPr>
            <p:ph type="sldNum" sz="quarter" idx="12"/>
          </p:nvPr>
        </p:nvSpPr>
        <p:spPr/>
        <p:txBody>
          <a:bodyPr/>
          <a:lstStyle/>
          <a:p>
            <a:pPr rtl="0"/>
            <a:fld id="{48F63A3B-78C7-47BE-AE5E-E10140E04643}" type="slidenum">
              <a:rPr lang="en-US" altLang="ja-JP" smtClean="0"/>
              <a:t>90</a:t>
            </a:fld>
            <a:endParaRPr lang="ja-JP" dirty="0"/>
          </a:p>
        </p:txBody>
      </p:sp>
    </p:spTree>
    <p:extLst>
      <p:ext uri="{BB962C8B-B14F-4D97-AF65-F5344CB8AC3E}">
        <p14:creationId xmlns:p14="http://schemas.microsoft.com/office/powerpoint/2010/main" val="26875575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F626E-B59A-8AA1-832D-C667E264417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7E1980D-1278-9530-CDE1-FC1F03A987D7}"/>
              </a:ext>
            </a:extLst>
          </p:cNvPr>
          <p:cNvSpPr>
            <a:spLocks noGrp="1"/>
          </p:cNvSpPr>
          <p:nvPr>
            <p:ph type="title"/>
          </p:nvPr>
        </p:nvSpPr>
        <p:spPr>
          <a:xfrm>
            <a:off x="758952" y="832104"/>
            <a:ext cx="10671048" cy="768096"/>
          </a:xfrm>
        </p:spPr>
        <p:txBody>
          <a:bodyPr/>
          <a:lstStyle/>
          <a:p>
            <a:r>
              <a:rPr kumimoji="1" lang="ja-JP" altLang="en-US" sz="4400" dirty="0">
                <a:solidFill>
                  <a:schemeClr val="tx1"/>
                </a:solidFill>
              </a:rPr>
              <a:t>（</a:t>
            </a:r>
            <a:r>
              <a:rPr kumimoji="1" lang="en-US" altLang="ja-JP" sz="4400" dirty="0">
                <a:solidFill>
                  <a:schemeClr val="tx1"/>
                </a:solidFill>
              </a:rPr>
              <a:t>1</a:t>
            </a:r>
            <a:r>
              <a:rPr kumimoji="1" lang="ja-JP" altLang="en-US" sz="4400" dirty="0">
                <a:solidFill>
                  <a:schemeClr val="tx1"/>
                </a:solidFill>
              </a:rPr>
              <a:t>）令和</a:t>
            </a:r>
            <a:r>
              <a:rPr kumimoji="1" lang="en-US" altLang="ja-JP" sz="4400" dirty="0">
                <a:solidFill>
                  <a:schemeClr val="tx1"/>
                </a:solidFill>
              </a:rPr>
              <a:t>6</a:t>
            </a:r>
            <a:r>
              <a:rPr kumimoji="1" lang="ja-JP" altLang="en-US" sz="4400" dirty="0">
                <a:solidFill>
                  <a:schemeClr val="tx1"/>
                </a:solidFill>
              </a:rPr>
              <a:t>年能登半島地震の被害状況</a:t>
            </a:r>
            <a:r>
              <a:rPr lang="ja-JP" altLang="en-US" sz="4400" dirty="0">
                <a:solidFill>
                  <a:schemeClr val="tx1"/>
                </a:solidFill>
              </a:rPr>
              <a:t>①</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70119325-6D8E-65A6-3886-EC2A30589BB1}"/>
              </a:ext>
            </a:extLst>
          </p:cNvPr>
          <p:cNvSpPr>
            <a:spLocks noGrp="1"/>
          </p:cNvSpPr>
          <p:nvPr>
            <p:ph sz="half" idx="1"/>
          </p:nvPr>
        </p:nvSpPr>
        <p:spPr>
          <a:xfrm>
            <a:off x="397764" y="1719072"/>
            <a:ext cx="11393424" cy="4434840"/>
          </a:xfrm>
        </p:spPr>
        <p:txBody>
          <a:bodyPr/>
          <a:lstStyle/>
          <a:p>
            <a:r>
              <a:rPr kumimoji="1" lang="ja-JP" altLang="en-US" sz="2400" dirty="0">
                <a:solidFill>
                  <a:schemeClr val="tx1"/>
                </a:solidFill>
              </a:rPr>
              <a:t>令和</a:t>
            </a:r>
            <a:r>
              <a:rPr kumimoji="1" lang="en-US" altLang="ja-JP" sz="2400" dirty="0">
                <a:solidFill>
                  <a:schemeClr val="tx1"/>
                </a:solidFill>
              </a:rPr>
              <a:t>6</a:t>
            </a:r>
            <a:r>
              <a:rPr kumimoji="1" lang="ja-JP" altLang="en-US" sz="2400" dirty="0">
                <a:solidFill>
                  <a:schemeClr val="tx1"/>
                </a:solidFill>
              </a:rPr>
              <a:t>年</a:t>
            </a:r>
            <a:r>
              <a:rPr kumimoji="1" lang="en-US" altLang="ja-JP" sz="2400" dirty="0">
                <a:solidFill>
                  <a:schemeClr val="tx1"/>
                </a:solidFill>
              </a:rPr>
              <a:t>1</a:t>
            </a:r>
            <a:r>
              <a:rPr kumimoji="1" lang="ja-JP" altLang="en-US" sz="2400" dirty="0">
                <a:solidFill>
                  <a:schemeClr val="tx1"/>
                </a:solidFill>
              </a:rPr>
              <a:t>月</a:t>
            </a:r>
            <a:r>
              <a:rPr kumimoji="1" lang="en-US" altLang="ja-JP" sz="2400" dirty="0">
                <a:solidFill>
                  <a:schemeClr val="tx1"/>
                </a:solidFill>
              </a:rPr>
              <a:t>1</a:t>
            </a:r>
            <a:r>
              <a:rPr kumimoji="1" lang="ja-JP" altLang="en-US" sz="2400" dirty="0">
                <a:solidFill>
                  <a:schemeClr val="tx1"/>
                </a:solidFill>
              </a:rPr>
              <a:t>日から能登半島で</a:t>
            </a:r>
            <a:r>
              <a:rPr lang="ja-JP" altLang="en-US" sz="2400" dirty="0">
                <a:solidFill>
                  <a:schemeClr val="tx1"/>
                </a:solidFill>
              </a:rPr>
              <a:t>続く</a:t>
            </a:r>
            <a:r>
              <a:rPr kumimoji="1" lang="ja-JP" altLang="en-US" sz="2400" dirty="0">
                <a:solidFill>
                  <a:schemeClr val="tx1"/>
                </a:solidFill>
              </a:rPr>
              <a:t>地震。</a:t>
            </a:r>
            <a:endParaRPr kumimoji="1" lang="en-US" altLang="ja-JP" sz="2400" dirty="0">
              <a:solidFill>
                <a:schemeClr val="tx1"/>
              </a:solidFill>
            </a:endParaRPr>
          </a:p>
          <a:p>
            <a:r>
              <a:rPr lang="ja-JP" altLang="en-US" sz="2400" dirty="0">
                <a:solidFill>
                  <a:schemeClr val="tx1"/>
                </a:solidFill>
              </a:rPr>
              <a:t>最大</a:t>
            </a:r>
            <a:r>
              <a:rPr lang="en-US" altLang="ja-JP" sz="2400" dirty="0">
                <a:solidFill>
                  <a:schemeClr val="tx1"/>
                </a:solidFill>
              </a:rPr>
              <a:t>M7.6</a:t>
            </a:r>
            <a:r>
              <a:rPr lang="ja-JP" altLang="en-US" sz="2400" dirty="0">
                <a:solidFill>
                  <a:schemeClr val="tx1"/>
                </a:solidFill>
              </a:rPr>
              <a:t>、最大震度</a:t>
            </a:r>
            <a:r>
              <a:rPr lang="en-US" altLang="ja-JP" sz="2400" dirty="0">
                <a:solidFill>
                  <a:schemeClr val="tx1"/>
                </a:solidFill>
              </a:rPr>
              <a:t>7</a:t>
            </a:r>
            <a:r>
              <a:rPr lang="ja-JP" altLang="en-US" sz="2400" dirty="0">
                <a:solidFill>
                  <a:schemeClr val="tx1"/>
                </a:solidFill>
              </a:rPr>
              <a:t>の地震</a:t>
            </a:r>
            <a:r>
              <a:rPr lang="en-US" altLang="ja-JP" sz="2400" dirty="0">
                <a:solidFill>
                  <a:schemeClr val="tx1"/>
                </a:solidFill>
              </a:rPr>
              <a:t>(1</a:t>
            </a:r>
            <a:r>
              <a:rPr lang="ja-JP" altLang="en-US" sz="2400" dirty="0">
                <a:solidFill>
                  <a:schemeClr val="tx1"/>
                </a:solidFill>
              </a:rPr>
              <a:t>月</a:t>
            </a:r>
            <a:r>
              <a:rPr lang="en-US" altLang="ja-JP" sz="2400" dirty="0">
                <a:solidFill>
                  <a:schemeClr val="tx1"/>
                </a:solidFill>
              </a:rPr>
              <a:t>1</a:t>
            </a:r>
            <a:r>
              <a:rPr lang="ja-JP" altLang="en-US" sz="2400" dirty="0">
                <a:solidFill>
                  <a:schemeClr val="tx1"/>
                </a:solidFill>
              </a:rPr>
              <a:t>日</a:t>
            </a:r>
            <a:r>
              <a:rPr lang="en-US" altLang="ja-JP" sz="2400" dirty="0">
                <a:solidFill>
                  <a:schemeClr val="tx1"/>
                </a:solidFill>
              </a:rPr>
              <a:t>16:10</a:t>
            </a:r>
            <a:r>
              <a:rPr lang="ja-JP" altLang="en-US" sz="2400" dirty="0">
                <a:solidFill>
                  <a:schemeClr val="tx1"/>
                </a:solidFill>
              </a:rPr>
              <a:t>頃</a:t>
            </a:r>
            <a:r>
              <a:rPr lang="en-US" altLang="ja-JP" sz="2400" dirty="0">
                <a:solidFill>
                  <a:schemeClr val="tx1"/>
                </a:solidFill>
              </a:rPr>
              <a:t>)</a:t>
            </a:r>
            <a:r>
              <a:rPr lang="ja-JP" altLang="en-US" sz="2400" dirty="0">
                <a:solidFill>
                  <a:schemeClr val="tx1"/>
                </a:solidFill>
              </a:rPr>
              <a:t>のほか、最初の地震から</a:t>
            </a:r>
            <a:r>
              <a:rPr lang="en-US" altLang="ja-JP" sz="2400" dirty="0">
                <a:solidFill>
                  <a:schemeClr val="tx1"/>
                </a:solidFill>
              </a:rPr>
              <a:t>1</a:t>
            </a:r>
            <a:r>
              <a:rPr lang="ja-JP" altLang="en-US" sz="2400" dirty="0">
                <a:solidFill>
                  <a:schemeClr val="tx1"/>
                </a:solidFill>
              </a:rPr>
              <a:t>週間以上の間、震度</a:t>
            </a:r>
            <a:r>
              <a:rPr lang="en-US" altLang="ja-JP" sz="2400" dirty="0">
                <a:solidFill>
                  <a:schemeClr val="tx1"/>
                </a:solidFill>
              </a:rPr>
              <a:t>5</a:t>
            </a:r>
            <a:r>
              <a:rPr lang="ja-JP" altLang="en-US" sz="2400" dirty="0">
                <a:solidFill>
                  <a:schemeClr val="tx1"/>
                </a:solidFill>
              </a:rPr>
              <a:t>以上の地震が何度も発生した。</a:t>
            </a:r>
            <a:endParaRPr lang="en-US" altLang="ja-JP" sz="2400" dirty="0">
              <a:solidFill>
                <a:schemeClr val="tx1"/>
              </a:solidFill>
            </a:endParaRPr>
          </a:p>
          <a:p>
            <a:r>
              <a:rPr lang="ja-JP" altLang="en-US" sz="2400" dirty="0">
                <a:solidFill>
                  <a:schemeClr val="tx1"/>
                </a:solidFill>
              </a:rPr>
              <a:t>地震の原因は</a:t>
            </a:r>
            <a:r>
              <a:rPr kumimoji="1" lang="ja-JP" altLang="en-US" sz="2400" dirty="0">
                <a:solidFill>
                  <a:schemeClr val="tx1"/>
                </a:solidFill>
              </a:rPr>
              <a:t>北東から南西にのびるおよそ</a:t>
            </a:r>
            <a:r>
              <a:rPr kumimoji="1" lang="en-US" altLang="ja-JP" sz="2400" dirty="0">
                <a:solidFill>
                  <a:schemeClr val="tx1"/>
                </a:solidFill>
              </a:rPr>
              <a:t>150</a:t>
            </a:r>
            <a:r>
              <a:rPr kumimoji="1" lang="ja-JP" altLang="en-US" sz="2400" dirty="0">
                <a:solidFill>
                  <a:schemeClr val="tx1"/>
                </a:solidFill>
              </a:rPr>
              <a:t>キロの活断層がずれ動いたことだと推測されている。</a:t>
            </a:r>
            <a:endParaRPr kumimoji="1" lang="en-US" altLang="ja-JP" sz="2400" dirty="0">
              <a:solidFill>
                <a:schemeClr val="tx1"/>
              </a:solidFill>
            </a:endParaRPr>
          </a:p>
          <a:p>
            <a:r>
              <a:rPr lang="ja-JP" altLang="en-US" sz="2400" dirty="0">
                <a:solidFill>
                  <a:schemeClr val="tx1"/>
                </a:solidFill>
              </a:rPr>
              <a:t>被害内容は、繰り返し起こった強い揺れ、土地の隆起、液状化現象、家屋の倒壊、火事、津波、土砂崩れなど。</a:t>
            </a:r>
            <a:endParaRPr kumimoji="1" lang="en-US" altLang="ja-JP" sz="2400" dirty="0">
              <a:solidFill>
                <a:schemeClr val="tx1"/>
              </a:solidFill>
            </a:endParaRPr>
          </a:p>
          <a:p>
            <a:r>
              <a:rPr kumimoji="1" lang="en-US" altLang="ja-JP" sz="2400" dirty="0">
                <a:solidFill>
                  <a:schemeClr val="tx1"/>
                </a:solidFill>
              </a:rPr>
              <a:t>1/18</a:t>
            </a:r>
            <a:r>
              <a:rPr kumimoji="1" lang="ja-JP" altLang="en-US" sz="2400" dirty="0">
                <a:solidFill>
                  <a:schemeClr val="tx1"/>
                </a:solidFill>
              </a:rPr>
              <a:t>日午後</a:t>
            </a:r>
            <a:r>
              <a:rPr kumimoji="1" lang="en-US" altLang="ja-JP" sz="2400" dirty="0">
                <a:solidFill>
                  <a:schemeClr val="tx1"/>
                </a:solidFill>
              </a:rPr>
              <a:t>2</a:t>
            </a:r>
            <a:r>
              <a:rPr kumimoji="1" lang="ja-JP" altLang="en-US" sz="2400" dirty="0">
                <a:solidFill>
                  <a:schemeClr val="tx1"/>
                </a:solidFill>
              </a:rPr>
              <a:t>時時点で、死者は</a:t>
            </a:r>
            <a:r>
              <a:rPr kumimoji="1" lang="ja-JP" altLang="en-US" sz="2400" dirty="0">
                <a:solidFill>
                  <a:srgbClr val="C00000"/>
                </a:solidFill>
              </a:rPr>
              <a:t>災害関連死</a:t>
            </a:r>
            <a:r>
              <a:rPr kumimoji="1" lang="en-US" altLang="ja-JP" sz="2400" dirty="0">
                <a:solidFill>
                  <a:srgbClr val="C00000"/>
                </a:solidFill>
              </a:rPr>
              <a:t>14</a:t>
            </a:r>
            <a:r>
              <a:rPr kumimoji="1" lang="ja-JP" altLang="en-US" sz="2400" dirty="0">
                <a:solidFill>
                  <a:srgbClr val="C00000"/>
                </a:solidFill>
              </a:rPr>
              <a:t>人</a:t>
            </a:r>
            <a:r>
              <a:rPr kumimoji="1" lang="ja-JP" altLang="en-US" sz="2400" dirty="0">
                <a:solidFill>
                  <a:schemeClr val="tx1"/>
                </a:solidFill>
              </a:rPr>
              <a:t>を含めて</a:t>
            </a:r>
            <a:r>
              <a:rPr kumimoji="1" lang="en-US" altLang="ja-JP" sz="2400" dirty="0">
                <a:solidFill>
                  <a:srgbClr val="C00000"/>
                </a:solidFill>
              </a:rPr>
              <a:t>232</a:t>
            </a:r>
            <a:r>
              <a:rPr kumimoji="1" lang="ja-JP" altLang="en-US" sz="2400" dirty="0">
                <a:solidFill>
                  <a:srgbClr val="C00000"/>
                </a:solidFill>
              </a:rPr>
              <a:t>人</a:t>
            </a:r>
            <a:r>
              <a:rPr kumimoji="1" lang="ja-JP" altLang="en-US" sz="2400" dirty="0">
                <a:solidFill>
                  <a:schemeClr val="tx1"/>
                </a:solidFill>
              </a:rPr>
              <a:t>、安否不明者は</a:t>
            </a:r>
            <a:r>
              <a:rPr kumimoji="1" lang="en-US" altLang="ja-JP" sz="2400" dirty="0">
                <a:solidFill>
                  <a:schemeClr val="tx1"/>
                </a:solidFill>
              </a:rPr>
              <a:t>21</a:t>
            </a:r>
            <a:r>
              <a:rPr kumimoji="1" lang="ja-JP" altLang="en-US" sz="2400" dirty="0">
                <a:solidFill>
                  <a:schemeClr val="tx1"/>
                </a:solidFill>
              </a:rPr>
              <a:t>人。↓リンク</a:t>
            </a:r>
            <a:endParaRPr kumimoji="1" lang="en-US" altLang="ja-JP" sz="2400" dirty="0">
              <a:solidFill>
                <a:schemeClr val="tx1"/>
              </a:solidFill>
            </a:endParaRPr>
          </a:p>
          <a:p>
            <a:pPr marL="0" indent="0">
              <a:buNone/>
            </a:pPr>
            <a:r>
              <a:rPr kumimoji="1" lang="ja-JP" altLang="en-US" sz="2400" dirty="0">
                <a:solidFill>
                  <a:schemeClr val="tx1"/>
                </a:solidFill>
              </a:rPr>
              <a:t>　</a:t>
            </a:r>
            <a:r>
              <a:rPr kumimoji="1" lang="en-US" altLang="ja-JP" sz="2400" dirty="0">
                <a:solidFill>
                  <a:schemeClr val="tx1"/>
                </a:solidFill>
              </a:rPr>
              <a:t>(https://www.nikkei.com/article/DGXZQOUE189SZ0Y4A110C2000000/)</a:t>
            </a:r>
          </a:p>
          <a:p>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003E09F1-D918-3889-6491-93CFBE973421}"/>
              </a:ext>
            </a:extLst>
          </p:cNvPr>
          <p:cNvSpPr>
            <a:spLocks noGrp="1"/>
          </p:cNvSpPr>
          <p:nvPr>
            <p:ph type="sldNum" sz="quarter" idx="12"/>
          </p:nvPr>
        </p:nvSpPr>
        <p:spPr/>
        <p:txBody>
          <a:bodyPr/>
          <a:lstStyle/>
          <a:p>
            <a:pPr rtl="0"/>
            <a:fld id="{48F63A3B-78C7-47BE-AE5E-E10140E04643}" type="slidenum">
              <a:rPr lang="en-US" altLang="ja-JP" smtClean="0"/>
              <a:t>91</a:t>
            </a:fld>
            <a:endParaRPr lang="ja-JP" dirty="0"/>
          </a:p>
        </p:txBody>
      </p:sp>
      <p:sp>
        <p:nvSpPr>
          <p:cNvPr id="4" name="テキスト ボックス 3">
            <a:extLst>
              <a:ext uri="{FF2B5EF4-FFF2-40B4-BE49-F238E27FC236}">
                <a16:creationId xmlns:a16="http://schemas.microsoft.com/office/drawing/2014/main" id="{D12CBB4F-8412-2C17-40E8-D810EE9D0A20}"/>
              </a:ext>
            </a:extLst>
          </p:cNvPr>
          <p:cNvSpPr txBox="1"/>
          <p:nvPr/>
        </p:nvSpPr>
        <p:spPr>
          <a:xfrm>
            <a:off x="10895046" y="6413021"/>
            <a:ext cx="1106454"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14568976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578A-B859-CAAD-7CEA-E9EF94DAB0A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5CC6836-F75A-282F-5DC6-74E0BD5E56CC}"/>
              </a:ext>
            </a:extLst>
          </p:cNvPr>
          <p:cNvSpPr>
            <a:spLocks noGrp="1"/>
          </p:cNvSpPr>
          <p:nvPr>
            <p:ph type="title"/>
          </p:nvPr>
        </p:nvSpPr>
        <p:spPr/>
        <p:txBody>
          <a:bodyPr/>
          <a:lstStyle/>
          <a:p>
            <a:r>
              <a:rPr kumimoji="1" lang="ja-JP" altLang="en-US" sz="4400" dirty="0">
                <a:solidFill>
                  <a:schemeClr val="tx1"/>
                </a:solidFill>
              </a:rPr>
              <a:t>（</a:t>
            </a:r>
            <a:r>
              <a:rPr kumimoji="1" lang="en-US" altLang="ja-JP" sz="4400" dirty="0">
                <a:solidFill>
                  <a:schemeClr val="tx1"/>
                </a:solidFill>
              </a:rPr>
              <a:t>1</a:t>
            </a:r>
            <a:r>
              <a:rPr kumimoji="1" lang="ja-JP" altLang="en-US" sz="4400" dirty="0">
                <a:solidFill>
                  <a:schemeClr val="tx1"/>
                </a:solidFill>
              </a:rPr>
              <a:t>）令和</a:t>
            </a:r>
            <a:r>
              <a:rPr kumimoji="1" lang="en-US" altLang="ja-JP" sz="4400" dirty="0">
                <a:solidFill>
                  <a:schemeClr val="tx1"/>
                </a:solidFill>
              </a:rPr>
              <a:t>6</a:t>
            </a:r>
            <a:r>
              <a:rPr kumimoji="1" lang="ja-JP" altLang="en-US" sz="4400" dirty="0">
                <a:solidFill>
                  <a:schemeClr val="tx1"/>
                </a:solidFill>
              </a:rPr>
              <a:t>年能登半島地震の被害状況</a:t>
            </a:r>
            <a:r>
              <a:rPr lang="ja-JP" altLang="en-US" sz="4400" dirty="0">
                <a:solidFill>
                  <a:schemeClr val="tx1"/>
                </a:solidFill>
              </a:rPr>
              <a:t>②</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603F417F-E6BB-6351-8AC8-5FCAD7038B3F}"/>
              </a:ext>
            </a:extLst>
          </p:cNvPr>
          <p:cNvSpPr>
            <a:spLocks noGrp="1"/>
          </p:cNvSpPr>
          <p:nvPr>
            <p:ph sz="half" idx="1"/>
          </p:nvPr>
        </p:nvSpPr>
        <p:spPr>
          <a:xfrm>
            <a:off x="397764" y="2103120"/>
            <a:ext cx="11393424" cy="4434840"/>
          </a:xfrm>
        </p:spPr>
        <p:txBody>
          <a:bodyPr/>
          <a:lstStyle/>
          <a:p>
            <a:r>
              <a:rPr lang="en-US" altLang="ja-JP" sz="2400" b="0" i="0" dirty="0">
                <a:solidFill>
                  <a:schemeClr val="tx1"/>
                </a:solidFill>
                <a:effectLst/>
                <a:latin typeface="Hiragino Kaku Gothic ProN"/>
              </a:rPr>
              <a:t>8</a:t>
            </a:r>
            <a:r>
              <a:rPr lang="ja-JP" altLang="en-US" sz="2400" b="0" i="0" dirty="0">
                <a:solidFill>
                  <a:schemeClr val="tx1"/>
                </a:solidFill>
                <a:effectLst/>
                <a:latin typeface="Hiragino Kaku Gothic ProN"/>
              </a:rPr>
              <a:t>日のピークには合わせて</a:t>
            </a:r>
            <a:r>
              <a:rPr lang="en-US" altLang="ja-JP" sz="2400" b="0" i="0" dirty="0">
                <a:solidFill>
                  <a:schemeClr val="tx1"/>
                </a:solidFill>
                <a:effectLst/>
                <a:latin typeface="Hiragino Kaku Gothic ProN"/>
              </a:rPr>
              <a:t>3300</a:t>
            </a:r>
            <a:r>
              <a:rPr lang="ja-JP" altLang="en-US" sz="2400" b="0" i="0" dirty="0">
                <a:solidFill>
                  <a:schemeClr val="tx1"/>
                </a:solidFill>
                <a:effectLst/>
                <a:latin typeface="Hiragino Kaku Gothic ProN"/>
              </a:rPr>
              <a:t>人あまりが孤立、</a:t>
            </a:r>
            <a:r>
              <a:rPr lang="en-US" altLang="ja-JP" sz="2400" b="0" i="0" dirty="0">
                <a:solidFill>
                  <a:schemeClr val="tx1"/>
                </a:solidFill>
                <a:effectLst/>
                <a:latin typeface="Hiragino Kaku Gothic ProN"/>
              </a:rPr>
              <a:t>1/1814:00</a:t>
            </a:r>
            <a:r>
              <a:rPr lang="ja-JP" altLang="en-US" sz="2400" b="0" i="0" dirty="0">
                <a:solidFill>
                  <a:schemeClr val="tx1"/>
                </a:solidFill>
                <a:effectLst/>
                <a:latin typeface="Hiragino Kaku Gothic ProN"/>
              </a:rPr>
              <a:t>時点で、少なくとも</a:t>
            </a:r>
            <a:r>
              <a:rPr lang="en-US" altLang="ja-JP" sz="2400" b="0" i="0" dirty="0">
                <a:solidFill>
                  <a:schemeClr val="tx1"/>
                </a:solidFill>
                <a:effectLst/>
                <a:latin typeface="Hiragino Kaku Gothic ProN"/>
              </a:rPr>
              <a:t>5</a:t>
            </a:r>
            <a:r>
              <a:rPr lang="ja-JP" altLang="en-US" sz="2400" b="0" i="0" dirty="0">
                <a:solidFill>
                  <a:schemeClr val="tx1"/>
                </a:solidFill>
                <a:effectLst/>
                <a:latin typeface="Hiragino Kaku Gothic ProN"/>
              </a:rPr>
              <a:t>地区</a:t>
            </a:r>
            <a:r>
              <a:rPr lang="en-US" altLang="ja-JP" sz="2400" b="0" i="0" dirty="0">
                <a:solidFill>
                  <a:schemeClr val="tx1"/>
                </a:solidFill>
                <a:effectLst/>
                <a:latin typeface="Hiragino Kaku Gothic ProN"/>
              </a:rPr>
              <a:t>26</a:t>
            </a:r>
            <a:r>
              <a:rPr lang="ja-JP" altLang="en-US" sz="2400" b="0" i="0" dirty="0">
                <a:solidFill>
                  <a:schemeClr val="tx1"/>
                </a:solidFill>
                <a:effectLst/>
                <a:latin typeface="Hiragino Kaku Gothic ProN"/>
              </a:rPr>
              <a:t>人の孤立状態が依然、解消されていない。また、孤立状態は解消されたものの、道路の状態などが不安定だとして引き続き支援が必要な「要支援集落」が多くある。↓リンク</a:t>
            </a:r>
            <a:endParaRPr lang="en-US" altLang="ja-JP" sz="2400" b="0" i="0" dirty="0">
              <a:solidFill>
                <a:schemeClr val="tx1"/>
              </a:solidFill>
              <a:effectLst/>
              <a:latin typeface="Hiragino Kaku Gothic ProN"/>
            </a:endParaRPr>
          </a:p>
          <a:p>
            <a:pPr marL="0" indent="0">
              <a:buNone/>
            </a:pPr>
            <a:r>
              <a:rPr lang="ja-JP" altLang="en-US" sz="2400" b="0" i="0" dirty="0">
                <a:solidFill>
                  <a:schemeClr val="tx1"/>
                </a:solidFill>
                <a:effectLst/>
                <a:latin typeface="Hiragino Kaku Gothic ProN"/>
              </a:rPr>
              <a:t>　　</a:t>
            </a:r>
            <a:r>
              <a:rPr lang="en-US" altLang="ja-JP" sz="2400" b="0" i="0" dirty="0">
                <a:solidFill>
                  <a:schemeClr val="tx1"/>
                </a:solidFill>
                <a:effectLst/>
                <a:latin typeface="Hiragino Kaku Gothic ProN"/>
              </a:rPr>
              <a:t>(https://www3.nhk.or.jp/news/html/20240118/k10014326181000.html)</a:t>
            </a:r>
          </a:p>
          <a:p>
            <a:pPr marL="0" indent="0">
              <a:buNone/>
            </a:pPr>
            <a:r>
              <a:rPr lang="ja-JP" altLang="en-US" sz="2400" dirty="0">
                <a:solidFill>
                  <a:schemeClr val="tx1"/>
                </a:solidFill>
              </a:rPr>
              <a:t>　　</a:t>
            </a:r>
            <a:r>
              <a:rPr kumimoji="1" lang="ja-JP" altLang="en-US" sz="2400" dirty="0">
                <a:solidFill>
                  <a:srgbClr val="C00000"/>
                </a:solidFill>
              </a:rPr>
              <a:t>未だ断水・停電が続き</a:t>
            </a:r>
            <a:r>
              <a:rPr kumimoji="1" lang="ja-JP" altLang="en-US" sz="2400" dirty="0">
                <a:solidFill>
                  <a:schemeClr val="tx1"/>
                </a:solidFill>
              </a:rPr>
              <a:t>、水、食料、物資などが不足状態にある</a:t>
            </a:r>
            <a:r>
              <a:rPr lang="en-US" altLang="ja-JP" sz="2400" dirty="0">
                <a:solidFill>
                  <a:schemeClr val="tx1"/>
                </a:solidFill>
              </a:rPr>
              <a:t>(</a:t>
            </a:r>
            <a:r>
              <a:rPr lang="ja-JP" altLang="en-US" sz="2400" dirty="0">
                <a:solidFill>
                  <a:schemeClr val="tx1"/>
                </a:solidFill>
              </a:rPr>
              <a:t>トイレの問題も深刻</a:t>
            </a:r>
            <a:r>
              <a:rPr lang="en-US" altLang="ja-JP" sz="2400" dirty="0">
                <a:solidFill>
                  <a:schemeClr val="tx1"/>
                </a:solidFill>
              </a:rPr>
              <a:t>)</a:t>
            </a:r>
            <a:r>
              <a:rPr lang="ja-JP" altLang="en-US" sz="2400" dirty="0">
                <a:solidFill>
                  <a:schemeClr val="tx1"/>
                </a:solidFill>
              </a:rPr>
              <a:t>。</a:t>
            </a:r>
            <a:endParaRPr kumimoji="1" lang="en-US" altLang="ja-JP" sz="2400" dirty="0">
              <a:solidFill>
                <a:schemeClr val="tx1"/>
              </a:solidFill>
            </a:endParaRPr>
          </a:p>
          <a:p>
            <a:pPr marL="0" indent="0">
              <a:buNone/>
            </a:pPr>
            <a:r>
              <a:rPr lang="ja-JP" altLang="en-US" sz="2400" dirty="0">
                <a:solidFill>
                  <a:schemeClr val="tx1"/>
                </a:solidFill>
              </a:rPr>
              <a:t>　　道路の寸断により、孤立状態にある地区が多く、</a:t>
            </a:r>
            <a:r>
              <a:rPr lang="ja-JP" altLang="en-US" sz="2400" dirty="0">
                <a:solidFill>
                  <a:srgbClr val="C00000"/>
                </a:solidFill>
              </a:rPr>
              <a:t>支援が届きにくい。</a:t>
            </a:r>
            <a:endParaRPr lang="en-US" altLang="ja-JP" sz="2400" dirty="0">
              <a:solidFill>
                <a:srgbClr val="C00000"/>
              </a:solidFill>
            </a:endParaRPr>
          </a:p>
          <a:p>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701ECE51-4714-237D-E672-33CF58412CE7}"/>
              </a:ext>
            </a:extLst>
          </p:cNvPr>
          <p:cNvSpPr>
            <a:spLocks noGrp="1"/>
          </p:cNvSpPr>
          <p:nvPr>
            <p:ph type="sldNum" sz="quarter" idx="12"/>
          </p:nvPr>
        </p:nvSpPr>
        <p:spPr/>
        <p:txBody>
          <a:bodyPr/>
          <a:lstStyle/>
          <a:p>
            <a:pPr rtl="0"/>
            <a:fld id="{48F63A3B-78C7-47BE-AE5E-E10140E04643}" type="slidenum">
              <a:rPr lang="en-US" altLang="ja-JP" smtClean="0"/>
              <a:t>92</a:t>
            </a:fld>
            <a:endParaRPr lang="ja-JP" dirty="0"/>
          </a:p>
        </p:txBody>
      </p:sp>
      <p:sp>
        <p:nvSpPr>
          <p:cNvPr id="4" name="テキスト ボックス 3">
            <a:extLst>
              <a:ext uri="{FF2B5EF4-FFF2-40B4-BE49-F238E27FC236}">
                <a16:creationId xmlns:a16="http://schemas.microsoft.com/office/drawing/2014/main" id="{8123658F-FF8C-797F-5EFE-F11199C31767}"/>
              </a:ext>
            </a:extLst>
          </p:cNvPr>
          <p:cNvSpPr txBox="1"/>
          <p:nvPr/>
        </p:nvSpPr>
        <p:spPr>
          <a:xfrm>
            <a:off x="10895046" y="6413021"/>
            <a:ext cx="1106454"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13585983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3FC2F5-53AD-8CF6-6955-5AACF40967B9}"/>
              </a:ext>
            </a:extLst>
          </p:cNvPr>
          <p:cNvSpPr>
            <a:spLocks noGrp="1"/>
          </p:cNvSpPr>
          <p:nvPr>
            <p:ph type="title"/>
          </p:nvPr>
        </p:nvSpPr>
        <p:spPr/>
        <p:txBody>
          <a:bodyPr/>
          <a:lstStyle/>
          <a:p>
            <a:r>
              <a:rPr kumimoji="1" lang="ja-JP" altLang="en-US" dirty="0">
                <a:solidFill>
                  <a:schemeClr val="tx1"/>
                </a:solidFill>
              </a:rPr>
              <a:t>（</a:t>
            </a:r>
            <a:r>
              <a:rPr kumimoji="1" lang="en-US" altLang="ja-JP" dirty="0">
                <a:solidFill>
                  <a:schemeClr val="tx1"/>
                </a:solidFill>
              </a:rPr>
              <a:t>2</a:t>
            </a:r>
            <a:r>
              <a:rPr kumimoji="1" lang="ja-JP" altLang="en-US" dirty="0">
                <a:solidFill>
                  <a:schemeClr val="tx1"/>
                </a:solidFill>
              </a:rPr>
              <a:t>）過去の震災との比較①</a:t>
            </a:r>
          </a:p>
        </p:txBody>
      </p:sp>
      <p:sp>
        <p:nvSpPr>
          <p:cNvPr id="3" name="コンテンツ プレースホルダー 2">
            <a:extLst>
              <a:ext uri="{FF2B5EF4-FFF2-40B4-BE49-F238E27FC236}">
                <a16:creationId xmlns:a16="http://schemas.microsoft.com/office/drawing/2014/main" id="{4FCBEC6E-D7E4-10A6-EE74-9E4E2B39E0A8}"/>
              </a:ext>
            </a:extLst>
          </p:cNvPr>
          <p:cNvSpPr>
            <a:spLocks noGrp="1"/>
          </p:cNvSpPr>
          <p:nvPr>
            <p:ph sz="half" idx="1"/>
          </p:nvPr>
        </p:nvSpPr>
        <p:spPr/>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solidFill>
                <a:schemeClr val="tx1"/>
              </a:solidFill>
            </a:endParaRPr>
          </a:p>
          <a:p>
            <a:r>
              <a:rPr lang="ja-JP" altLang="en-US" sz="2400" dirty="0">
                <a:solidFill>
                  <a:schemeClr val="tx1"/>
                </a:solidFill>
              </a:rPr>
              <a:t>能登半島地震でも未だ</a:t>
            </a:r>
            <a:r>
              <a:rPr lang="ja-JP" altLang="en-US" sz="2400" dirty="0">
                <a:solidFill>
                  <a:srgbClr val="C00000"/>
                </a:solidFill>
              </a:rPr>
              <a:t>断水・停電が続いている</a:t>
            </a:r>
          </a:p>
          <a:p>
            <a:endParaRPr kumimoji="1" lang="ja-JP" altLang="en-US" dirty="0"/>
          </a:p>
        </p:txBody>
      </p:sp>
      <p:sp>
        <p:nvSpPr>
          <p:cNvPr id="5" name="スライド番号プレースホルダー 4">
            <a:extLst>
              <a:ext uri="{FF2B5EF4-FFF2-40B4-BE49-F238E27FC236}">
                <a16:creationId xmlns:a16="http://schemas.microsoft.com/office/drawing/2014/main" id="{9285AD8D-A960-4ADB-344A-5BA92F7A0273}"/>
              </a:ext>
            </a:extLst>
          </p:cNvPr>
          <p:cNvSpPr>
            <a:spLocks noGrp="1"/>
          </p:cNvSpPr>
          <p:nvPr>
            <p:ph type="sldNum" sz="quarter" idx="12"/>
          </p:nvPr>
        </p:nvSpPr>
        <p:spPr/>
        <p:txBody>
          <a:bodyPr/>
          <a:lstStyle/>
          <a:p>
            <a:pPr rtl="0"/>
            <a:fld id="{48F63A3B-78C7-47BE-AE5E-E10140E04643}" type="slidenum">
              <a:rPr lang="en-US" altLang="ja-JP" smtClean="0"/>
              <a:t>93</a:t>
            </a:fld>
            <a:endParaRPr lang="ja-JP" dirty="0"/>
          </a:p>
        </p:txBody>
      </p:sp>
      <p:sp>
        <p:nvSpPr>
          <p:cNvPr id="7" name="テキスト ボックス 6">
            <a:extLst>
              <a:ext uri="{FF2B5EF4-FFF2-40B4-BE49-F238E27FC236}">
                <a16:creationId xmlns:a16="http://schemas.microsoft.com/office/drawing/2014/main" id="{D1CE3304-BC70-19DD-2998-7E95B87656D0}"/>
              </a:ext>
            </a:extLst>
          </p:cNvPr>
          <p:cNvSpPr txBox="1"/>
          <p:nvPr/>
        </p:nvSpPr>
        <p:spPr>
          <a:xfrm>
            <a:off x="1017985" y="2497365"/>
            <a:ext cx="5539978" cy="1938992"/>
          </a:xfrm>
          <a:prstGeom prst="rect">
            <a:avLst/>
          </a:prstGeom>
          <a:noFill/>
        </p:spPr>
        <p:txBody>
          <a:bodyPr wrap="square">
            <a:spAutoFit/>
          </a:bodyPr>
          <a:lstStyle/>
          <a:p>
            <a:r>
              <a:rPr kumimoji="1" lang="ja-JP" altLang="en-US" sz="2400" dirty="0"/>
              <a:t>過去の震災ではインフラ復旧にかなりの時間がかかっている→</a:t>
            </a:r>
            <a:endParaRPr kumimoji="1" lang="en-US" altLang="ja-JP" sz="2400" dirty="0"/>
          </a:p>
          <a:p>
            <a:endParaRPr kumimoji="1" lang="en-US" altLang="ja-JP" sz="2400" dirty="0">
              <a:solidFill>
                <a:srgbClr val="1F2C8F"/>
              </a:solidFill>
              <a:hlinkClick r:id="rId2">
                <a:extLst>
                  <a:ext uri="{A12FA001-AC4F-418D-AE19-62706E023703}">
                    <ahyp:hlinkClr xmlns:ahyp="http://schemas.microsoft.com/office/drawing/2018/hyperlinkcolor" val="tx"/>
                  </a:ext>
                </a:extLst>
              </a:hlinkClick>
            </a:endParaRPr>
          </a:p>
          <a:p>
            <a:r>
              <a:rPr kumimoji="1" lang="ja-JP" altLang="en-US" sz="2400" dirty="0">
                <a:solidFill>
                  <a:srgbClr val="1F2C8F"/>
                </a:solidFill>
                <a:hlinkClick r:id="rId2">
                  <a:extLst>
                    <a:ext uri="{A12FA001-AC4F-418D-AE19-62706E023703}">
                      <ahyp:hlinkClr xmlns:ahyp="http://schemas.microsoft.com/office/drawing/2018/hyperlinkcolor" val="tx"/>
                    </a:ext>
                  </a:extLst>
                </a:hlinkClick>
              </a:rPr>
              <a:t>（</a:t>
            </a:r>
            <a:r>
              <a:rPr kumimoji="1" lang="en-US" altLang="ja-JP" sz="2400" dirty="0">
                <a:hlinkClick r:id="rId2">
                  <a:extLst>
                    <a:ext uri="{A12FA001-AC4F-418D-AE19-62706E023703}">
                      <ahyp:hlinkClr xmlns:ahyp="http://schemas.microsoft.com/office/drawing/2018/hyperlinkcolor" val="tx"/>
                    </a:ext>
                  </a:extLst>
                </a:hlinkClick>
              </a:rPr>
              <a:t>https://tenki.jp/lite/bousai/knowledge/48ae160.html</a:t>
            </a:r>
            <a:endParaRPr lang="ja-JP" altLang="en-US" sz="2400" dirty="0"/>
          </a:p>
        </p:txBody>
      </p:sp>
      <p:pic>
        <p:nvPicPr>
          <p:cNvPr id="8" name="図 7">
            <a:extLst>
              <a:ext uri="{FF2B5EF4-FFF2-40B4-BE49-F238E27FC236}">
                <a16:creationId xmlns:a16="http://schemas.microsoft.com/office/drawing/2014/main" id="{95AA2FC1-441F-274B-C88F-0FE6B0FAD8C6}"/>
              </a:ext>
            </a:extLst>
          </p:cNvPr>
          <p:cNvPicPr>
            <a:picLocks noChangeAspect="1"/>
          </p:cNvPicPr>
          <p:nvPr/>
        </p:nvPicPr>
        <p:blipFill>
          <a:blip r:embed="rId3"/>
          <a:stretch>
            <a:fillRect/>
          </a:stretch>
        </p:blipFill>
        <p:spPr>
          <a:xfrm>
            <a:off x="6994124" y="2314940"/>
            <a:ext cx="4435876" cy="3326908"/>
          </a:xfrm>
          <a:prstGeom prst="rect">
            <a:avLst/>
          </a:prstGeom>
        </p:spPr>
      </p:pic>
      <p:sp>
        <p:nvSpPr>
          <p:cNvPr id="4" name="テキスト ボックス 3">
            <a:extLst>
              <a:ext uri="{FF2B5EF4-FFF2-40B4-BE49-F238E27FC236}">
                <a16:creationId xmlns:a16="http://schemas.microsoft.com/office/drawing/2014/main" id="{E43FB190-9B04-BE16-DD37-BDC504597262}"/>
              </a:ext>
            </a:extLst>
          </p:cNvPr>
          <p:cNvSpPr txBox="1"/>
          <p:nvPr/>
        </p:nvSpPr>
        <p:spPr>
          <a:xfrm>
            <a:off x="10895046" y="6413021"/>
            <a:ext cx="1106454"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31045935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FB17A1-8E5B-6C0B-A6E2-855CFDFA2682}"/>
              </a:ext>
            </a:extLst>
          </p:cNvPr>
          <p:cNvSpPr>
            <a:spLocks noGrp="1"/>
          </p:cNvSpPr>
          <p:nvPr>
            <p:ph type="title"/>
          </p:nvPr>
        </p:nvSpPr>
        <p:spPr/>
        <p:txBody>
          <a:bodyPr/>
          <a:lstStyle/>
          <a:p>
            <a:r>
              <a:rPr kumimoji="1" lang="ja-JP" altLang="en-US" dirty="0">
                <a:solidFill>
                  <a:schemeClr val="tx1"/>
                </a:solidFill>
              </a:rPr>
              <a:t>（</a:t>
            </a:r>
            <a:r>
              <a:rPr kumimoji="1" lang="en-US" altLang="ja-JP" dirty="0">
                <a:solidFill>
                  <a:schemeClr val="tx1"/>
                </a:solidFill>
              </a:rPr>
              <a:t>2</a:t>
            </a:r>
            <a:r>
              <a:rPr kumimoji="1" lang="ja-JP" altLang="en-US" dirty="0">
                <a:solidFill>
                  <a:schemeClr val="tx1"/>
                </a:solidFill>
              </a:rPr>
              <a:t>）過去の震災との比較②</a:t>
            </a:r>
          </a:p>
        </p:txBody>
      </p:sp>
      <p:sp>
        <p:nvSpPr>
          <p:cNvPr id="3" name="コンテンツ プレースホルダー 2">
            <a:extLst>
              <a:ext uri="{FF2B5EF4-FFF2-40B4-BE49-F238E27FC236}">
                <a16:creationId xmlns:a16="http://schemas.microsoft.com/office/drawing/2014/main" id="{C8DFCFA3-62AC-9B15-F4EF-39C45F5FAAB4}"/>
              </a:ext>
            </a:extLst>
          </p:cNvPr>
          <p:cNvSpPr>
            <a:spLocks noGrp="1"/>
          </p:cNvSpPr>
          <p:nvPr>
            <p:ph sz="half" idx="1"/>
          </p:nvPr>
        </p:nvSpPr>
        <p:spPr/>
        <p:txBody>
          <a:bodyPr/>
          <a:lstStyle/>
          <a:p>
            <a:r>
              <a:rPr lang="ja-JP" altLang="en-US" sz="2400" dirty="0">
                <a:solidFill>
                  <a:schemeClr val="tx1"/>
                </a:solidFill>
              </a:rPr>
              <a:t>災害関連死→熊本地震では</a:t>
            </a:r>
            <a:r>
              <a:rPr lang="en-US" altLang="ja-JP" sz="2400" dirty="0">
                <a:solidFill>
                  <a:schemeClr val="tx1"/>
                </a:solidFill>
              </a:rPr>
              <a:t>8</a:t>
            </a:r>
            <a:r>
              <a:rPr lang="ja-JP" altLang="en-US" sz="2400" dirty="0">
                <a:solidFill>
                  <a:schemeClr val="tx1"/>
                </a:solidFill>
              </a:rPr>
              <a:t>割、東日本大震災では</a:t>
            </a:r>
            <a:r>
              <a:rPr lang="en-US" altLang="ja-JP" sz="2400" dirty="0">
                <a:solidFill>
                  <a:schemeClr val="tx1"/>
                </a:solidFill>
              </a:rPr>
              <a:t>9</a:t>
            </a:r>
            <a:r>
              <a:rPr lang="ja-JP" altLang="en-US" sz="2400" dirty="0">
                <a:solidFill>
                  <a:schemeClr val="tx1"/>
                </a:solidFill>
              </a:rPr>
              <a:t>割の人が高齢者</a:t>
            </a:r>
            <a:endParaRPr lang="en-US" altLang="ja-JP" sz="2400" dirty="0">
              <a:solidFill>
                <a:schemeClr val="tx1"/>
              </a:solidFill>
            </a:endParaRPr>
          </a:p>
          <a:p>
            <a:r>
              <a:rPr lang="ja-JP" altLang="en-US" sz="2400" dirty="0">
                <a:solidFill>
                  <a:schemeClr val="tx1"/>
                </a:solidFill>
              </a:rPr>
              <a:t>原因：避難所生活の負担、地震の恐怖からくる負担</a:t>
            </a:r>
            <a:endParaRPr lang="en-US" altLang="ja-JP" sz="2400" dirty="0">
              <a:solidFill>
                <a:schemeClr val="tx1"/>
              </a:solidFill>
            </a:endParaRPr>
          </a:p>
          <a:p>
            <a:r>
              <a:rPr lang="ja-JP" altLang="en-US" sz="2400" dirty="0">
                <a:solidFill>
                  <a:schemeClr val="tx1"/>
                </a:solidFill>
              </a:rPr>
              <a:t>熊本地震では自宅で亡くなった方が</a:t>
            </a:r>
            <a:r>
              <a:rPr lang="en-US" altLang="ja-JP" sz="2400" dirty="0">
                <a:solidFill>
                  <a:schemeClr val="tx1"/>
                </a:solidFill>
              </a:rPr>
              <a:t>4</a:t>
            </a:r>
            <a:r>
              <a:rPr lang="ja-JP" altLang="en-US" sz="2400" dirty="0">
                <a:solidFill>
                  <a:schemeClr val="tx1"/>
                </a:solidFill>
              </a:rPr>
              <a:t>割→能登半島地震でも自宅に取り残されている高齢者がいる？</a:t>
            </a:r>
            <a:endParaRPr lang="en-US" altLang="ja-JP" sz="2400" dirty="0">
              <a:solidFill>
                <a:schemeClr val="tx1"/>
              </a:solidFill>
            </a:endParaRPr>
          </a:p>
          <a:p>
            <a:r>
              <a:rPr lang="ja-JP" altLang="en-US" sz="2400" dirty="0">
                <a:solidFill>
                  <a:schemeClr val="tx1"/>
                </a:solidFill>
              </a:rPr>
              <a:t>東日本大震災に比べて家屋被害が深刻</a:t>
            </a:r>
            <a:endParaRPr lang="en-US" altLang="ja-JP" sz="2400" dirty="0">
              <a:solidFill>
                <a:schemeClr val="tx1"/>
              </a:solidFill>
            </a:endParaRPr>
          </a:p>
          <a:p>
            <a:r>
              <a:rPr lang="ja-JP" altLang="en-US" sz="2400" dirty="0">
                <a:solidFill>
                  <a:schemeClr val="tx1"/>
                </a:solidFill>
              </a:rPr>
              <a:t>正月に起こったため、通常時に比べて避難者が多く、食料、物資の不足が深刻</a:t>
            </a:r>
            <a:endParaRPr lang="en-US" altLang="ja-JP" sz="2400" dirty="0">
              <a:solidFill>
                <a:schemeClr val="tx1"/>
              </a:solidFill>
            </a:endParaRPr>
          </a:p>
          <a:p>
            <a:r>
              <a:rPr lang="ja-JP" altLang="en-US" sz="2400" dirty="0">
                <a:solidFill>
                  <a:schemeClr val="tx1"/>
                </a:solidFill>
              </a:rPr>
              <a:t>能登半島地震は、北陸で冬に起こった地震のため、寒さと雪の問題が深刻であり、過去の震災と比べても、体調管理が難しい</a:t>
            </a:r>
            <a:endParaRPr lang="en-US" altLang="ja-JP" sz="2400" dirty="0">
              <a:solidFill>
                <a:schemeClr val="tx1"/>
              </a:solidFill>
            </a:endParaRPr>
          </a:p>
          <a:p>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BE48A287-1975-816C-F96D-518E02A0509F}"/>
              </a:ext>
            </a:extLst>
          </p:cNvPr>
          <p:cNvSpPr>
            <a:spLocks noGrp="1"/>
          </p:cNvSpPr>
          <p:nvPr>
            <p:ph type="sldNum" sz="quarter" idx="12"/>
          </p:nvPr>
        </p:nvSpPr>
        <p:spPr/>
        <p:txBody>
          <a:bodyPr/>
          <a:lstStyle/>
          <a:p>
            <a:pPr rtl="0"/>
            <a:fld id="{48F63A3B-78C7-47BE-AE5E-E10140E04643}" type="slidenum">
              <a:rPr lang="en-US" altLang="ja-JP" smtClean="0"/>
              <a:t>94</a:t>
            </a:fld>
            <a:endParaRPr lang="ja-JP" dirty="0"/>
          </a:p>
        </p:txBody>
      </p:sp>
      <p:sp>
        <p:nvSpPr>
          <p:cNvPr id="4" name="テキスト ボックス 3">
            <a:extLst>
              <a:ext uri="{FF2B5EF4-FFF2-40B4-BE49-F238E27FC236}">
                <a16:creationId xmlns:a16="http://schemas.microsoft.com/office/drawing/2014/main" id="{CF2C158E-F6CC-E71D-EB7B-C474B8B9A132}"/>
              </a:ext>
            </a:extLst>
          </p:cNvPr>
          <p:cNvSpPr txBox="1"/>
          <p:nvPr/>
        </p:nvSpPr>
        <p:spPr>
          <a:xfrm>
            <a:off x="10895046" y="6413021"/>
            <a:ext cx="1106454"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5765871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BF8950-7543-53E9-FE4B-93599F4B52F1}"/>
              </a:ext>
            </a:extLst>
          </p:cNvPr>
          <p:cNvSpPr>
            <a:spLocks noGrp="1"/>
          </p:cNvSpPr>
          <p:nvPr>
            <p:ph type="title"/>
          </p:nvPr>
        </p:nvSpPr>
        <p:spPr/>
        <p:txBody>
          <a:bodyPr/>
          <a:lstStyle/>
          <a:p>
            <a:r>
              <a:rPr kumimoji="1" lang="ja-JP" altLang="en-US" dirty="0">
                <a:solidFill>
                  <a:schemeClr val="tx1"/>
                </a:solidFill>
              </a:rPr>
              <a:t>（</a:t>
            </a:r>
            <a:r>
              <a:rPr kumimoji="1" lang="en-US" altLang="ja-JP" dirty="0">
                <a:solidFill>
                  <a:schemeClr val="tx1"/>
                </a:solidFill>
              </a:rPr>
              <a:t>3</a:t>
            </a:r>
            <a:r>
              <a:rPr kumimoji="1" lang="ja-JP" altLang="en-US" dirty="0">
                <a:solidFill>
                  <a:schemeClr val="tx1"/>
                </a:solidFill>
              </a:rPr>
              <a:t>）能登半島地震における食に関する課題</a:t>
            </a:r>
          </a:p>
        </p:txBody>
      </p:sp>
      <p:sp>
        <p:nvSpPr>
          <p:cNvPr id="3" name="コンテンツ プレースホルダー 2">
            <a:extLst>
              <a:ext uri="{FF2B5EF4-FFF2-40B4-BE49-F238E27FC236}">
                <a16:creationId xmlns:a16="http://schemas.microsoft.com/office/drawing/2014/main" id="{CDB488D4-B2B3-4CCA-329B-092523332B46}"/>
              </a:ext>
            </a:extLst>
          </p:cNvPr>
          <p:cNvSpPr>
            <a:spLocks noGrp="1"/>
          </p:cNvSpPr>
          <p:nvPr>
            <p:ph sz="half" idx="1"/>
          </p:nvPr>
        </p:nvSpPr>
        <p:spPr/>
        <p:txBody>
          <a:bodyPr/>
          <a:lstStyle/>
          <a:p>
            <a:r>
              <a:rPr kumimoji="1" lang="ja-JP" altLang="en-US" sz="2400" dirty="0">
                <a:solidFill>
                  <a:schemeClr val="tx1"/>
                </a:solidFill>
              </a:rPr>
              <a:t>水がとにかく足りない！</a:t>
            </a:r>
            <a:r>
              <a:rPr kumimoji="1" lang="en-US" altLang="ja-JP" sz="2400" dirty="0">
                <a:solidFill>
                  <a:schemeClr val="tx1"/>
                </a:solidFill>
              </a:rPr>
              <a:t>(</a:t>
            </a:r>
            <a:r>
              <a:rPr kumimoji="1" lang="ja-JP" altLang="en-US" sz="2400" dirty="0">
                <a:solidFill>
                  <a:schemeClr val="tx1"/>
                </a:solidFill>
              </a:rPr>
              <a:t>トイレ、食事、飲み水</a:t>
            </a:r>
            <a:r>
              <a:rPr kumimoji="1" lang="en-US" altLang="ja-JP" sz="2400" dirty="0">
                <a:solidFill>
                  <a:schemeClr val="tx1"/>
                </a:solidFill>
              </a:rPr>
              <a:t>)</a:t>
            </a:r>
            <a:r>
              <a:rPr kumimoji="1" lang="ja-JP" altLang="en-US" sz="2400" dirty="0">
                <a:solidFill>
                  <a:schemeClr val="tx1"/>
                </a:solidFill>
              </a:rPr>
              <a:t> </a:t>
            </a:r>
            <a:endParaRPr kumimoji="1" lang="en-US" altLang="ja-JP" sz="2400" dirty="0">
              <a:solidFill>
                <a:schemeClr val="tx1"/>
              </a:solidFill>
            </a:endParaRPr>
          </a:p>
          <a:p>
            <a:pPr marL="0" indent="0">
              <a:buNone/>
            </a:pPr>
            <a:r>
              <a:rPr kumimoji="1" lang="ja-JP" altLang="en-US" sz="2400" dirty="0">
                <a:solidFill>
                  <a:schemeClr val="tx1"/>
                </a:solidFill>
              </a:rPr>
              <a:t>→雪を溶かしたり川の水を用いたり</a:t>
            </a:r>
            <a:r>
              <a:rPr kumimoji="1" lang="en-US" altLang="ja-JP" sz="2400" dirty="0">
                <a:solidFill>
                  <a:schemeClr val="tx1"/>
                </a:solidFill>
              </a:rPr>
              <a:t>…</a:t>
            </a:r>
            <a:r>
              <a:rPr kumimoji="1" lang="ja-JP" altLang="en-US" sz="2400" dirty="0">
                <a:solidFill>
                  <a:srgbClr val="C00000"/>
                </a:solidFill>
              </a:rPr>
              <a:t>衛生状態が心配</a:t>
            </a:r>
            <a:endParaRPr kumimoji="1" lang="en-US" altLang="ja-JP" sz="2400" dirty="0">
              <a:solidFill>
                <a:srgbClr val="C00000"/>
              </a:solidFill>
            </a:endParaRPr>
          </a:p>
          <a:p>
            <a:r>
              <a:rPr lang="ja-JP" altLang="en-US" sz="2400" dirty="0">
                <a:solidFill>
                  <a:schemeClr val="tx1"/>
                </a:solidFill>
              </a:rPr>
              <a:t>支援物資がパンやカップラーメンばかり→</a:t>
            </a:r>
            <a:r>
              <a:rPr lang="ja-JP" altLang="en-US" sz="2400" dirty="0">
                <a:solidFill>
                  <a:srgbClr val="C00000"/>
                </a:solidFill>
              </a:rPr>
              <a:t>栄養状態が心配</a:t>
            </a:r>
            <a:endParaRPr lang="en-US" altLang="ja-JP" sz="2400" dirty="0">
              <a:solidFill>
                <a:srgbClr val="C00000"/>
              </a:solidFill>
            </a:endParaRPr>
          </a:p>
          <a:p>
            <a:r>
              <a:rPr lang="ja-JP" altLang="en-US" sz="2400" dirty="0">
                <a:solidFill>
                  <a:schemeClr val="tx1"/>
                </a:solidFill>
              </a:rPr>
              <a:t>介護が必要な人、高齢者への食事サポート</a:t>
            </a:r>
            <a:endParaRPr lang="en-US" altLang="ja-JP" sz="2400" dirty="0">
              <a:solidFill>
                <a:schemeClr val="tx1"/>
              </a:solidFill>
            </a:endParaRPr>
          </a:p>
          <a:p>
            <a:r>
              <a:rPr lang="ja-JP" altLang="en-US" sz="2400" dirty="0">
                <a:solidFill>
                  <a:schemeClr val="tx1"/>
                </a:solidFill>
              </a:rPr>
              <a:t>土地の隆起などが原因で道路が寸断、重機や船が入れない→支援の手が届きにくい、支援が遅くなってしまう</a:t>
            </a:r>
            <a:endParaRPr kumimoji="1" lang="en-US" altLang="ja-JP" sz="2400" dirty="0">
              <a:solidFill>
                <a:schemeClr val="tx1"/>
              </a:solidFill>
            </a:endParaRPr>
          </a:p>
          <a:p>
            <a:r>
              <a:rPr lang="ja-JP" altLang="en-US" sz="2400" dirty="0">
                <a:solidFill>
                  <a:schemeClr val="tx1"/>
                </a:solidFill>
              </a:rPr>
              <a:t>高齢者</a:t>
            </a:r>
            <a:r>
              <a:rPr kumimoji="1" lang="ja-JP" altLang="en-US" sz="2400" dirty="0">
                <a:solidFill>
                  <a:schemeClr val="tx1"/>
                </a:solidFill>
              </a:rPr>
              <a:t>は備蓄をしない傾向がある</a:t>
            </a:r>
            <a:r>
              <a:rPr kumimoji="1" lang="en-US" altLang="ja-JP" sz="2400" dirty="0">
                <a:solidFill>
                  <a:schemeClr val="tx1"/>
                </a:solidFill>
              </a:rPr>
              <a:t>(</a:t>
            </a:r>
            <a:r>
              <a:rPr kumimoji="1" lang="ja-JP" altLang="en-US" sz="2400" dirty="0">
                <a:solidFill>
                  <a:schemeClr val="tx1"/>
                </a:solidFill>
              </a:rPr>
              <a:t>逆に子供がいる家庭は備蓄が進んでいる傾向</a:t>
            </a:r>
            <a:r>
              <a:rPr kumimoji="1" lang="en-US" altLang="ja-JP" sz="2400" dirty="0">
                <a:solidFill>
                  <a:schemeClr val="tx1"/>
                </a:solidFill>
              </a:rPr>
              <a:t>)</a:t>
            </a:r>
          </a:p>
          <a:p>
            <a:endParaRPr kumimoji="1" lang="ja-JP" altLang="en-US" dirty="0">
              <a:solidFill>
                <a:schemeClr val="tx1"/>
              </a:solidFill>
            </a:endParaRPr>
          </a:p>
        </p:txBody>
      </p:sp>
      <p:sp>
        <p:nvSpPr>
          <p:cNvPr id="5" name="スライド番号プレースホルダー 4">
            <a:extLst>
              <a:ext uri="{FF2B5EF4-FFF2-40B4-BE49-F238E27FC236}">
                <a16:creationId xmlns:a16="http://schemas.microsoft.com/office/drawing/2014/main" id="{F7B15F6D-1D28-1429-0C7A-030BFA79141C}"/>
              </a:ext>
            </a:extLst>
          </p:cNvPr>
          <p:cNvSpPr>
            <a:spLocks noGrp="1"/>
          </p:cNvSpPr>
          <p:nvPr>
            <p:ph type="sldNum" sz="quarter" idx="12"/>
          </p:nvPr>
        </p:nvSpPr>
        <p:spPr/>
        <p:txBody>
          <a:bodyPr/>
          <a:lstStyle/>
          <a:p>
            <a:pPr rtl="0"/>
            <a:fld id="{48F63A3B-78C7-47BE-AE5E-E10140E04643}" type="slidenum">
              <a:rPr lang="en-US" altLang="ja-JP" smtClean="0"/>
              <a:t>95</a:t>
            </a:fld>
            <a:endParaRPr lang="ja-JP" dirty="0"/>
          </a:p>
        </p:txBody>
      </p:sp>
      <p:sp>
        <p:nvSpPr>
          <p:cNvPr id="4" name="テキスト ボックス 3">
            <a:extLst>
              <a:ext uri="{FF2B5EF4-FFF2-40B4-BE49-F238E27FC236}">
                <a16:creationId xmlns:a16="http://schemas.microsoft.com/office/drawing/2014/main" id="{52599BA6-094B-1928-727D-B80197169671}"/>
              </a:ext>
            </a:extLst>
          </p:cNvPr>
          <p:cNvSpPr txBox="1"/>
          <p:nvPr/>
        </p:nvSpPr>
        <p:spPr>
          <a:xfrm>
            <a:off x="10895046" y="6413021"/>
            <a:ext cx="1106454" cy="369332"/>
          </a:xfrm>
          <a:prstGeom prst="rect">
            <a:avLst/>
          </a:prstGeom>
          <a:noFill/>
        </p:spPr>
        <p:txBody>
          <a:bodyPr wrap="square" rtlCol="0">
            <a:spAutoFit/>
          </a:bodyPr>
          <a:lstStyle/>
          <a:p>
            <a:r>
              <a:rPr kumimoji="1" lang="ja-JP" altLang="en-US" dirty="0"/>
              <a:t>（</a:t>
            </a:r>
            <a:r>
              <a:rPr kumimoji="1" lang="en-US" altLang="ja-JP" dirty="0"/>
              <a:t>F</a:t>
            </a:r>
            <a:r>
              <a:rPr kumimoji="1" lang="ja-JP" altLang="en-US" dirty="0"/>
              <a:t>）</a:t>
            </a:r>
          </a:p>
        </p:txBody>
      </p:sp>
    </p:spTree>
    <p:extLst>
      <p:ext uri="{BB962C8B-B14F-4D97-AF65-F5344CB8AC3E}">
        <p14:creationId xmlns:p14="http://schemas.microsoft.com/office/powerpoint/2010/main" val="27201886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9708BC9-061D-A869-2927-FD54FEA2EE01}"/>
              </a:ext>
            </a:extLst>
          </p:cNvPr>
          <p:cNvSpPr>
            <a:spLocks noGrp="1"/>
          </p:cNvSpPr>
          <p:nvPr>
            <p:ph sz="half" idx="1"/>
          </p:nvPr>
        </p:nvSpPr>
        <p:spPr>
          <a:xfrm>
            <a:off x="122936" y="842534"/>
            <a:ext cx="12069064" cy="5558265"/>
          </a:xfrm>
        </p:spPr>
        <p:txBody>
          <a:bodyPr/>
          <a:lstStyle/>
          <a:p>
            <a:pPr marL="0" indent="0">
              <a:buNone/>
            </a:pPr>
            <a:r>
              <a:rPr lang="ja-JP" altLang="en-US" sz="2800" b="1" dirty="0">
                <a:solidFill>
                  <a:schemeClr val="tx1"/>
                </a:solidFill>
              </a:rPr>
              <a:t>　（</a:t>
            </a:r>
            <a:r>
              <a:rPr lang="en-US" altLang="ja-JP" sz="2800" b="1" dirty="0">
                <a:solidFill>
                  <a:schemeClr val="tx1"/>
                </a:solidFill>
              </a:rPr>
              <a:t>4</a:t>
            </a:r>
            <a:r>
              <a:rPr lang="ja-JP" altLang="en-US" sz="2800" b="1" dirty="0">
                <a:solidFill>
                  <a:schemeClr val="tx1"/>
                </a:solidFill>
              </a:rPr>
              <a:t>）</a:t>
            </a:r>
            <a:r>
              <a:rPr kumimoji="1" lang="ja-JP" altLang="en-US" sz="2800" b="1" dirty="0">
                <a:solidFill>
                  <a:schemeClr val="tx1"/>
                </a:solidFill>
              </a:rPr>
              <a:t>食料備蓄における今後の展望①</a:t>
            </a:r>
            <a:endParaRPr kumimoji="1" lang="en-US" altLang="ja-JP" sz="2800" b="1" dirty="0">
              <a:solidFill>
                <a:schemeClr val="tx1"/>
              </a:solidFill>
            </a:endParaRPr>
          </a:p>
          <a:p>
            <a:pPr marL="0" indent="0">
              <a:buNone/>
            </a:pPr>
            <a:endParaRPr lang="en-US" altLang="ja-JP" sz="2800" b="1" dirty="0">
              <a:solidFill>
                <a:schemeClr val="tx1"/>
              </a:solidFill>
            </a:endParaRPr>
          </a:p>
          <a:p>
            <a:pPr marL="0" indent="0">
              <a:buNone/>
            </a:pPr>
            <a:r>
              <a:rPr kumimoji="1" lang="ja-JP" altLang="en-US" sz="2800" b="1" dirty="0">
                <a:solidFill>
                  <a:schemeClr val="tx1"/>
                </a:solidFill>
              </a:rPr>
              <a:t>　　　能登半島での教訓</a:t>
            </a:r>
            <a:r>
              <a:rPr kumimoji="1" lang="en-US" altLang="ja-JP" sz="2800" b="1" dirty="0">
                <a:solidFill>
                  <a:schemeClr val="tx1"/>
                </a:solidFill>
              </a:rPr>
              <a:t>…</a:t>
            </a:r>
          </a:p>
          <a:p>
            <a:pPr marL="0" indent="0">
              <a:buNone/>
            </a:pPr>
            <a:r>
              <a:rPr lang="ja-JP" altLang="en-US" sz="2800" b="1" dirty="0">
                <a:solidFill>
                  <a:schemeClr val="tx1"/>
                </a:solidFill>
              </a:rPr>
              <a:t>　　　　</a:t>
            </a:r>
            <a:r>
              <a:rPr lang="ja-JP" altLang="en-US" sz="2800" dirty="0">
                <a:solidFill>
                  <a:schemeClr val="tx1"/>
                </a:solidFill>
              </a:rPr>
              <a:t>・</a:t>
            </a:r>
            <a:r>
              <a:rPr lang="ja-JP" altLang="en-US" sz="2800" dirty="0">
                <a:solidFill>
                  <a:srgbClr val="FF0000"/>
                </a:solidFill>
              </a:rPr>
              <a:t>道路が遮断</a:t>
            </a:r>
            <a:r>
              <a:rPr lang="ja-JP" altLang="en-US" sz="2800" dirty="0">
                <a:solidFill>
                  <a:schemeClr val="tx1"/>
                </a:solidFill>
              </a:rPr>
              <a:t>されることで、他都道府県からの</a:t>
            </a:r>
            <a:r>
              <a:rPr lang="ja-JP" altLang="en-US" sz="2800" dirty="0">
                <a:solidFill>
                  <a:srgbClr val="FF0000"/>
                </a:solidFill>
              </a:rPr>
              <a:t>支援が届かない</a:t>
            </a:r>
            <a:r>
              <a:rPr lang="ja-JP" altLang="en-US" sz="2800" dirty="0">
                <a:solidFill>
                  <a:schemeClr val="tx1"/>
                </a:solidFill>
              </a:rPr>
              <a:t>状態</a:t>
            </a:r>
            <a:endParaRPr lang="en-US" altLang="ja-JP" sz="2800" dirty="0">
              <a:solidFill>
                <a:schemeClr val="tx1"/>
              </a:solidFill>
            </a:endParaRPr>
          </a:p>
          <a:p>
            <a:pPr marL="0" indent="0">
              <a:buNone/>
            </a:pPr>
            <a:endParaRPr kumimoji="1" lang="en-US" altLang="ja-JP" sz="2800" b="1" dirty="0">
              <a:solidFill>
                <a:schemeClr val="tx1"/>
              </a:solidFill>
            </a:endParaRPr>
          </a:p>
          <a:p>
            <a:pPr marL="0" indent="0">
              <a:buNone/>
            </a:pPr>
            <a:r>
              <a:rPr lang="ja-JP" altLang="en-US" sz="2800" b="1" dirty="0">
                <a:solidFill>
                  <a:schemeClr val="tx1"/>
                </a:solidFill>
              </a:rPr>
              <a:t>　　　静岡県ではどうか？</a:t>
            </a:r>
            <a:endParaRPr lang="en-US" altLang="ja-JP" sz="2800" b="1" dirty="0">
              <a:solidFill>
                <a:schemeClr val="tx1"/>
              </a:solidFill>
            </a:endParaRPr>
          </a:p>
          <a:p>
            <a:pPr marL="0" indent="0">
              <a:buNone/>
            </a:pPr>
            <a:r>
              <a:rPr kumimoji="1" lang="ja-JP" altLang="en-US" sz="2800" b="1" dirty="0">
                <a:solidFill>
                  <a:schemeClr val="tx1"/>
                </a:solidFill>
              </a:rPr>
              <a:t>　　　　</a:t>
            </a:r>
            <a:r>
              <a:rPr kumimoji="1" lang="ja-JP" altLang="en-US" sz="2800" dirty="0">
                <a:solidFill>
                  <a:schemeClr val="tx1"/>
                </a:solidFill>
              </a:rPr>
              <a:t>・道路や線路が海沿いにあり、災害によって</a:t>
            </a:r>
            <a:r>
              <a:rPr kumimoji="1" lang="ja-JP" altLang="en-US" sz="2800" dirty="0">
                <a:solidFill>
                  <a:srgbClr val="FF0000"/>
                </a:solidFill>
              </a:rPr>
              <a:t>遮断される可能性 大</a:t>
            </a:r>
            <a:endParaRPr kumimoji="1" lang="en-US" altLang="ja-JP" sz="2800" dirty="0">
              <a:solidFill>
                <a:srgbClr val="FF0000"/>
              </a:solidFill>
            </a:endParaRPr>
          </a:p>
          <a:p>
            <a:pPr marL="0" indent="0">
              <a:buNone/>
            </a:pPr>
            <a:r>
              <a:rPr lang="ja-JP" altLang="en-US" sz="2800" dirty="0">
                <a:solidFill>
                  <a:schemeClr val="tx1"/>
                </a:solidFill>
              </a:rPr>
              <a:t>　　　　・県北部は、山が連なり、支援経路を確保しずらい</a:t>
            </a:r>
            <a:endParaRPr lang="en-US" altLang="ja-JP" sz="2800" dirty="0">
              <a:solidFill>
                <a:schemeClr val="tx1"/>
              </a:solidFill>
            </a:endParaRPr>
          </a:p>
          <a:p>
            <a:pPr marL="0" indent="0">
              <a:buNone/>
            </a:pPr>
            <a:endParaRPr kumimoji="1" lang="en-US" altLang="ja-JP" sz="2800" b="1" dirty="0">
              <a:solidFill>
                <a:schemeClr val="tx1"/>
              </a:solidFill>
            </a:endParaRPr>
          </a:p>
          <a:p>
            <a:pPr marL="0" indent="0">
              <a:buNone/>
            </a:pPr>
            <a:r>
              <a:rPr lang="ja-JP" altLang="en-US" sz="2800" b="1" dirty="0">
                <a:solidFill>
                  <a:schemeClr val="tx1"/>
                </a:solidFill>
              </a:rPr>
              <a:t>　　　→</a:t>
            </a:r>
            <a:r>
              <a:rPr lang="ja-JP" altLang="en-US" sz="2800" dirty="0">
                <a:solidFill>
                  <a:srgbClr val="FF0000"/>
                </a:solidFill>
              </a:rPr>
              <a:t>他の都道府県からの支援に頼らず</a:t>
            </a:r>
            <a:r>
              <a:rPr lang="ja-JP" altLang="en-US" sz="2800" dirty="0">
                <a:solidFill>
                  <a:schemeClr val="tx1"/>
                </a:solidFill>
              </a:rPr>
              <a:t>、県内において、食料生産ができる</a:t>
            </a:r>
            <a:endParaRPr lang="en-US" altLang="ja-JP" sz="2800" dirty="0">
              <a:solidFill>
                <a:schemeClr val="tx1"/>
              </a:solidFill>
            </a:endParaRPr>
          </a:p>
          <a:p>
            <a:pPr marL="0" indent="0">
              <a:buNone/>
            </a:pPr>
            <a:r>
              <a:rPr lang="ja-JP" altLang="en-US" sz="2800" dirty="0">
                <a:solidFill>
                  <a:schemeClr val="tx1"/>
                </a:solidFill>
              </a:rPr>
              <a:t>　　　　　環境を整えておき、そこを拠点として</a:t>
            </a:r>
            <a:r>
              <a:rPr lang="ja-JP" altLang="en-US" sz="2800" dirty="0">
                <a:solidFill>
                  <a:srgbClr val="FF0000"/>
                </a:solidFill>
              </a:rPr>
              <a:t>配食を行う</a:t>
            </a:r>
            <a:r>
              <a:rPr lang="ja-JP" altLang="en-US" sz="2800" dirty="0">
                <a:solidFill>
                  <a:schemeClr val="tx1"/>
                </a:solidFill>
              </a:rPr>
              <a:t>ことが望ましいと考える。</a:t>
            </a:r>
            <a:endParaRPr kumimoji="1" lang="en-US" altLang="ja-JP" sz="1600" dirty="0">
              <a:solidFill>
                <a:schemeClr val="tx1"/>
              </a:solidFill>
            </a:endParaRPr>
          </a:p>
          <a:p>
            <a:pPr marL="0" indent="0">
              <a:buNone/>
            </a:pPr>
            <a:endParaRPr lang="en-US" altLang="ja-JP" sz="1400"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r>
              <a:rPr lang="en-US" altLang="ja-JP" sz="1400" b="1" dirty="0">
                <a:solidFill>
                  <a:schemeClr val="tx1"/>
                </a:solidFill>
              </a:rPr>
              <a:t>   </a:t>
            </a:r>
            <a:endParaRPr kumimoji="1" lang="ja-JP" altLang="en-US" sz="2400" b="1" dirty="0">
              <a:solidFill>
                <a:schemeClr val="tx1"/>
              </a:solidFill>
            </a:endParaRPr>
          </a:p>
        </p:txBody>
      </p:sp>
      <p:sp>
        <p:nvSpPr>
          <p:cNvPr id="4" name="テキスト ボックス 3">
            <a:extLst>
              <a:ext uri="{FF2B5EF4-FFF2-40B4-BE49-F238E27FC236}">
                <a16:creationId xmlns:a16="http://schemas.microsoft.com/office/drawing/2014/main" id="{9F07D771-72C3-9315-C65B-1D1C51E854D1}"/>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8" name="スライド番号プレースホルダー 7">
            <a:extLst>
              <a:ext uri="{FF2B5EF4-FFF2-40B4-BE49-F238E27FC236}">
                <a16:creationId xmlns:a16="http://schemas.microsoft.com/office/drawing/2014/main" id="{4EF2A75F-1C7E-BD42-FF15-DED3E78AF45D}"/>
              </a:ext>
            </a:extLst>
          </p:cNvPr>
          <p:cNvSpPr>
            <a:spLocks noGrp="1"/>
          </p:cNvSpPr>
          <p:nvPr>
            <p:ph type="sldNum" sz="quarter" idx="12"/>
          </p:nvPr>
        </p:nvSpPr>
        <p:spPr/>
        <p:txBody>
          <a:bodyPr/>
          <a:lstStyle/>
          <a:p>
            <a:pPr rtl="0"/>
            <a:fld id="{48F63A3B-78C7-47BE-AE5E-E10140E04643}" type="slidenum">
              <a:rPr lang="en-US" altLang="ja-JP" smtClean="0"/>
              <a:t>96</a:t>
            </a:fld>
            <a:endParaRPr lang="ja-JP" dirty="0"/>
          </a:p>
        </p:txBody>
      </p:sp>
      <p:pic>
        <p:nvPicPr>
          <p:cNvPr id="1026" name="Picture 2" descr="山のイラスト | かわいいフリー素材集 いらすとや">
            <a:extLst>
              <a:ext uri="{FF2B5EF4-FFF2-40B4-BE49-F238E27FC236}">
                <a16:creationId xmlns:a16="http://schemas.microsoft.com/office/drawing/2014/main" id="{BBBBF0F5-946D-2C82-015F-D5A0A15B896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9343571" y="3429000"/>
            <a:ext cx="2933700" cy="211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229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9708BC9-061D-A869-2927-FD54FEA2EE01}"/>
              </a:ext>
            </a:extLst>
          </p:cNvPr>
          <p:cNvSpPr>
            <a:spLocks noGrp="1"/>
          </p:cNvSpPr>
          <p:nvPr>
            <p:ph sz="half" idx="1"/>
          </p:nvPr>
        </p:nvSpPr>
        <p:spPr>
          <a:xfrm>
            <a:off x="122936" y="842534"/>
            <a:ext cx="12069064" cy="5558265"/>
          </a:xfrm>
        </p:spPr>
        <p:txBody>
          <a:bodyPr/>
          <a:lstStyle/>
          <a:p>
            <a:pPr marL="0" indent="0">
              <a:buNone/>
            </a:pPr>
            <a:r>
              <a:rPr lang="ja-JP" altLang="en-US" sz="2800" b="1" dirty="0">
                <a:solidFill>
                  <a:schemeClr val="tx1"/>
                </a:solidFill>
              </a:rPr>
              <a:t>　</a:t>
            </a:r>
            <a:r>
              <a:rPr lang="en-US" altLang="ja-JP" sz="2800" b="1" dirty="0">
                <a:solidFill>
                  <a:schemeClr val="tx1"/>
                </a:solidFill>
              </a:rPr>
              <a:t> </a:t>
            </a:r>
            <a:r>
              <a:rPr lang="ja-JP" altLang="en-US" sz="2800" b="1" dirty="0">
                <a:solidFill>
                  <a:schemeClr val="tx1"/>
                </a:solidFill>
              </a:rPr>
              <a:t>（</a:t>
            </a:r>
            <a:r>
              <a:rPr lang="en-US" altLang="ja-JP" sz="2800" b="1" dirty="0">
                <a:solidFill>
                  <a:schemeClr val="tx1"/>
                </a:solidFill>
              </a:rPr>
              <a:t>4</a:t>
            </a:r>
            <a:r>
              <a:rPr lang="ja-JP" altLang="en-US" sz="2800" b="1" dirty="0">
                <a:solidFill>
                  <a:schemeClr val="tx1"/>
                </a:solidFill>
              </a:rPr>
              <a:t>）</a:t>
            </a:r>
            <a:r>
              <a:rPr kumimoji="1" lang="ja-JP" altLang="en-US" sz="2800" b="1" dirty="0">
                <a:solidFill>
                  <a:schemeClr val="tx1"/>
                </a:solidFill>
              </a:rPr>
              <a:t>食料備蓄における今後の展望②</a:t>
            </a:r>
            <a:endParaRPr kumimoji="1" lang="en-US" altLang="ja-JP" sz="2800" b="1" dirty="0">
              <a:solidFill>
                <a:schemeClr val="tx1"/>
              </a:solidFill>
            </a:endParaRPr>
          </a:p>
          <a:p>
            <a:pPr marL="0" indent="0">
              <a:buNone/>
            </a:pPr>
            <a:endParaRPr kumimoji="1" lang="en-US" altLang="ja-JP" sz="1200" b="1" dirty="0">
              <a:solidFill>
                <a:schemeClr val="tx1"/>
              </a:solidFill>
            </a:endParaRPr>
          </a:p>
          <a:p>
            <a:pPr marL="0" indent="0">
              <a:buNone/>
            </a:pPr>
            <a:r>
              <a:rPr lang="ja-JP" altLang="en-US" sz="2800" b="1" dirty="0">
                <a:solidFill>
                  <a:schemeClr val="tx1"/>
                </a:solidFill>
              </a:rPr>
              <a:t>　　　→</a:t>
            </a:r>
            <a:r>
              <a:rPr lang="ja-JP" altLang="en-US" sz="2800" dirty="0">
                <a:solidFill>
                  <a:srgbClr val="FF0000"/>
                </a:solidFill>
              </a:rPr>
              <a:t>他の都道府県からの支援に頼らず</a:t>
            </a:r>
            <a:r>
              <a:rPr lang="ja-JP" altLang="en-US" sz="2800" dirty="0">
                <a:solidFill>
                  <a:schemeClr val="tx1"/>
                </a:solidFill>
              </a:rPr>
              <a:t>、県内において、食料生産ができる</a:t>
            </a:r>
            <a:endParaRPr lang="en-US" altLang="ja-JP" sz="2800" dirty="0">
              <a:solidFill>
                <a:schemeClr val="tx1"/>
              </a:solidFill>
            </a:endParaRPr>
          </a:p>
          <a:p>
            <a:pPr marL="0" indent="0">
              <a:buNone/>
            </a:pPr>
            <a:r>
              <a:rPr lang="ja-JP" altLang="en-US" sz="2800" dirty="0">
                <a:solidFill>
                  <a:schemeClr val="tx1"/>
                </a:solidFill>
              </a:rPr>
              <a:t>　　　　　環境を整えておき、そこを拠点として</a:t>
            </a:r>
            <a:r>
              <a:rPr lang="ja-JP" altLang="en-US" sz="2800" dirty="0">
                <a:solidFill>
                  <a:srgbClr val="FF0000"/>
                </a:solidFill>
              </a:rPr>
              <a:t>配食を行う</a:t>
            </a:r>
            <a:r>
              <a:rPr lang="ja-JP" altLang="en-US" sz="2800" dirty="0">
                <a:solidFill>
                  <a:schemeClr val="tx1"/>
                </a:solidFill>
              </a:rPr>
              <a:t>ことが望ましいと考える。</a:t>
            </a:r>
            <a:endParaRPr kumimoji="1" lang="en-US" altLang="ja-JP" sz="1600" dirty="0">
              <a:solidFill>
                <a:schemeClr val="tx1"/>
              </a:solidFill>
            </a:endParaRPr>
          </a:p>
          <a:p>
            <a:pPr marL="0" indent="0">
              <a:buNone/>
            </a:pPr>
            <a:endParaRPr lang="en-US" altLang="ja-JP" sz="1400"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r>
              <a:rPr lang="en-US" altLang="ja-JP" sz="1400" b="1" dirty="0">
                <a:solidFill>
                  <a:schemeClr val="tx1"/>
                </a:solidFill>
              </a:rPr>
              <a:t>   </a:t>
            </a:r>
            <a:endParaRPr kumimoji="1" lang="ja-JP" altLang="en-US" sz="2400" b="1" dirty="0">
              <a:solidFill>
                <a:schemeClr val="tx1"/>
              </a:solidFill>
            </a:endParaRPr>
          </a:p>
        </p:txBody>
      </p:sp>
      <p:sp>
        <p:nvSpPr>
          <p:cNvPr id="4" name="テキスト ボックス 3">
            <a:extLst>
              <a:ext uri="{FF2B5EF4-FFF2-40B4-BE49-F238E27FC236}">
                <a16:creationId xmlns:a16="http://schemas.microsoft.com/office/drawing/2014/main" id="{9F07D771-72C3-9315-C65B-1D1C51E854D1}"/>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8" name="スライド番号プレースホルダー 7">
            <a:extLst>
              <a:ext uri="{FF2B5EF4-FFF2-40B4-BE49-F238E27FC236}">
                <a16:creationId xmlns:a16="http://schemas.microsoft.com/office/drawing/2014/main" id="{4EF2A75F-1C7E-BD42-FF15-DED3E78AF45D}"/>
              </a:ext>
            </a:extLst>
          </p:cNvPr>
          <p:cNvSpPr>
            <a:spLocks noGrp="1"/>
          </p:cNvSpPr>
          <p:nvPr>
            <p:ph type="sldNum" sz="quarter" idx="12"/>
          </p:nvPr>
        </p:nvSpPr>
        <p:spPr/>
        <p:txBody>
          <a:bodyPr/>
          <a:lstStyle/>
          <a:p>
            <a:pPr rtl="0"/>
            <a:fld id="{48F63A3B-78C7-47BE-AE5E-E10140E04643}" type="slidenum">
              <a:rPr lang="en-US" altLang="ja-JP" smtClean="0"/>
              <a:t>97</a:t>
            </a:fld>
            <a:endParaRPr lang="ja-JP" dirty="0"/>
          </a:p>
        </p:txBody>
      </p:sp>
      <p:pic>
        <p:nvPicPr>
          <p:cNvPr id="5" name="Picture 2" descr="静岡県の地図 | 無料イラスト＆かわいいフリー素材集 ねこ画伯コハクちゃん">
            <a:extLst>
              <a:ext uri="{FF2B5EF4-FFF2-40B4-BE49-F238E27FC236}">
                <a16:creationId xmlns:a16="http://schemas.microsoft.com/office/drawing/2014/main" id="{8738F3BC-1DBE-563D-A092-9DF20BE3A72A}"/>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3302000" y="2005092"/>
            <a:ext cx="5026120" cy="50261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生鮮食品を運ぶ配達員のイラスト（女性） | かわいいフリー素材集 いらすとや">
            <a:extLst>
              <a:ext uri="{FF2B5EF4-FFF2-40B4-BE49-F238E27FC236}">
                <a16:creationId xmlns:a16="http://schemas.microsoft.com/office/drawing/2014/main" id="{CF5CF480-422F-D00B-B41D-6FB33AB63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559" y="3429000"/>
            <a:ext cx="2258111" cy="241820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CA951C1-AADB-3A47-8473-95E783A0EDF1}"/>
              </a:ext>
            </a:extLst>
          </p:cNvPr>
          <p:cNvSpPr txBox="1"/>
          <p:nvPr/>
        </p:nvSpPr>
        <p:spPr>
          <a:xfrm>
            <a:off x="4026183" y="5124816"/>
            <a:ext cx="2057400" cy="461665"/>
          </a:xfrm>
          <a:prstGeom prst="rect">
            <a:avLst/>
          </a:prstGeom>
          <a:noFill/>
        </p:spPr>
        <p:txBody>
          <a:bodyPr wrap="square" rtlCol="0">
            <a:spAutoFit/>
          </a:bodyPr>
          <a:lstStyle/>
          <a:p>
            <a:r>
              <a:rPr kumimoji="1" lang="ja-JP" altLang="en-US" sz="2400" dirty="0"/>
              <a:t>県内で生産</a:t>
            </a:r>
          </a:p>
        </p:txBody>
      </p:sp>
      <p:sp>
        <p:nvSpPr>
          <p:cNvPr id="7" name="矢印: 右 6">
            <a:extLst>
              <a:ext uri="{FF2B5EF4-FFF2-40B4-BE49-F238E27FC236}">
                <a16:creationId xmlns:a16="http://schemas.microsoft.com/office/drawing/2014/main" id="{A792214C-B53A-615A-7A10-5B5118869471}"/>
              </a:ext>
            </a:extLst>
          </p:cNvPr>
          <p:cNvSpPr/>
          <p:nvPr/>
        </p:nvSpPr>
        <p:spPr>
          <a:xfrm rot="7143425">
            <a:off x="3818563" y="5513077"/>
            <a:ext cx="533508" cy="438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D1EE12A3-7C81-6DDE-F694-E071FE057C85}"/>
              </a:ext>
            </a:extLst>
          </p:cNvPr>
          <p:cNvSpPr/>
          <p:nvPr/>
        </p:nvSpPr>
        <p:spPr>
          <a:xfrm rot="4460929">
            <a:off x="4709248" y="5757308"/>
            <a:ext cx="533508" cy="438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DD721862-5340-3564-CDF6-DFF5546665F4}"/>
              </a:ext>
            </a:extLst>
          </p:cNvPr>
          <p:cNvSpPr/>
          <p:nvPr/>
        </p:nvSpPr>
        <p:spPr>
          <a:xfrm rot="6118436">
            <a:off x="5787220" y="4462767"/>
            <a:ext cx="533508" cy="438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2" name="Picture 4" descr="工場のイラスト | かわいいフリー素材集 いらすとや">
            <a:extLst>
              <a:ext uri="{FF2B5EF4-FFF2-40B4-BE49-F238E27FC236}">
                <a16:creationId xmlns:a16="http://schemas.microsoft.com/office/drawing/2014/main" id="{7B4A1997-01E4-D911-F0BB-6C7A1B959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567" y="4289665"/>
            <a:ext cx="810491" cy="9015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工場のイラスト | かわいいフリー素材集 いらすとや">
            <a:extLst>
              <a:ext uri="{FF2B5EF4-FFF2-40B4-BE49-F238E27FC236}">
                <a16:creationId xmlns:a16="http://schemas.microsoft.com/office/drawing/2014/main" id="{A7173756-96E0-3E12-4148-9F3575ABC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798" y="3473999"/>
            <a:ext cx="810491" cy="901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工場のイラスト | かわいいフリー素材集 いらすとや">
            <a:extLst>
              <a:ext uri="{FF2B5EF4-FFF2-40B4-BE49-F238E27FC236}">
                <a16:creationId xmlns:a16="http://schemas.microsoft.com/office/drawing/2014/main" id="{B2A09B94-DCE1-3B09-042E-F470DE987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237" y="4606262"/>
            <a:ext cx="810491" cy="901557"/>
          </a:xfrm>
          <a:prstGeom prst="rect">
            <a:avLst/>
          </a:prstGeom>
          <a:noFill/>
          <a:extLst>
            <a:ext uri="{909E8E84-426E-40DD-AFC4-6F175D3DCCD1}">
              <a14:hiddenFill xmlns:a14="http://schemas.microsoft.com/office/drawing/2010/main">
                <a:solidFill>
                  <a:srgbClr val="FFFFFF"/>
                </a:solidFill>
              </a14:hiddenFill>
            </a:ext>
          </a:extLst>
        </p:spPr>
      </p:pic>
      <p:sp>
        <p:nvSpPr>
          <p:cNvPr id="13" name="矢印: 右 12">
            <a:extLst>
              <a:ext uri="{FF2B5EF4-FFF2-40B4-BE49-F238E27FC236}">
                <a16:creationId xmlns:a16="http://schemas.microsoft.com/office/drawing/2014/main" id="{40CCCA98-DEEA-F171-8661-D27BCCBD95BC}"/>
              </a:ext>
            </a:extLst>
          </p:cNvPr>
          <p:cNvSpPr/>
          <p:nvPr/>
        </p:nvSpPr>
        <p:spPr>
          <a:xfrm rot="8472780">
            <a:off x="5394211" y="4022874"/>
            <a:ext cx="533508" cy="438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B592800B-5223-8AF5-A14D-4502A4B94A8B}"/>
              </a:ext>
            </a:extLst>
          </p:cNvPr>
          <p:cNvSpPr/>
          <p:nvPr/>
        </p:nvSpPr>
        <p:spPr>
          <a:xfrm rot="6118436">
            <a:off x="7309518" y="5546297"/>
            <a:ext cx="533508" cy="438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B1097083-DFD4-8B1D-51FC-0041970FD05C}"/>
              </a:ext>
            </a:extLst>
          </p:cNvPr>
          <p:cNvSpPr/>
          <p:nvPr/>
        </p:nvSpPr>
        <p:spPr>
          <a:xfrm rot="1421509">
            <a:off x="6738365" y="3950666"/>
            <a:ext cx="533508" cy="438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5EBF0A57-A2D9-4B6F-E1AD-E356816A4DB3}"/>
              </a:ext>
            </a:extLst>
          </p:cNvPr>
          <p:cNvSpPr/>
          <p:nvPr/>
        </p:nvSpPr>
        <p:spPr>
          <a:xfrm rot="10051051">
            <a:off x="7017889" y="4942595"/>
            <a:ext cx="533508" cy="438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439766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9708BC9-061D-A869-2927-FD54FEA2EE01}"/>
              </a:ext>
            </a:extLst>
          </p:cNvPr>
          <p:cNvSpPr>
            <a:spLocks noGrp="1"/>
          </p:cNvSpPr>
          <p:nvPr>
            <p:ph sz="half" idx="1"/>
          </p:nvPr>
        </p:nvSpPr>
        <p:spPr>
          <a:xfrm>
            <a:off x="122936" y="842534"/>
            <a:ext cx="12069064" cy="5558265"/>
          </a:xfrm>
        </p:spPr>
        <p:txBody>
          <a:bodyPr/>
          <a:lstStyle/>
          <a:p>
            <a:pPr marL="0" indent="0">
              <a:buNone/>
            </a:pPr>
            <a:r>
              <a:rPr lang="ja-JP" altLang="en-US" sz="2800" b="1" dirty="0">
                <a:solidFill>
                  <a:schemeClr val="tx1"/>
                </a:solidFill>
              </a:rPr>
              <a:t>　</a:t>
            </a:r>
            <a:r>
              <a:rPr lang="en-US" altLang="ja-JP" sz="2800" b="1" dirty="0">
                <a:solidFill>
                  <a:schemeClr val="tx1"/>
                </a:solidFill>
              </a:rPr>
              <a:t> </a:t>
            </a:r>
            <a:r>
              <a:rPr lang="ja-JP" altLang="en-US" sz="2800" b="1" dirty="0">
                <a:solidFill>
                  <a:schemeClr val="tx1"/>
                </a:solidFill>
              </a:rPr>
              <a:t>（</a:t>
            </a:r>
            <a:r>
              <a:rPr lang="en-US" altLang="ja-JP" sz="2800" b="1" dirty="0">
                <a:solidFill>
                  <a:schemeClr val="tx1"/>
                </a:solidFill>
              </a:rPr>
              <a:t>4</a:t>
            </a:r>
            <a:r>
              <a:rPr lang="ja-JP" altLang="en-US" sz="2800" b="1" dirty="0">
                <a:solidFill>
                  <a:schemeClr val="tx1"/>
                </a:solidFill>
              </a:rPr>
              <a:t>）</a:t>
            </a:r>
            <a:r>
              <a:rPr kumimoji="1" lang="ja-JP" altLang="en-US" sz="2800" b="1" dirty="0">
                <a:solidFill>
                  <a:schemeClr val="tx1"/>
                </a:solidFill>
              </a:rPr>
              <a:t>食料備蓄における今後の展望③</a:t>
            </a:r>
            <a:endParaRPr kumimoji="1" lang="en-US" altLang="ja-JP" sz="2800" b="1" dirty="0">
              <a:solidFill>
                <a:schemeClr val="tx1"/>
              </a:solidFill>
            </a:endParaRPr>
          </a:p>
          <a:p>
            <a:pPr marL="0" indent="0">
              <a:buNone/>
            </a:pPr>
            <a:endParaRPr lang="en-US" altLang="ja-JP" sz="2800" b="1" dirty="0">
              <a:solidFill>
                <a:schemeClr val="tx1"/>
              </a:solidFill>
            </a:endParaRPr>
          </a:p>
          <a:p>
            <a:pPr marL="0" indent="0">
              <a:buNone/>
            </a:pPr>
            <a:r>
              <a:rPr lang="ja-JP" altLang="en-US" sz="2800" b="1" dirty="0">
                <a:solidFill>
                  <a:schemeClr val="tx1"/>
                </a:solidFill>
              </a:rPr>
              <a:t>　　　例えば</a:t>
            </a:r>
            <a:r>
              <a:rPr lang="en-US" altLang="ja-JP" sz="2800" b="1" dirty="0">
                <a:solidFill>
                  <a:schemeClr val="tx1"/>
                </a:solidFill>
              </a:rPr>
              <a:t>…</a:t>
            </a:r>
            <a:r>
              <a:rPr lang="ja-JP" altLang="en-US" sz="2800" b="1" dirty="0">
                <a:solidFill>
                  <a:schemeClr val="tx1"/>
                </a:solidFill>
              </a:rPr>
              <a:t>「災害時における配食の拠点」を、「お弁当の工場」とする場合</a:t>
            </a:r>
            <a:endParaRPr lang="en-US" altLang="ja-JP" sz="2800" b="1" dirty="0">
              <a:solidFill>
                <a:schemeClr val="tx1"/>
              </a:solidFill>
            </a:endParaRPr>
          </a:p>
          <a:p>
            <a:pPr marL="0" indent="0">
              <a:buNone/>
            </a:pPr>
            <a:r>
              <a:rPr lang="ja-JP" altLang="en-US" sz="2800" b="1" dirty="0">
                <a:solidFill>
                  <a:schemeClr val="tx1"/>
                </a:solidFill>
              </a:rPr>
              <a:t>　　　　</a:t>
            </a:r>
            <a:endParaRPr lang="en-US" altLang="ja-JP" sz="2800" b="1" dirty="0">
              <a:solidFill>
                <a:schemeClr val="tx1"/>
              </a:solidFill>
            </a:endParaRPr>
          </a:p>
          <a:p>
            <a:pPr marL="0" indent="0">
              <a:buNone/>
            </a:pPr>
            <a:r>
              <a:rPr lang="ja-JP" altLang="en-US" sz="2800" b="1" dirty="0">
                <a:solidFill>
                  <a:schemeClr val="tx1"/>
                </a:solidFill>
              </a:rPr>
              <a:t>　　　　　　</a:t>
            </a:r>
            <a:r>
              <a:rPr lang="ja-JP" altLang="en-US" sz="2400" dirty="0">
                <a:solidFill>
                  <a:schemeClr val="tx1"/>
                </a:solidFill>
              </a:rPr>
              <a:t>①災害時に備えた</a:t>
            </a:r>
            <a:r>
              <a:rPr lang="ja-JP" altLang="en-US" sz="2400" u="sng" dirty="0">
                <a:solidFill>
                  <a:schemeClr val="tx1"/>
                </a:solidFill>
              </a:rPr>
              <a:t>備蓄計画</a:t>
            </a:r>
            <a:r>
              <a:rPr lang="ja-JP" altLang="en-US" sz="2400" dirty="0">
                <a:solidFill>
                  <a:schemeClr val="tx1"/>
                </a:solidFill>
              </a:rPr>
              <a:t>を行い、</a:t>
            </a:r>
            <a:r>
              <a:rPr lang="ja-JP" altLang="en-US" sz="2400" dirty="0">
                <a:solidFill>
                  <a:srgbClr val="FF0000"/>
                </a:solidFill>
              </a:rPr>
              <a:t>工場内に備蓄食料を保管</a:t>
            </a:r>
            <a:r>
              <a:rPr lang="ja-JP" altLang="en-US" sz="2400" dirty="0">
                <a:solidFill>
                  <a:schemeClr val="tx1"/>
                </a:solidFill>
              </a:rPr>
              <a:t>しておく</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　　　　　　　②</a:t>
            </a:r>
            <a:r>
              <a:rPr lang="ja-JP" altLang="en-US" sz="2400" u="sng" dirty="0">
                <a:solidFill>
                  <a:schemeClr val="tx1"/>
                </a:solidFill>
              </a:rPr>
              <a:t>災害時</a:t>
            </a:r>
            <a:r>
              <a:rPr lang="ja-JP" altLang="en-US" sz="2400" dirty="0">
                <a:solidFill>
                  <a:schemeClr val="tx1"/>
                </a:solidFill>
              </a:rPr>
              <a:t>には、工場内の</a:t>
            </a:r>
            <a:r>
              <a:rPr lang="ja-JP" altLang="en-US" sz="2400" dirty="0">
                <a:solidFill>
                  <a:srgbClr val="FF0000"/>
                </a:solidFill>
              </a:rPr>
              <a:t>備蓄食料を用いてお弁当を産生</a:t>
            </a:r>
            <a:r>
              <a:rPr lang="ja-JP" altLang="en-US" sz="2400" dirty="0">
                <a:solidFill>
                  <a:schemeClr val="tx1"/>
                </a:solidFill>
              </a:rPr>
              <a:t>し、地域へ届ける</a:t>
            </a:r>
            <a:endParaRPr lang="en-US" altLang="ja-JP" sz="2400" dirty="0">
              <a:solidFill>
                <a:schemeClr val="tx1"/>
              </a:solidFill>
            </a:endParaRPr>
          </a:p>
          <a:p>
            <a:pPr marL="0" indent="0">
              <a:buNone/>
            </a:pPr>
            <a:endParaRPr lang="en-US" altLang="ja-JP" sz="2400" dirty="0">
              <a:solidFill>
                <a:schemeClr val="tx1"/>
              </a:solidFill>
            </a:endParaRPr>
          </a:p>
          <a:p>
            <a:pPr marL="0" indent="0">
              <a:buNone/>
            </a:pPr>
            <a:endParaRPr lang="en-US" altLang="ja-JP" sz="2400" dirty="0">
              <a:solidFill>
                <a:schemeClr val="tx1"/>
              </a:solidFill>
            </a:endParaRPr>
          </a:p>
          <a:p>
            <a:pPr marL="0" indent="0">
              <a:buNone/>
            </a:pPr>
            <a:r>
              <a:rPr lang="ja-JP" altLang="en-US" sz="2400" dirty="0">
                <a:solidFill>
                  <a:schemeClr val="tx1"/>
                </a:solidFill>
              </a:rPr>
              <a:t>　　　　　→ 外部からの支援に頼らずに、地域内の資源のみで、</a:t>
            </a:r>
            <a:endParaRPr lang="en-US" altLang="ja-JP" sz="2400" dirty="0">
              <a:solidFill>
                <a:schemeClr val="tx1"/>
              </a:solidFill>
            </a:endParaRPr>
          </a:p>
          <a:p>
            <a:pPr marL="0" indent="0">
              <a:buNone/>
            </a:pPr>
            <a:r>
              <a:rPr lang="ja-JP" altLang="en-US" sz="2400" dirty="0">
                <a:solidFill>
                  <a:schemeClr val="tx1"/>
                </a:solidFill>
              </a:rPr>
              <a:t>　　　  　　　多くの人に配食を行うことができる。</a:t>
            </a:r>
            <a:endParaRPr lang="en-US" altLang="ja-JP" sz="2400" dirty="0">
              <a:solidFill>
                <a:schemeClr val="tx1"/>
              </a:solidFill>
            </a:endParaRPr>
          </a:p>
          <a:p>
            <a:pPr marL="0" indent="0">
              <a:buNone/>
            </a:pPr>
            <a:r>
              <a:rPr lang="ja-JP" altLang="en-US" sz="2400" b="1" dirty="0">
                <a:solidFill>
                  <a:schemeClr val="tx1"/>
                </a:solidFill>
              </a:rPr>
              <a:t>　</a:t>
            </a:r>
            <a:endParaRPr lang="en-US" altLang="ja-JP" sz="2400" b="1" dirty="0">
              <a:solidFill>
                <a:schemeClr val="tx1"/>
              </a:solidFill>
            </a:endParaRPr>
          </a:p>
          <a:p>
            <a:pPr marL="0" indent="0">
              <a:buNone/>
            </a:pPr>
            <a:endParaRPr lang="en-US" altLang="ja-JP" sz="2800" b="1" dirty="0">
              <a:solidFill>
                <a:schemeClr val="tx1"/>
              </a:solidFill>
            </a:endParaRPr>
          </a:p>
          <a:p>
            <a:pPr marL="0" indent="0">
              <a:buNone/>
            </a:pPr>
            <a:r>
              <a:rPr lang="ja-JP" altLang="en-US" sz="1400" dirty="0">
                <a:solidFill>
                  <a:schemeClr val="tx1"/>
                </a:solidFill>
              </a:rPr>
              <a:t>　　　　　　</a:t>
            </a:r>
            <a:endParaRPr lang="en-US" altLang="ja-JP" sz="1400"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r>
              <a:rPr lang="en-US" altLang="ja-JP" sz="1400" b="1" dirty="0">
                <a:solidFill>
                  <a:schemeClr val="tx1"/>
                </a:solidFill>
              </a:rPr>
              <a:t>   </a:t>
            </a:r>
            <a:endParaRPr kumimoji="1" lang="ja-JP" altLang="en-US" sz="2400" b="1" dirty="0">
              <a:solidFill>
                <a:schemeClr val="tx1"/>
              </a:solidFill>
            </a:endParaRPr>
          </a:p>
        </p:txBody>
      </p:sp>
      <p:sp>
        <p:nvSpPr>
          <p:cNvPr id="4" name="テキスト ボックス 3">
            <a:extLst>
              <a:ext uri="{FF2B5EF4-FFF2-40B4-BE49-F238E27FC236}">
                <a16:creationId xmlns:a16="http://schemas.microsoft.com/office/drawing/2014/main" id="{9F07D771-72C3-9315-C65B-1D1C51E854D1}"/>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8" name="スライド番号プレースホルダー 7">
            <a:extLst>
              <a:ext uri="{FF2B5EF4-FFF2-40B4-BE49-F238E27FC236}">
                <a16:creationId xmlns:a16="http://schemas.microsoft.com/office/drawing/2014/main" id="{4EF2A75F-1C7E-BD42-FF15-DED3E78AF45D}"/>
              </a:ext>
            </a:extLst>
          </p:cNvPr>
          <p:cNvSpPr>
            <a:spLocks noGrp="1"/>
          </p:cNvSpPr>
          <p:nvPr>
            <p:ph type="sldNum" sz="quarter" idx="12"/>
          </p:nvPr>
        </p:nvSpPr>
        <p:spPr/>
        <p:txBody>
          <a:bodyPr/>
          <a:lstStyle/>
          <a:p>
            <a:pPr rtl="0"/>
            <a:fld id="{48F63A3B-78C7-47BE-AE5E-E10140E04643}" type="slidenum">
              <a:rPr lang="en-US" altLang="ja-JP" smtClean="0"/>
              <a:t>98</a:t>
            </a:fld>
            <a:endParaRPr lang="ja-JP" dirty="0"/>
          </a:p>
        </p:txBody>
      </p:sp>
      <p:pic>
        <p:nvPicPr>
          <p:cNvPr id="3074" name="Picture 2" descr="幕の内弁当のイラスト | かわいいフリー素材集 いらすとや">
            <a:extLst>
              <a:ext uri="{FF2B5EF4-FFF2-40B4-BE49-F238E27FC236}">
                <a16:creationId xmlns:a16="http://schemas.microsoft.com/office/drawing/2014/main" id="{16F73D3E-B9AE-8476-360A-BEA83E6B7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700" y="4376041"/>
            <a:ext cx="2087563" cy="2024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1598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9708BC9-061D-A869-2927-FD54FEA2EE01}"/>
              </a:ext>
            </a:extLst>
          </p:cNvPr>
          <p:cNvSpPr>
            <a:spLocks noGrp="1"/>
          </p:cNvSpPr>
          <p:nvPr>
            <p:ph sz="half" idx="1"/>
          </p:nvPr>
        </p:nvSpPr>
        <p:spPr>
          <a:xfrm>
            <a:off x="122936" y="842534"/>
            <a:ext cx="12069064" cy="5558265"/>
          </a:xfrm>
        </p:spPr>
        <p:txBody>
          <a:bodyPr/>
          <a:lstStyle/>
          <a:p>
            <a:pPr marL="0" indent="0">
              <a:buNone/>
            </a:pPr>
            <a:r>
              <a:rPr lang="ja-JP" altLang="en-US" sz="2800" b="1" dirty="0">
                <a:solidFill>
                  <a:schemeClr val="tx1"/>
                </a:solidFill>
              </a:rPr>
              <a:t>　</a:t>
            </a:r>
            <a:r>
              <a:rPr lang="en-US" altLang="ja-JP" sz="2800" b="1" dirty="0">
                <a:solidFill>
                  <a:schemeClr val="tx1"/>
                </a:solidFill>
              </a:rPr>
              <a:t> </a:t>
            </a:r>
            <a:r>
              <a:rPr lang="ja-JP" altLang="en-US" sz="2800" b="1" dirty="0">
                <a:solidFill>
                  <a:schemeClr val="tx1"/>
                </a:solidFill>
              </a:rPr>
              <a:t>（</a:t>
            </a:r>
            <a:r>
              <a:rPr lang="en-US" altLang="ja-JP" sz="2800" b="1" dirty="0">
                <a:solidFill>
                  <a:schemeClr val="tx1"/>
                </a:solidFill>
              </a:rPr>
              <a:t>4</a:t>
            </a:r>
            <a:r>
              <a:rPr lang="ja-JP" altLang="en-US" sz="2800" b="1" dirty="0">
                <a:solidFill>
                  <a:schemeClr val="tx1"/>
                </a:solidFill>
              </a:rPr>
              <a:t>）</a:t>
            </a:r>
            <a:r>
              <a:rPr kumimoji="1" lang="ja-JP" altLang="en-US" sz="2800" b="1" dirty="0">
                <a:solidFill>
                  <a:schemeClr val="tx1"/>
                </a:solidFill>
              </a:rPr>
              <a:t>食料備蓄における今後の展望④</a:t>
            </a:r>
            <a:endParaRPr kumimoji="1" lang="en-US" altLang="ja-JP" sz="2800" b="1" dirty="0">
              <a:solidFill>
                <a:schemeClr val="tx1"/>
              </a:solidFill>
            </a:endParaRPr>
          </a:p>
          <a:p>
            <a:pPr marL="0" indent="0">
              <a:buNone/>
            </a:pPr>
            <a:endParaRPr lang="en-US" altLang="ja-JP" sz="2800" b="1" dirty="0">
              <a:solidFill>
                <a:schemeClr val="tx1"/>
              </a:solidFill>
            </a:endParaRPr>
          </a:p>
          <a:p>
            <a:pPr marL="0" indent="0">
              <a:buNone/>
            </a:pPr>
            <a:r>
              <a:rPr lang="ja-JP" altLang="en-US" sz="2800" b="1" dirty="0">
                <a:solidFill>
                  <a:schemeClr val="tx1"/>
                </a:solidFill>
              </a:rPr>
              <a:t>　　　例えば</a:t>
            </a:r>
            <a:r>
              <a:rPr lang="en-US" altLang="ja-JP" sz="2800" b="1" dirty="0">
                <a:solidFill>
                  <a:schemeClr val="tx1"/>
                </a:solidFill>
              </a:rPr>
              <a:t>…</a:t>
            </a:r>
            <a:r>
              <a:rPr lang="ja-JP" altLang="en-US" sz="2800" b="1" dirty="0">
                <a:solidFill>
                  <a:schemeClr val="tx1"/>
                </a:solidFill>
              </a:rPr>
              <a:t>「災害時における配食の拠点」を、「お弁当の工場」とする場合</a:t>
            </a:r>
            <a:endParaRPr lang="en-US" altLang="ja-JP" sz="2800" b="1" dirty="0">
              <a:solidFill>
                <a:schemeClr val="tx1"/>
              </a:solidFill>
            </a:endParaRPr>
          </a:p>
          <a:p>
            <a:pPr marL="0" indent="0">
              <a:buNone/>
            </a:pPr>
            <a:r>
              <a:rPr lang="ja-JP" altLang="en-US" sz="2800" b="1" dirty="0">
                <a:solidFill>
                  <a:schemeClr val="tx1"/>
                </a:solidFill>
              </a:rPr>
              <a:t>　　　　</a:t>
            </a:r>
            <a:endParaRPr lang="en-US" altLang="ja-JP" sz="2800" b="1" dirty="0">
              <a:solidFill>
                <a:schemeClr val="tx1"/>
              </a:solidFill>
            </a:endParaRPr>
          </a:p>
          <a:p>
            <a:pPr marL="0" indent="0">
              <a:buNone/>
            </a:pPr>
            <a:r>
              <a:rPr lang="ja-JP" altLang="en-US" sz="2800" b="1" dirty="0">
                <a:solidFill>
                  <a:schemeClr val="tx1"/>
                </a:solidFill>
              </a:rPr>
              <a:t>　　　考えられる問題点</a:t>
            </a:r>
            <a:endParaRPr lang="en-US" altLang="ja-JP" sz="2800" b="1" dirty="0">
              <a:solidFill>
                <a:schemeClr val="tx1"/>
              </a:solidFill>
            </a:endParaRPr>
          </a:p>
          <a:p>
            <a:pPr marL="0" indent="0">
              <a:buNone/>
            </a:pPr>
            <a:endParaRPr lang="en-US" altLang="ja-JP" sz="1100" b="1" dirty="0">
              <a:solidFill>
                <a:schemeClr val="tx1"/>
              </a:solidFill>
            </a:endParaRPr>
          </a:p>
          <a:p>
            <a:pPr marL="0" indent="0">
              <a:buNone/>
            </a:pPr>
            <a:r>
              <a:rPr lang="ja-JP" altLang="en-US" sz="2800" dirty="0">
                <a:solidFill>
                  <a:schemeClr val="tx1"/>
                </a:solidFill>
              </a:rPr>
              <a:t>　　　　</a:t>
            </a:r>
            <a:r>
              <a:rPr lang="ja-JP" altLang="en-US" sz="2400" dirty="0">
                <a:solidFill>
                  <a:schemeClr val="tx1"/>
                </a:solidFill>
              </a:rPr>
              <a:t>・備蓄食料は長持ち</a:t>
            </a:r>
            <a:r>
              <a:rPr lang="en-US" altLang="ja-JP" sz="2400" dirty="0">
                <a:solidFill>
                  <a:schemeClr val="tx1"/>
                </a:solidFill>
              </a:rPr>
              <a:t>(5</a:t>
            </a:r>
            <a:r>
              <a:rPr lang="ja-JP" altLang="en-US" sz="2400" dirty="0">
                <a:solidFill>
                  <a:schemeClr val="tx1"/>
                </a:solidFill>
              </a:rPr>
              <a:t>～</a:t>
            </a:r>
            <a:r>
              <a:rPr lang="en-US" altLang="ja-JP" sz="2400" dirty="0">
                <a:solidFill>
                  <a:schemeClr val="tx1"/>
                </a:solidFill>
              </a:rPr>
              <a:t>8</a:t>
            </a:r>
            <a:r>
              <a:rPr lang="ja-JP" altLang="en-US" sz="2400" dirty="0">
                <a:solidFill>
                  <a:schemeClr val="tx1"/>
                </a:solidFill>
              </a:rPr>
              <a:t>年</a:t>
            </a:r>
            <a:r>
              <a:rPr lang="en-US" altLang="ja-JP" sz="2400" dirty="0">
                <a:solidFill>
                  <a:schemeClr val="tx1"/>
                </a:solidFill>
              </a:rPr>
              <a:t>)</a:t>
            </a:r>
            <a:r>
              <a:rPr lang="ja-JP" altLang="en-US" sz="2400" dirty="0">
                <a:solidFill>
                  <a:schemeClr val="tx1"/>
                </a:solidFill>
              </a:rPr>
              <a:t>するが、いつかは</a:t>
            </a:r>
            <a:r>
              <a:rPr lang="ja-JP" altLang="en-US" sz="2400" dirty="0">
                <a:solidFill>
                  <a:srgbClr val="FF0000"/>
                </a:solidFill>
              </a:rPr>
              <a:t>消費</a:t>
            </a:r>
            <a:r>
              <a:rPr lang="ja-JP" altLang="en-US" sz="2400" dirty="0">
                <a:solidFill>
                  <a:schemeClr val="tx1"/>
                </a:solidFill>
              </a:rPr>
              <a:t>しなければならない。</a:t>
            </a:r>
            <a:endParaRPr lang="en-US" altLang="ja-JP" sz="2400" dirty="0">
              <a:solidFill>
                <a:schemeClr val="tx1"/>
              </a:solidFill>
            </a:endParaRPr>
          </a:p>
          <a:p>
            <a:pPr marL="0" indent="0">
              <a:buNone/>
            </a:pPr>
            <a:r>
              <a:rPr lang="ja-JP" altLang="en-US" sz="2400" dirty="0">
                <a:solidFill>
                  <a:schemeClr val="tx1"/>
                </a:solidFill>
              </a:rPr>
              <a:t>　</a:t>
            </a:r>
            <a:endParaRPr lang="en-US" altLang="ja-JP" sz="2400" dirty="0">
              <a:solidFill>
                <a:schemeClr val="tx1"/>
              </a:solidFill>
            </a:endParaRPr>
          </a:p>
          <a:p>
            <a:pPr marL="0" indent="0">
              <a:buNone/>
            </a:pPr>
            <a:r>
              <a:rPr lang="ja-JP" altLang="en-US" sz="2400" dirty="0">
                <a:solidFill>
                  <a:schemeClr val="tx1"/>
                </a:solidFill>
              </a:rPr>
              <a:t>　　　　</a:t>
            </a:r>
            <a:endParaRPr lang="en-US" altLang="ja-JP" sz="2400" dirty="0">
              <a:solidFill>
                <a:schemeClr val="tx1"/>
              </a:solidFill>
            </a:endParaRPr>
          </a:p>
          <a:p>
            <a:pPr marL="0" indent="0">
              <a:buNone/>
            </a:pPr>
            <a:r>
              <a:rPr lang="ja-JP" altLang="en-US" sz="2400" dirty="0">
                <a:solidFill>
                  <a:schemeClr val="tx1"/>
                </a:solidFill>
              </a:rPr>
              <a:t>　　  　　→経済的視点で見ると、備蓄をすることによる</a:t>
            </a:r>
            <a:r>
              <a:rPr lang="ja-JP" altLang="en-US" sz="2400" dirty="0">
                <a:solidFill>
                  <a:srgbClr val="FF0000"/>
                </a:solidFill>
              </a:rPr>
              <a:t>金銭的利益</a:t>
            </a:r>
            <a:r>
              <a:rPr lang="ja-JP" altLang="en-US" sz="2400" dirty="0">
                <a:solidFill>
                  <a:schemeClr val="tx1"/>
                </a:solidFill>
              </a:rPr>
              <a:t>が見込まれなければ、</a:t>
            </a:r>
            <a:endParaRPr lang="en-US" altLang="ja-JP" sz="2400" dirty="0">
              <a:solidFill>
                <a:schemeClr val="tx1"/>
              </a:solidFill>
            </a:endParaRPr>
          </a:p>
          <a:p>
            <a:pPr marL="0" indent="0">
              <a:buNone/>
            </a:pPr>
            <a:r>
              <a:rPr lang="ja-JP" altLang="en-US" sz="2400" dirty="0">
                <a:solidFill>
                  <a:schemeClr val="tx1"/>
                </a:solidFill>
              </a:rPr>
              <a:t>　　　  　　 企業が実践してくれる可能性は低くなる。　　</a:t>
            </a:r>
            <a:endParaRPr lang="en-US" altLang="ja-JP" sz="2400" dirty="0">
              <a:solidFill>
                <a:schemeClr val="tx1"/>
              </a:solidFill>
            </a:endParaRPr>
          </a:p>
          <a:p>
            <a:pPr marL="0" indent="0">
              <a:buNone/>
            </a:pPr>
            <a:endParaRPr lang="en-US" altLang="ja-JP" sz="2800" b="1" dirty="0">
              <a:solidFill>
                <a:schemeClr val="tx1"/>
              </a:solidFill>
            </a:endParaRPr>
          </a:p>
          <a:p>
            <a:pPr marL="0" indent="0">
              <a:buNone/>
            </a:pPr>
            <a:r>
              <a:rPr lang="ja-JP" altLang="en-US" sz="1400" dirty="0">
                <a:solidFill>
                  <a:schemeClr val="tx1"/>
                </a:solidFill>
              </a:rPr>
              <a:t>　　　　　　</a:t>
            </a:r>
            <a:endParaRPr lang="en-US" altLang="ja-JP" sz="1400"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endParaRPr kumimoji="1" lang="en-US" altLang="ja-JP" sz="1400" b="1" dirty="0">
              <a:solidFill>
                <a:schemeClr val="tx1"/>
              </a:solidFill>
            </a:endParaRPr>
          </a:p>
          <a:p>
            <a:pPr marL="0" indent="0">
              <a:buNone/>
            </a:pPr>
            <a:endParaRPr lang="en-US" altLang="ja-JP" sz="1400" b="1" dirty="0">
              <a:solidFill>
                <a:schemeClr val="tx1"/>
              </a:solidFill>
            </a:endParaRPr>
          </a:p>
          <a:p>
            <a:pPr marL="0" indent="0">
              <a:buNone/>
            </a:pPr>
            <a:r>
              <a:rPr lang="en-US" altLang="ja-JP" sz="1400" b="1" dirty="0">
                <a:solidFill>
                  <a:schemeClr val="tx1"/>
                </a:solidFill>
              </a:rPr>
              <a:t>   </a:t>
            </a:r>
            <a:endParaRPr kumimoji="1" lang="ja-JP" altLang="en-US" sz="2400" b="1" dirty="0">
              <a:solidFill>
                <a:schemeClr val="tx1"/>
              </a:solidFill>
            </a:endParaRPr>
          </a:p>
        </p:txBody>
      </p:sp>
      <p:sp>
        <p:nvSpPr>
          <p:cNvPr id="4" name="テキスト ボックス 3">
            <a:extLst>
              <a:ext uri="{FF2B5EF4-FFF2-40B4-BE49-F238E27FC236}">
                <a16:creationId xmlns:a16="http://schemas.microsoft.com/office/drawing/2014/main" id="{9F07D771-72C3-9315-C65B-1D1C51E854D1}"/>
              </a:ext>
            </a:extLst>
          </p:cNvPr>
          <p:cNvSpPr txBox="1"/>
          <p:nvPr/>
        </p:nvSpPr>
        <p:spPr>
          <a:xfrm>
            <a:off x="10878670" y="6519148"/>
            <a:ext cx="1452957" cy="369332"/>
          </a:xfrm>
          <a:prstGeom prst="rect">
            <a:avLst/>
          </a:prstGeom>
          <a:noFill/>
        </p:spPr>
        <p:txBody>
          <a:bodyPr wrap="square" rtlCol="0">
            <a:spAutoFit/>
          </a:bodyPr>
          <a:lstStyle/>
          <a:p>
            <a:r>
              <a:rPr kumimoji="1" lang="ja-JP" altLang="en-US" dirty="0"/>
              <a:t>（</a:t>
            </a:r>
            <a:r>
              <a:rPr kumimoji="1" lang="en-US" altLang="ja-JP" dirty="0"/>
              <a:t>K</a:t>
            </a:r>
            <a:r>
              <a:rPr kumimoji="1" lang="ja-JP" altLang="en-US" dirty="0"/>
              <a:t>）</a:t>
            </a:r>
          </a:p>
        </p:txBody>
      </p:sp>
      <p:sp>
        <p:nvSpPr>
          <p:cNvPr id="8" name="スライド番号プレースホルダー 7">
            <a:extLst>
              <a:ext uri="{FF2B5EF4-FFF2-40B4-BE49-F238E27FC236}">
                <a16:creationId xmlns:a16="http://schemas.microsoft.com/office/drawing/2014/main" id="{4EF2A75F-1C7E-BD42-FF15-DED3E78AF45D}"/>
              </a:ext>
            </a:extLst>
          </p:cNvPr>
          <p:cNvSpPr>
            <a:spLocks noGrp="1"/>
          </p:cNvSpPr>
          <p:nvPr>
            <p:ph type="sldNum" sz="quarter" idx="12"/>
          </p:nvPr>
        </p:nvSpPr>
        <p:spPr/>
        <p:txBody>
          <a:bodyPr/>
          <a:lstStyle/>
          <a:p>
            <a:pPr rtl="0"/>
            <a:fld id="{48F63A3B-78C7-47BE-AE5E-E10140E04643}" type="slidenum">
              <a:rPr lang="en-US" altLang="ja-JP" smtClean="0"/>
              <a:t>99</a:t>
            </a:fld>
            <a:endParaRPr lang="ja-JP" dirty="0"/>
          </a:p>
        </p:txBody>
      </p:sp>
      <p:pic>
        <p:nvPicPr>
          <p:cNvPr id="4098" name="Picture 2" descr="増えるお金のイラスト（一万円札） | かわいいフリー素材集 いらすとや">
            <a:extLst>
              <a:ext uri="{FF2B5EF4-FFF2-40B4-BE49-F238E27FC236}">
                <a16:creationId xmlns:a16="http://schemas.microsoft.com/office/drawing/2014/main" id="{47D3EF45-9293-D7A5-952F-BD5BC139E9DE}"/>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8531518" y="3621666"/>
            <a:ext cx="3660482" cy="3459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536672"/>
      </p:ext>
    </p:extLst>
  </p:cSld>
  <p:clrMapOvr>
    <a:masterClrMapping/>
  </p:clrMapOvr>
</p:sld>
</file>

<file path=ppt/theme/theme1.xml><?xml version="1.0" encoding="utf-8"?>
<a:theme xmlns:a="http://schemas.openxmlformats.org/drawingml/2006/main" name="Office テーマ">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Meiryo UI"/>
        <a:ea typeface="Meiryo UI"/>
        <a:cs typeface=""/>
      </a:majorFont>
      <a:minorFont>
        <a:latin typeface="Meiryo UI"/>
        <a:ea typeface="Meiryo UI"/>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1374564_TF78438558_Win32" id="{59A5E53F-48B5-4E8B-84AB-6670BBE0D134}" vid="{25836769-C789-495E-B981-74D03F455CE5}"/>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eiryo UI" panose="020F0302020204030204"/>
        <a:ea typeface=""/>
        <a:cs typeface=""/>
        <a:font script="Jpan" typeface="Meiryo UI"/>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eiryo UI" panose="020F0502020204030204"/>
        <a:ea typeface=""/>
        <a:cs typeface=""/>
        <a:font script="Jpan" typeface="Meiryo UI"/>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{3458752F-4427-41A1-8DBE-5D2CDD441687}tf78438558_win32</Template>
  <TotalTime>6088</TotalTime>
  <Words>22528</Words>
  <Application>Microsoft Office PowerPoint</Application>
  <PresentationFormat>ワイド画面</PresentationFormat>
  <Paragraphs>2279</Paragraphs>
  <Slides>166</Slides>
  <Notes>61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166</vt:i4>
      </vt:variant>
    </vt:vector>
  </HeadingPairs>
  <TitlesOfParts>
    <vt:vector size="173" baseType="lpstr">
      <vt:lpstr>Hiragino Kaku Gothic ProN</vt:lpstr>
      <vt:lpstr>Meiryo UI</vt:lpstr>
      <vt:lpstr>游明朝</vt:lpstr>
      <vt:lpstr>Arial</vt:lpstr>
      <vt:lpstr>Times New Roman</vt:lpstr>
      <vt:lpstr>Wingdings</vt:lpstr>
      <vt:lpstr>Office テーマ</vt:lpstr>
      <vt:lpstr>食育と防災 </vt:lpstr>
      <vt:lpstr>目次</vt:lpstr>
      <vt:lpstr>目次</vt:lpstr>
      <vt:lpstr>目次</vt:lpstr>
      <vt:lpstr>0. はじめに</vt:lpstr>
      <vt:lpstr>PowerPoint プレゼンテーション</vt:lpstr>
      <vt:lpstr>PowerPoint プレゼンテーション</vt:lpstr>
      <vt:lpstr>PowerPoint プレゼンテーション</vt:lpstr>
      <vt:lpstr>1. 背景と目的</vt:lpstr>
      <vt:lpstr>PowerPoint プレゼンテーション</vt:lpstr>
      <vt:lpstr>PowerPoint プレゼンテーション</vt:lpstr>
      <vt:lpstr>（2）フードバランスガイド①</vt:lpstr>
      <vt:lpstr>PowerPoint プレゼンテーション</vt:lpstr>
      <vt:lpstr>（3）小・中・高の学習の変化①</vt:lpstr>
      <vt:lpstr>PowerPoint プレゼンテーション</vt:lpstr>
      <vt:lpstr>（4）食育①</vt:lpstr>
      <vt:lpstr>PowerPoint プレゼンテーション</vt:lpstr>
      <vt:lpstr>（5）いろいろな課題①</vt:lpstr>
      <vt:lpstr>PowerPoint プレゼンテーション</vt:lpstr>
      <vt:lpstr>（6）防災①</vt:lpstr>
      <vt:lpstr>PowerPoint プレゼンテーション</vt:lpstr>
      <vt:lpstr>（7）参考文献</vt:lpstr>
      <vt:lpstr>PowerPoint プレゼンテーション</vt:lpstr>
      <vt:lpstr>(1) 栄養教諭　H 先生</vt:lpstr>
      <vt:lpstr>◆特別講義の目的・方法  【目的】 栄養教諭としての在り方を学ぶため、栄養教諭として活躍されてきたH先生から、お話を聞く。  【方法】 日付：2023年12月11日(月) 先生：H先生 職業：栄養教諭 方法：zoom 講義の内容：栄養教諭の存在意義や課題についてのお話</vt:lpstr>
      <vt:lpstr>A. なぜ栄養教諭になったか①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 考察①</vt:lpstr>
      <vt:lpstr>E. 考察②</vt:lpstr>
      <vt:lpstr>F. 感想　(O)</vt:lpstr>
      <vt:lpstr>F. 感想　(K)①</vt:lpstr>
      <vt:lpstr>F. 感想　(K)②</vt:lpstr>
      <vt:lpstr>F. 感想　(S)</vt:lpstr>
      <vt:lpstr>F. 感想　(F)</vt:lpstr>
      <vt:lpstr>(2) 一級建築士　高田好浩 先生</vt:lpstr>
      <vt:lpstr>◆特別講義の目的・方法  【目的】 地震等の災害を想定して仕事をする立場である一級建築士の方からお話を聞き、災害時に関する理解を深める。  【方法】 日付：2023年12月18日(月) 先生：高田好浩先生 職業：一級建築士 方法：zoom 講義の内容：災害関連死、避難所での生活(特に食生活)についての実態と今後の課題 </vt:lpstr>
      <vt:lpstr>a. 災害関連死を防ぐためには</vt:lpstr>
      <vt:lpstr>B. バイアスの存在 / 日常に防災がある</vt:lpstr>
      <vt:lpstr>c. 自助・近助・共助・公助</vt:lpstr>
      <vt:lpstr>d. 避難所における献立作成の実態 / 災害に関する知識</vt:lpstr>
      <vt:lpstr>E. 質疑応答 q1～3 </vt:lpstr>
      <vt:lpstr>PowerPoint プレゼンテーション</vt:lpstr>
      <vt:lpstr>PowerPoint プレゼンテーション</vt:lpstr>
      <vt:lpstr>f. 考察① </vt:lpstr>
      <vt:lpstr>F. 考察②</vt:lpstr>
      <vt:lpstr>f. 考察③</vt:lpstr>
      <vt:lpstr>g. 感想　(O)</vt:lpstr>
      <vt:lpstr>g. 感想　(K)</vt:lpstr>
      <vt:lpstr>g. 感想　(S)</vt:lpstr>
      <vt:lpstr>◆ まとめ  　　　　　特別講義から、H先生が栄養教諭の先駆けとして積極的 　　　に食育に取り組み、工夫を重ねてきた姿勢やその具体的 　　　な内容を学ぶことができた。 　　　また、防災における課題の根本は正常バイアスであり、 　　　防災を自分事として考えられるようになることを目指す 　　　必要があるとわかった。 　　　これらのことを踏まえて、以降でさらなる調査を行う。</vt:lpstr>
      <vt:lpstr>2. 調査</vt:lpstr>
      <vt:lpstr>◆ 導入</vt:lpstr>
      <vt:lpstr>1）都市別の防災のあり方の違い 　　　</vt:lpstr>
      <vt:lpstr>PowerPoint プレゼンテーション</vt:lpstr>
      <vt:lpstr>PowerPoint プレゼンテーション</vt:lpstr>
      <vt:lpstr>（2）非常食と学校給食に関する比較 　　　　A. 食料備蓄の目標量と現状</vt:lpstr>
      <vt:lpstr>PowerPoint プレゼンテーション</vt:lpstr>
      <vt:lpstr>PowerPoint プレゼンテーション</vt:lpstr>
      <vt:lpstr>PowerPoint プレゼンテーション</vt:lpstr>
      <vt:lpstr>PowerPoint プレゼンテーション</vt:lpstr>
      <vt:lpstr>E. 学校給食</vt:lpstr>
      <vt:lpstr>PowerPoint プレゼンテーション</vt:lpstr>
      <vt:lpstr>F. レシピ</vt:lpstr>
      <vt:lpstr>f. レシピ（参考文献）</vt:lpstr>
      <vt:lpstr>【緊急輸送道路1 ) 】</vt:lpstr>
      <vt:lpstr>PowerPoint プレゼンテーション</vt:lpstr>
      <vt:lpstr>（3）特徴のある取り組み 　　　　a. 静岡県① </vt:lpstr>
      <vt:lpstr>PowerPoint プレゼンテーション</vt:lpstr>
      <vt:lpstr>PowerPoint プレゼンテーション</vt:lpstr>
      <vt:lpstr>PowerPoint プレゼンテーション</vt:lpstr>
      <vt:lpstr>PowerPoint プレゼンテーション</vt:lpstr>
      <vt:lpstr>（4）考察①</vt:lpstr>
      <vt:lpstr>（4）考察②</vt:lpstr>
      <vt:lpstr>（4）考察③</vt:lpstr>
      <vt:lpstr>（4）考察④</vt:lpstr>
      <vt:lpstr>（4）考察⑤</vt:lpstr>
      <vt:lpstr>（4）考察⑥</vt:lpstr>
      <vt:lpstr>（4）考察⑦</vt:lpstr>
      <vt:lpstr>（4）考察⑧</vt:lpstr>
      <vt:lpstr>2) 令和6年能登半島地震 　　　</vt:lpstr>
      <vt:lpstr>（1）令和6年能登半島地震の被害状況①</vt:lpstr>
      <vt:lpstr>（1）令和6年能登半島地震の被害状況②</vt:lpstr>
      <vt:lpstr>（2）過去の震災との比較①</vt:lpstr>
      <vt:lpstr>（2）過去の震災との比較②</vt:lpstr>
      <vt:lpstr>（3）能登半島地震における食に関する課題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（5）考察①</vt:lpstr>
      <vt:lpstr>PowerPoint プレゼンテーション</vt:lpstr>
      <vt:lpstr>3) 防災における備蓄の現状と理想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授業計画</vt:lpstr>
      <vt:lpstr>◆ 指導案の提示  　　　</vt:lpstr>
      <vt:lpstr>　　小学校 6学年　総合的な学習の時間  　 単元名 「食育と防災」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4　授業資料（パワーポイント） 　　　 （プロジェクターでスクリーンに映しながら 　　　　 授業する）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 栄養教育の理想を求めて</vt:lpstr>
      <vt:lpstr>1）栄養教諭の必要性について①</vt:lpstr>
      <vt:lpstr>1）栄養教諭の必要性について②</vt:lpstr>
      <vt:lpstr>PowerPoint プレゼンテーション</vt:lpstr>
      <vt:lpstr>3）栄養教諭の今後の課題</vt:lpstr>
      <vt:lpstr>PowerPoint プレゼンテーション</vt:lpstr>
      <vt:lpstr>PowerPoint プレゼンテーション</vt:lpstr>
      <vt:lpstr>PowerPoint プレゼンテーション</vt:lpstr>
      <vt:lpstr>PowerPoint プレゼンテーション</vt:lpstr>
      <vt:lpstr>5. 終わりに</vt:lpstr>
      <vt:lpstr>◆ 講義を終えての感想  　　　</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食育と防災</dc:title>
  <dc:subject/>
  <dc:creator>古根村 舞</dc:creator>
  <cp:lastModifiedBy>居 馬</cp:lastModifiedBy>
  <cp:revision>237</cp:revision>
  <dcterms:created xsi:type="dcterms:W3CDTF">2023-12-26T12:02:21Z</dcterms:created>
  <dcterms:modified xsi:type="dcterms:W3CDTF">2024-03-29T07:51:20Z</dcterms:modified>
</cp:coreProperties>
</file>